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sldIdLst>
    <p:sldId id="256" r:id="rId2"/>
    <p:sldId id="257" r:id="rId3"/>
    <p:sldId id="261" r:id="rId4"/>
    <p:sldId id="262" r:id="rId5"/>
    <p:sldId id="278" r:id="rId6"/>
    <p:sldId id="263" r:id="rId7"/>
    <p:sldId id="264" r:id="rId8"/>
    <p:sldId id="265" r:id="rId9"/>
    <p:sldId id="267" r:id="rId10"/>
    <p:sldId id="266" r:id="rId11"/>
    <p:sldId id="268" r:id="rId12"/>
    <p:sldId id="269" r:id="rId13"/>
    <p:sldId id="270" r:id="rId14"/>
    <p:sldId id="271" r:id="rId15"/>
    <p:sldId id="272" r:id="rId16"/>
    <p:sldId id="273" r:id="rId17"/>
    <p:sldId id="274" r:id="rId18"/>
    <p:sldId id="275" r:id="rId19"/>
    <p:sldId id="277" r:id="rId20"/>
    <p:sldId id="280" r:id="rId21"/>
    <p:sldId id="281" r:id="rId22"/>
    <p:sldId id="282" r:id="rId23"/>
    <p:sldId id="283" r:id="rId24"/>
    <p:sldId id="284" r:id="rId25"/>
    <p:sldId id="285" r:id="rId26"/>
    <p:sldId id="276" r:id="rId27"/>
    <p:sldId id="279" r:id="rId2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3848" autoAdjust="0"/>
    <p:restoredTop sz="94660"/>
  </p:normalViewPr>
  <p:slideViewPr>
    <p:cSldViewPr snapToGrid="0">
      <p:cViewPr varScale="1">
        <p:scale>
          <a:sx n="76" d="100"/>
          <a:sy n="76" d="100"/>
        </p:scale>
        <p:origin x="102" y="9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4655AD-9F09-4AD9-8570-637F1064E55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D21EE-0EE9-46F0-816A-F919DAFA0F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3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D4655AD-9F09-4AD9-8570-637F1064E557}" type="datetimeFigureOut">
              <a:rPr lang="en-US" smtClean="0"/>
              <a:t>11/13/2023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79D21EE-0EE9-46F0-816A-F919DAFA0F39}" type="slidenum">
              <a:rPr lang="en-US" smtClean="0"/>
              <a:t>‹#›</a:t>
            </a:fld>
            <a:endParaRPr lang="en-US"/>
          </a:p>
        </p:txBody>
      </p:sp>
    </p:spTree>
    <p:extLst>
      <p:ext uri="{BB962C8B-B14F-4D97-AF65-F5344CB8AC3E}">
        <p14:creationId xmlns:p14="http://schemas.microsoft.com/office/powerpoint/2010/main" val="316946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D4655AD-9F09-4AD9-8570-637F1064E557}" type="datetimeFigureOut">
              <a:rPr lang="en-US" smtClean="0"/>
              <a:t>11/13/2023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79D21EE-0EE9-46F0-816A-F919DAFA0F39}" type="slidenum">
              <a:rPr lang="en-US" smtClean="0"/>
              <a:t>‹#›</a:t>
            </a:fld>
            <a:endParaRPr lang="en-US"/>
          </a:p>
        </p:txBody>
      </p:sp>
    </p:spTree>
    <p:extLst>
      <p:ext uri="{BB962C8B-B14F-4D97-AF65-F5344CB8AC3E}">
        <p14:creationId xmlns:p14="http://schemas.microsoft.com/office/powerpoint/2010/main" val="22558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569550" y="758953"/>
            <a:ext cx="7586129" cy="1484186"/>
          </a:xfrm>
        </p:spPr>
        <p:txBody>
          <a:bodyPr anchor="b" anchorCtr="0">
            <a:normAutofit/>
          </a:bodyPr>
          <a:lstStyle>
            <a:lvl1pPr>
              <a:lnSpc>
                <a:spcPct val="85000"/>
              </a:lnSpc>
              <a:defRPr sz="4000" b="1">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00563" y="2857499"/>
            <a:ext cx="6711920" cy="3057526"/>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4655AD-9F09-4AD9-8570-637F1064E55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D21EE-0EE9-46F0-816A-F919DAFA0F39}" type="slidenum">
              <a:rPr lang="en-US" smtClean="0"/>
              <a:t>‹#›</a:t>
            </a:fld>
            <a:endParaRPr lang="en-US"/>
          </a:p>
        </p:txBody>
      </p:sp>
      <p:sp>
        <p:nvSpPr>
          <p:cNvPr id="10" name="Rectangle 9">
            <a:extLst>
              <a:ext uri="{FF2B5EF4-FFF2-40B4-BE49-F238E27FC236}">
                <a16:creationId xmlns:a16="http://schemas.microsoft.com/office/drawing/2014/main" id="{95F5E678-6563-3ECC-99FC-0DF9F1950250}"/>
              </a:ext>
            </a:extLst>
          </p:cNvPr>
          <p:cNvSpPr/>
          <p:nvPr/>
        </p:nvSpPr>
        <p:spPr>
          <a:xfrm>
            <a:off x="314325" y="265499"/>
            <a:ext cx="2886075" cy="57487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p:cNvCxnSpPr>
          <p:nvPr/>
        </p:nvCxnSpPr>
        <p:spPr>
          <a:xfrm>
            <a:off x="3457575" y="2528884"/>
            <a:ext cx="7882778"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ECF22DC-68A2-4E51-10D8-E8566CD73E39}"/>
              </a:ext>
            </a:extLst>
          </p:cNvPr>
          <p:cNvGrpSpPr/>
          <p:nvPr/>
        </p:nvGrpSpPr>
        <p:grpSpPr>
          <a:xfrm>
            <a:off x="813505" y="426605"/>
            <a:ext cx="2072570" cy="5391339"/>
            <a:chOff x="813505" y="684790"/>
            <a:chExt cx="2072570" cy="5391339"/>
          </a:xfrm>
        </p:grpSpPr>
        <p:sp>
          <p:nvSpPr>
            <p:cNvPr id="11" name="Right Triangle 10">
              <a:extLst>
                <a:ext uri="{FF2B5EF4-FFF2-40B4-BE49-F238E27FC236}">
                  <a16:creationId xmlns:a16="http://schemas.microsoft.com/office/drawing/2014/main" id="{59FC27AE-1AE6-B1BB-595F-7C446C840A1C}"/>
                </a:ext>
              </a:extLst>
            </p:cNvPr>
            <p:cNvSpPr/>
            <p:nvPr userDrawn="1"/>
          </p:nvSpPr>
          <p:spPr>
            <a:xfrm>
              <a:off x="851647" y="684790"/>
              <a:ext cx="2034428" cy="5230235"/>
            </a:xfrm>
            <a:prstGeom prst="rtTriangl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98191C68-80B7-3DAB-3294-7CF70A490382}"/>
                </a:ext>
              </a:extLst>
            </p:cNvPr>
            <p:cNvSpPr/>
            <p:nvPr userDrawn="1"/>
          </p:nvSpPr>
          <p:spPr>
            <a:xfrm>
              <a:off x="813505" y="845894"/>
              <a:ext cx="2034428" cy="5230235"/>
            </a:xfrm>
            <a:prstGeom prst="r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5F10401-E08B-E0F6-FFA9-EC2E2A03554F}"/>
              </a:ext>
            </a:extLst>
          </p:cNvPr>
          <p:cNvGrpSpPr/>
          <p:nvPr/>
        </p:nvGrpSpPr>
        <p:grpSpPr>
          <a:xfrm>
            <a:off x="476724" y="1253865"/>
            <a:ext cx="2480791" cy="1392571"/>
            <a:chOff x="476724" y="1512050"/>
            <a:chExt cx="2480791" cy="1392571"/>
          </a:xfrm>
        </p:grpSpPr>
        <p:sp>
          <p:nvSpPr>
            <p:cNvPr id="12" name="Right Triangle 11">
              <a:extLst>
                <a:ext uri="{FF2B5EF4-FFF2-40B4-BE49-F238E27FC236}">
                  <a16:creationId xmlns:a16="http://schemas.microsoft.com/office/drawing/2014/main" id="{84C0DD18-243D-3CF3-AC1D-C2AC7B8AF9E1}"/>
                </a:ext>
              </a:extLst>
            </p:cNvPr>
            <p:cNvSpPr/>
            <p:nvPr userDrawn="1"/>
          </p:nvSpPr>
          <p:spPr>
            <a:xfrm flipV="1">
              <a:off x="539117" y="1581657"/>
              <a:ext cx="2418398" cy="1322964"/>
            </a:xfrm>
            <a:prstGeom prst="rtTriangl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0F935AC2-D5F6-897E-D527-4E3CAF15CABB}"/>
                </a:ext>
              </a:extLst>
            </p:cNvPr>
            <p:cNvSpPr/>
            <p:nvPr userDrawn="1"/>
          </p:nvSpPr>
          <p:spPr>
            <a:xfrm flipV="1">
              <a:off x="476724" y="1512050"/>
              <a:ext cx="2418398" cy="1322964"/>
            </a:xfrm>
            <a:prstGeom prst="r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589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685800" y="1554480"/>
            <a:ext cx="10789920" cy="433937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655AD-9F09-4AD9-8570-637F1064E55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D21EE-0EE9-46F0-816A-F919DAFA0F39}" type="slidenum">
              <a:rPr lang="en-US" smtClean="0"/>
              <a:t>‹#›</a:t>
            </a:fld>
            <a:endParaRPr lang="en-US"/>
          </a:p>
        </p:txBody>
      </p:sp>
    </p:spTree>
    <p:extLst>
      <p:ext uri="{BB962C8B-B14F-4D97-AF65-F5344CB8AC3E}">
        <p14:creationId xmlns:p14="http://schemas.microsoft.com/office/powerpoint/2010/main" val="291917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685800" y="1554480"/>
            <a:ext cx="5172074" cy="4339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655AD-9F09-4AD9-8570-637F1064E55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D21EE-0EE9-46F0-816A-F919DAFA0F39}" type="slidenum">
              <a:rPr lang="en-US" smtClean="0"/>
              <a:t>‹#›</a:t>
            </a:fld>
            <a:endParaRPr lang="en-US"/>
          </a:p>
        </p:txBody>
      </p:sp>
    </p:spTree>
    <p:extLst>
      <p:ext uri="{BB962C8B-B14F-4D97-AF65-F5344CB8AC3E}">
        <p14:creationId xmlns:p14="http://schemas.microsoft.com/office/powerpoint/2010/main" val="45988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6372224" y="1554480"/>
            <a:ext cx="5103495" cy="4339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655AD-9F09-4AD9-8570-637F1064E55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D21EE-0EE9-46F0-816A-F919DAFA0F39}" type="slidenum">
              <a:rPr lang="en-US" smtClean="0"/>
              <a:t>‹#›</a:t>
            </a:fld>
            <a:endParaRPr lang="en-US"/>
          </a:p>
        </p:txBody>
      </p:sp>
    </p:spTree>
    <p:extLst>
      <p:ext uri="{BB962C8B-B14F-4D97-AF65-F5344CB8AC3E}">
        <p14:creationId xmlns:p14="http://schemas.microsoft.com/office/powerpoint/2010/main" val="171844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L &amp;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6372224" y="1554480"/>
            <a:ext cx="5103495" cy="4339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655AD-9F09-4AD9-8570-637F1064E55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D21EE-0EE9-46F0-816A-F919DAFA0F39}" type="slidenum">
              <a:rPr lang="en-US" smtClean="0"/>
              <a:t>‹#›</a:t>
            </a:fld>
            <a:endParaRPr lang="en-US"/>
          </a:p>
        </p:txBody>
      </p:sp>
      <p:sp>
        <p:nvSpPr>
          <p:cNvPr id="7" name="Content Placeholder 2">
            <a:extLst>
              <a:ext uri="{FF2B5EF4-FFF2-40B4-BE49-F238E27FC236}">
                <a16:creationId xmlns:a16="http://schemas.microsoft.com/office/drawing/2014/main" id="{59F066FA-EB69-9784-12A8-9FF055747142}"/>
              </a:ext>
            </a:extLst>
          </p:cNvPr>
          <p:cNvSpPr>
            <a:spLocks noGrp="1"/>
          </p:cNvSpPr>
          <p:nvPr>
            <p:ph idx="13"/>
          </p:nvPr>
        </p:nvSpPr>
        <p:spPr>
          <a:xfrm>
            <a:off x="685800" y="1554480"/>
            <a:ext cx="5172074" cy="4339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543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4655AD-9F09-4AD9-8570-637F1064E557}"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D21EE-0EE9-46F0-816A-F919DAFA0F39}" type="slidenum">
              <a:rPr lang="en-US" smtClean="0"/>
              <a:t>‹#›</a:t>
            </a:fld>
            <a:endParaRPr lang="en-US"/>
          </a:p>
        </p:txBody>
      </p:sp>
    </p:spTree>
    <p:extLst>
      <p:ext uri="{BB962C8B-B14F-4D97-AF65-F5344CB8AC3E}">
        <p14:creationId xmlns:p14="http://schemas.microsoft.com/office/powerpoint/2010/main" val="168486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4655AD-9F09-4AD9-8570-637F1064E557}"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D21EE-0EE9-46F0-816A-F919DAFA0F39}" type="slidenum">
              <a:rPr lang="en-US" smtClean="0"/>
              <a:t>‹#›</a:t>
            </a:fld>
            <a:endParaRPr lang="en-US"/>
          </a:p>
        </p:txBody>
      </p:sp>
    </p:spTree>
    <p:extLst>
      <p:ext uri="{BB962C8B-B14F-4D97-AF65-F5344CB8AC3E}">
        <p14:creationId xmlns:p14="http://schemas.microsoft.com/office/powerpoint/2010/main" val="413756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4655AD-9F09-4AD9-8570-637F1064E557}"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D21EE-0EE9-46F0-816A-F919DAFA0F39}" type="slidenum">
              <a:rPr lang="en-US" smtClean="0"/>
              <a:t>‹#›</a:t>
            </a:fld>
            <a:endParaRPr lang="en-US"/>
          </a:p>
        </p:txBody>
      </p:sp>
    </p:spTree>
    <p:extLst>
      <p:ext uri="{BB962C8B-B14F-4D97-AF65-F5344CB8AC3E}">
        <p14:creationId xmlns:p14="http://schemas.microsoft.com/office/powerpoint/2010/main" val="288252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30000"/>
                <a:lumOff val="70000"/>
              </a:schemeClr>
            </a:gs>
          </a:gsLst>
          <a:lin ang="0" scaled="0"/>
          <a:tileRect/>
        </a:gradFill>
        <a:effectLst/>
      </p:bgPr>
    </p:bg>
    <p:spTree>
      <p:nvGrpSpPr>
        <p:cNvPr id="1" name=""/>
        <p:cNvGrpSpPr/>
        <p:nvPr/>
      </p:nvGrpSpPr>
      <p:grpSpPr>
        <a:xfrm>
          <a:off x="0" y="0"/>
          <a:ext cx="0" cy="0"/>
          <a:chOff x="0" y="0"/>
          <a:chExt cx="0" cy="0"/>
        </a:xfrm>
      </p:grpSpPr>
      <p:sp>
        <p:nvSpPr>
          <p:cNvPr id="11" name="Trapezoid 10">
            <a:extLst>
              <a:ext uri="{FF2B5EF4-FFF2-40B4-BE49-F238E27FC236}">
                <a16:creationId xmlns:a16="http://schemas.microsoft.com/office/drawing/2014/main" id="{09349356-E747-7657-6873-88F006783A06}"/>
              </a:ext>
            </a:extLst>
          </p:cNvPr>
          <p:cNvSpPr/>
          <p:nvPr/>
        </p:nvSpPr>
        <p:spPr>
          <a:xfrm rot="16200000">
            <a:off x="5932940" y="-5680340"/>
            <a:ext cx="326120" cy="11958724"/>
          </a:xfrm>
          <a:prstGeom prst="trapezoid">
            <a:avLst>
              <a:gd name="adj" fmla="val 33167"/>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7174" y="710347"/>
            <a:ext cx="10058400" cy="5212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14375" y="1529716"/>
            <a:ext cx="10441305" cy="43393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4655AD-9F09-4AD9-8570-637F1064E557}" type="datetimeFigureOut">
              <a:rPr lang="en-US" smtClean="0"/>
              <a:t>11/13/2023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79D21EE-0EE9-46F0-816A-F919DAFA0F39}" type="slidenum">
              <a:rPr lang="en-US" smtClean="0"/>
              <a:t>‹#›</a:t>
            </a:fld>
            <a:endParaRPr lang="en-US"/>
          </a:p>
        </p:txBody>
      </p:sp>
      <p:cxnSp>
        <p:nvCxnSpPr>
          <p:cNvPr id="10" name="Straight Connector 9"/>
          <p:cNvCxnSpPr/>
          <p:nvPr/>
        </p:nvCxnSpPr>
        <p:spPr>
          <a:xfrm>
            <a:off x="348614" y="138065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C360A651-C9D5-8A5F-9E9A-866994D6B740}"/>
              </a:ext>
            </a:extLst>
          </p:cNvPr>
          <p:cNvSpPr/>
          <p:nvPr/>
        </p:nvSpPr>
        <p:spPr>
          <a:xfrm>
            <a:off x="309876" y="102304"/>
            <a:ext cx="7030620" cy="393436"/>
          </a:xfrm>
          <a:prstGeom prst="roundRect">
            <a:avLst/>
          </a:pr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97D0402-A1AD-18A1-0386-7179369818AD}"/>
              </a:ext>
            </a:extLst>
          </p:cNvPr>
          <p:cNvSpPr/>
          <p:nvPr/>
        </p:nvSpPr>
        <p:spPr>
          <a:xfrm>
            <a:off x="378034" y="-24143"/>
            <a:ext cx="6894304" cy="646331"/>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ALTA/NSPS Position Standards</a:t>
            </a:r>
          </a:p>
        </p:txBody>
      </p:sp>
    </p:spTree>
    <p:extLst>
      <p:ext uri="{BB962C8B-B14F-4D97-AF65-F5344CB8AC3E}">
        <p14:creationId xmlns:p14="http://schemas.microsoft.com/office/powerpoint/2010/main" val="215893218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85000"/>
        </a:lnSpc>
        <a:spcBef>
          <a:spcPct val="0"/>
        </a:spcBef>
        <a:buNone/>
        <a:defRPr sz="2400" b="1" kern="1200" spc="-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kern="1200">
          <a:solidFill>
            <a:schemeClr val="tx1">
              <a:lumMod val="75000"/>
              <a:lumOff val="25000"/>
            </a:schemeClr>
          </a:solidFill>
          <a:latin typeface="+mn-lt"/>
          <a:ea typeface="+mn-ea"/>
          <a:cs typeface="+mn-cs"/>
        </a:defRPr>
      </a:lvl1pPr>
      <a:lvl2pPr marL="201168"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2pPr>
      <a:lvl3pPr marL="384048"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3pPr>
      <a:lvl4pPr marL="566928"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lumMod val="75000"/>
              <a:lumOff val="25000"/>
            </a:schemeClr>
          </a:solidFill>
          <a:latin typeface="+mn-lt"/>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3.jpg"/><Relationship Id="rId4" Type="http://schemas.openxmlformats.org/officeDocument/2006/relationships/tags" Target="../tags/tag6.xml"/><Relationship Id="rId9"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3.jpg"/><Relationship Id="rId4" Type="http://schemas.openxmlformats.org/officeDocument/2006/relationships/tags" Target="../tags/tag14.xml"/><Relationship Id="rId9"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3.jp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7.wmf"/><Relationship Id="rId5" Type="http://schemas.openxmlformats.org/officeDocument/2006/relationships/oleObject" Target="../embeddings/oleObject7.bin"/><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8.bin"/><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Excel_Worksheet.xlsx"/><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3.xml"/><Relationship Id="rId6" Type="http://schemas.openxmlformats.org/officeDocument/2006/relationships/image" Target="../media/image26.webp"/><Relationship Id="rId5" Type="http://schemas.openxmlformats.org/officeDocument/2006/relationships/image" Target="../media/image25.webp"/><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2E3081-BEC7-C67B-CCC1-86B11851AD72}"/>
              </a:ext>
            </a:extLst>
          </p:cNvPr>
          <p:cNvSpPr>
            <a:spLocks noGrp="1"/>
          </p:cNvSpPr>
          <p:nvPr>
            <p:ph type="title"/>
          </p:nvPr>
        </p:nvSpPr>
        <p:spPr/>
        <p:txBody>
          <a:bodyPr/>
          <a:lstStyle/>
          <a:p>
            <a:r>
              <a:rPr lang="en-US" sz="4000" b="0" cap="none" spc="0" dirty="0">
                <a:ln w="0"/>
                <a:solidFill>
                  <a:schemeClr val="tx1"/>
                </a:solidFill>
                <a:effectLst>
                  <a:outerShdw blurRad="38100" dist="19050" dir="2700000" algn="tl" rotWithShape="0">
                    <a:schemeClr val="dk1">
                      <a:alpha val="40000"/>
                    </a:schemeClr>
                  </a:outerShdw>
                </a:effectLst>
              </a:rPr>
              <a:t>ALTA/NSPS Position Standards...</a:t>
            </a:r>
            <a:endParaRPr lang="en-US" dirty="0"/>
          </a:p>
        </p:txBody>
      </p:sp>
      <p:sp>
        <p:nvSpPr>
          <p:cNvPr id="7" name="Text Placeholder 6">
            <a:extLst>
              <a:ext uri="{FF2B5EF4-FFF2-40B4-BE49-F238E27FC236}">
                <a16:creationId xmlns:a16="http://schemas.microsoft.com/office/drawing/2014/main" id="{50148168-409D-C00F-765E-1F75B9B231EC}"/>
              </a:ext>
            </a:extLst>
          </p:cNvPr>
          <p:cNvSpPr>
            <a:spLocks noGrp="1"/>
          </p:cNvSpPr>
          <p:nvPr>
            <p:ph type="body" idx="1"/>
          </p:nvPr>
        </p:nvSpPr>
        <p:spPr>
          <a:xfrm>
            <a:off x="4500563" y="2857499"/>
            <a:ext cx="5376862" cy="3057526"/>
          </a:xfrm>
        </p:spPr>
        <p:txBody>
          <a:bodyPr/>
          <a:lstStyle/>
          <a:p>
            <a:r>
              <a:rPr lang="en-US" dirty="0"/>
              <a:t>Jerry Mahun</a:t>
            </a:r>
          </a:p>
          <a:p>
            <a:endParaRPr lang="en-US" dirty="0"/>
          </a:p>
          <a:p>
            <a:endParaRPr lang="en-US" dirty="0"/>
          </a:p>
          <a:p>
            <a:r>
              <a:rPr lang="en-US" sz="2000" dirty="0"/>
              <a:t>Sometimes, it’s easier to just hide and wait for the world to go away.</a:t>
            </a:r>
          </a:p>
          <a:p>
            <a:endParaRPr lang="en-US" dirty="0"/>
          </a:p>
        </p:txBody>
      </p:sp>
      <p:pic>
        <p:nvPicPr>
          <p:cNvPr id="5" name="Picture 4">
            <a:extLst>
              <a:ext uri="{FF2B5EF4-FFF2-40B4-BE49-F238E27FC236}">
                <a16:creationId xmlns:a16="http://schemas.microsoft.com/office/drawing/2014/main" id="{8370202F-5427-F2EA-95DC-0608C6D305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63113" y="4819650"/>
            <a:ext cx="1729918" cy="1324469"/>
          </a:xfrm>
          <a:prstGeom prst="rect">
            <a:avLst/>
          </a:prstGeom>
        </p:spPr>
      </p:pic>
    </p:spTree>
    <p:extLst>
      <p:ext uri="{BB962C8B-B14F-4D97-AF65-F5344CB8AC3E}">
        <p14:creationId xmlns:p14="http://schemas.microsoft.com/office/powerpoint/2010/main" val="1761311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a:xfrm>
            <a:off x="685800" y="1554480"/>
            <a:ext cx="10789920" cy="4767662"/>
          </a:xfrm>
        </p:spPr>
        <p:txBody>
          <a:bodyPr>
            <a:normAutofit fontScale="92500" lnSpcReduction="10000"/>
          </a:bodyPr>
          <a:lstStyle/>
          <a:p>
            <a:r>
              <a:rPr lang="en-US" dirty="0"/>
              <a:t>1. RPP Standard</a:t>
            </a:r>
          </a:p>
          <a:p>
            <a:pPr lvl="2"/>
            <a:r>
              <a:rPr lang="en-US" dirty="0"/>
              <a:t>So, I contacted Gary Kent:</a:t>
            </a:r>
          </a:p>
          <a:p>
            <a:pPr lvl="3">
              <a:lnSpc>
                <a:spcPct val="100000"/>
              </a:lnSpc>
              <a:spcAft>
                <a:spcPts val="0"/>
              </a:spcAft>
            </a:pPr>
            <a:r>
              <a:rPr lang="en-US" dirty="0">
                <a:effectLst/>
              </a:rPr>
              <a:t>“The RPP is the maximum against which the adjustment results are judged. How is the RPP computed? As an Error of a Sum or simple sum?</a:t>
            </a:r>
            <a:endParaRPr lang="en-US" sz="2000" dirty="0">
              <a:effectLst/>
            </a:endParaRPr>
          </a:p>
          <a:p>
            <a:pPr lvl="3">
              <a:lnSpc>
                <a:spcPct val="100000"/>
              </a:lnSpc>
              <a:spcAft>
                <a:spcPts val="0"/>
              </a:spcAft>
            </a:pPr>
            <a:r>
              <a:rPr lang="en-US" dirty="0">
                <a:effectLst/>
              </a:rPr>
              <a:t>This is doubly important as some states have adopted the same maximum error level format for property surveys. In Wisconsin, the language is “plus or minus 0.013 foot plus 100 parts per million.” without explaining how it is determined.”</a:t>
            </a:r>
          </a:p>
          <a:p>
            <a:pPr lvl="3">
              <a:lnSpc>
                <a:spcPct val="100000"/>
              </a:lnSpc>
              <a:spcAft>
                <a:spcPts val="0"/>
              </a:spcAft>
            </a:pPr>
            <a:endParaRPr lang="en-US" dirty="0"/>
          </a:p>
          <a:p>
            <a:pPr lvl="2">
              <a:lnSpc>
                <a:spcPct val="100000"/>
              </a:lnSpc>
              <a:spcAft>
                <a:spcPts val="0"/>
              </a:spcAft>
            </a:pPr>
            <a:r>
              <a:rPr lang="en-US" dirty="0">
                <a:effectLst/>
              </a:rPr>
              <a:t>Gary’s response:</a:t>
            </a:r>
          </a:p>
          <a:p>
            <a:pPr lvl="3">
              <a:lnSpc>
                <a:spcPct val="100000"/>
              </a:lnSpc>
              <a:spcAft>
                <a:spcPts val="0"/>
              </a:spcAft>
            </a:pPr>
            <a:r>
              <a:rPr lang="en-US" dirty="0">
                <a:effectLst/>
              </a:rPr>
              <a:t>“With regard to calculating the RPP of a given coordinate relationship, I agree with you that I think the proper calculation would involve the square root of the sum of the squares. I have cited Ghilani, Brown and Eldridge, and Mikhail and Gracie in my materials. That’s how I teach it when the host organization gives me enough time to spend on the topic (although most of the time it seems these days that they want me to cover the entire standards in 2-4 hours, so I don’t have time to dwell on RPP). My handout shows the square root of the sum of the squares as the proper calculation.</a:t>
            </a:r>
          </a:p>
          <a:p>
            <a:pPr lvl="3">
              <a:lnSpc>
                <a:spcPct val="100000"/>
              </a:lnSpc>
              <a:spcAft>
                <a:spcPts val="0"/>
              </a:spcAft>
            </a:pPr>
            <a:r>
              <a:rPr lang="en-US" dirty="0">
                <a:effectLst/>
              </a:rPr>
              <a:t>There have been times for sake of time, and to make a brief point, that when showing what is allowed by 0.07 and 50 ppm, I simply add them together, but I tell people the handout goes into much more detail.”</a:t>
            </a:r>
            <a:endParaRPr lang="en-US" dirty="0"/>
          </a:p>
          <a:p>
            <a:pPr lvl="2"/>
            <a:endParaRPr lang="en-US" dirty="0"/>
          </a:p>
        </p:txBody>
      </p:sp>
      <p:pic>
        <p:nvPicPr>
          <p:cNvPr id="4" name="Picture 3">
            <a:extLst>
              <a:ext uri="{FF2B5EF4-FFF2-40B4-BE49-F238E27FC236}">
                <a16:creationId xmlns:a16="http://schemas.microsoft.com/office/drawing/2014/main" id="{11078E91-5A7F-AA99-997A-D1F6BC67FC6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79770" y="628592"/>
            <a:ext cx="1865376" cy="643128"/>
          </a:xfrm>
          <a:prstGeom prst="rect">
            <a:avLst/>
          </a:prstGeom>
        </p:spPr>
      </p:pic>
    </p:spTree>
    <p:extLst>
      <p:ext uri="{BB962C8B-B14F-4D97-AF65-F5344CB8AC3E}">
        <p14:creationId xmlns:p14="http://schemas.microsoft.com/office/powerpoint/2010/main" val="53166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1. RPP Standard</a:t>
            </a:r>
          </a:p>
          <a:p>
            <a:pPr lvl="2"/>
            <a:r>
              <a:rPr lang="en-US" dirty="0"/>
              <a:t>Is the RPP ±(0.07 ft + 50 ppm) and evaluated as two independent random errors or as a single summation error? How much of a difference does it make?</a:t>
            </a:r>
          </a:p>
          <a:p>
            <a:pPr lvl="2"/>
            <a:endParaRPr lang="en-US" dirty="0"/>
          </a:p>
          <a:p>
            <a:pPr lvl="2"/>
            <a:r>
              <a:rPr lang="en-US" dirty="0"/>
              <a:t>For a single lot survey that may be:</a:t>
            </a:r>
          </a:p>
          <a:p>
            <a:pPr lvl="2"/>
            <a:endParaRPr lang="en-US" dirty="0">
              <a:effectLst/>
            </a:endParaRPr>
          </a:p>
          <a:p>
            <a:pPr lvl="2"/>
            <a:endParaRPr lang="en-US" dirty="0">
              <a:effectLst/>
            </a:endParaRPr>
          </a:p>
          <a:p>
            <a:pPr lvl="3">
              <a:lnSpc>
                <a:spcPct val="100000"/>
              </a:lnSpc>
              <a:spcAft>
                <a:spcPts val="0"/>
              </a:spcAft>
            </a:pPr>
            <a:endParaRPr lang="en-US" dirty="0">
              <a:effectLst/>
            </a:endParaRPr>
          </a:p>
          <a:p>
            <a:pPr lvl="3">
              <a:lnSpc>
                <a:spcPct val="100000"/>
              </a:lnSpc>
              <a:spcAft>
                <a:spcPts val="0"/>
              </a:spcAft>
            </a:pPr>
            <a:endParaRPr lang="en-US" dirty="0">
              <a:effectLst/>
            </a:endParaRPr>
          </a:p>
          <a:p>
            <a:pPr lvl="2"/>
            <a:endParaRPr lang="en-US" dirty="0"/>
          </a:p>
          <a:p>
            <a:pPr lvl="2"/>
            <a:endParaRPr lang="en-US" dirty="0"/>
          </a:p>
        </p:txBody>
      </p:sp>
      <p:pic>
        <p:nvPicPr>
          <p:cNvPr id="4" name="Picture 3">
            <a:extLst>
              <a:ext uri="{FF2B5EF4-FFF2-40B4-BE49-F238E27FC236}">
                <a16:creationId xmlns:a16="http://schemas.microsoft.com/office/drawing/2014/main" id="{11078E91-5A7F-AA99-997A-D1F6BC67FC6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79770" y="628592"/>
            <a:ext cx="1865376" cy="643128"/>
          </a:xfrm>
          <a:prstGeom prst="rect">
            <a:avLst/>
          </a:prstGeom>
        </p:spPr>
      </p:pic>
      <p:grpSp>
        <p:nvGrpSpPr>
          <p:cNvPr id="5" name="Group 4">
            <a:extLst>
              <a:ext uri="{FF2B5EF4-FFF2-40B4-BE49-F238E27FC236}">
                <a16:creationId xmlns:a16="http://schemas.microsoft.com/office/drawing/2014/main" id="{FB1ECF10-3462-6258-5F1D-3E554F35C096}"/>
              </a:ext>
            </a:extLst>
          </p:cNvPr>
          <p:cNvGrpSpPr/>
          <p:nvPr/>
        </p:nvGrpSpPr>
        <p:grpSpPr>
          <a:xfrm>
            <a:off x="1430221" y="3337356"/>
            <a:ext cx="2608640" cy="1661016"/>
            <a:chOff x="7104933" y="2812032"/>
            <a:chExt cx="2608640" cy="1661016"/>
          </a:xfrm>
        </p:grpSpPr>
        <p:grpSp>
          <p:nvGrpSpPr>
            <p:cNvPr id="6" name="Group 5">
              <a:extLst>
                <a:ext uri="{FF2B5EF4-FFF2-40B4-BE49-F238E27FC236}">
                  <a16:creationId xmlns:a16="http://schemas.microsoft.com/office/drawing/2014/main" id="{3BBBA0C5-EB39-2526-15F5-7D060FAB2EB6}"/>
                </a:ext>
              </a:extLst>
            </p:cNvPr>
            <p:cNvGrpSpPr/>
            <p:nvPr/>
          </p:nvGrpSpPr>
          <p:grpSpPr>
            <a:xfrm>
              <a:off x="7104933" y="2812032"/>
              <a:ext cx="2608640" cy="1661016"/>
              <a:chOff x="7104933" y="2812032"/>
              <a:chExt cx="2608640" cy="1661016"/>
            </a:xfrm>
          </p:grpSpPr>
          <p:grpSp>
            <p:nvGrpSpPr>
              <p:cNvPr id="13" name="Group 12">
                <a:extLst>
                  <a:ext uri="{FF2B5EF4-FFF2-40B4-BE49-F238E27FC236}">
                    <a16:creationId xmlns:a16="http://schemas.microsoft.com/office/drawing/2014/main" id="{53C5D188-D4E2-2688-DD18-223B40F1DADC}"/>
                  </a:ext>
                </a:extLst>
              </p:cNvPr>
              <p:cNvGrpSpPr/>
              <p:nvPr/>
            </p:nvGrpSpPr>
            <p:grpSpPr>
              <a:xfrm>
                <a:off x="7104933" y="2812032"/>
                <a:ext cx="2608640" cy="1661016"/>
                <a:chOff x="7104933" y="2812032"/>
                <a:chExt cx="2608640" cy="1661016"/>
              </a:xfrm>
            </p:grpSpPr>
            <p:sp>
              <p:nvSpPr>
                <p:cNvPr id="15" name="TextBox 14">
                  <a:extLst>
                    <a:ext uri="{FF2B5EF4-FFF2-40B4-BE49-F238E27FC236}">
                      <a16:creationId xmlns:a16="http://schemas.microsoft.com/office/drawing/2014/main" id="{BB684566-CA16-97D9-3E2A-68F298A4771B}"/>
                    </a:ext>
                  </a:extLst>
                </p:cNvPr>
                <p:cNvSpPr txBox="1"/>
                <p:nvPr/>
              </p:nvSpPr>
              <p:spPr>
                <a:xfrm>
                  <a:off x="8087723" y="2812032"/>
                  <a:ext cx="643061" cy="369332"/>
                </a:xfrm>
                <a:prstGeom prst="rect">
                  <a:avLst/>
                </a:prstGeom>
                <a:noFill/>
              </p:spPr>
              <p:txBody>
                <a:bodyPr wrap="none" rtlCol="0">
                  <a:spAutoFit/>
                </a:bodyPr>
                <a:lstStyle/>
                <a:p>
                  <a:r>
                    <a:rPr lang="en-US" dirty="0"/>
                    <a:t>150’</a:t>
                  </a:r>
                </a:p>
              </p:txBody>
            </p:sp>
            <p:sp>
              <p:nvSpPr>
                <p:cNvPr id="16" name="TextBox 15">
                  <a:extLst>
                    <a:ext uri="{FF2B5EF4-FFF2-40B4-BE49-F238E27FC236}">
                      <a16:creationId xmlns:a16="http://schemas.microsoft.com/office/drawing/2014/main" id="{C3DB7CD2-8DAA-161C-1508-7E4188CC06E2}"/>
                    </a:ext>
                  </a:extLst>
                </p:cNvPr>
                <p:cNvSpPr txBox="1"/>
                <p:nvPr/>
              </p:nvSpPr>
              <p:spPr>
                <a:xfrm>
                  <a:off x="8087723" y="4103716"/>
                  <a:ext cx="643061" cy="369332"/>
                </a:xfrm>
                <a:prstGeom prst="rect">
                  <a:avLst/>
                </a:prstGeom>
                <a:noFill/>
              </p:spPr>
              <p:txBody>
                <a:bodyPr wrap="none" rtlCol="0">
                  <a:spAutoFit/>
                </a:bodyPr>
                <a:lstStyle/>
                <a:p>
                  <a:r>
                    <a:rPr lang="en-US" dirty="0"/>
                    <a:t>150’</a:t>
                  </a:r>
                </a:p>
              </p:txBody>
            </p:sp>
            <p:grpSp>
              <p:nvGrpSpPr>
                <p:cNvPr id="17" name="Group 16">
                  <a:extLst>
                    <a:ext uri="{FF2B5EF4-FFF2-40B4-BE49-F238E27FC236}">
                      <a16:creationId xmlns:a16="http://schemas.microsoft.com/office/drawing/2014/main" id="{E71799E3-BFF7-AD3A-1025-AE3DD73C814A}"/>
                    </a:ext>
                  </a:extLst>
                </p:cNvPr>
                <p:cNvGrpSpPr/>
                <p:nvPr/>
              </p:nvGrpSpPr>
              <p:grpSpPr>
                <a:xfrm>
                  <a:off x="7104933" y="3145896"/>
                  <a:ext cx="2608640" cy="945092"/>
                  <a:chOff x="7104933" y="3145896"/>
                  <a:chExt cx="2608640" cy="945092"/>
                </a:xfrm>
              </p:grpSpPr>
              <p:grpSp>
                <p:nvGrpSpPr>
                  <p:cNvPr id="18" name="Group 17">
                    <a:extLst>
                      <a:ext uri="{FF2B5EF4-FFF2-40B4-BE49-F238E27FC236}">
                        <a16:creationId xmlns:a16="http://schemas.microsoft.com/office/drawing/2014/main" id="{BBD21113-FA6B-C8B0-730C-7FA3B180F8A7}"/>
                      </a:ext>
                    </a:extLst>
                  </p:cNvPr>
                  <p:cNvGrpSpPr/>
                  <p:nvPr/>
                </p:nvGrpSpPr>
                <p:grpSpPr>
                  <a:xfrm>
                    <a:off x="7672387" y="3145896"/>
                    <a:ext cx="1385888" cy="945092"/>
                    <a:chOff x="7672387" y="3145896"/>
                    <a:chExt cx="1385888" cy="945092"/>
                  </a:xfrm>
                </p:grpSpPr>
                <p:cxnSp>
                  <p:nvCxnSpPr>
                    <p:cNvPr id="21" name="Straight Connector 20">
                      <a:extLst>
                        <a:ext uri="{FF2B5EF4-FFF2-40B4-BE49-F238E27FC236}">
                          <a16:creationId xmlns:a16="http://schemas.microsoft.com/office/drawing/2014/main" id="{6C69E1B9-C6B7-88E2-3FF4-4AFF470CD528}"/>
                        </a:ext>
                      </a:extLst>
                    </p:cNvPr>
                    <p:cNvCxnSpPr>
                      <a:cxnSpLocks/>
                    </p:cNvCxnSpPr>
                    <p:nvPr/>
                  </p:nvCxnSpPr>
                  <p:spPr>
                    <a:xfrm>
                      <a:off x="7672387" y="3145896"/>
                      <a:ext cx="1371600" cy="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320341-69D9-C2FC-1CF9-6517AE912E05}"/>
                        </a:ext>
                      </a:extLst>
                    </p:cNvPr>
                    <p:cNvCxnSpPr>
                      <a:cxnSpLocks/>
                    </p:cNvCxnSpPr>
                    <p:nvPr/>
                  </p:nvCxnSpPr>
                  <p:spPr>
                    <a:xfrm>
                      <a:off x="9043987" y="3145896"/>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120D3E2-74F2-A2A0-2E6B-9ED0F05FAD8B}"/>
                        </a:ext>
                      </a:extLst>
                    </p:cNvPr>
                    <p:cNvCxnSpPr>
                      <a:cxnSpLocks/>
                    </p:cNvCxnSpPr>
                    <p:nvPr/>
                  </p:nvCxnSpPr>
                  <p:spPr>
                    <a:xfrm rot="10800000">
                      <a:off x="7686675" y="4090988"/>
                      <a:ext cx="1371600" cy="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18E885-A860-F838-6E88-3A93348DDF0B}"/>
                        </a:ext>
                      </a:extLst>
                    </p:cNvPr>
                    <p:cNvCxnSpPr>
                      <a:cxnSpLocks/>
                    </p:cNvCxnSpPr>
                    <p:nvPr/>
                  </p:nvCxnSpPr>
                  <p:spPr>
                    <a:xfrm rot="10800000">
                      <a:off x="7686675" y="3176588"/>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20BD69E8-30B1-B1CB-E47A-43BCC4B8FDAF}"/>
                      </a:ext>
                    </a:extLst>
                  </p:cNvPr>
                  <p:cNvSpPr txBox="1"/>
                  <p:nvPr/>
                </p:nvSpPr>
                <p:spPr>
                  <a:xfrm>
                    <a:off x="7104933" y="3433776"/>
                    <a:ext cx="638893" cy="369332"/>
                  </a:xfrm>
                  <a:prstGeom prst="rect">
                    <a:avLst/>
                  </a:prstGeom>
                  <a:noFill/>
                </p:spPr>
                <p:txBody>
                  <a:bodyPr wrap="none" rtlCol="0">
                    <a:spAutoFit/>
                  </a:bodyPr>
                  <a:lstStyle/>
                  <a:p>
                    <a:r>
                      <a:rPr lang="en-US" dirty="0"/>
                      <a:t>100’</a:t>
                    </a:r>
                  </a:p>
                </p:txBody>
              </p:sp>
              <p:sp>
                <p:nvSpPr>
                  <p:cNvPr id="20" name="TextBox 19">
                    <a:extLst>
                      <a:ext uri="{FF2B5EF4-FFF2-40B4-BE49-F238E27FC236}">
                        <a16:creationId xmlns:a16="http://schemas.microsoft.com/office/drawing/2014/main" id="{60476357-0201-8E6E-8204-09E39410C0D4}"/>
                      </a:ext>
                    </a:extLst>
                  </p:cNvPr>
                  <p:cNvSpPr txBox="1"/>
                  <p:nvPr/>
                </p:nvSpPr>
                <p:spPr>
                  <a:xfrm>
                    <a:off x="9074680" y="3433776"/>
                    <a:ext cx="638893" cy="369332"/>
                  </a:xfrm>
                  <a:prstGeom prst="rect">
                    <a:avLst/>
                  </a:prstGeom>
                  <a:noFill/>
                </p:spPr>
                <p:txBody>
                  <a:bodyPr wrap="none" rtlCol="0">
                    <a:spAutoFit/>
                  </a:bodyPr>
                  <a:lstStyle/>
                  <a:p>
                    <a:r>
                      <a:rPr lang="en-US" dirty="0"/>
                      <a:t>100’</a:t>
                    </a:r>
                  </a:p>
                </p:txBody>
              </p:sp>
            </p:grpSp>
          </p:grpSp>
          <p:sp>
            <p:nvSpPr>
              <p:cNvPr id="14" name="TextBox 13">
                <a:extLst>
                  <a:ext uri="{FF2B5EF4-FFF2-40B4-BE49-F238E27FC236}">
                    <a16:creationId xmlns:a16="http://schemas.microsoft.com/office/drawing/2014/main" id="{AF636331-17FE-9C9E-4129-99719CB286E6}"/>
                  </a:ext>
                </a:extLst>
              </p:cNvPr>
              <p:cNvSpPr txBox="1"/>
              <p:nvPr/>
            </p:nvSpPr>
            <p:spPr>
              <a:xfrm>
                <a:off x="7994598" y="3429000"/>
                <a:ext cx="798617" cy="369332"/>
              </a:xfrm>
              <a:prstGeom prst="rect">
                <a:avLst/>
              </a:prstGeom>
              <a:noFill/>
            </p:spPr>
            <p:txBody>
              <a:bodyPr wrap="none" rtlCol="0">
                <a:spAutoFit/>
              </a:bodyPr>
              <a:lstStyle/>
              <a:p>
                <a:r>
                  <a:rPr lang="en-US" dirty="0"/>
                  <a:t>0.3 ac</a:t>
                </a:r>
              </a:p>
            </p:txBody>
          </p:sp>
        </p:grpSp>
        <p:grpSp>
          <p:nvGrpSpPr>
            <p:cNvPr id="7" name="Group 6">
              <a:extLst>
                <a:ext uri="{FF2B5EF4-FFF2-40B4-BE49-F238E27FC236}">
                  <a16:creationId xmlns:a16="http://schemas.microsoft.com/office/drawing/2014/main" id="{85FD8E4A-FCC5-2511-67EE-820DB4659AB2}"/>
                </a:ext>
              </a:extLst>
            </p:cNvPr>
            <p:cNvGrpSpPr/>
            <p:nvPr/>
          </p:nvGrpSpPr>
          <p:grpSpPr>
            <a:xfrm>
              <a:off x="7317814" y="2912350"/>
              <a:ext cx="324128" cy="1460380"/>
              <a:chOff x="7317814" y="2903016"/>
              <a:chExt cx="324128" cy="1460380"/>
            </a:xfrm>
          </p:grpSpPr>
          <p:sp>
            <p:nvSpPr>
              <p:cNvPr id="11" name="TextBox 10">
                <a:extLst>
                  <a:ext uri="{FF2B5EF4-FFF2-40B4-BE49-F238E27FC236}">
                    <a16:creationId xmlns:a16="http://schemas.microsoft.com/office/drawing/2014/main" id="{1E3B766D-C005-D858-991E-4F051ABD0D5A}"/>
                  </a:ext>
                </a:extLst>
              </p:cNvPr>
              <p:cNvSpPr txBox="1"/>
              <p:nvPr/>
            </p:nvSpPr>
            <p:spPr>
              <a:xfrm>
                <a:off x="7317814" y="3994064"/>
                <a:ext cx="308098" cy="369332"/>
              </a:xfrm>
              <a:prstGeom prst="rect">
                <a:avLst/>
              </a:prstGeom>
              <a:noFill/>
            </p:spPr>
            <p:txBody>
              <a:bodyPr wrap="none" rtlCol="0">
                <a:spAutoFit/>
              </a:bodyPr>
              <a:lstStyle/>
              <a:p>
                <a:r>
                  <a:rPr lang="en-US" dirty="0"/>
                  <a:t>A</a:t>
                </a:r>
              </a:p>
            </p:txBody>
          </p:sp>
          <p:sp>
            <p:nvSpPr>
              <p:cNvPr id="12" name="TextBox 11">
                <a:extLst>
                  <a:ext uri="{FF2B5EF4-FFF2-40B4-BE49-F238E27FC236}">
                    <a16:creationId xmlns:a16="http://schemas.microsoft.com/office/drawing/2014/main" id="{A3F8962A-989E-0BA3-9932-569441ED276D}"/>
                  </a:ext>
                </a:extLst>
              </p:cNvPr>
              <p:cNvSpPr txBox="1"/>
              <p:nvPr/>
            </p:nvSpPr>
            <p:spPr>
              <a:xfrm>
                <a:off x="7317814" y="2903016"/>
                <a:ext cx="324128" cy="369332"/>
              </a:xfrm>
              <a:prstGeom prst="rect">
                <a:avLst/>
              </a:prstGeom>
              <a:noFill/>
            </p:spPr>
            <p:txBody>
              <a:bodyPr wrap="none" rtlCol="0">
                <a:spAutoFit/>
              </a:bodyPr>
              <a:lstStyle/>
              <a:p>
                <a:r>
                  <a:rPr lang="en-US" dirty="0"/>
                  <a:t>B</a:t>
                </a:r>
              </a:p>
            </p:txBody>
          </p:sp>
        </p:grpSp>
        <p:grpSp>
          <p:nvGrpSpPr>
            <p:cNvPr id="8" name="Group 7">
              <a:extLst>
                <a:ext uri="{FF2B5EF4-FFF2-40B4-BE49-F238E27FC236}">
                  <a16:creationId xmlns:a16="http://schemas.microsoft.com/office/drawing/2014/main" id="{86B1D639-AC66-6945-575C-025B9D5487EE}"/>
                </a:ext>
              </a:extLst>
            </p:cNvPr>
            <p:cNvGrpSpPr/>
            <p:nvPr/>
          </p:nvGrpSpPr>
          <p:grpSpPr>
            <a:xfrm>
              <a:off x="9187315" y="2912350"/>
              <a:ext cx="333746" cy="1460380"/>
              <a:chOff x="7317814" y="2903016"/>
              <a:chExt cx="333746" cy="1460380"/>
            </a:xfrm>
          </p:grpSpPr>
          <p:sp>
            <p:nvSpPr>
              <p:cNvPr id="9" name="TextBox 8">
                <a:extLst>
                  <a:ext uri="{FF2B5EF4-FFF2-40B4-BE49-F238E27FC236}">
                    <a16:creationId xmlns:a16="http://schemas.microsoft.com/office/drawing/2014/main" id="{04385912-26D3-6CB9-A6D6-2EBD4B36A80A}"/>
                  </a:ext>
                </a:extLst>
              </p:cNvPr>
              <p:cNvSpPr txBox="1"/>
              <p:nvPr/>
            </p:nvSpPr>
            <p:spPr>
              <a:xfrm>
                <a:off x="7317814" y="3994064"/>
                <a:ext cx="333746" cy="369332"/>
              </a:xfrm>
              <a:prstGeom prst="rect">
                <a:avLst/>
              </a:prstGeom>
              <a:no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0092A7DE-AA49-0073-7171-DC9E49FF2E31}"/>
                  </a:ext>
                </a:extLst>
              </p:cNvPr>
              <p:cNvSpPr txBox="1"/>
              <p:nvPr/>
            </p:nvSpPr>
            <p:spPr>
              <a:xfrm>
                <a:off x="7317814" y="2903016"/>
                <a:ext cx="324128" cy="369332"/>
              </a:xfrm>
              <a:prstGeom prst="rect">
                <a:avLst/>
              </a:prstGeom>
              <a:noFill/>
            </p:spPr>
            <p:txBody>
              <a:bodyPr wrap="none" rtlCol="0">
                <a:spAutoFit/>
              </a:bodyPr>
              <a:lstStyle/>
              <a:p>
                <a:r>
                  <a:rPr lang="en-US" dirty="0"/>
                  <a:t>C</a:t>
                </a:r>
              </a:p>
            </p:txBody>
          </p:sp>
        </p:grpSp>
      </p:grpSp>
      <p:graphicFrame>
        <p:nvGraphicFramePr>
          <p:cNvPr id="25" name="Table 24">
            <a:extLst>
              <a:ext uri="{FF2B5EF4-FFF2-40B4-BE49-F238E27FC236}">
                <a16:creationId xmlns:a16="http://schemas.microsoft.com/office/drawing/2014/main" id="{9A3509D7-F9C5-F448-8A14-C3B764AF2C40}"/>
              </a:ext>
            </a:extLst>
          </p:cNvPr>
          <p:cNvGraphicFramePr>
            <a:graphicFrameLocks noGrp="1"/>
          </p:cNvGraphicFramePr>
          <p:nvPr>
            <p:extLst>
              <p:ext uri="{D42A27DB-BD31-4B8C-83A1-F6EECF244321}">
                <p14:modId xmlns:p14="http://schemas.microsoft.com/office/powerpoint/2010/main" val="646791702"/>
              </p:ext>
            </p:extLst>
          </p:nvPr>
        </p:nvGraphicFramePr>
        <p:xfrm>
          <a:off x="4976037" y="3218317"/>
          <a:ext cx="4029740" cy="1112520"/>
        </p:xfrm>
        <a:graphic>
          <a:graphicData uri="http://schemas.openxmlformats.org/drawingml/2006/table">
            <a:tbl>
              <a:tblPr firstRow="1" bandRow="1">
                <a:tableStyleId>{00A15C55-8517-42AA-B614-E9B94910E393}</a:tableStyleId>
              </a:tblPr>
              <a:tblGrid>
                <a:gridCol w="842848">
                  <a:extLst>
                    <a:ext uri="{9D8B030D-6E8A-4147-A177-3AD203B41FA5}">
                      <a16:colId xmlns:a16="http://schemas.microsoft.com/office/drawing/2014/main" val="2124774115"/>
                    </a:ext>
                  </a:extLst>
                </a:gridCol>
                <a:gridCol w="1149180">
                  <a:extLst>
                    <a:ext uri="{9D8B030D-6E8A-4147-A177-3AD203B41FA5}">
                      <a16:colId xmlns:a16="http://schemas.microsoft.com/office/drawing/2014/main" val="1194450960"/>
                    </a:ext>
                  </a:extLst>
                </a:gridCol>
                <a:gridCol w="1018856">
                  <a:extLst>
                    <a:ext uri="{9D8B030D-6E8A-4147-A177-3AD203B41FA5}">
                      <a16:colId xmlns:a16="http://schemas.microsoft.com/office/drawing/2014/main" val="3199683188"/>
                    </a:ext>
                  </a:extLst>
                </a:gridCol>
                <a:gridCol w="1018856">
                  <a:extLst>
                    <a:ext uri="{9D8B030D-6E8A-4147-A177-3AD203B41FA5}">
                      <a16:colId xmlns:a16="http://schemas.microsoft.com/office/drawing/2014/main" val="2983910594"/>
                    </a:ext>
                  </a:extLst>
                </a:gridCol>
              </a:tblGrid>
              <a:tr h="370840">
                <a:tc>
                  <a:txBody>
                    <a:bodyPr/>
                    <a:lstStyle/>
                    <a:p>
                      <a:pPr algn="ctr"/>
                      <a:r>
                        <a:rPr lang="en-US" dirty="0">
                          <a:solidFill>
                            <a:schemeClr val="tx1"/>
                          </a:solidFill>
                        </a:rPr>
                        <a:t>Line</a:t>
                      </a:r>
                    </a:p>
                  </a:txBody>
                  <a:tcPr/>
                </a:tc>
                <a:tc>
                  <a:txBody>
                    <a:bodyPr/>
                    <a:lstStyle/>
                    <a:p>
                      <a:pPr algn="ctr"/>
                      <a:r>
                        <a:rPr lang="en-US" dirty="0">
                          <a:solidFill>
                            <a:schemeClr val="tx1"/>
                          </a:solidFill>
                        </a:rPr>
                        <a:t>(a) Sqrt</a:t>
                      </a:r>
                    </a:p>
                  </a:txBody>
                  <a:tcPr/>
                </a:tc>
                <a:tc>
                  <a:txBody>
                    <a:bodyPr/>
                    <a:lstStyle/>
                    <a:p>
                      <a:pPr algn="ctr"/>
                      <a:r>
                        <a:rPr lang="en-US" dirty="0">
                          <a:solidFill>
                            <a:schemeClr val="tx1"/>
                          </a:solidFill>
                        </a:rPr>
                        <a:t>(b) Sum</a:t>
                      </a:r>
                    </a:p>
                  </a:txBody>
                  <a:tcPr/>
                </a:tc>
                <a:tc>
                  <a:txBody>
                    <a:bodyPr/>
                    <a:lstStyle/>
                    <a:p>
                      <a:pPr algn="ctr"/>
                      <a:r>
                        <a:rPr lang="en-US" dirty="0">
                          <a:solidFill>
                            <a:schemeClr val="tx1"/>
                          </a:solidFill>
                        </a:rPr>
                        <a:t>Diff</a:t>
                      </a:r>
                    </a:p>
                  </a:txBody>
                  <a:tcPr/>
                </a:tc>
                <a:extLst>
                  <a:ext uri="{0D108BD9-81ED-4DB2-BD59-A6C34878D82A}">
                    <a16:rowId xmlns:a16="http://schemas.microsoft.com/office/drawing/2014/main" val="1248967704"/>
                  </a:ext>
                </a:extLst>
              </a:tr>
              <a:tr h="370840">
                <a:tc>
                  <a:txBody>
                    <a:bodyPr/>
                    <a:lstStyle/>
                    <a:p>
                      <a:pPr algn="ctr"/>
                      <a:r>
                        <a:rPr lang="en-US" dirty="0"/>
                        <a:t>AB, CD</a:t>
                      </a:r>
                    </a:p>
                  </a:txBody>
                  <a:tcPr/>
                </a:tc>
                <a:tc>
                  <a:txBody>
                    <a:bodyPr/>
                    <a:lstStyle/>
                    <a:p>
                      <a:pPr algn="ctr"/>
                      <a:r>
                        <a:rPr lang="en-US" dirty="0"/>
                        <a:t>0.070</a:t>
                      </a:r>
                    </a:p>
                  </a:txBody>
                  <a:tcPr/>
                </a:tc>
                <a:tc>
                  <a:txBody>
                    <a:bodyPr/>
                    <a:lstStyle/>
                    <a:p>
                      <a:pPr algn="ctr"/>
                      <a:r>
                        <a:rPr lang="en-US" dirty="0"/>
                        <a:t>0.075</a:t>
                      </a:r>
                    </a:p>
                  </a:txBody>
                  <a:tcPr/>
                </a:tc>
                <a:tc>
                  <a:txBody>
                    <a:bodyPr/>
                    <a:lstStyle/>
                    <a:p>
                      <a:pPr algn="ctr"/>
                      <a:r>
                        <a:rPr lang="en-US" dirty="0"/>
                        <a:t>0.005</a:t>
                      </a:r>
                    </a:p>
                  </a:txBody>
                  <a:tcPr/>
                </a:tc>
                <a:extLst>
                  <a:ext uri="{0D108BD9-81ED-4DB2-BD59-A6C34878D82A}">
                    <a16:rowId xmlns:a16="http://schemas.microsoft.com/office/drawing/2014/main" val="3638943090"/>
                  </a:ext>
                </a:extLst>
              </a:tr>
              <a:tr h="370840">
                <a:tc>
                  <a:txBody>
                    <a:bodyPr/>
                    <a:lstStyle/>
                    <a:p>
                      <a:pPr algn="ctr"/>
                      <a:r>
                        <a:rPr lang="en-US" dirty="0"/>
                        <a:t>BC, DA</a:t>
                      </a:r>
                    </a:p>
                  </a:txBody>
                  <a:tcPr/>
                </a:tc>
                <a:tc>
                  <a:txBody>
                    <a:bodyPr/>
                    <a:lstStyle/>
                    <a:p>
                      <a:pPr algn="ctr"/>
                      <a:r>
                        <a:rPr lang="en-US" dirty="0"/>
                        <a:t>0.070</a:t>
                      </a:r>
                    </a:p>
                  </a:txBody>
                  <a:tcPr/>
                </a:tc>
                <a:tc>
                  <a:txBody>
                    <a:bodyPr/>
                    <a:lstStyle/>
                    <a:p>
                      <a:pPr algn="ctr"/>
                      <a:r>
                        <a:rPr lang="en-US" dirty="0"/>
                        <a:t>0.078</a:t>
                      </a:r>
                    </a:p>
                  </a:txBody>
                  <a:tcPr/>
                </a:tc>
                <a:tc>
                  <a:txBody>
                    <a:bodyPr/>
                    <a:lstStyle/>
                    <a:p>
                      <a:pPr algn="ctr"/>
                      <a:r>
                        <a:rPr lang="en-US" dirty="0"/>
                        <a:t>0.008</a:t>
                      </a:r>
                    </a:p>
                  </a:txBody>
                  <a:tcPr/>
                </a:tc>
                <a:extLst>
                  <a:ext uri="{0D108BD9-81ED-4DB2-BD59-A6C34878D82A}">
                    <a16:rowId xmlns:a16="http://schemas.microsoft.com/office/drawing/2014/main" val="260675695"/>
                  </a:ext>
                </a:extLst>
              </a:tr>
            </a:tbl>
          </a:graphicData>
        </a:graphic>
      </p:graphicFrame>
      <p:graphicFrame>
        <p:nvGraphicFramePr>
          <p:cNvPr id="26" name="Object 25">
            <a:extLst>
              <a:ext uri="{FF2B5EF4-FFF2-40B4-BE49-F238E27FC236}">
                <a16:creationId xmlns:a16="http://schemas.microsoft.com/office/drawing/2014/main" id="{D02FD1A6-CBA6-4D92-0C76-64F6FF3D820B}"/>
              </a:ext>
            </a:extLst>
          </p:cNvPr>
          <p:cNvGraphicFramePr>
            <a:graphicFrameLocks noChangeAspect="1"/>
          </p:cNvGraphicFramePr>
          <p:nvPr>
            <p:extLst>
              <p:ext uri="{D42A27DB-BD31-4B8C-83A1-F6EECF244321}">
                <p14:modId xmlns:p14="http://schemas.microsoft.com/office/powerpoint/2010/main" val="1105234345"/>
              </p:ext>
            </p:extLst>
          </p:nvPr>
        </p:nvGraphicFramePr>
        <p:xfrm>
          <a:off x="5318125" y="4733925"/>
          <a:ext cx="3678238" cy="836613"/>
        </p:xfrm>
        <a:graphic>
          <a:graphicData uri="http://schemas.openxmlformats.org/presentationml/2006/ole">
            <mc:AlternateContent xmlns:mc="http://schemas.openxmlformats.org/markup-compatibility/2006">
              <mc:Choice xmlns:v="urn:schemas-microsoft-com:vml" Requires="v">
                <p:oleObj name="AxMath" r:id="rId3" imgW="3677760" imgH="836280" progId="Equation.AxMath">
                  <p:embed/>
                </p:oleObj>
              </mc:Choice>
              <mc:Fallback>
                <p:oleObj name="AxMath" r:id="rId3" imgW="3677760" imgH="836280" progId="Equation.AxMath">
                  <p:embed/>
                  <p:pic>
                    <p:nvPicPr>
                      <p:cNvPr id="8" name="Object 7">
                        <a:extLst>
                          <a:ext uri="{FF2B5EF4-FFF2-40B4-BE49-F238E27FC236}">
                            <a16:creationId xmlns:a16="http://schemas.microsoft.com/office/drawing/2014/main" id="{EA376669-B725-9C37-3A35-9905D0F04BCC}"/>
                          </a:ext>
                        </a:extLst>
                      </p:cNvPr>
                      <p:cNvPicPr/>
                      <p:nvPr/>
                    </p:nvPicPr>
                    <p:blipFill>
                      <a:blip r:embed="rId4"/>
                      <a:stretch>
                        <a:fillRect/>
                      </a:stretch>
                    </p:blipFill>
                    <p:spPr>
                      <a:xfrm>
                        <a:off x="5318125" y="4733925"/>
                        <a:ext cx="3678238" cy="836613"/>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715D46FA-F9CD-51FA-543B-54FADD7A2699}"/>
              </a:ext>
            </a:extLst>
          </p:cNvPr>
          <p:cNvSpPr txBox="1"/>
          <p:nvPr/>
        </p:nvSpPr>
        <p:spPr>
          <a:xfrm>
            <a:off x="9144000" y="3566984"/>
            <a:ext cx="2108887" cy="646331"/>
          </a:xfrm>
          <a:prstGeom prst="rect">
            <a:avLst/>
          </a:prstGeom>
          <a:noFill/>
        </p:spPr>
        <p:txBody>
          <a:bodyPr wrap="square" rtlCol="0">
            <a:spAutoFit/>
          </a:bodyPr>
          <a:lstStyle/>
          <a:p>
            <a:r>
              <a:rPr lang="en-US" dirty="0"/>
              <a:t>No real significant difference.</a:t>
            </a:r>
          </a:p>
        </p:txBody>
      </p:sp>
    </p:spTree>
    <p:extLst>
      <p:ext uri="{BB962C8B-B14F-4D97-AF65-F5344CB8AC3E}">
        <p14:creationId xmlns:p14="http://schemas.microsoft.com/office/powerpoint/2010/main" val="524920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1. RPP Standard</a:t>
            </a:r>
          </a:p>
          <a:p>
            <a:pPr lvl="2"/>
            <a:r>
              <a:rPr lang="en-US" dirty="0"/>
              <a:t>What about:</a:t>
            </a:r>
          </a:p>
          <a:p>
            <a:pPr lvl="2"/>
            <a:endParaRPr lang="en-US" dirty="0">
              <a:effectLst/>
            </a:endParaRPr>
          </a:p>
          <a:p>
            <a:pPr lvl="2"/>
            <a:endParaRPr lang="en-US" dirty="0">
              <a:effectLst/>
            </a:endParaRPr>
          </a:p>
          <a:p>
            <a:pPr lvl="3">
              <a:lnSpc>
                <a:spcPct val="100000"/>
              </a:lnSpc>
              <a:spcAft>
                <a:spcPts val="0"/>
              </a:spcAft>
            </a:pPr>
            <a:endParaRPr lang="en-US" dirty="0">
              <a:effectLst/>
            </a:endParaRPr>
          </a:p>
          <a:p>
            <a:pPr lvl="3">
              <a:lnSpc>
                <a:spcPct val="100000"/>
              </a:lnSpc>
              <a:spcAft>
                <a:spcPts val="0"/>
              </a:spcAft>
            </a:pPr>
            <a:endParaRPr lang="en-US" dirty="0">
              <a:effectLst/>
            </a:endParaRPr>
          </a:p>
          <a:p>
            <a:pPr lvl="2"/>
            <a:endParaRPr lang="en-US" dirty="0"/>
          </a:p>
          <a:p>
            <a:pPr lvl="2"/>
            <a:endParaRPr lang="en-US" dirty="0"/>
          </a:p>
        </p:txBody>
      </p:sp>
      <p:pic>
        <p:nvPicPr>
          <p:cNvPr id="4" name="Picture 3">
            <a:extLst>
              <a:ext uri="{FF2B5EF4-FFF2-40B4-BE49-F238E27FC236}">
                <a16:creationId xmlns:a16="http://schemas.microsoft.com/office/drawing/2014/main" id="{11078E91-5A7F-AA99-997A-D1F6BC67FC6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79770" y="628592"/>
            <a:ext cx="1865376" cy="643128"/>
          </a:xfrm>
          <a:prstGeom prst="rect">
            <a:avLst/>
          </a:prstGeom>
        </p:spPr>
      </p:pic>
      <p:graphicFrame>
        <p:nvGraphicFramePr>
          <p:cNvPr id="25" name="Table 24">
            <a:extLst>
              <a:ext uri="{FF2B5EF4-FFF2-40B4-BE49-F238E27FC236}">
                <a16:creationId xmlns:a16="http://schemas.microsoft.com/office/drawing/2014/main" id="{9A3509D7-F9C5-F448-8A14-C3B764AF2C40}"/>
              </a:ext>
            </a:extLst>
          </p:cNvPr>
          <p:cNvGraphicFramePr>
            <a:graphicFrameLocks noGrp="1"/>
          </p:cNvGraphicFramePr>
          <p:nvPr>
            <p:extLst>
              <p:ext uri="{D42A27DB-BD31-4B8C-83A1-F6EECF244321}">
                <p14:modId xmlns:p14="http://schemas.microsoft.com/office/powerpoint/2010/main" val="3769340527"/>
              </p:ext>
            </p:extLst>
          </p:nvPr>
        </p:nvGraphicFramePr>
        <p:xfrm>
          <a:off x="5025198" y="2480898"/>
          <a:ext cx="4029740" cy="1854200"/>
        </p:xfrm>
        <a:graphic>
          <a:graphicData uri="http://schemas.openxmlformats.org/drawingml/2006/table">
            <a:tbl>
              <a:tblPr firstRow="1" bandRow="1">
                <a:tableStyleId>{00A15C55-8517-42AA-B614-E9B94910E393}</a:tableStyleId>
              </a:tblPr>
              <a:tblGrid>
                <a:gridCol w="842848">
                  <a:extLst>
                    <a:ext uri="{9D8B030D-6E8A-4147-A177-3AD203B41FA5}">
                      <a16:colId xmlns:a16="http://schemas.microsoft.com/office/drawing/2014/main" val="2124774115"/>
                    </a:ext>
                  </a:extLst>
                </a:gridCol>
                <a:gridCol w="1149180">
                  <a:extLst>
                    <a:ext uri="{9D8B030D-6E8A-4147-A177-3AD203B41FA5}">
                      <a16:colId xmlns:a16="http://schemas.microsoft.com/office/drawing/2014/main" val="1194450960"/>
                    </a:ext>
                  </a:extLst>
                </a:gridCol>
                <a:gridCol w="1018856">
                  <a:extLst>
                    <a:ext uri="{9D8B030D-6E8A-4147-A177-3AD203B41FA5}">
                      <a16:colId xmlns:a16="http://schemas.microsoft.com/office/drawing/2014/main" val="3199683188"/>
                    </a:ext>
                  </a:extLst>
                </a:gridCol>
                <a:gridCol w="1018856">
                  <a:extLst>
                    <a:ext uri="{9D8B030D-6E8A-4147-A177-3AD203B41FA5}">
                      <a16:colId xmlns:a16="http://schemas.microsoft.com/office/drawing/2014/main" val="2983910594"/>
                    </a:ext>
                  </a:extLst>
                </a:gridCol>
              </a:tblGrid>
              <a:tr h="370840">
                <a:tc>
                  <a:txBody>
                    <a:bodyPr/>
                    <a:lstStyle/>
                    <a:p>
                      <a:pPr algn="ctr"/>
                      <a:r>
                        <a:rPr lang="en-US" dirty="0">
                          <a:solidFill>
                            <a:schemeClr val="tx1"/>
                          </a:solidFill>
                        </a:rPr>
                        <a:t>Line</a:t>
                      </a:r>
                    </a:p>
                  </a:txBody>
                  <a:tcPr/>
                </a:tc>
                <a:tc>
                  <a:txBody>
                    <a:bodyPr/>
                    <a:lstStyle/>
                    <a:p>
                      <a:pPr algn="ctr"/>
                      <a:r>
                        <a:rPr lang="en-US" dirty="0">
                          <a:solidFill>
                            <a:schemeClr val="tx1"/>
                          </a:solidFill>
                        </a:rPr>
                        <a:t>(a) Sqrt</a:t>
                      </a:r>
                    </a:p>
                  </a:txBody>
                  <a:tcPr/>
                </a:tc>
                <a:tc>
                  <a:txBody>
                    <a:bodyPr/>
                    <a:lstStyle/>
                    <a:p>
                      <a:pPr algn="ctr"/>
                      <a:r>
                        <a:rPr lang="en-US" dirty="0">
                          <a:solidFill>
                            <a:schemeClr val="tx1"/>
                          </a:solidFill>
                        </a:rPr>
                        <a:t>(b) Sum</a:t>
                      </a:r>
                    </a:p>
                  </a:txBody>
                  <a:tcPr/>
                </a:tc>
                <a:tc>
                  <a:txBody>
                    <a:bodyPr/>
                    <a:lstStyle/>
                    <a:p>
                      <a:pPr algn="ctr"/>
                      <a:r>
                        <a:rPr lang="en-US" dirty="0">
                          <a:solidFill>
                            <a:schemeClr val="tx1"/>
                          </a:solidFill>
                        </a:rPr>
                        <a:t>Diff</a:t>
                      </a:r>
                    </a:p>
                  </a:txBody>
                  <a:tcPr/>
                </a:tc>
                <a:extLst>
                  <a:ext uri="{0D108BD9-81ED-4DB2-BD59-A6C34878D82A}">
                    <a16:rowId xmlns:a16="http://schemas.microsoft.com/office/drawing/2014/main" val="1248967704"/>
                  </a:ext>
                </a:extLst>
              </a:tr>
              <a:tr h="370840">
                <a:tc>
                  <a:txBody>
                    <a:bodyPr/>
                    <a:lstStyle/>
                    <a:p>
                      <a:pPr algn="ctr"/>
                      <a:r>
                        <a:rPr lang="en-US" dirty="0"/>
                        <a:t>EF</a:t>
                      </a:r>
                    </a:p>
                  </a:txBody>
                  <a:tcPr/>
                </a:tc>
                <a:tc>
                  <a:txBody>
                    <a:bodyPr/>
                    <a:lstStyle/>
                    <a:p>
                      <a:pPr algn="ctr"/>
                      <a:r>
                        <a:rPr lang="en-US" dirty="0"/>
                        <a:t>0.088</a:t>
                      </a:r>
                    </a:p>
                  </a:txBody>
                  <a:tcPr/>
                </a:tc>
                <a:tc>
                  <a:txBody>
                    <a:bodyPr/>
                    <a:lstStyle/>
                    <a:p>
                      <a:pPr algn="ctr"/>
                      <a:r>
                        <a:rPr lang="en-US" dirty="0"/>
                        <a:t>0.122</a:t>
                      </a:r>
                    </a:p>
                  </a:txBody>
                  <a:tcPr/>
                </a:tc>
                <a:tc>
                  <a:txBody>
                    <a:bodyPr/>
                    <a:lstStyle/>
                    <a:p>
                      <a:pPr algn="ctr"/>
                      <a:r>
                        <a:rPr lang="en-US" dirty="0"/>
                        <a:t>0.034</a:t>
                      </a:r>
                    </a:p>
                  </a:txBody>
                  <a:tcPr/>
                </a:tc>
                <a:extLst>
                  <a:ext uri="{0D108BD9-81ED-4DB2-BD59-A6C34878D82A}">
                    <a16:rowId xmlns:a16="http://schemas.microsoft.com/office/drawing/2014/main" val="3638943090"/>
                  </a:ext>
                </a:extLst>
              </a:tr>
              <a:tr h="370840">
                <a:tc>
                  <a:txBody>
                    <a:bodyPr/>
                    <a:lstStyle/>
                    <a:p>
                      <a:pPr algn="ctr"/>
                      <a:r>
                        <a:rPr lang="en-US" dirty="0"/>
                        <a:t>FG</a:t>
                      </a:r>
                    </a:p>
                  </a:txBody>
                  <a:tcPr/>
                </a:tc>
                <a:tc>
                  <a:txBody>
                    <a:bodyPr/>
                    <a:lstStyle/>
                    <a:p>
                      <a:pPr algn="ctr"/>
                      <a:r>
                        <a:rPr lang="en-US" dirty="0"/>
                        <a:t>0.099</a:t>
                      </a:r>
                    </a:p>
                  </a:txBody>
                  <a:tcPr/>
                </a:tc>
                <a:tc>
                  <a:txBody>
                    <a:bodyPr/>
                    <a:lstStyle/>
                    <a:p>
                      <a:pPr algn="ctr"/>
                      <a:r>
                        <a:rPr lang="en-US" dirty="0"/>
                        <a:t>0.140</a:t>
                      </a:r>
                    </a:p>
                  </a:txBody>
                  <a:tcPr/>
                </a:tc>
                <a:tc>
                  <a:txBody>
                    <a:bodyPr/>
                    <a:lstStyle/>
                    <a:p>
                      <a:pPr algn="ctr"/>
                      <a:r>
                        <a:rPr lang="en-US" dirty="0"/>
                        <a:t>0.041</a:t>
                      </a:r>
                    </a:p>
                  </a:txBody>
                  <a:tcPr/>
                </a:tc>
                <a:extLst>
                  <a:ext uri="{0D108BD9-81ED-4DB2-BD59-A6C34878D82A}">
                    <a16:rowId xmlns:a16="http://schemas.microsoft.com/office/drawing/2014/main" val="1558982743"/>
                  </a:ext>
                </a:extLst>
              </a:tr>
              <a:tr h="370840">
                <a:tc>
                  <a:txBody>
                    <a:bodyPr/>
                    <a:lstStyle/>
                    <a:p>
                      <a:pPr algn="ctr"/>
                      <a:r>
                        <a:rPr lang="en-US" dirty="0"/>
                        <a:t>GH</a:t>
                      </a:r>
                    </a:p>
                  </a:txBody>
                  <a:tcPr/>
                </a:tc>
                <a:tc>
                  <a:txBody>
                    <a:bodyPr/>
                    <a:lstStyle/>
                    <a:p>
                      <a:pPr algn="ctr"/>
                      <a:r>
                        <a:rPr lang="en-US" dirty="0"/>
                        <a:t>0.125</a:t>
                      </a:r>
                    </a:p>
                  </a:txBody>
                  <a:tcPr/>
                </a:tc>
                <a:tc>
                  <a:txBody>
                    <a:bodyPr/>
                    <a:lstStyle/>
                    <a:p>
                      <a:pPr algn="ctr"/>
                      <a:r>
                        <a:rPr lang="en-US" dirty="0"/>
                        <a:t>0.174</a:t>
                      </a:r>
                    </a:p>
                  </a:txBody>
                  <a:tcPr/>
                </a:tc>
                <a:tc>
                  <a:txBody>
                    <a:bodyPr/>
                    <a:lstStyle/>
                    <a:p>
                      <a:pPr algn="ctr"/>
                      <a:r>
                        <a:rPr lang="en-US" dirty="0"/>
                        <a:t>0.049</a:t>
                      </a:r>
                    </a:p>
                  </a:txBody>
                  <a:tcPr/>
                </a:tc>
                <a:extLst>
                  <a:ext uri="{0D108BD9-81ED-4DB2-BD59-A6C34878D82A}">
                    <a16:rowId xmlns:a16="http://schemas.microsoft.com/office/drawing/2014/main" val="3378049191"/>
                  </a:ext>
                </a:extLst>
              </a:tr>
              <a:tr h="370840">
                <a:tc>
                  <a:txBody>
                    <a:bodyPr/>
                    <a:lstStyle/>
                    <a:p>
                      <a:pPr algn="ctr"/>
                      <a:r>
                        <a:rPr lang="en-US" dirty="0"/>
                        <a:t>HE</a:t>
                      </a:r>
                    </a:p>
                  </a:txBody>
                  <a:tcPr/>
                </a:tc>
                <a:tc>
                  <a:txBody>
                    <a:bodyPr/>
                    <a:lstStyle/>
                    <a:p>
                      <a:pPr algn="ctr"/>
                      <a:r>
                        <a:rPr lang="en-US" dirty="0"/>
                        <a:t>0.092</a:t>
                      </a:r>
                    </a:p>
                  </a:txBody>
                  <a:tcPr/>
                </a:tc>
                <a:tc>
                  <a:txBody>
                    <a:bodyPr/>
                    <a:lstStyle/>
                    <a:p>
                      <a:pPr algn="ctr"/>
                      <a:r>
                        <a:rPr lang="en-US" dirty="0"/>
                        <a:t>0.130</a:t>
                      </a:r>
                    </a:p>
                  </a:txBody>
                  <a:tcPr/>
                </a:tc>
                <a:tc>
                  <a:txBody>
                    <a:bodyPr/>
                    <a:lstStyle/>
                    <a:p>
                      <a:pPr algn="ctr"/>
                      <a:r>
                        <a:rPr lang="en-US" dirty="0"/>
                        <a:t>0.038</a:t>
                      </a:r>
                    </a:p>
                  </a:txBody>
                  <a:tcPr/>
                </a:tc>
                <a:extLst>
                  <a:ext uri="{0D108BD9-81ED-4DB2-BD59-A6C34878D82A}">
                    <a16:rowId xmlns:a16="http://schemas.microsoft.com/office/drawing/2014/main" val="260675695"/>
                  </a:ext>
                </a:extLst>
              </a:tr>
            </a:tbl>
          </a:graphicData>
        </a:graphic>
      </p:graphicFrame>
      <p:grpSp>
        <p:nvGrpSpPr>
          <p:cNvPr id="28" name="Group 27">
            <a:extLst>
              <a:ext uri="{FF2B5EF4-FFF2-40B4-BE49-F238E27FC236}">
                <a16:creationId xmlns:a16="http://schemas.microsoft.com/office/drawing/2014/main" id="{830864DD-972E-D4D5-9738-E6E55FD4A471}"/>
              </a:ext>
            </a:extLst>
          </p:cNvPr>
          <p:cNvGrpSpPr>
            <a:grpSpLocks noChangeAspect="1"/>
          </p:cNvGrpSpPr>
          <p:nvPr/>
        </p:nvGrpSpPr>
        <p:grpSpPr>
          <a:xfrm>
            <a:off x="1467372" y="2315201"/>
            <a:ext cx="2658225" cy="2057400"/>
            <a:chOff x="6922289" y="2673439"/>
            <a:chExt cx="3266142" cy="2527913"/>
          </a:xfrm>
        </p:grpSpPr>
        <p:sp>
          <p:nvSpPr>
            <p:cNvPr id="29" name="Line 5">
              <a:extLst>
                <a:ext uri="{FF2B5EF4-FFF2-40B4-BE49-F238E27FC236}">
                  <a16:creationId xmlns:a16="http://schemas.microsoft.com/office/drawing/2014/main" id="{C64B2E5D-FB93-6E3B-5691-3145D21A62FC}"/>
                </a:ext>
              </a:extLst>
            </p:cNvPr>
            <p:cNvSpPr>
              <a:spLocks noChangeShapeType="1"/>
            </p:cNvSpPr>
            <p:nvPr/>
          </p:nvSpPr>
          <p:spPr bwMode="auto">
            <a:xfrm flipV="1">
              <a:off x="7046913" y="3249613"/>
              <a:ext cx="565150" cy="162560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0" name="Line 6">
              <a:extLst>
                <a:ext uri="{FF2B5EF4-FFF2-40B4-BE49-F238E27FC236}">
                  <a16:creationId xmlns:a16="http://schemas.microsoft.com/office/drawing/2014/main" id="{1B03872C-B97E-7133-0540-2B4A1065B244}"/>
                </a:ext>
              </a:extLst>
            </p:cNvPr>
            <p:cNvSpPr>
              <a:spLocks noChangeShapeType="1"/>
            </p:cNvSpPr>
            <p:nvPr/>
          </p:nvSpPr>
          <p:spPr bwMode="auto">
            <a:xfrm flipV="1">
              <a:off x="7612063" y="2959101"/>
              <a:ext cx="1473200" cy="290513"/>
            </a:xfrm>
            <a:prstGeom prst="line">
              <a:avLst/>
            </a:prstGeom>
            <a:noFill/>
            <a:ln w="3175">
              <a:solidFill>
                <a:srgbClr val="000000"/>
              </a:solidFill>
              <a:prstDash val="solid"/>
              <a:round/>
              <a:headEnd type="oval"/>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1" name="Line 7">
              <a:extLst>
                <a:ext uri="{FF2B5EF4-FFF2-40B4-BE49-F238E27FC236}">
                  <a16:creationId xmlns:a16="http://schemas.microsoft.com/office/drawing/2014/main" id="{E8522C2E-295C-922F-EF20-6FE868DEE0BA}"/>
                </a:ext>
              </a:extLst>
            </p:cNvPr>
            <p:cNvSpPr>
              <a:spLocks noChangeShapeType="1"/>
            </p:cNvSpPr>
            <p:nvPr/>
          </p:nvSpPr>
          <p:spPr bwMode="auto">
            <a:xfrm>
              <a:off x="9085263" y="2959101"/>
              <a:ext cx="860425" cy="17256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2" name="Line 8">
              <a:extLst>
                <a:ext uri="{FF2B5EF4-FFF2-40B4-BE49-F238E27FC236}">
                  <a16:creationId xmlns:a16="http://schemas.microsoft.com/office/drawing/2014/main" id="{A09C62E0-D218-8ABB-1F57-518C943A3C89}"/>
                </a:ext>
              </a:extLst>
            </p:cNvPr>
            <p:cNvSpPr>
              <a:spLocks noChangeShapeType="1"/>
            </p:cNvSpPr>
            <p:nvPr/>
          </p:nvSpPr>
          <p:spPr bwMode="auto">
            <a:xfrm flipH="1">
              <a:off x="7046913" y="4684713"/>
              <a:ext cx="2898775" cy="190500"/>
            </a:xfrm>
            <a:prstGeom prst="line">
              <a:avLst/>
            </a:prstGeom>
            <a:noFill/>
            <a:ln w="3175">
              <a:solidFill>
                <a:srgbClr val="000000"/>
              </a:solidFill>
              <a:prstDash val="solid"/>
              <a:round/>
              <a:headEnd type="oval"/>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 name="Rectangle 9">
              <a:extLst>
                <a:ext uri="{FF2B5EF4-FFF2-40B4-BE49-F238E27FC236}">
                  <a16:creationId xmlns:a16="http://schemas.microsoft.com/office/drawing/2014/main" id="{6AA6B52E-7DBF-29F6-ED93-CCC450C75226}"/>
                </a:ext>
              </a:extLst>
            </p:cNvPr>
            <p:cNvSpPr>
              <a:spLocks noChangeArrowheads="1"/>
            </p:cNvSpPr>
            <p:nvPr/>
          </p:nvSpPr>
          <p:spPr bwMode="auto">
            <a:xfrm>
              <a:off x="8093074" y="3878263"/>
              <a:ext cx="7411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j-lt"/>
                </a:rPr>
                <a:t>10.5 ac</a:t>
              </a:r>
              <a:endParaRPr kumimoji="0" lang="en-US" altLang="en-US" b="0" i="0" u="none" strike="noStrike" cap="none" normalizeH="0" baseline="0" dirty="0">
                <a:ln>
                  <a:noFill/>
                </a:ln>
                <a:solidFill>
                  <a:schemeClr val="tx1"/>
                </a:solidFill>
                <a:effectLst/>
                <a:latin typeface="+mj-lt"/>
              </a:endParaRPr>
            </a:p>
          </p:txBody>
        </p:sp>
        <p:sp>
          <p:nvSpPr>
            <p:cNvPr id="34" name="Rectangle 10">
              <a:extLst>
                <a:ext uri="{FF2B5EF4-FFF2-40B4-BE49-F238E27FC236}">
                  <a16:creationId xmlns:a16="http://schemas.microsoft.com/office/drawing/2014/main" id="{BBC4A4E0-739A-5D0E-BA87-2C8F0EDC272C}"/>
                </a:ext>
              </a:extLst>
            </p:cNvPr>
            <p:cNvSpPr>
              <a:spLocks noChangeArrowheads="1"/>
            </p:cNvSpPr>
            <p:nvPr/>
          </p:nvSpPr>
          <p:spPr bwMode="auto">
            <a:xfrm rot="20880000">
              <a:off x="7928705" y="2716010"/>
              <a:ext cx="774761" cy="34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j-lt"/>
                </a:rPr>
                <a:t>1050 '</a:t>
              </a:r>
              <a:endParaRPr kumimoji="0" lang="en-US" altLang="en-US" b="0" i="0" u="none" strike="noStrike" cap="none" normalizeH="0" baseline="0" dirty="0">
                <a:ln>
                  <a:noFill/>
                </a:ln>
                <a:solidFill>
                  <a:schemeClr val="tx1"/>
                </a:solidFill>
                <a:effectLst/>
                <a:latin typeface="+mj-lt"/>
              </a:endParaRPr>
            </a:p>
          </p:txBody>
        </p:sp>
        <p:sp>
          <p:nvSpPr>
            <p:cNvPr id="35" name="Rectangle 11">
              <a:extLst>
                <a:ext uri="{FF2B5EF4-FFF2-40B4-BE49-F238E27FC236}">
                  <a16:creationId xmlns:a16="http://schemas.microsoft.com/office/drawing/2014/main" id="{16D4184D-8304-477E-4A76-5A7EC09C10F2}"/>
                </a:ext>
              </a:extLst>
            </p:cNvPr>
            <p:cNvSpPr>
              <a:spLocks noChangeArrowheads="1"/>
            </p:cNvSpPr>
            <p:nvPr/>
          </p:nvSpPr>
          <p:spPr bwMode="auto">
            <a:xfrm rot="3780000">
              <a:off x="9417672" y="3562303"/>
              <a:ext cx="703856" cy="34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j-lt"/>
                </a:rPr>
                <a:t>1400'</a:t>
              </a:r>
              <a:endParaRPr kumimoji="0" lang="en-US" altLang="en-US" b="0" i="0" u="none" strike="noStrike" cap="none" normalizeH="0" baseline="0" dirty="0">
                <a:ln>
                  <a:noFill/>
                </a:ln>
                <a:solidFill>
                  <a:schemeClr val="tx1"/>
                </a:solidFill>
                <a:effectLst/>
                <a:latin typeface="+mj-lt"/>
              </a:endParaRPr>
            </a:p>
          </p:txBody>
        </p:sp>
        <p:sp>
          <p:nvSpPr>
            <p:cNvPr id="36" name="Rectangle 12">
              <a:extLst>
                <a:ext uri="{FF2B5EF4-FFF2-40B4-BE49-F238E27FC236}">
                  <a16:creationId xmlns:a16="http://schemas.microsoft.com/office/drawing/2014/main" id="{F2778CAF-DDC3-9E78-ED39-0DF83818586F}"/>
                </a:ext>
              </a:extLst>
            </p:cNvPr>
            <p:cNvSpPr>
              <a:spLocks noChangeArrowheads="1"/>
            </p:cNvSpPr>
            <p:nvPr/>
          </p:nvSpPr>
          <p:spPr bwMode="auto">
            <a:xfrm rot="21360000">
              <a:off x="8187792" y="4801426"/>
              <a:ext cx="697080" cy="34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j-lt"/>
                </a:rPr>
                <a:t>2075'</a:t>
              </a:r>
              <a:endParaRPr kumimoji="0" lang="en-US" altLang="en-US" b="0" i="0" u="none" strike="noStrike" cap="none" normalizeH="0" baseline="0" dirty="0">
                <a:ln>
                  <a:noFill/>
                </a:ln>
                <a:solidFill>
                  <a:schemeClr val="tx1"/>
                </a:solidFill>
                <a:effectLst/>
                <a:latin typeface="+mj-lt"/>
              </a:endParaRPr>
            </a:p>
          </p:txBody>
        </p:sp>
        <p:sp>
          <p:nvSpPr>
            <p:cNvPr id="37" name="Rectangle 13">
              <a:extLst>
                <a:ext uri="{FF2B5EF4-FFF2-40B4-BE49-F238E27FC236}">
                  <a16:creationId xmlns:a16="http://schemas.microsoft.com/office/drawing/2014/main" id="{529C0FBE-8A88-BCC6-0627-A6CD7A5D4044}"/>
                </a:ext>
              </a:extLst>
            </p:cNvPr>
            <p:cNvSpPr>
              <a:spLocks noChangeArrowheads="1"/>
            </p:cNvSpPr>
            <p:nvPr/>
          </p:nvSpPr>
          <p:spPr bwMode="auto">
            <a:xfrm rot="17340000">
              <a:off x="6786980" y="3796990"/>
              <a:ext cx="712995" cy="34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j-lt"/>
                </a:rPr>
                <a:t>1200'</a:t>
              </a:r>
              <a:endParaRPr kumimoji="0" lang="en-US" altLang="en-US" b="0" i="0" u="none" strike="noStrike" cap="none" normalizeH="0" baseline="0" dirty="0">
                <a:ln>
                  <a:noFill/>
                </a:ln>
                <a:solidFill>
                  <a:schemeClr val="tx1"/>
                </a:solidFill>
                <a:effectLst/>
                <a:latin typeface="+mj-lt"/>
              </a:endParaRPr>
            </a:p>
          </p:txBody>
        </p:sp>
        <p:sp>
          <p:nvSpPr>
            <p:cNvPr id="38" name="Rectangle 14">
              <a:extLst>
                <a:ext uri="{FF2B5EF4-FFF2-40B4-BE49-F238E27FC236}">
                  <a16:creationId xmlns:a16="http://schemas.microsoft.com/office/drawing/2014/main" id="{9AEFDED2-F9B4-1E39-94A1-297E01D8D8B2}"/>
                </a:ext>
              </a:extLst>
            </p:cNvPr>
            <p:cNvSpPr>
              <a:spLocks noChangeArrowheads="1"/>
            </p:cNvSpPr>
            <p:nvPr/>
          </p:nvSpPr>
          <p:spPr bwMode="auto">
            <a:xfrm>
              <a:off x="7386533" y="3000771"/>
              <a:ext cx="1266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j-lt"/>
                </a:rPr>
                <a:t>E</a:t>
              </a:r>
              <a:endParaRPr kumimoji="0" lang="en-US" altLang="en-US" b="0" i="0" u="none" strike="noStrike" cap="none" normalizeH="0" baseline="0" dirty="0">
                <a:ln>
                  <a:noFill/>
                </a:ln>
                <a:solidFill>
                  <a:schemeClr val="tx1"/>
                </a:solidFill>
                <a:effectLst/>
                <a:latin typeface="+mj-lt"/>
              </a:endParaRPr>
            </a:p>
          </p:txBody>
        </p:sp>
        <p:sp>
          <p:nvSpPr>
            <p:cNvPr id="39" name="Rectangle 15">
              <a:extLst>
                <a:ext uri="{FF2B5EF4-FFF2-40B4-BE49-F238E27FC236}">
                  <a16:creationId xmlns:a16="http://schemas.microsoft.com/office/drawing/2014/main" id="{CCBB9A9D-6FE1-F963-58D0-63F198305635}"/>
                </a:ext>
              </a:extLst>
            </p:cNvPr>
            <p:cNvSpPr>
              <a:spLocks noChangeArrowheads="1"/>
            </p:cNvSpPr>
            <p:nvPr/>
          </p:nvSpPr>
          <p:spPr bwMode="auto">
            <a:xfrm>
              <a:off x="9156933" y="2673439"/>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j-lt"/>
                </a:rPr>
                <a:t>F</a:t>
              </a:r>
              <a:endParaRPr kumimoji="0" lang="en-US" altLang="en-US" b="0" i="0" u="none" strike="noStrike" cap="none" normalizeH="0" baseline="0" dirty="0">
                <a:ln>
                  <a:noFill/>
                </a:ln>
                <a:solidFill>
                  <a:schemeClr val="tx1"/>
                </a:solidFill>
                <a:effectLst/>
                <a:latin typeface="+mj-lt"/>
              </a:endParaRPr>
            </a:p>
          </p:txBody>
        </p:sp>
        <p:sp>
          <p:nvSpPr>
            <p:cNvPr id="40" name="Rectangle 16">
              <a:extLst>
                <a:ext uri="{FF2B5EF4-FFF2-40B4-BE49-F238E27FC236}">
                  <a16:creationId xmlns:a16="http://schemas.microsoft.com/office/drawing/2014/main" id="{06CF7AB9-D2D3-35AD-D86B-E73B2EC4C8B2}"/>
                </a:ext>
              </a:extLst>
            </p:cNvPr>
            <p:cNvSpPr>
              <a:spLocks noChangeArrowheads="1"/>
            </p:cNvSpPr>
            <p:nvPr/>
          </p:nvSpPr>
          <p:spPr bwMode="auto">
            <a:xfrm>
              <a:off x="10039351" y="4618038"/>
              <a:ext cx="149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mj-lt"/>
                </a:rPr>
                <a:t>G</a:t>
              </a:r>
              <a:endParaRPr kumimoji="0" lang="en-US" altLang="en-US" b="0" i="0" u="none" strike="noStrike" cap="none" normalizeH="0" baseline="0">
                <a:ln>
                  <a:noFill/>
                </a:ln>
                <a:solidFill>
                  <a:schemeClr val="tx1"/>
                </a:solidFill>
                <a:effectLst/>
                <a:latin typeface="+mj-lt"/>
              </a:endParaRPr>
            </a:p>
          </p:txBody>
        </p:sp>
        <p:sp>
          <p:nvSpPr>
            <p:cNvPr id="41" name="Rectangle 17">
              <a:extLst>
                <a:ext uri="{FF2B5EF4-FFF2-40B4-BE49-F238E27FC236}">
                  <a16:creationId xmlns:a16="http://schemas.microsoft.com/office/drawing/2014/main" id="{166B7ABC-E449-6DA7-A533-1A90D8BD75C1}"/>
                </a:ext>
              </a:extLst>
            </p:cNvPr>
            <p:cNvSpPr>
              <a:spLocks noChangeArrowheads="1"/>
            </p:cNvSpPr>
            <p:nvPr/>
          </p:nvSpPr>
          <p:spPr bwMode="auto">
            <a:xfrm>
              <a:off x="6922289" y="4924353"/>
              <a:ext cx="149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j-lt"/>
                </a:rPr>
                <a:t>H</a:t>
              </a:r>
              <a:endParaRPr kumimoji="0" lang="en-US" altLang="en-US" b="0" i="0" u="none" strike="noStrike" cap="none" normalizeH="0" baseline="0" dirty="0">
                <a:ln>
                  <a:noFill/>
                </a:ln>
                <a:solidFill>
                  <a:schemeClr val="tx1"/>
                </a:solidFill>
                <a:effectLst/>
                <a:latin typeface="+mj-lt"/>
              </a:endParaRPr>
            </a:p>
          </p:txBody>
        </p:sp>
      </p:grpSp>
      <p:sp>
        <p:nvSpPr>
          <p:cNvPr id="5" name="TextBox 4">
            <a:extLst>
              <a:ext uri="{FF2B5EF4-FFF2-40B4-BE49-F238E27FC236}">
                <a16:creationId xmlns:a16="http://schemas.microsoft.com/office/drawing/2014/main" id="{B5DD6CA9-6D91-D3E9-9CBA-CE7640A64E32}"/>
              </a:ext>
            </a:extLst>
          </p:cNvPr>
          <p:cNvSpPr txBox="1"/>
          <p:nvPr/>
        </p:nvSpPr>
        <p:spPr>
          <a:xfrm>
            <a:off x="9144000" y="3089188"/>
            <a:ext cx="2108887" cy="923330"/>
          </a:xfrm>
          <a:prstGeom prst="rect">
            <a:avLst/>
          </a:prstGeom>
          <a:noFill/>
        </p:spPr>
        <p:txBody>
          <a:bodyPr wrap="square" rtlCol="0">
            <a:spAutoFit/>
          </a:bodyPr>
          <a:lstStyle/>
          <a:p>
            <a:r>
              <a:rPr lang="en-US" dirty="0"/>
              <a:t>Now we’re seeing some measurable differences.</a:t>
            </a:r>
          </a:p>
        </p:txBody>
      </p:sp>
    </p:spTree>
    <p:extLst>
      <p:ext uri="{BB962C8B-B14F-4D97-AF65-F5344CB8AC3E}">
        <p14:creationId xmlns:p14="http://schemas.microsoft.com/office/powerpoint/2010/main" val="948031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1. RPP Standard</a:t>
            </a:r>
          </a:p>
          <a:p>
            <a:pPr lvl="2"/>
            <a:r>
              <a:rPr lang="en-US" dirty="0"/>
              <a:t>ALTA/NSPS + Wis Comparisons</a:t>
            </a:r>
          </a:p>
          <a:p>
            <a:pPr lvl="3"/>
            <a:r>
              <a:rPr lang="en-US" dirty="0"/>
              <a:t>Both graphs are scaled the same</a:t>
            </a:r>
          </a:p>
          <a:p>
            <a:pPr lvl="2"/>
            <a:r>
              <a:rPr lang="en-US" dirty="0"/>
              <a:t>The summation approach is more forgiving.</a:t>
            </a:r>
          </a:p>
          <a:p>
            <a:pPr lvl="2"/>
            <a:endParaRPr lang="en-US" dirty="0">
              <a:effectLst/>
            </a:endParaRPr>
          </a:p>
          <a:p>
            <a:pPr lvl="2"/>
            <a:endParaRPr lang="en-US" dirty="0">
              <a:effectLst/>
            </a:endParaRPr>
          </a:p>
          <a:p>
            <a:pPr lvl="3">
              <a:lnSpc>
                <a:spcPct val="100000"/>
              </a:lnSpc>
              <a:spcAft>
                <a:spcPts val="0"/>
              </a:spcAft>
            </a:pPr>
            <a:endParaRPr lang="en-US" dirty="0">
              <a:effectLst/>
            </a:endParaRPr>
          </a:p>
          <a:p>
            <a:pPr lvl="3">
              <a:lnSpc>
                <a:spcPct val="100000"/>
              </a:lnSpc>
              <a:spcAft>
                <a:spcPts val="0"/>
              </a:spcAft>
            </a:pPr>
            <a:endParaRPr lang="en-US" dirty="0">
              <a:effectLst/>
            </a:endParaRPr>
          </a:p>
          <a:p>
            <a:pPr lvl="2"/>
            <a:endParaRPr lang="en-US" dirty="0"/>
          </a:p>
          <a:p>
            <a:pPr lvl="2"/>
            <a:endParaRPr lang="en-US" dirty="0"/>
          </a:p>
        </p:txBody>
      </p:sp>
      <p:pic>
        <p:nvPicPr>
          <p:cNvPr id="4" name="Picture 3">
            <a:extLst>
              <a:ext uri="{FF2B5EF4-FFF2-40B4-BE49-F238E27FC236}">
                <a16:creationId xmlns:a16="http://schemas.microsoft.com/office/drawing/2014/main" id="{11078E91-5A7F-AA99-997A-D1F6BC67FC6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79770" y="628592"/>
            <a:ext cx="1865376" cy="643128"/>
          </a:xfrm>
          <a:prstGeom prst="rect">
            <a:avLst/>
          </a:prstGeom>
        </p:spPr>
      </p:pic>
      <p:grpSp>
        <p:nvGrpSpPr>
          <p:cNvPr id="12" name="Group 11">
            <a:extLst>
              <a:ext uri="{FF2B5EF4-FFF2-40B4-BE49-F238E27FC236}">
                <a16:creationId xmlns:a16="http://schemas.microsoft.com/office/drawing/2014/main" id="{A365B884-9EFD-5D88-1DFD-1F1F17FD5220}"/>
              </a:ext>
            </a:extLst>
          </p:cNvPr>
          <p:cNvGrpSpPr/>
          <p:nvPr/>
        </p:nvGrpSpPr>
        <p:grpSpPr>
          <a:xfrm>
            <a:off x="1103359" y="629267"/>
            <a:ext cx="9149542" cy="5706580"/>
            <a:chOff x="1103359" y="629267"/>
            <a:chExt cx="9149542" cy="5706580"/>
          </a:xfrm>
        </p:grpSpPr>
        <p:grpSp>
          <p:nvGrpSpPr>
            <p:cNvPr id="11" name="Group 10">
              <a:extLst>
                <a:ext uri="{FF2B5EF4-FFF2-40B4-BE49-F238E27FC236}">
                  <a16:creationId xmlns:a16="http://schemas.microsoft.com/office/drawing/2014/main" id="{48C2697C-5F8C-75EA-3B6D-3326E9934184}"/>
                </a:ext>
              </a:extLst>
            </p:cNvPr>
            <p:cNvGrpSpPr/>
            <p:nvPr/>
          </p:nvGrpSpPr>
          <p:grpSpPr>
            <a:xfrm>
              <a:off x="1103359" y="629267"/>
              <a:ext cx="9149542" cy="5706580"/>
              <a:chOff x="1103359" y="-618387"/>
              <a:chExt cx="9149542" cy="6324967"/>
            </a:xfrm>
          </p:grpSpPr>
          <p:pic>
            <p:nvPicPr>
              <p:cNvPr id="8" name="Picture 7">
                <a:extLst>
                  <a:ext uri="{FF2B5EF4-FFF2-40B4-BE49-F238E27FC236}">
                    <a16:creationId xmlns:a16="http://schemas.microsoft.com/office/drawing/2014/main" id="{7496317E-30BD-000D-1BED-54D7AF8A388E}"/>
                  </a:ext>
                </a:extLst>
              </p:cNvPr>
              <p:cNvPicPr>
                <a:picLocks noChangeAspect="1"/>
              </p:cNvPicPr>
              <p:nvPr/>
            </p:nvPicPr>
            <p:blipFill>
              <a:blip r:embed="rId3"/>
              <a:stretch>
                <a:fillRect/>
              </a:stretch>
            </p:blipFill>
            <p:spPr>
              <a:xfrm>
                <a:off x="1103359" y="2162230"/>
                <a:ext cx="4321900" cy="3477435"/>
              </a:xfrm>
              <a:prstGeom prst="rect">
                <a:avLst/>
              </a:prstGeom>
            </p:spPr>
          </p:pic>
          <p:pic>
            <p:nvPicPr>
              <p:cNvPr id="10" name="Picture 9">
                <a:extLst>
                  <a:ext uri="{FF2B5EF4-FFF2-40B4-BE49-F238E27FC236}">
                    <a16:creationId xmlns:a16="http://schemas.microsoft.com/office/drawing/2014/main" id="{396CBA7A-E9BD-E3F7-B67E-C37C0009E342}"/>
                  </a:ext>
                </a:extLst>
              </p:cNvPr>
              <p:cNvPicPr>
                <a:picLocks noChangeAspect="1"/>
              </p:cNvPicPr>
              <p:nvPr/>
            </p:nvPicPr>
            <p:blipFill>
              <a:blip r:embed="rId4"/>
              <a:stretch>
                <a:fillRect/>
              </a:stretch>
            </p:blipFill>
            <p:spPr>
              <a:xfrm>
                <a:off x="5931001" y="-618387"/>
                <a:ext cx="4321900" cy="6324967"/>
              </a:xfrm>
              <a:prstGeom prst="rect">
                <a:avLst/>
              </a:prstGeom>
            </p:spPr>
          </p:pic>
        </p:grpSp>
        <p:sp>
          <p:nvSpPr>
            <p:cNvPr id="5" name="TextBox 4">
              <a:extLst>
                <a:ext uri="{FF2B5EF4-FFF2-40B4-BE49-F238E27FC236}">
                  <a16:creationId xmlns:a16="http://schemas.microsoft.com/office/drawing/2014/main" id="{6D0B718A-E9B5-38E2-C25F-599DDE86BD80}"/>
                </a:ext>
              </a:extLst>
            </p:cNvPr>
            <p:cNvSpPr txBox="1"/>
            <p:nvPr/>
          </p:nvSpPr>
          <p:spPr>
            <a:xfrm>
              <a:off x="9409471" y="1258529"/>
              <a:ext cx="825910" cy="307777"/>
            </a:xfrm>
            <a:prstGeom prst="rect">
              <a:avLst/>
            </a:prstGeom>
            <a:noFill/>
          </p:spPr>
          <p:txBody>
            <a:bodyPr wrap="square" rtlCol="0">
              <a:spAutoFit/>
            </a:bodyPr>
            <a:lstStyle/>
            <a:p>
              <a:r>
                <a:rPr lang="en-US" sz="1400" dirty="0">
                  <a:solidFill>
                    <a:srgbClr val="0000FF"/>
                  </a:solidFill>
                </a:rPr>
                <a:t>1/9100</a:t>
              </a:r>
            </a:p>
          </p:txBody>
        </p:sp>
        <p:sp>
          <p:nvSpPr>
            <p:cNvPr id="6" name="TextBox 5">
              <a:extLst>
                <a:ext uri="{FF2B5EF4-FFF2-40B4-BE49-F238E27FC236}">
                  <a16:creationId xmlns:a16="http://schemas.microsoft.com/office/drawing/2014/main" id="{021EA1A9-B08A-E6F5-2196-CB958D214A81}"/>
                </a:ext>
              </a:extLst>
            </p:cNvPr>
            <p:cNvSpPr txBox="1"/>
            <p:nvPr/>
          </p:nvSpPr>
          <p:spPr>
            <a:xfrm>
              <a:off x="4483510" y="3672349"/>
              <a:ext cx="968478" cy="307777"/>
            </a:xfrm>
            <a:prstGeom prst="rect">
              <a:avLst/>
            </a:prstGeom>
            <a:noFill/>
          </p:spPr>
          <p:txBody>
            <a:bodyPr wrap="square" rtlCol="0">
              <a:spAutoFit/>
            </a:bodyPr>
            <a:lstStyle/>
            <a:p>
              <a:r>
                <a:rPr lang="en-US" sz="1400" dirty="0">
                  <a:solidFill>
                    <a:srgbClr val="0000FF"/>
                  </a:solidFill>
                </a:rPr>
                <a:t>1/13,300</a:t>
              </a:r>
            </a:p>
          </p:txBody>
        </p:sp>
        <p:sp>
          <p:nvSpPr>
            <p:cNvPr id="7" name="TextBox 6">
              <a:extLst>
                <a:ext uri="{FF2B5EF4-FFF2-40B4-BE49-F238E27FC236}">
                  <a16:creationId xmlns:a16="http://schemas.microsoft.com/office/drawing/2014/main" id="{DB1DEEC6-9CAD-1C97-B0B7-EA5773BB11A5}"/>
                </a:ext>
              </a:extLst>
            </p:cNvPr>
            <p:cNvSpPr txBox="1"/>
            <p:nvPr/>
          </p:nvSpPr>
          <p:spPr>
            <a:xfrm>
              <a:off x="9414387" y="2689122"/>
              <a:ext cx="825910" cy="307777"/>
            </a:xfrm>
            <a:prstGeom prst="rect">
              <a:avLst/>
            </a:prstGeom>
            <a:noFill/>
          </p:spPr>
          <p:txBody>
            <a:bodyPr wrap="square" rtlCol="0">
              <a:spAutoFit/>
            </a:bodyPr>
            <a:lstStyle/>
            <a:p>
              <a:r>
                <a:rPr lang="en-US" sz="1400" dirty="0">
                  <a:solidFill>
                    <a:srgbClr val="FF0000"/>
                  </a:solidFill>
                </a:rPr>
                <a:t>1/6800</a:t>
              </a:r>
            </a:p>
          </p:txBody>
        </p:sp>
        <p:sp>
          <p:nvSpPr>
            <p:cNvPr id="9" name="TextBox 8">
              <a:extLst>
                <a:ext uri="{FF2B5EF4-FFF2-40B4-BE49-F238E27FC236}">
                  <a16:creationId xmlns:a16="http://schemas.microsoft.com/office/drawing/2014/main" id="{8C5606E2-FC13-CE48-2072-29DA80816BE9}"/>
                </a:ext>
              </a:extLst>
            </p:cNvPr>
            <p:cNvSpPr txBox="1"/>
            <p:nvPr/>
          </p:nvSpPr>
          <p:spPr>
            <a:xfrm>
              <a:off x="4458929" y="4419601"/>
              <a:ext cx="968477" cy="307777"/>
            </a:xfrm>
            <a:prstGeom prst="rect">
              <a:avLst/>
            </a:prstGeom>
            <a:noFill/>
          </p:spPr>
          <p:txBody>
            <a:bodyPr wrap="square" rtlCol="0">
              <a:spAutoFit/>
            </a:bodyPr>
            <a:lstStyle/>
            <a:p>
              <a:r>
                <a:rPr lang="en-US" sz="1400" dirty="0">
                  <a:solidFill>
                    <a:srgbClr val="FF0000"/>
                  </a:solidFill>
                </a:rPr>
                <a:t>1/17,900</a:t>
              </a:r>
            </a:p>
          </p:txBody>
        </p:sp>
      </p:grpSp>
    </p:spTree>
    <p:extLst>
      <p:ext uri="{BB962C8B-B14F-4D97-AF65-F5344CB8AC3E}">
        <p14:creationId xmlns:p14="http://schemas.microsoft.com/office/powerpoint/2010/main" val="1243340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2. “95 percent confidence level, or approximately 2 standard deviations.”</a:t>
            </a:r>
          </a:p>
          <a:p>
            <a:pPr lvl="2"/>
            <a:r>
              <a:rPr lang="en-US" dirty="0"/>
              <a:t>The second issue is how 95% CI is defined.</a:t>
            </a:r>
          </a:p>
          <a:p>
            <a:pPr lvl="1"/>
            <a:endParaRPr lang="en-US" dirty="0"/>
          </a:p>
          <a:p>
            <a:pPr lvl="1"/>
            <a:r>
              <a:rPr lang="en-US" dirty="0"/>
              <a:t>The  2 Std Dev (aka 2 sigma) multiplier is for a </a:t>
            </a:r>
            <a:r>
              <a:rPr lang="en-US" i="1" dirty="0"/>
              <a:t>univariate</a:t>
            </a:r>
            <a:r>
              <a:rPr lang="en-US" dirty="0"/>
              <a:t> distribution.</a:t>
            </a:r>
          </a:p>
          <a:p>
            <a:pPr lvl="2"/>
            <a:r>
              <a:rPr lang="en-US" dirty="0"/>
              <a:t>At that, it’s an approximation.</a:t>
            </a:r>
          </a:p>
          <a:p>
            <a:pPr lvl="2"/>
            <a:endParaRPr lang="en-US" dirty="0"/>
          </a:p>
          <a:p>
            <a:pPr lvl="2"/>
            <a:r>
              <a:rPr lang="en-US" dirty="0"/>
              <a:t>This is a single variable or single dimension.</a:t>
            </a:r>
          </a:p>
          <a:p>
            <a:pPr lvl="3"/>
            <a:r>
              <a:rPr lang="en-US" dirty="0"/>
              <a:t>An example in surveying is elevation determination.</a:t>
            </a:r>
          </a:p>
          <a:p>
            <a:pPr lvl="2"/>
            <a:endParaRPr lang="en-US" dirty="0"/>
          </a:p>
        </p:txBody>
      </p:sp>
      <p:pic>
        <p:nvPicPr>
          <p:cNvPr id="4" name="Picture 3">
            <a:extLst>
              <a:ext uri="{FF2B5EF4-FFF2-40B4-BE49-F238E27FC236}">
                <a16:creationId xmlns:a16="http://schemas.microsoft.com/office/drawing/2014/main" id="{11078E91-5A7F-AA99-997A-D1F6BC67FC6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79770" y="628592"/>
            <a:ext cx="1865376" cy="643128"/>
          </a:xfrm>
          <a:prstGeom prst="rect">
            <a:avLst/>
          </a:prstGeom>
        </p:spPr>
      </p:pic>
      <p:grpSp>
        <p:nvGrpSpPr>
          <p:cNvPr id="18" name="Group 17">
            <a:extLst>
              <a:ext uri="{FF2B5EF4-FFF2-40B4-BE49-F238E27FC236}">
                <a16:creationId xmlns:a16="http://schemas.microsoft.com/office/drawing/2014/main" id="{D907C467-0660-9795-1F63-C7EAED44878C}"/>
              </a:ext>
            </a:extLst>
          </p:cNvPr>
          <p:cNvGrpSpPr>
            <a:grpSpLocks noChangeAspect="1"/>
          </p:cNvGrpSpPr>
          <p:nvPr/>
        </p:nvGrpSpPr>
        <p:grpSpPr>
          <a:xfrm rot="-5400000">
            <a:off x="6834801" y="2217879"/>
            <a:ext cx="3931504" cy="3424577"/>
            <a:chOff x="4029444" y="-98872"/>
            <a:chExt cx="2286000" cy="1991243"/>
          </a:xfrm>
        </p:grpSpPr>
        <p:cxnSp>
          <p:nvCxnSpPr>
            <p:cNvPr id="5" name="Straight Connector 4">
              <a:extLst>
                <a:ext uri="{FF2B5EF4-FFF2-40B4-BE49-F238E27FC236}">
                  <a16:creationId xmlns:a16="http://schemas.microsoft.com/office/drawing/2014/main" id="{6DA2C424-E514-FBA5-D353-5EFD22224424}"/>
                </a:ext>
              </a:extLst>
            </p:cNvPr>
            <p:cNvCxnSpPr/>
            <p:nvPr/>
          </p:nvCxnSpPr>
          <p:spPr>
            <a:xfrm>
              <a:off x="4029444" y="1881010"/>
              <a:ext cx="2286000" cy="0"/>
            </a:xfrm>
            <a:prstGeom prst="line">
              <a:avLst/>
            </a:prstGeom>
            <a:ln w="63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EF412F2-A23E-3EDA-571D-B4EDC0EAC503}"/>
                </a:ext>
              </a:extLst>
            </p:cNvPr>
            <p:cNvCxnSpPr/>
            <p:nvPr/>
          </p:nvCxnSpPr>
          <p:spPr>
            <a:xfrm>
              <a:off x="5177053" y="209969"/>
              <a:ext cx="0" cy="1671041"/>
            </a:xfrm>
            <a:prstGeom prst="line">
              <a:avLst/>
            </a:prstGeom>
            <a:ln w="63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7" name="Freeform 12">
              <a:extLst>
                <a:ext uri="{FF2B5EF4-FFF2-40B4-BE49-F238E27FC236}">
                  <a16:creationId xmlns:a16="http://schemas.microsoft.com/office/drawing/2014/main" id="{BF4F076D-31F7-5979-1566-CDFD1ECDECDA}"/>
                </a:ext>
              </a:extLst>
            </p:cNvPr>
            <p:cNvSpPr/>
            <p:nvPr>
              <p:custDataLst>
                <p:tags r:id="rId1"/>
              </p:custDataLst>
            </p:nvPr>
          </p:nvSpPr>
          <p:spPr>
            <a:xfrm>
              <a:off x="4145212" y="330880"/>
              <a:ext cx="1030340" cy="1514227"/>
            </a:xfrm>
            <a:custGeom>
              <a:avLst/>
              <a:gdLst>
                <a:gd name="connsiteX0" fmla="*/ 0 w 2774373"/>
                <a:gd name="connsiteY0" fmla="*/ 3210791 h 3210791"/>
                <a:gd name="connsiteX1" fmla="*/ 477982 w 2774373"/>
                <a:gd name="connsiteY1" fmla="*/ 3044537 h 3210791"/>
                <a:gd name="connsiteX2" fmla="*/ 966355 w 2774373"/>
                <a:gd name="connsiteY2" fmla="*/ 2660073 h 3210791"/>
                <a:gd name="connsiteX3" fmla="*/ 1381991 w 2774373"/>
                <a:gd name="connsiteY3" fmla="*/ 2171700 h 3210791"/>
                <a:gd name="connsiteX4" fmla="*/ 1818409 w 2774373"/>
                <a:gd name="connsiteY4" fmla="*/ 1298864 h 3210791"/>
                <a:gd name="connsiteX5" fmla="*/ 2161309 w 2774373"/>
                <a:gd name="connsiteY5" fmla="*/ 581891 h 3210791"/>
                <a:gd name="connsiteX6" fmla="*/ 2493819 w 2774373"/>
                <a:gd name="connsiteY6" fmla="*/ 124691 h 3210791"/>
                <a:gd name="connsiteX7" fmla="*/ 2774373 w 2774373"/>
                <a:gd name="connsiteY7" fmla="*/ 0 h 32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4373" h="3210791">
                  <a:moveTo>
                    <a:pt x="0" y="3210791"/>
                  </a:moveTo>
                  <a:cubicBezTo>
                    <a:pt x="158461" y="3173557"/>
                    <a:pt x="316923" y="3136323"/>
                    <a:pt x="477982" y="3044537"/>
                  </a:cubicBezTo>
                  <a:cubicBezTo>
                    <a:pt x="639041" y="2952751"/>
                    <a:pt x="815687" y="2805546"/>
                    <a:pt x="966355" y="2660073"/>
                  </a:cubicBezTo>
                  <a:cubicBezTo>
                    <a:pt x="1117023" y="2514600"/>
                    <a:pt x="1239982" y="2398568"/>
                    <a:pt x="1381991" y="2171700"/>
                  </a:cubicBezTo>
                  <a:cubicBezTo>
                    <a:pt x="1524000" y="1944832"/>
                    <a:pt x="1688523" y="1563832"/>
                    <a:pt x="1818409" y="1298864"/>
                  </a:cubicBezTo>
                  <a:cubicBezTo>
                    <a:pt x="1948295" y="1033896"/>
                    <a:pt x="2048741" y="777586"/>
                    <a:pt x="2161309" y="581891"/>
                  </a:cubicBezTo>
                  <a:cubicBezTo>
                    <a:pt x="2273877" y="386195"/>
                    <a:pt x="2391642" y="221673"/>
                    <a:pt x="2493819" y="124691"/>
                  </a:cubicBezTo>
                  <a:cubicBezTo>
                    <a:pt x="2595996" y="27709"/>
                    <a:pt x="2685184" y="13854"/>
                    <a:pt x="2774373" y="0"/>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3">
              <a:extLst>
                <a:ext uri="{FF2B5EF4-FFF2-40B4-BE49-F238E27FC236}">
                  <a16:creationId xmlns:a16="http://schemas.microsoft.com/office/drawing/2014/main" id="{018888D9-116A-6D04-0906-C6AE3A6310C9}"/>
                </a:ext>
              </a:extLst>
            </p:cNvPr>
            <p:cNvSpPr/>
            <p:nvPr>
              <p:custDataLst>
                <p:tags r:id="rId2"/>
              </p:custDataLst>
            </p:nvPr>
          </p:nvSpPr>
          <p:spPr>
            <a:xfrm flipH="1">
              <a:off x="5174265" y="334147"/>
              <a:ext cx="1028951" cy="1514227"/>
            </a:xfrm>
            <a:custGeom>
              <a:avLst/>
              <a:gdLst>
                <a:gd name="connsiteX0" fmla="*/ 0 w 2774373"/>
                <a:gd name="connsiteY0" fmla="*/ 3210791 h 3210791"/>
                <a:gd name="connsiteX1" fmla="*/ 477982 w 2774373"/>
                <a:gd name="connsiteY1" fmla="*/ 3044537 h 3210791"/>
                <a:gd name="connsiteX2" fmla="*/ 966355 w 2774373"/>
                <a:gd name="connsiteY2" fmla="*/ 2660073 h 3210791"/>
                <a:gd name="connsiteX3" fmla="*/ 1381991 w 2774373"/>
                <a:gd name="connsiteY3" fmla="*/ 2171700 h 3210791"/>
                <a:gd name="connsiteX4" fmla="*/ 1818409 w 2774373"/>
                <a:gd name="connsiteY4" fmla="*/ 1298864 h 3210791"/>
                <a:gd name="connsiteX5" fmla="*/ 2161309 w 2774373"/>
                <a:gd name="connsiteY5" fmla="*/ 581891 h 3210791"/>
                <a:gd name="connsiteX6" fmla="*/ 2493819 w 2774373"/>
                <a:gd name="connsiteY6" fmla="*/ 124691 h 3210791"/>
                <a:gd name="connsiteX7" fmla="*/ 2774373 w 2774373"/>
                <a:gd name="connsiteY7" fmla="*/ 0 h 32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4373" h="3210791">
                  <a:moveTo>
                    <a:pt x="0" y="3210791"/>
                  </a:moveTo>
                  <a:cubicBezTo>
                    <a:pt x="158461" y="3173557"/>
                    <a:pt x="316923" y="3136323"/>
                    <a:pt x="477982" y="3044537"/>
                  </a:cubicBezTo>
                  <a:cubicBezTo>
                    <a:pt x="639041" y="2952751"/>
                    <a:pt x="815687" y="2805546"/>
                    <a:pt x="966355" y="2660073"/>
                  </a:cubicBezTo>
                  <a:cubicBezTo>
                    <a:pt x="1117023" y="2514600"/>
                    <a:pt x="1239982" y="2398568"/>
                    <a:pt x="1381991" y="2171700"/>
                  </a:cubicBezTo>
                  <a:cubicBezTo>
                    <a:pt x="1524000" y="1944832"/>
                    <a:pt x="1688523" y="1563832"/>
                    <a:pt x="1818409" y="1298864"/>
                  </a:cubicBezTo>
                  <a:cubicBezTo>
                    <a:pt x="1948295" y="1033896"/>
                    <a:pt x="2048741" y="777586"/>
                    <a:pt x="2161309" y="581891"/>
                  </a:cubicBezTo>
                  <a:cubicBezTo>
                    <a:pt x="2273877" y="386195"/>
                    <a:pt x="2391642" y="221673"/>
                    <a:pt x="2493819" y="124691"/>
                  </a:cubicBezTo>
                  <a:cubicBezTo>
                    <a:pt x="2595996" y="27709"/>
                    <a:pt x="2685184" y="13854"/>
                    <a:pt x="2774373" y="0"/>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A4FC80C-0D10-18D6-6186-29DD02BDB8EC}"/>
                </a:ext>
              </a:extLst>
            </p:cNvPr>
            <p:cNvCxnSpPr>
              <a:cxnSpLocks/>
            </p:cNvCxnSpPr>
            <p:nvPr/>
          </p:nvCxnSpPr>
          <p:spPr>
            <a:xfrm flipH="1">
              <a:off x="4819771" y="940745"/>
              <a:ext cx="2380" cy="941249"/>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7727E6-0C63-C37A-F1E7-0189B2A2F1F5}"/>
                </a:ext>
              </a:extLst>
            </p:cNvPr>
            <p:cNvCxnSpPr/>
            <p:nvPr/>
          </p:nvCxnSpPr>
          <p:spPr>
            <a:xfrm flipH="1">
              <a:off x="5532278" y="951122"/>
              <a:ext cx="2380" cy="941249"/>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7297ED6-29B1-FACF-E31E-222592FA52AD}"/>
                </a:ext>
              </a:extLst>
            </p:cNvPr>
            <p:cNvSpPr txBox="1"/>
            <p:nvPr/>
          </p:nvSpPr>
          <p:spPr>
            <a:xfrm rot="5400000">
              <a:off x="4988923" y="-22871"/>
              <a:ext cx="366754" cy="214751"/>
            </a:xfrm>
            <a:prstGeom prst="rect">
              <a:avLst/>
            </a:prstGeom>
            <a:noFill/>
          </p:spPr>
          <p:txBody>
            <a:bodyPr wrap="none" rtlCol="0">
              <a:spAutoFit/>
            </a:bodyPr>
            <a:lstStyle/>
            <a:p>
              <a:r>
                <a:rPr lang="en-US" dirty="0"/>
                <a:t>MPV</a:t>
              </a:r>
            </a:p>
          </p:txBody>
        </p:sp>
        <p:cxnSp>
          <p:nvCxnSpPr>
            <p:cNvPr id="12" name="Straight Connector 11">
              <a:extLst>
                <a:ext uri="{FF2B5EF4-FFF2-40B4-BE49-F238E27FC236}">
                  <a16:creationId xmlns:a16="http://schemas.microsoft.com/office/drawing/2014/main" id="{2545F96C-8692-AF7C-04BC-56AF699E1ADD}"/>
                </a:ext>
              </a:extLst>
            </p:cNvPr>
            <p:cNvCxnSpPr>
              <a:cxnSpLocks/>
            </p:cNvCxnSpPr>
            <p:nvPr/>
          </p:nvCxnSpPr>
          <p:spPr>
            <a:xfrm>
              <a:off x="5901245" y="1648326"/>
              <a:ext cx="0" cy="2286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2CE720-553A-0DF8-ADE2-8A38A403161E}"/>
                </a:ext>
              </a:extLst>
            </p:cNvPr>
            <p:cNvCxnSpPr>
              <a:cxnSpLocks/>
            </p:cNvCxnSpPr>
            <p:nvPr/>
          </p:nvCxnSpPr>
          <p:spPr>
            <a:xfrm>
              <a:off x="4445423" y="1644318"/>
              <a:ext cx="0" cy="2286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858F3F-62F9-5B0F-6449-27EB6267F902}"/>
                </a:ext>
              </a:extLst>
            </p:cNvPr>
            <p:cNvCxnSpPr/>
            <p:nvPr/>
          </p:nvCxnSpPr>
          <p:spPr>
            <a:xfrm>
              <a:off x="4832684" y="1203157"/>
              <a:ext cx="693821" cy="0"/>
            </a:xfrm>
            <a:prstGeom prst="line">
              <a:avLst/>
            </a:prstGeom>
            <a:ln w="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24C448-4A07-2EE8-4C2C-EF133878B753}"/>
                </a:ext>
              </a:extLst>
            </p:cNvPr>
            <p:cNvCxnSpPr/>
            <p:nvPr/>
          </p:nvCxnSpPr>
          <p:spPr>
            <a:xfrm>
              <a:off x="4435635" y="1784684"/>
              <a:ext cx="1463040" cy="0"/>
            </a:xfrm>
            <a:prstGeom prst="line">
              <a:avLst/>
            </a:prstGeom>
            <a:ln w="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C35BB78-4782-D1FD-E3F5-C168BFE4C55D}"/>
                </a:ext>
              </a:extLst>
            </p:cNvPr>
            <p:cNvSpPr txBox="1"/>
            <p:nvPr/>
          </p:nvSpPr>
          <p:spPr>
            <a:xfrm rot="5400000">
              <a:off x="5058548" y="848184"/>
              <a:ext cx="475546" cy="214751"/>
            </a:xfrm>
            <a:prstGeom prst="rect">
              <a:avLst/>
            </a:prstGeom>
            <a:noFill/>
          </p:spPr>
          <p:txBody>
            <a:bodyPr wrap="none" rtlCol="0">
              <a:spAutoFit/>
            </a:bodyPr>
            <a:lstStyle/>
            <a:p>
              <a:r>
                <a:rPr lang="en-US" dirty="0"/>
                <a:t>68% CI</a:t>
              </a:r>
            </a:p>
          </p:txBody>
        </p:sp>
        <p:sp>
          <p:nvSpPr>
            <p:cNvPr id="17" name="TextBox 16">
              <a:extLst>
                <a:ext uri="{FF2B5EF4-FFF2-40B4-BE49-F238E27FC236}">
                  <a16:creationId xmlns:a16="http://schemas.microsoft.com/office/drawing/2014/main" id="{79ABCBE3-D0D4-4EFE-7700-64586FF62CDB}"/>
                </a:ext>
              </a:extLst>
            </p:cNvPr>
            <p:cNvSpPr txBox="1"/>
            <p:nvPr/>
          </p:nvSpPr>
          <p:spPr>
            <a:xfrm rot="5400000">
              <a:off x="5054537" y="1417676"/>
              <a:ext cx="475546" cy="214751"/>
            </a:xfrm>
            <a:prstGeom prst="rect">
              <a:avLst/>
            </a:prstGeom>
            <a:noFill/>
          </p:spPr>
          <p:txBody>
            <a:bodyPr wrap="none" rtlCol="0">
              <a:spAutoFit/>
            </a:bodyPr>
            <a:lstStyle/>
            <a:p>
              <a:r>
                <a:rPr lang="en-US" dirty="0"/>
                <a:t>95% CI</a:t>
              </a:r>
            </a:p>
          </p:txBody>
        </p:sp>
      </p:grpSp>
      <p:sp>
        <p:nvSpPr>
          <p:cNvPr id="19" name="TextBox 18">
            <a:extLst>
              <a:ext uri="{FF2B5EF4-FFF2-40B4-BE49-F238E27FC236}">
                <a16:creationId xmlns:a16="http://schemas.microsoft.com/office/drawing/2014/main" id="{DA9F34C1-274D-60A0-0257-9D99B2497070}"/>
              </a:ext>
            </a:extLst>
          </p:cNvPr>
          <p:cNvSpPr txBox="1"/>
          <p:nvPr/>
        </p:nvSpPr>
        <p:spPr>
          <a:xfrm rot="16200000">
            <a:off x="10186220" y="3746090"/>
            <a:ext cx="1042219" cy="369332"/>
          </a:xfrm>
          <a:prstGeom prst="rect">
            <a:avLst/>
          </a:prstGeom>
          <a:noFill/>
        </p:spPr>
        <p:txBody>
          <a:bodyPr wrap="square" rtlCol="0">
            <a:spAutoFit/>
          </a:bodyPr>
          <a:lstStyle/>
          <a:p>
            <a:r>
              <a:rPr lang="en-US" dirty="0"/>
              <a:t>Elevation</a:t>
            </a:r>
          </a:p>
        </p:txBody>
      </p:sp>
    </p:spTree>
    <p:extLst>
      <p:ext uri="{BB962C8B-B14F-4D97-AF65-F5344CB8AC3E}">
        <p14:creationId xmlns:p14="http://schemas.microsoft.com/office/powerpoint/2010/main" val="335815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2. “95 percent confidence level, or approximately 2 standard deviations.”</a:t>
            </a:r>
          </a:p>
          <a:p>
            <a:pPr lvl="2"/>
            <a:r>
              <a:rPr lang="en-US" dirty="0"/>
              <a:t>A horizontal position is a bivariate distribution:</a:t>
            </a:r>
          </a:p>
          <a:p>
            <a:pPr lvl="2"/>
            <a:r>
              <a:rPr lang="en-US" dirty="0"/>
              <a:t>North and East have their own standard deviations.</a:t>
            </a:r>
          </a:p>
          <a:p>
            <a:pPr lvl="2"/>
            <a:r>
              <a:rPr lang="en-US" dirty="0"/>
              <a:t>These define an “error rectangle”</a:t>
            </a:r>
          </a:p>
          <a:p>
            <a:pPr lvl="2"/>
            <a:endParaRPr lang="en-US" dirty="0"/>
          </a:p>
          <a:p>
            <a:pPr lvl="2"/>
            <a:r>
              <a:rPr lang="en-US" dirty="0"/>
              <a:t>An error ellipse is tangent to all four sides of the rectangle.</a:t>
            </a:r>
          </a:p>
          <a:p>
            <a:pPr lvl="3"/>
            <a:r>
              <a:rPr lang="en-US" sz="2000" dirty="0"/>
              <a:t>Infinite ellipses will fit.</a:t>
            </a:r>
          </a:p>
          <a:p>
            <a:pPr lvl="3"/>
            <a:r>
              <a:rPr lang="en-US" sz="2000" dirty="0"/>
              <a:t>The </a:t>
            </a:r>
            <a:r>
              <a:rPr lang="en-US" sz="2000" i="1" dirty="0"/>
              <a:t>standard error ellipse</a:t>
            </a:r>
            <a:r>
              <a:rPr lang="en-US" sz="2000" dirty="0"/>
              <a:t> (SEE) is the one with a maximized</a:t>
            </a:r>
          </a:p>
          <a:p>
            <a:pPr lvl="3"/>
            <a:r>
              <a:rPr lang="en-US" sz="2000" dirty="0"/>
              <a:t>semi-major axis and minimized semi-minor</a:t>
            </a:r>
            <a:r>
              <a:rPr lang="en-US" dirty="0"/>
              <a:t>. </a:t>
            </a:r>
          </a:p>
          <a:p>
            <a:pPr lvl="2"/>
            <a:endParaRPr lang="en-US" dirty="0"/>
          </a:p>
          <a:p>
            <a:pPr lvl="2"/>
            <a:endParaRPr lang="en-US" dirty="0"/>
          </a:p>
        </p:txBody>
      </p:sp>
      <p:pic>
        <p:nvPicPr>
          <p:cNvPr id="4" name="Picture 3">
            <a:extLst>
              <a:ext uri="{FF2B5EF4-FFF2-40B4-BE49-F238E27FC236}">
                <a16:creationId xmlns:a16="http://schemas.microsoft.com/office/drawing/2014/main" id="{11078E91-5A7F-AA99-997A-D1F6BC67FC6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79770" y="628592"/>
            <a:ext cx="1865376" cy="643128"/>
          </a:xfrm>
          <a:prstGeom prst="rect">
            <a:avLst/>
          </a:prstGeom>
        </p:spPr>
      </p:pic>
      <p:grpSp>
        <p:nvGrpSpPr>
          <p:cNvPr id="6" name="Group 5">
            <a:extLst>
              <a:ext uri="{FF2B5EF4-FFF2-40B4-BE49-F238E27FC236}">
                <a16:creationId xmlns:a16="http://schemas.microsoft.com/office/drawing/2014/main" id="{87E6613F-92C2-0F96-63B6-222E9D07E6A7}"/>
              </a:ext>
            </a:extLst>
          </p:cNvPr>
          <p:cNvGrpSpPr>
            <a:grpSpLocks noChangeAspect="1"/>
          </p:cNvGrpSpPr>
          <p:nvPr/>
        </p:nvGrpSpPr>
        <p:grpSpPr>
          <a:xfrm>
            <a:off x="7699411" y="1738891"/>
            <a:ext cx="3942141" cy="3970556"/>
            <a:chOff x="8733133" y="2780640"/>
            <a:chExt cx="1971071" cy="1985278"/>
          </a:xfrm>
        </p:grpSpPr>
        <p:grpSp>
          <p:nvGrpSpPr>
            <p:cNvPr id="7" name="Group 6">
              <a:extLst>
                <a:ext uri="{FF2B5EF4-FFF2-40B4-BE49-F238E27FC236}">
                  <a16:creationId xmlns:a16="http://schemas.microsoft.com/office/drawing/2014/main" id="{D7FCD95A-BFAE-065B-D9E9-1CE42D7EA38A}"/>
                </a:ext>
              </a:extLst>
            </p:cNvPr>
            <p:cNvGrpSpPr/>
            <p:nvPr/>
          </p:nvGrpSpPr>
          <p:grpSpPr>
            <a:xfrm>
              <a:off x="8733133" y="2780640"/>
              <a:ext cx="1971071" cy="1985278"/>
              <a:chOff x="3210220" y="330413"/>
              <a:chExt cx="1971071" cy="1985278"/>
            </a:xfrm>
          </p:grpSpPr>
          <p:grpSp>
            <p:nvGrpSpPr>
              <p:cNvPr id="10" name="Group 9">
                <a:extLst>
                  <a:ext uri="{FF2B5EF4-FFF2-40B4-BE49-F238E27FC236}">
                    <a16:creationId xmlns:a16="http://schemas.microsoft.com/office/drawing/2014/main" id="{050C34E9-E5B9-9302-6ABA-028375B5F502}"/>
                  </a:ext>
                </a:extLst>
              </p:cNvPr>
              <p:cNvGrpSpPr/>
              <p:nvPr/>
            </p:nvGrpSpPr>
            <p:grpSpPr>
              <a:xfrm>
                <a:off x="3210220" y="330413"/>
                <a:ext cx="1971071" cy="1985278"/>
                <a:chOff x="4404020" y="1102433"/>
                <a:chExt cx="1971071" cy="1985278"/>
              </a:xfrm>
            </p:grpSpPr>
            <p:sp>
              <p:nvSpPr>
                <p:cNvPr id="14" name="Line 7">
                  <a:extLst>
                    <a:ext uri="{FF2B5EF4-FFF2-40B4-BE49-F238E27FC236}">
                      <a16:creationId xmlns:a16="http://schemas.microsoft.com/office/drawing/2014/main" id="{5C5571DF-F549-9953-5468-D982183E6B4A}"/>
                    </a:ext>
                  </a:extLst>
                </p:cNvPr>
                <p:cNvSpPr>
                  <a:spLocks noChangeShapeType="1"/>
                </p:cNvSpPr>
                <p:nvPr/>
              </p:nvSpPr>
              <p:spPr bwMode="auto">
                <a:xfrm flipV="1">
                  <a:off x="5742613" y="1651015"/>
                  <a:ext cx="0" cy="1011280"/>
                </a:xfrm>
                <a:prstGeom prst="line">
                  <a:avLst/>
                </a:prstGeom>
                <a:noFill/>
                <a:ln w="4763">
                  <a:solidFill>
                    <a:srgbClr val="0000FF"/>
                  </a:solidFill>
                  <a:prstDash val="lg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 name="Freeform 10">
                  <a:extLst>
                    <a:ext uri="{FF2B5EF4-FFF2-40B4-BE49-F238E27FC236}">
                      <a16:creationId xmlns:a16="http://schemas.microsoft.com/office/drawing/2014/main" id="{8499340D-1ADC-578D-0E09-9487E1320E11}"/>
                    </a:ext>
                  </a:extLst>
                </p:cNvPr>
                <p:cNvSpPr>
                  <a:spLocks/>
                </p:cNvSpPr>
                <p:nvPr/>
              </p:nvSpPr>
              <p:spPr bwMode="auto">
                <a:xfrm>
                  <a:off x="4928456" y="1651015"/>
                  <a:ext cx="814159" cy="1011280"/>
                </a:xfrm>
                <a:custGeom>
                  <a:avLst/>
                  <a:gdLst>
                    <a:gd name="T0" fmla="*/ 4610 w 5548"/>
                    <a:gd name="T1" fmla="*/ 120 h 6894"/>
                    <a:gd name="T2" fmla="*/ 4221 w 5548"/>
                    <a:gd name="T3" fmla="*/ 14 h 6894"/>
                    <a:gd name="T4" fmla="*/ 3788 w 5548"/>
                    <a:gd name="T5" fmla="*/ 12 h 6894"/>
                    <a:gd name="T6" fmla="*/ 3324 w 5548"/>
                    <a:gd name="T7" fmla="*/ 115 h 6894"/>
                    <a:gd name="T8" fmla="*/ 2843 w 5548"/>
                    <a:gd name="T9" fmla="*/ 319 h 6894"/>
                    <a:gd name="T10" fmla="*/ 2361 w 5548"/>
                    <a:gd name="T11" fmla="*/ 618 h 6894"/>
                    <a:gd name="T12" fmla="*/ 1891 w 5548"/>
                    <a:gd name="T13" fmla="*/ 1003 h 6894"/>
                    <a:gd name="T14" fmla="*/ 1447 w 5548"/>
                    <a:gd name="T15" fmla="*/ 1462 h 6894"/>
                    <a:gd name="T16" fmla="*/ 1044 w 5548"/>
                    <a:gd name="T17" fmla="*/ 1981 h 6894"/>
                    <a:gd name="T18" fmla="*/ 694 w 5548"/>
                    <a:gd name="T19" fmla="*/ 2545 h 6894"/>
                    <a:gd name="T20" fmla="*/ 407 w 5548"/>
                    <a:gd name="T21" fmla="*/ 3137 h 6894"/>
                    <a:gd name="T22" fmla="*/ 191 w 5548"/>
                    <a:gd name="T23" fmla="*/ 3738 h 6894"/>
                    <a:gd name="T24" fmla="*/ 54 w 5548"/>
                    <a:gd name="T25" fmla="*/ 4330 h 6894"/>
                    <a:gd name="T26" fmla="*/ 0 w 5548"/>
                    <a:gd name="T27" fmla="*/ 4895 h 6894"/>
                    <a:gd name="T28" fmla="*/ 30 w 5548"/>
                    <a:gd name="T29" fmla="*/ 5416 h 6894"/>
                    <a:gd name="T30" fmla="*/ 144 w 5548"/>
                    <a:gd name="T31" fmla="*/ 5878 h 6894"/>
                    <a:gd name="T32" fmla="*/ 337 w 5548"/>
                    <a:gd name="T33" fmla="*/ 6265 h 6894"/>
                    <a:gd name="T34" fmla="*/ 605 w 5548"/>
                    <a:gd name="T35" fmla="*/ 6567 h 6894"/>
                    <a:gd name="T36" fmla="*/ 938 w 5548"/>
                    <a:gd name="T37" fmla="*/ 6774 h 6894"/>
                    <a:gd name="T38" fmla="*/ 1327 w 5548"/>
                    <a:gd name="T39" fmla="*/ 6880 h 6894"/>
                    <a:gd name="T40" fmla="*/ 1760 w 5548"/>
                    <a:gd name="T41" fmla="*/ 6882 h 6894"/>
                    <a:gd name="T42" fmla="*/ 2224 w 5548"/>
                    <a:gd name="T43" fmla="*/ 6779 h 6894"/>
                    <a:gd name="T44" fmla="*/ 2705 w 5548"/>
                    <a:gd name="T45" fmla="*/ 6575 h 6894"/>
                    <a:gd name="T46" fmla="*/ 3188 w 5548"/>
                    <a:gd name="T47" fmla="*/ 6276 h 6894"/>
                    <a:gd name="T48" fmla="*/ 3658 w 5548"/>
                    <a:gd name="T49" fmla="*/ 5891 h 6894"/>
                    <a:gd name="T50" fmla="*/ 4101 w 5548"/>
                    <a:gd name="T51" fmla="*/ 5432 h 6894"/>
                    <a:gd name="T52" fmla="*/ 4504 w 5548"/>
                    <a:gd name="T53" fmla="*/ 4913 h 6894"/>
                    <a:gd name="T54" fmla="*/ 4855 w 5548"/>
                    <a:gd name="T55" fmla="*/ 4349 h 6894"/>
                    <a:gd name="T56" fmla="*/ 5142 w 5548"/>
                    <a:gd name="T57" fmla="*/ 3757 h 6894"/>
                    <a:gd name="T58" fmla="*/ 5357 w 5548"/>
                    <a:gd name="T59" fmla="*/ 3156 h 6894"/>
                    <a:gd name="T60" fmla="*/ 5494 w 5548"/>
                    <a:gd name="T61" fmla="*/ 2564 h 6894"/>
                    <a:gd name="T62" fmla="*/ 5548 w 5548"/>
                    <a:gd name="T63" fmla="*/ 1999 h 6894"/>
                    <a:gd name="T64" fmla="*/ 5518 w 5548"/>
                    <a:gd name="T65" fmla="*/ 1478 h 6894"/>
                    <a:gd name="T66" fmla="*/ 5405 w 5548"/>
                    <a:gd name="T67" fmla="*/ 1016 h 6894"/>
                    <a:gd name="T68" fmla="*/ 5211 w 5548"/>
                    <a:gd name="T69" fmla="*/ 629 h 6894"/>
                    <a:gd name="T70" fmla="*/ 4944 w 5548"/>
                    <a:gd name="T71" fmla="*/ 327 h 6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8" h="6894">
                      <a:moveTo>
                        <a:pt x="4785" y="211"/>
                      </a:moveTo>
                      <a:lnTo>
                        <a:pt x="4610" y="120"/>
                      </a:lnTo>
                      <a:lnTo>
                        <a:pt x="4422" y="54"/>
                      </a:lnTo>
                      <a:lnTo>
                        <a:pt x="4221" y="14"/>
                      </a:lnTo>
                      <a:lnTo>
                        <a:pt x="4009" y="0"/>
                      </a:lnTo>
                      <a:lnTo>
                        <a:pt x="3788" y="12"/>
                      </a:lnTo>
                      <a:lnTo>
                        <a:pt x="3559" y="50"/>
                      </a:lnTo>
                      <a:lnTo>
                        <a:pt x="3324" y="115"/>
                      </a:lnTo>
                      <a:lnTo>
                        <a:pt x="3085" y="204"/>
                      </a:lnTo>
                      <a:lnTo>
                        <a:pt x="2843" y="319"/>
                      </a:lnTo>
                      <a:lnTo>
                        <a:pt x="2601" y="457"/>
                      </a:lnTo>
                      <a:lnTo>
                        <a:pt x="2361" y="618"/>
                      </a:lnTo>
                      <a:lnTo>
                        <a:pt x="2123" y="800"/>
                      </a:lnTo>
                      <a:lnTo>
                        <a:pt x="1891" y="1003"/>
                      </a:lnTo>
                      <a:lnTo>
                        <a:pt x="1665" y="1224"/>
                      </a:lnTo>
                      <a:lnTo>
                        <a:pt x="1447" y="1462"/>
                      </a:lnTo>
                      <a:lnTo>
                        <a:pt x="1240" y="1715"/>
                      </a:lnTo>
                      <a:lnTo>
                        <a:pt x="1044" y="1981"/>
                      </a:lnTo>
                      <a:lnTo>
                        <a:pt x="862" y="2259"/>
                      </a:lnTo>
                      <a:lnTo>
                        <a:pt x="694" y="2545"/>
                      </a:lnTo>
                      <a:lnTo>
                        <a:pt x="542" y="2839"/>
                      </a:lnTo>
                      <a:lnTo>
                        <a:pt x="407" y="3137"/>
                      </a:lnTo>
                      <a:lnTo>
                        <a:pt x="289" y="3437"/>
                      </a:lnTo>
                      <a:lnTo>
                        <a:pt x="191" y="3738"/>
                      </a:lnTo>
                      <a:lnTo>
                        <a:pt x="113" y="4036"/>
                      </a:lnTo>
                      <a:lnTo>
                        <a:pt x="54" y="4330"/>
                      </a:lnTo>
                      <a:lnTo>
                        <a:pt x="17" y="4617"/>
                      </a:lnTo>
                      <a:lnTo>
                        <a:pt x="0" y="4895"/>
                      </a:lnTo>
                      <a:lnTo>
                        <a:pt x="5" y="5162"/>
                      </a:lnTo>
                      <a:lnTo>
                        <a:pt x="30" y="5416"/>
                      </a:lnTo>
                      <a:lnTo>
                        <a:pt x="77" y="5655"/>
                      </a:lnTo>
                      <a:lnTo>
                        <a:pt x="144" y="5878"/>
                      </a:lnTo>
                      <a:lnTo>
                        <a:pt x="231" y="6082"/>
                      </a:lnTo>
                      <a:lnTo>
                        <a:pt x="337" y="6265"/>
                      </a:lnTo>
                      <a:lnTo>
                        <a:pt x="462" y="6428"/>
                      </a:lnTo>
                      <a:lnTo>
                        <a:pt x="605" y="6567"/>
                      </a:lnTo>
                      <a:lnTo>
                        <a:pt x="764" y="6683"/>
                      </a:lnTo>
                      <a:lnTo>
                        <a:pt x="938" y="6774"/>
                      </a:lnTo>
                      <a:lnTo>
                        <a:pt x="1126" y="6840"/>
                      </a:lnTo>
                      <a:lnTo>
                        <a:pt x="1327" y="6880"/>
                      </a:lnTo>
                      <a:lnTo>
                        <a:pt x="1539" y="6894"/>
                      </a:lnTo>
                      <a:lnTo>
                        <a:pt x="1760" y="6882"/>
                      </a:lnTo>
                      <a:lnTo>
                        <a:pt x="1989" y="6844"/>
                      </a:lnTo>
                      <a:lnTo>
                        <a:pt x="2224" y="6779"/>
                      </a:lnTo>
                      <a:lnTo>
                        <a:pt x="2463" y="6690"/>
                      </a:lnTo>
                      <a:lnTo>
                        <a:pt x="2705" y="6575"/>
                      </a:lnTo>
                      <a:lnTo>
                        <a:pt x="2947" y="6437"/>
                      </a:lnTo>
                      <a:lnTo>
                        <a:pt x="3188" y="6276"/>
                      </a:lnTo>
                      <a:lnTo>
                        <a:pt x="3425" y="6094"/>
                      </a:lnTo>
                      <a:lnTo>
                        <a:pt x="3658" y="5891"/>
                      </a:lnTo>
                      <a:lnTo>
                        <a:pt x="3884" y="5670"/>
                      </a:lnTo>
                      <a:lnTo>
                        <a:pt x="4101" y="5432"/>
                      </a:lnTo>
                      <a:lnTo>
                        <a:pt x="4308" y="5179"/>
                      </a:lnTo>
                      <a:lnTo>
                        <a:pt x="4504" y="4913"/>
                      </a:lnTo>
                      <a:lnTo>
                        <a:pt x="4687" y="4635"/>
                      </a:lnTo>
                      <a:lnTo>
                        <a:pt x="4855" y="4349"/>
                      </a:lnTo>
                      <a:lnTo>
                        <a:pt x="5007" y="4055"/>
                      </a:lnTo>
                      <a:lnTo>
                        <a:pt x="5142" y="3757"/>
                      </a:lnTo>
                      <a:lnTo>
                        <a:pt x="5259" y="3457"/>
                      </a:lnTo>
                      <a:lnTo>
                        <a:pt x="5357" y="3156"/>
                      </a:lnTo>
                      <a:lnTo>
                        <a:pt x="5436" y="2858"/>
                      </a:lnTo>
                      <a:lnTo>
                        <a:pt x="5494" y="2564"/>
                      </a:lnTo>
                      <a:lnTo>
                        <a:pt x="5532" y="2277"/>
                      </a:lnTo>
                      <a:lnTo>
                        <a:pt x="5548" y="1999"/>
                      </a:lnTo>
                      <a:lnTo>
                        <a:pt x="5544" y="1732"/>
                      </a:lnTo>
                      <a:lnTo>
                        <a:pt x="5518" y="1478"/>
                      </a:lnTo>
                      <a:lnTo>
                        <a:pt x="5472" y="1239"/>
                      </a:lnTo>
                      <a:lnTo>
                        <a:pt x="5405" y="1016"/>
                      </a:lnTo>
                      <a:lnTo>
                        <a:pt x="5318" y="812"/>
                      </a:lnTo>
                      <a:lnTo>
                        <a:pt x="5211" y="629"/>
                      </a:lnTo>
                      <a:lnTo>
                        <a:pt x="5086" y="466"/>
                      </a:lnTo>
                      <a:lnTo>
                        <a:pt x="4944" y="327"/>
                      </a:lnTo>
                      <a:lnTo>
                        <a:pt x="4785" y="211"/>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 name="Line 11">
                  <a:extLst>
                    <a:ext uri="{FF2B5EF4-FFF2-40B4-BE49-F238E27FC236}">
                      <a16:creationId xmlns:a16="http://schemas.microsoft.com/office/drawing/2014/main" id="{B36F750E-9425-5B45-0E33-092D55BE3653}"/>
                    </a:ext>
                  </a:extLst>
                </p:cNvPr>
                <p:cNvSpPr>
                  <a:spLocks noChangeShapeType="1"/>
                </p:cNvSpPr>
                <p:nvPr/>
              </p:nvSpPr>
              <p:spPr bwMode="auto">
                <a:xfrm>
                  <a:off x="4928456" y="1651015"/>
                  <a:ext cx="814159" cy="0"/>
                </a:xfrm>
                <a:prstGeom prst="line">
                  <a:avLst/>
                </a:prstGeom>
                <a:noFill/>
                <a:ln w="4763">
                  <a:solidFill>
                    <a:srgbClr val="0000FF"/>
                  </a:solidFill>
                  <a:prstDash val="lg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 name="Line 12">
                  <a:extLst>
                    <a:ext uri="{FF2B5EF4-FFF2-40B4-BE49-F238E27FC236}">
                      <a16:creationId xmlns:a16="http://schemas.microsoft.com/office/drawing/2014/main" id="{86C6CBC4-0FB2-39BE-B402-A2F0477D3D05}"/>
                    </a:ext>
                  </a:extLst>
                </p:cNvPr>
                <p:cNvSpPr>
                  <a:spLocks noChangeShapeType="1"/>
                </p:cNvSpPr>
                <p:nvPr/>
              </p:nvSpPr>
              <p:spPr bwMode="auto">
                <a:xfrm flipH="1">
                  <a:off x="4928456" y="2662294"/>
                  <a:ext cx="814159" cy="0"/>
                </a:xfrm>
                <a:prstGeom prst="line">
                  <a:avLst/>
                </a:prstGeom>
                <a:noFill/>
                <a:ln w="4763">
                  <a:solidFill>
                    <a:srgbClr val="0000FF"/>
                  </a:solidFill>
                  <a:prstDash val="lg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 name="Line 13">
                  <a:extLst>
                    <a:ext uri="{FF2B5EF4-FFF2-40B4-BE49-F238E27FC236}">
                      <a16:creationId xmlns:a16="http://schemas.microsoft.com/office/drawing/2014/main" id="{814395A9-31D5-F4A3-2D08-E77819772D54}"/>
                    </a:ext>
                  </a:extLst>
                </p:cNvPr>
                <p:cNvSpPr>
                  <a:spLocks noChangeShapeType="1"/>
                </p:cNvSpPr>
                <p:nvPr/>
              </p:nvSpPr>
              <p:spPr bwMode="auto">
                <a:xfrm>
                  <a:off x="4928456" y="1651015"/>
                  <a:ext cx="0" cy="1011280"/>
                </a:xfrm>
                <a:prstGeom prst="line">
                  <a:avLst/>
                </a:prstGeom>
                <a:noFill/>
                <a:ln w="4763">
                  <a:solidFill>
                    <a:srgbClr val="0000FF"/>
                  </a:solidFill>
                  <a:prstDash val="lg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19" name="Group 18">
                  <a:extLst>
                    <a:ext uri="{FF2B5EF4-FFF2-40B4-BE49-F238E27FC236}">
                      <a16:creationId xmlns:a16="http://schemas.microsoft.com/office/drawing/2014/main" id="{261A5821-E6AF-BD5C-4526-612E08B90F12}"/>
                    </a:ext>
                  </a:extLst>
                </p:cNvPr>
                <p:cNvGrpSpPr/>
                <p:nvPr/>
              </p:nvGrpSpPr>
              <p:grpSpPr>
                <a:xfrm>
                  <a:off x="4404020" y="1225599"/>
                  <a:ext cx="1863029" cy="1862112"/>
                  <a:chOff x="1626865" y="1153742"/>
                  <a:chExt cx="1863029" cy="1862112"/>
                </a:xfrm>
              </p:grpSpPr>
              <p:sp>
                <p:nvSpPr>
                  <p:cNvPr id="78" name="Line 5">
                    <a:extLst>
                      <a:ext uri="{FF2B5EF4-FFF2-40B4-BE49-F238E27FC236}">
                        <a16:creationId xmlns:a16="http://schemas.microsoft.com/office/drawing/2014/main" id="{4DFA9CDF-BA3D-826A-0A6B-9BEE9A9854AD}"/>
                      </a:ext>
                    </a:extLst>
                  </p:cNvPr>
                  <p:cNvSpPr>
                    <a:spLocks noChangeShapeType="1"/>
                  </p:cNvSpPr>
                  <p:nvPr/>
                </p:nvSpPr>
                <p:spPr bwMode="auto">
                  <a:xfrm flipV="1">
                    <a:off x="2558380" y="1153742"/>
                    <a:ext cx="0" cy="1862112"/>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9" name="Line 6">
                    <a:extLst>
                      <a:ext uri="{FF2B5EF4-FFF2-40B4-BE49-F238E27FC236}">
                        <a16:creationId xmlns:a16="http://schemas.microsoft.com/office/drawing/2014/main" id="{3586C486-60F1-3C25-A1B9-8FF9A9836870}"/>
                      </a:ext>
                    </a:extLst>
                  </p:cNvPr>
                  <p:cNvSpPr>
                    <a:spLocks noChangeShapeType="1"/>
                  </p:cNvSpPr>
                  <p:nvPr/>
                </p:nvSpPr>
                <p:spPr bwMode="auto">
                  <a:xfrm>
                    <a:off x="1626865" y="2085257"/>
                    <a:ext cx="1863029" cy="0"/>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80" name="Line 14">
                    <a:extLst>
                      <a:ext uri="{FF2B5EF4-FFF2-40B4-BE49-F238E27FC236}">
                        <a16:creationId xmlns:a16="http://schemas.microsoft.com/office/drawing/2014/main" id="{2C4FBE2E-C89C-2DF5-8E85-CBAF77C5EC93}"/>
                      </a:ext>
                    </a:extLst>
                  </p:cNvPr>
                  <p:cNvSpPr>
                    <a:spLocks noChangeShapeType="1"/>
                  </p:cNvSpPr>
                  <p:nvPr/>
                </p:nvSpPr>
                <p:spPr bwMode="auto">
                  <a:xfrm flipV="1">
                    <a:off x="3440384" y="2085257"/>
                    <a:ext cx="49509" cy="24755"/>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81" name="Line 15">
                    <a:extLst>
                      <a:ext uri="{FF2B5EF4-FFF2-40B4-BE49-F238E27FC236}">
                        <a16:creationId xmlns:a16="http://schemas.microsoft.com/office/drawing/2014/main" id="{BEFCDFF7-42F6-4F3B-58C0-C4EDFB854507}"/>
                      </a:ext>
                    </a:extLst>
                  </p:cNvPr>
                  <p:cNvSpPr>
                    <a:spLocks noChangeShapeType="1"/>
                  </p:cNvSpPr>
                  <p:nvPr/>
                </p:nvSpPr>
                <p:spPr bwMode="auto">
                  <a:xfrm>
                    <a:off x="3440384" y="2059585"/>
                    <a:ext cx="49509" cy="25672"/>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82" name="Line 16">
                    <a:extLst>
                      <a:ext uri="{FF2B5EF4-FFF2-40B4-BE49-F238E27FC236}">
                        <a16:creationId xmlns:a16="http://schemas.microsoft.com/office/drawing/2014/main" id="{22191E9B-2765-AD8C-1CFA-F7D7D93F438F}"/>
                      </a:ext>
                    </a:extLst>
                  </p:cNvPr>
                  <p:cNvSpPr>
                    <a:spLocks noChangeShapeType="1"/>
                  </p:cNvSpPr>
                  <p:nvPr/>
                </p:nvSpPr>
                <p:spPr bwMode="auto">
                  <a:xfrm flipH="1" flipV="1">
                    <a:off x="2558380" y="1153742"/>
                    <a:ext cx="24754" cy="49509"/>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83" name="Line 17">
                    <a:extLst>
                      <a:ext uri="{FF2B5EF4-FFF2-40B4-BE49-F238E27FC236}">
                        <a16:creationId xmlns:a16="http://schemas.microsoft.com/office/drawing/2014/main" id="{D218380D-123B-3EBA-ACE4-8877B4E587D6}"/>
                      </a:ext>
                    </a:extLst>
                  </p:cNvPr>
                  <p:cNvSpPr>
                    <a:spLocks noChangeShapeType="1"/>
                  </p:cNvSpPr>
                  <p:nvPr/>
                </p:nvSpPr>
                <p:spPr bwMode="auto">
                  <a:xfrm flipV="1">
                    <a:off x="2533625" y="1153742"/>
                    <a:ext cx="24754" cy="49509"/>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20" name="Rectangle 20">
                  <a:extLst>
                    <a:ext uri="{FF2B5EF4-FFF2-40B4-BE49-F238E27FC236}">
                      <a16:creationId xmlns:a16="http://schemas.microsoft.com/office/drawing/2014/main" id="{F8859EB8-3AD9-7C2D-F541-C16AE0754093}"/>
                    </a:ext>
                  </a:extLst>
                </p:cNvPr>
                <p:cNvSpPr>
                  <a:spLocks noChangeArrowheads="1"/>
                </p:cNvSpPr>
                <p:nvPr/>
              </p:nvSpPr>
              <p:spPr bwMode="auto">
                <a:xfrm>
                  <a:off x="5300171" y="1102433"/>
                  <a:ext cx="89379" cy="1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mj-lt"/>
                    </a:rPr>
                    <a:t>N</a:t>
                  </a:r>
                </a:p>
              </p:txBody>
            </p:sp>
            <p:sp>
              <p:nvSpPr>
                <p:cNvPr id="23" name="Rectangle 21">
                  <a:extLst>
                    <a:ext uri="{FF2B5EF4-FFF2-40B4-BE49-F238E27FC236}">
                      <a16:creationId xmlns:a16="http://schemas.microsoft.com/office/drawing/2014/main" id="{807D5DD0-6018-8FA4-5285-3FC82E4EE29D}"/>
                    </a:ext>
                  </a:extLst>
                </p:cNvPr>
                <p:cNvSpPr>
                  <a:spLocks noChangeArrowheads="1"/>
                </p:cNvSpPr>
                <p:nvPr/>
              </p:nvSpPr>
              <p:spPr bwMode="auto">
                <a:xfrm>
                  <a:off x="6307085" y="2098349"/>
                  <a:ext cx="68006" cy="1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mj-lt"/>
                    </a:rPr>
                    <a:t>E</a:t>
                  </a:r>
                </a:p>
              </p:txBody>
            </p:sp>
            <p:sp>
              <p:nvSpPr>
                <p:cNvPr id="24" name="Rectangle 26">
                  <a:extLst>
                    <a:ext uri="{FF2B5EF4-FFF2-40B4-BE49-F238E27FC236}">
                      <a16:creationId xmlns:a16="http://schemas.microsoft.com/office/drawing/2014/main" id="{4F38A3A5-CD01-A4D4-C89F-69074D7340FB}"/>
                    </a:ext>
                  </a:extLst>
                </p:cNvPr>
                <p:cNvSpPr>
                  <a:spLocks noChangeArrowheads="1"/>
                </p:cNvSpPr>
                <p:nvPr/>
              </p:nvSpPr>
              <p:spPr bwMode="auto">
                <a:xfrm>
                  <a:off x="6000129" y="1827966"/>
                  <a:ext cx="270082" cy="1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FF"/>
                      </a:solidFill>
                      <a:effectLst/>
                      <a:latin typeface="+mj-lt"/>
                    </a:rPr>
                    <a:t>+SN</a:t>
                  </a:r>
                  <a:r>
                    <a:rPr kumimoji="0" lang="en-US" altLang="en-US" b="0" i="0" u="none" strike="noStrike" cap="none" normalizeH="0" baseline="-25000">
                      <a:ln>
                        <a:noFill/>
                      </a:ln>
                      <a:solidFill>
                        <a:srgbClr val="0000FF"/>
                      </a:solidFill>
                      <a:effectLst/>
                      <a:latin typeface="+mj-lt"/>
                    </a:rPr>
                    <a:t>P</a:t>
                  </a:r>
                  <a:endParaRPr kumimoji="0" lang="en-US" altLang="en-US" b="0" i="0" u="none" strike="noStrike" cap="none" normalizeH="0" baseline="-25000">
                    <a:ln>
                      <a:noFill/>
                    </a:ln>
                    <a:solidFill>
                      <a:schemeClr val="tx1"/>
                    </a:solidFill>
                    <a:effectLst/>
                    <a:latin typeface="+mj-lt"/>
                  </a:endParaRPr>
                </a:p>
              </p:txBody>
            </p:sp>
            <p:sp>
              <p:nvSpPr>
                <p:cNvPr id="25" name="Line 27">
                  <a:extLst>
                    <a:ext uri="{FF2B5EF4-FFF2-40B4-BE49-F238E27FC236}">
                      <a16:creationId xmlns:a16="http://schemas.microsoft.com/office/drawing/2014/main" id="{98DFED44-530F-E303-AC46-70F2A78D5A8D}"/>
                    </a:ext>
                  </a:extLst>
                </p:cNvPr>
                <p:cNvSpPr>
                  <a:spLocks noChangeShapeType="1"/>
                </p:cNvSpPr>
                <p:nvPr/>
              </p:nvSpPr>
              <p:spPr bwMode="auto">
                <a:xfrm>
                  <a:off x="5789373" y="1651015"/>
                  <a:ext cx="175117" cy="0"/>
                </a:xfrm>
                <a:prstGeom prst="line">
                  <a:avLst/>
                </a:prstGeom>
                <a:noFill/>
                <a:ln w="3175">
                  <a:solidFill>
                    <a:srgbClr val="0000FF">
                      <a:alpha val="99000"/>
                    </a:srgb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26" name="Group 25">
                  <a:extLst>
                    <a:ext uri="{FF2B5EF4-FFF2-40B4-BE49-F238E27FC236}">
                      <a16:creationId xmlns:a16="http://schemas.microsoft.com/office/drawing/2014/main" id="{2052086D-B374-B66D-7777-D10B99DFA51C}"/>
                    </a:ext>
                  </a:extLst>
                </p:cNvPr>
                <p:cNvGrpSpPr/>
                <p:nvPr/>
              </p:nvGrpSpPr>
              <p:grpSpPr>
                <a:xfrm>
                  <a:off x="5910396" y="1651015"/>
                  <a:ext cx="35758" cy="506098"/>
                  <a:chOff x="3133241" y="1579158"/>
                  <a:chExt cx="35758" cy="506098"/>
                </a:xfrm>
              </p:grpSpPr>
              <p:sp>
                <p:nvSpPr>
                  <p:cNvPr id="73" name="Line 29">
                    <a:extLst>
                      <a:ext uri="{FF2B5EF4-FFF2-40B4-BE49-F238E27FC236}">
                        <a16:creationId xmlns:a16="http://schemas.microsoft.com/office/drawing/2014/main" id="{426F9E1F-D0A2-6F17-74FA-3C31F1CF5F69}"/>
                      </a:ext>
                    </a:extLst>
                  </p:cNvPr>
                  <p:cNvSpPr>
                    <a:spLocks noChangeShapeType="1"/>
                  </p:cNvSpPr>
                  <p:nvPr/>
                </p:nvSpPr>
                <p:spPr bwMode="auto">
                  <a:xfrm>
                    <a:off x="3151579" y="1579158"/>
                    <a:ext cx="0" cy="50609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4" name="Line 30">
                    <a:extLst>
                      <a:ext uri="{FF2B5EF4-FFF2-40B4-BE49-F238E27FC236}">
                        <a16:creationId xmlns:a16="http://schemas.microsoft.com/office/drawing/2014/main" id="{2E22A530-0DCB-EFC4-A552-8DE9BB914F54}"/>
                      </a:ext>
                    </a:extLst>
                  </p:cNvPr>
                  <p:cNvSpPr>
                    <a:spLocks noChangeShapeType="1"/>
                  </p:cNvSpPr>
                  <p:nvPr/>
                </p:nvSpPr>
                <p:spPr bwMode="auto">
                  <a:xfrm>
                    <a:off x="3151579" y="1579158"/>
                    <a:ext cx="17420" cy="54094"/>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5" name="Line 31">
                    <a:extLst>
                      <a:ext uri="{FF2B5EF4-FFF2-40B4-BE49-F238E27FC236}">
                        <a16:creationId xmlns:a16="http://schemas.microsoft.com/office/drawing/2014/main" id="{3AF498B6-29B6-83ED-239C-70CE31B87717}"/>
                      </a:ext>
                    </a:extLst>
                  </p:cNvPr>
                  <p:cNvSpPr>
                    <a:spLocks noChangeShapeType="1"/>
                  </p:cNvSpPr>
                  <p:nvPr/>
                </p:nvSpPr>
                <p:spPr bwMode="auto">
                  <a:xfrm flipH="1">
                    <a:off x="3133241" y="1579158"/>
                    <a:ext cx="18337" cy="54094"/>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 name="Line 32">
                    <a:extLst>
                      <a:ext uri="{FF2B5EF4-FFF2-40B4-BE49-F238E27FC236}">
                        <a16:creationId xmlns:a16="http://schemas.microsoft.com/office/drawing/2014/main" id="{6DF36496-4014-C4E3-9EBF-C2BB0B335D75}"/>
                      </a:ext>
                    </a:extLst>
                  </p:cNvPr>
                  <p:cNvSpPr>
                    <a:spLocks noChangeShapeType="1"/>
                  </p:cNvSpPr>
                  <p:nvPr/>
                </p:nvSpPr>
                <p:spPr bwMode="auto">
                  <a:xfrm flipH="1" flipV="1">
                    <a:off x="3133241" y="2031162"/>
                    <a:ext cx="18337" cy="54094"/>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7" name="Line 33">
                    <a:extLst>
                      <a:ext uri="{FF2B5EF4-FFF2-40B4-BE49-F238E27FC236}">
                        <a16:creationId xmlns:a16="http://schemas.microsoft.com/office/drawing/2014/main" id="{6B44B376-852A-5B56-4E53-F40F4BE48DA8}"/>
                      </a:ext>
                    </a:extLst>
                  </p:cNvPr>
                  <p:cNvSpPr>
                    <a:spLocks noChangeShapeType="1"/>
                  </p:cNvSpPr>
                  <p:nvPr/>
                </p:nvSpPr>
                <p:spPr bwMode="auto">
                  <a:xfrm flipV="1">
                    <a:off x="3151579" y="2031162"/>
                    <a:ext cx="17420" cy="54094"/>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27" name="Rectangle 40">
                  <a:extLst>
                    <a:ext uri="{FF2B5EF4-FFF2-40B4-BE49-F238E27FC236}">
                      <a16:creationId xmlns:a16="http://schemas.microsoft.com/office/drawing/2014/main" id="{4A817727-013D-27F8-8B8E-4B9D215CAD82}"/>
                    </a:ext>
                  </a:extLst>
                </p:cNvPr>
                <p:cNvSpPr>
                  <a:spLocks noChangeArrowheads="1"/>
                </p:cNvSpPr>
                <p:nvPr/>
              </p:nvSpPr>
              <p:spPr bwMode="auto">
                <a:xfrm>
                  <a:off x="5034810" y="1374128"/>
                  <a:ext cx="221506" cy="1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FF"/>
                      </a:solidFill>
                      <a:effectLst/>
                      <a:latin typeface="+mj-lt"/>
                    </a:rPr>
                    <a:t>-SE</a:t>
                  </a:r>
                  <a:r>
                    <a:rPr kumimoji="0" lang="en-US" altLang="en-US" b="0" i="0" u="none" strike="noStrike" cap="none" normalizeH="0" baseline="-25000">
                      <a:ln>
                        <a:noFill/>
                      </a:ln>
                      <a:solidFill>
                        <a:srgbClr val="0000FF"/>
                      </a:solidFill>
                      <a:effectLst/>
                      <a:latin typeface="+mj-lt"/>
                    </a:rPr>
                    <a:t>P</a:t>
                  </a:r>
                  <a:endParaRPr kumimoji="0" lang="en-US" altLang="en-US" b="0" i="0" u="none" strike="noStrike" cap="none" normalizeH="0" baseline="-25000">
                    <a:ln>
                      <a:noFill/>
                    </a:ln>
                    <a:solidFill>
                      <a:schemeClr val="tx1"/>
                    </a:solidFill>
                    <a:effectLst/>
                    <a:latin typeface="+mj-lt"/>
                  </a:endParaRPr>
                </a:p>
              </p:txBody>
            </p:sp>
            <p:sp>
              <p:nvSpPr>
                <p:cNvPr id="28" name="Line 41">
                  <a:extLst>
                    <a:ext uri="{FF2B5EF4-FFF2-40B4-BE49-F238E27FC236}">
                      <a16:creationId xmlns:a16="http://schemas.microsoft.com/office/drawing/2014/main" id="{4694158E-99BE-7A27-65C8-3C029DD43176}"/>
                    </a:ext>
                  </a:extLst>
                </p:cNvPr>
                <p:cNvSpPr>
                  <a:spLocks noChangeShapeType="1"/>
                </p:cNvSpPr>
                <p:nvPr/>
              </p:nvSpPr>
              <p:spPr bwMode="auto">
                <a:xfrm flipV="1">
                  <a:off x="4928456" y="1470396"/>
                  <a:ext cx="0" cy="134776"/>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34" name="Group 33">
                  <a:extLst>
                    <a:ext uri="{FF2B5EF4-FFF2-40B4-BE49-F238E27FC236}">
                      <a16:creationId xmlns:a16="http://schemas.microsoft.com/office/drawing/2014/main" id="{B94BE6AF-D535-8733-293C-032098B156D5}"/>
                    </a:ext>
                  </a:extLst>
                </p:cNvPr>
                <p:cNvGrpSpPr/>
                <p:nvPr/>
              </p:nvGrpSpPr>
              <p:grpSpPr>
                <a:xfrm>
                  <a:off x="4928456" y="1488734"/>
                  <a:ext cx="407079" cy="35757"/>
                  <a:chOff x="2151301" y="1416877"/>
                  <a:chExt cx="407079" cy="35757"/>
                </a:xfrm>
              </p:grpSpPr>
              <p:sp>
                <p:nvSpPr>
                  <p:cNvPr id="68" name="Line 43">
                    <a:extLst>
                      <a:ext uri="{FF2B5EF4-FFF2-40B4-BE49-F238E27FC236}">
                        <a16:creationId xmlns:a16="http://schemas.microsoft.com/office/drawing/2014/main" id="{7B6BF8C0-02C7-6266-9978-1D3908BDCA28}"/>
                      </a:ext>
                    </a:extLst>
                  </p:cNvPr>
                  <p:cNvSpPr>
                    <a:spLocks noChangeShapeType="1"/>
                  </p:cNvSpPr>
                  <p:nvPr/>
                </p:nvSpPr>
                <p:spPr bwMode="auto">
                  <a:xfrm>
                    <a:off x="2151301" y="1434297"/>
                    <a:ext cx="407079" cy="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9" name="Line 44">
                    <a:extLst>
                      <a:ext uri="{FF2B5EF4-FFF2-40B4-BE49-F238E27FC236}">
                        <a16:creationId xmlns:a16="http://schemas.microsoft.com/office/drawing/2014/main" id="{E42B89DD-404F-2D70-5AD7-A06A529D659B}"/>
                      </a:ext>
                    </a:extLst>
                  </p:cNvPr>
                  <p:cNvSpPr>
                    <a:spLocks noChangeShapeType="1"/>
                  </p:cNvSpPr>
                  <p:nvPr/>
                </p:nvSpPr>
                <p:spPr bwMode="auto">
                  <a:xfrm flipV="1">
                    <a:off x="2151301" y="1416877"/>
                    <a:ext cx="54094" cy="1742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0" name="Line 45">
                    <a:extLst>
                      <a:ext uri="{FF2B5EF4-FFF2-40B4-BE49-F238E27FC236}">
                        <a16:creationId xmlns:a16="http://schemas.microsoft.com/office/drawing/2014/main" id="{4EB11738-7EDD-10FD-7615-1416569E4485}"/>
                      </a:ext>
                    </a:extLst>
                  </p:cNvPr>
                  <p:cNvSpPr>
                    <a:spLocks noChangeShapeType="1"/>
                  </p:cNvSpPr>
                  <p:nvPr/>
                </p:nvSpPr>
                <p:spPr bwMode="auto">
                  <a:xfrm>
                    <a:off x="2151301" y="1434297"/>
                    <a:ext cx="54094" cy="18337"/>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1" name="Line 46">
                    <a:extLst>
                      <a:ext uri="{FF2B5EF4-FFF2-40B4-BE49-F238E27FC236}">
                        <a16:creationId xmlns:a16="http://schemas.microsoft.com/office/drawing/2014/main" id="{BDD697BE-64FD-1BE7-18CB-039ED243DFEB}"/>
                      </a:ext>
                    </a:extLst>
                  </p:cNvPr>
                  <p:cNvSpPr>
                    <a:spLocks noChangeShapeType="1"/>
                  </p:cNvSpPr>
                  <p:nvPr/>
                </p:nvSpPr>
                <p:spPr bwMode="auto">
                  <a:xfrm flipH="1">
                    <a:off x="2504286" y="1434297"/>
                    <a:ext cx="54094" cy="18337"/>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2" name="Line 47">
                    <a:extLst>
                      <a:ext uri="{FF2B5EF4-FFF2-40B4-BE49-F238E27FC236}">
                        <a16:creationId xmlns:a16="http://schemas.microsoft.com/office/drawing/2014/main" id="{81C1C9B1-9167-90D3-51F1-F009C59603A9}"/>
                      </a:ext>
                    </a:extLst>
                  </p:cNvPr>
                  <p:cNvSpPr>
                    <a:spLocks noChangeShapeType="1"/>
                  </p:cNvSpPr>
                  <p:nvPr/>
                </p:nvSpPr>
                <p:spPr bwMode="auto">
                  <a:xfrm flipH="1" flipV="1">
                    <a:off x="2504286" y="1416877"/>
                    <a:ext cx="54094" cy="1742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45" name="Rectangle 48">
                  <a:extLst>
                    <a:ext uri="{FF2B5EF4-FFF2-40B4-BE49-F238E27FC236}">
                      <a16:creationId xmlns:a16="http://schemas.microsoft.com/office/drawing/2014/main" id="{4FB4B783-5287-1394-5C7E-611CEB47C609}"/>
                    </a:ext>
                  </a:extLst>
                </p:cNvPr>
                <p:cNvSpPr>
                  <a:spLocks noChangeArrowheads="1"/>
                </p:cNvSpPr>
                <p:nvPr/>
              </p:nvSpPr>
              <p:spPr bwMode="auto">
                <a:xfrm>
                  <a:off x="5420802" y="2913510"/>
                  <a:ext cx="248708" cy="1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FF"/>
                      </a:solidFill>
                      <a:effectLst/>
                      <a:latin typeface="+mj-lt"/>
                    </a:rPr>
                    <a:t>+SE</a:t>
                  </a:r>
                  <a:r>
                    <a:rPr kumimoji="0" lang="en-US" altLang="en-US" b="0" i="0" u="none" strike="noStrike" cap="none" normalizeH="0" baseline="-25000">
                      <a:ln>
                        <a:noFill/>
                      </a:ln>
                      <a:solidFill>
                        <a:srgbClr val="0000FF"/>
                      </a:solidFill>
                      <a:effectLst/>
                      <a:latin typeface="+mj-lt"/>
                    </a:rPr>
                    <a:t>P</a:t>
                  </a:r>
                  <a:endParaRPr kumimoji="0" lang="en-US" altLang="en-US" b="0" i="0" u="none" strike="noStrike" cap="none" normalizeH="0" baseline="-25000">
                    <a:ln>
                      <a:noFill/>
                    </a:ln>
                    <a:solidFill>
                      <a:schemeClr val="tx1"/>
                    </a:solidFill>
                    <a:effectLst/>
                    <a:latin typeface="+mj-lt"/>
                  </a:endParaRPr>
                </a:p>
              </p:txBody>
            </p:sp>
            <p:sp>
              <p:nvSpPr>
                <p:cNvPr id="50" name="Line 49">
                  <a:extLst>
                    <a:ext uri="{FF2B5EF4-FFF2-40B4-BE49-F238E27FC236}">
                      <a16:creationId xmlns:a16="http://schemas.microsoft.com/office/drawing/2014/main" id="{2023B088-3545-B9E4-0059-392953B6210C}"/>
                    </a:ext>
                  </a:extLst>
                </p:cNvPr>
                <p:cNvSpPr>
                  <a:spLocks noChangeShapeType="1"/>
                </p:cNvSpPr>
                <p:nvPr/>
              </p:nvSpPr>
              <p:spPr bwMode="auto">
                <a:xfrm>
                  <a:off x="5742613" y="2708137"/>
                  <a:ext cx="0" cy="147612"/>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51" name="Group 50">
                  <a:extLst>
                    <a:ext uri="{FF2B5EF4-FFF2-40B4-BE49-F238E27FC236}">
                      <a16:creationId xmlns:a16="http://schemas.microsoft.com/office/drawing/2014/main" id="{812D0418-ABF9-C15D-F7B6-6BAAABE1BD2A}"/>
                    </a:ext>
                  </a:extLst>
                </p:cNvPr>
                <p:cNvGrpSpPr/>
                <p:nvPr/>
              </p:nvGrpSpPr>
              <p:grpSpPr>
                <a:xfrm>
                  <a:off x="5335535" y="2801655"/>
                  <a:ext cx="407079" cy="35757"/>
                  <a:chOff x="2558380" y="2729798"/>
                  <a:chExt cx="407079" cy="35757"/>
                </a:xfrm>
              </p:grpSpPr>
              <p:sp>
                <p:nvSpPr>
                  <p:cNvPr id="63" name="Line 51">
                    <a:extLst>
                      <a:ext uri="{FF2B5EF4-FFF2-40B4-BE49-F238E27FC236}">
                        <a16:creationId xmlns:a16="http://schemas.microsoft.com/office/drawing/2014/main" id="{8862F9EC-18C6-BE94-15DB-EA7E48D7FDA2}"/>
                      </a:ext>
                    </a:extLst>
                  </p:cNvPr>
                  <p:cNvSpPr>
                    <a:spLocks noChangeShapeType="1"/>
                  </p:cNvSpPr>
                  <p:nvPr/>
                </p:nvSpPr>
                <p:spPr bwMode="auto">
                  <a:xfrm flipH="1">
                    <a:off x="2558380" y="2748135"/>
                    <a:ext cx="407079" cy="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4" name="Line 52">
                    <a:extLst>
                      <a:ext uri="{FF2B5EF4-FFF2-40B4-BE49-F238E27FC236}">
                        <a16:creationId xmlns:a16="http://schemas.microsoft.com/office/drawing/2014/main" id="{0107CE3A-9613-51BC-7790-00A0317307CF}"/>
                      </a:ext>
                    </a:extLst>
                  </p:cNvPr>
                  <p:cNvSpPr>
                    <a:spLocks noChangeShapeType="1"/>
                  </p:cNvSpPr>
                  <p:nvPr/>
                </p:nvSpPr>
                <p:spPr bwMode="auto">
                  <a:xfrm flipH="1">
                    <a:off x="2911365" y="2748135"/>
                    <a:ext cx="54094" cy="1742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5" name="Line 53">
                    <a:extLst>
                      <a:ext uri="{FF2B5EF4-FFF2-40B4-BE49-F238E27FC236}">
                        <a16:creationId xmlns:a16="http://schemas.microsoft.com/office/drawing/2014/main" id="{64B71516-2398-95DE-8318-7E7F98CC0F3E}"/>
                      </a:ext>
                    </a:extLst>
                  </p:cNvPr>
                  <p:cNvSpPr>
                    <a:spLocks noChangeShapeType="1"/>
                  </p:cNvSpPr>
                  <p:nvPr/>
                </p:nvSpPr>
                <p:spPr bwMode="auto">
                  <a:xfrm flipH="1" flipV="1">
                    <a:off x="2911365" y="2729798"/>
                    <a:ext cx="54094" cy="18337"/>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6" name="Line 54">
                    <a:extLst>
                      <a:ext uri="{FF2B5EF4-FFF2-40B4-BE49-F238E27FC236}">
                        <a16:creationId xmlns:a16="http://schemas.microsoft.com/office/drawing/2014/main" id="{548D70BB-CEC9-D436-862B-FB2D5FA42841}"/>
                      </a:ext>
                    </a:extLst>
                  </p:cNvPr>
                  <p:cNvSpPr>
                    <a:spLocks noChangeShapeType="1"/>
                  </p:cNvSpPr>
                  <p:nvPr/>
                </p:nvSpPr>
                <p:spPr bwMode="auto">
                  <a:xfrm flipV="1">
                    <a:off x="2558380" y="2729798"/>
                    <a:ext cx="54094" cy="18337"/>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7" name="Line 55">
                    <a:extLst>
                      <a:ext uri="{FF2B5EF4-FFF2-40B4-BE49-F238E27FC236}">
                        <a16:creationId xmlns:a16="http://schemas.microsoft.com/office/drawing/2014/main" id="{4A15829F-3DFB-5E9E-CF27-ABE2814E3985}"/>
                      </a:ext>
                    </a:extLst>
                  </p:cNvPr>
                  <p:cNvSpPr>
                    <a:spLocks noChangeShapeType="1"/>
                  </p:cNvSpPr>
                  <p:nvPr/>
                </p:nvSpPr>
                <p:spPr bwMode="auto">
                  <a:xfrm>
                    <a:off x="2558380" y="2748135"/>
                    <a:ext cx="54094" cy="1742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52" name="Rectangle 56">
                  <a:extLst>
                    <a:ext uri="{FF2B5EF4-FFF2-40B4-BE49-F238E27FC236}">
                      <a16:creationId xmlns:a16="http://schemas.microsoft.com/office/drawing/2014/main" id="{E154A7A8-480C-F4C9-F796-9773B258227C}"/>
                    </a:ext>
                  </a:extLst>
                </p:cNvPr>
                <p:cNvSpPr>
                  <a:spLocks noChangeArrowheads="1"/>
                </p:cNvSpPr>
                <p:nvPr/>
              </p:nvSpPr>
              <p:spPr bwMode="auto">
                <a:xfrm>
                  <a:off x="4509575" y="2345066"/>
                  <a:ext cx="242879" cy="1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FF"/>
                      </a:solidFill>
                      <a:effectLst/>
                      <a:latin typeface="+mj-lt"/>
                    </a:rPr>
                    <a:t>-SN</a:t>
                  </a:r>
                  <a:r>
                    <a:rPr kumimoji="0" lang="en-US" altLang="en-US" b="0" i="0" u="none" strike="noStrike" cap="none" normalizeH="0" baseline="-25000">
                      <a:ln>
                        <a:noFill/>
                      </a:ln>
                      <a:solidFill>
                        <a:srgbClr val="0000FF"/>
                      </a:solidFill>
                      <a:effectLst/>
                      <a:latin typeface="+mj-lt"/>
                    </a:rPr>
                    <a:t>P</a:t>
                  </a:r>
                  <a:endParaRPr kumimoji="0" lang="en-US" altLang="en-US" b="0" i="0" u="none" strike="noStrike" cap="none" normalizeH="0" baseline="-25000">
                    <a:ln>
                      <a:noFill/>
                    </a:ln>
                    <a:solidFill>
                      <a:schemeClr val="tx1"/>
                    </a:solidFill>
                    <a:effectLst/>
                    <a:latin typeface="+mj-lt"/>
                  </a:endParaRPr>
                </a:p>
              </p:txBody>
            </p:sp>
            <p:sp>
              <p:nvSpPr>
                <p:cNvPr id="56" name="Line 57">
                  <a:extLst>
                    <a:ext uri="{FF2B5EF4-FFF2-40B4-BE49-F238E27FC236}">
                      <a16:creationId xmlns:a16="http://schemas.microsoft.com/office/drawing/2014/main" id="{A4523328-6D29-4641-A6DE-B52CFAFE4079}"/>
                    </a:ext>
                  </a:extLst>
                </p:cNvPr>
                <p:cNvSpPr>
                  <a:spLocks noChangeShapeType="1"/>
                </p:cNvSpPr>
                <p:nvPr/>
              </p:nvSpPr>
              <p:spPr bwMode="auto">
                <a:xfrm flipH="1">
                  <a:off x="4693743" y="2662294"/>
                  <a:ext cx="18795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57" name="Group 56">
                  <a:extLst>
                    <a:ext uri="{FF2B5EF4-FFF2-40B4-BE49-F238E27FC236}">
                      <a16:creationId xmlns:a16="http://schemas.microsoft.com/office/drawing/2014/main" id="{60344842-DF65-7B68-E191-0AC008458E49}"/>
                    </a:ext>
                  </a:extLst>
                </p:cNvPr>
                <p:cNvGrpSpPr/>
                <p:nvPr/>
              </p:nvGrpSpPr>
              <p:grpSpPr>
                <a:xfrm>
                  <a:off x="4709813" y="2157114"/>
                  <a:ext cx="38025" cy="505182"/>
                  <a:chOff x="1932658" y="2085257"/>
                  <a:chExt cx="38025" cy="505182"/>
                </a:xfrm>
              </p:grpSpPr>
              <p:sp>
                <p:nvSpPr>
                  <p:cNvPr id="58" name="Line 59">
                    <a:extLst>
                      <a:ext uri="{FF2B5EF4-FFF2-40B4-BE49-F238E27FC236}">
                        <a16:creationId xmlns:a16="http://schemas.microsoft.com/office/drawing/2014/main" id="{C1D6CCFD-8C26-0B41-5A2C-3981C183DF8E}"/>
                      </a:ext>
                    </a:extLst>
                  </p:cNvPr>
                  <p:cNvSpPr>
                    <a:spLocks noChangeShapeType="1"/>
                  </p:cNvSpPr>
                  <p:nvPr/>
                </p:nvSpPr>
                <p:spPr bwMode="auto">
                  <a:xfrm flipV="1">
                    <a:off x="1952346" y="2085257"/>
                    <a:ext cx="0" cy="505182"/>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9" name="Line 60">
                    <a:extLst>
                      <a:ext uri="{FF2B5EF4-FFF2-40B4-BE49-F238E27FC236}">
                        <a16:creationId xmlns:a16="http://schemas.microsoft.com/office/drawing/2014/main" id="{8749D4ED-3B97-A8BE-4349-54AACD808931}"/>
                      </a:ext>
                    </a:extLst>
                  </p:cNvPr>
                  <p:cNvSpPr>
                    <a:spLocks noChangeShapeType="1"/>
                  </p:cNvSpPr>
                  <p:nvPr/>
                </p:nvSpPr>
                <p:spPr bwMode="auto">
                  <a:xfrm flipH="1" flipV="1">
                    <a:off x="1934925" y="2536344"/>
                    <a:ext cx="17420" cy="54094"/>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0" name="Line 61">
                    <a:extLst>
                      <a:ext uri="{FF2B5EF4-FFF2-40B4-BE49-F238E27FC236}">
                        <a16:creationId xmlns:a16="http://schemas.microsoft.com/office/drawing/2014/main" id="{0CC60363-0A1E-3B62-8371-CA47F7FF7F2D}"/>
                      </a:ext>
                    </a:extLst>
                  </p:cNvPr>
                  <p:cNvSpPr>
                    <a:spLocks noChangeShapeType="1"/>
                  </p:cNvSpPr>
                  <p:nvPr/>
                </p:nvSpPr>
                <p:spPr bwMode="auto">
                  <a:xfrm flipV="1">
                    <a:off x="1952346" y="2536344"/>
                    <a:ext cx="18337" cy="54094"/>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1" name="Line 62">
                    <a:extLst>
                      <a:ext uri="{FF2B5EF4-FFF2-40B4-BE49-F238E27FC236}">
                        <a16:creationId xmlns:a16="http://schemas.microsoft.com/office/drawing/2014/main" id="{A5CEDCB2-B512-F89D-2B6B-7A0EA6A85154}"/>
                      </a:ext>
                    </a:extLst>
                  </p:cNvPr>
                  <p:cNvSpPr>
                    <a:spLocks noChangeShapeType="1"/>
                  </p:cNvSpPr>
                  <p:nvPr/>
                </p:nvSpPr>
                <p:spPr bwMode="auto">
                  <a:xfrm>
                    <a:off x="1952346" y="2085257"/>
                    <a:ext cx="18337" cy="53177"/>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2" name="Line 31">
                    <a:extLst>
                      <a:ext uri="{FF2B5EF4-FFF2-40B4-BE49-F238E27FC236}">
                        <a16:creationId xmlns:a16="http://schemas.microsoft.com/office/drawing/2014/main" id="{AF607627-598C-1F81-014C-FB2AEBE94578}"/>
                      </a:ext>
                    </a:extLst>
                  </p:cNvPr>
                  <p:cNvSpPr>
                    <a:spLocks noChangeShapeType="1"/>
                  </p:cNvSpPr>
                  <p:nvPr/>
                </p:nvSpPr>
                <p:spPr bwMode="auto">
                  <a:xfrm flipH="1">
                    <a:off x="1932658" y="2086214"/>
                    <a:ext cx="18337" cy="54094"/>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grpSp>
            <p:nvGrpSpPr>
              <p:cNvPr id="11" name="Group 10">
                <a:extLst>
                  <a:ext uri="{FF2B5EF4-FFF2-40B4-BE49-F238E27FC236}">
                    <a16:creationId xmlns:a16="http://schemas.microsoft.com/office/drawing/2014/main" id="{AC3CEBA6-96A8-1AC3-8197-5CF5778412E4}"/>
                  </a:ext>
                </a:extLst>
              </p:cNvPr>
              <p:cNvGrpSpPr/>
              <p:nvPr/>
            </p:nvGrpSpPr>
            <p:grpSpPr>
              <a:xfrm>
                <a:off x="4057023" y="1362385"/>
                <a:ext cx="100645" cy="167878"/>
                <a:chOff x="4057023" y="1362385"/>
                <a:chExt cx="100645" cy="167878"/>
              </a:xfrm>
            </p:grpSpPr>
            <p:sp>
              <p:nvSpPr>
                <p:cNvPr id="12" name="Oval 11">
                  <a:extLst>
                    <a:ext uri="{FF2B5EF4-FFF2-40B4-BE49-F238E27FC236}">
                      <a16:creationId xmlns:a16="http://schemas.microsoft.com/office/drawing/2014/main" id="{9AD66315-A998-4A09-D4B5-54CA2F9FCC84}"/>
                    </a:ext>
                  </a:extLst>
                </p:cNvPr>
                <p:cNvSpPr>
                  <a:spLocks noChangeAspect="1"/>
                </p:cNvSpPr>
                <p:nvPr/>
              </p:nvSpPr>
              <p:spPr>
                <a:xfrm>
                  <a:off x="4130236" y="1376343"/>
                  <a:ext cx="27432" cy="274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1">
                  <a:extLst>
                    <a:ext uri="{FF2B5EF4-FFF2-40B4-BE49-F238E27FC236}">
                      <a16:creationId xmlns:a16="http://schemas.microsoft.com/office/drawing/2014/main" id="{C34FFBFA-8DA3-EA25-401E-2A9ADF8802FE}"/>
                    </a:ext>
                  </a:extLst>
                </p:cNvPr>
                <p:cNvSpPr>
                  <a:spLocks noChangeArrowheads="1"/>
                </p:cNvSpPr>
                <p:nvPr/>
              </p:nvSpPr>
              <p:spPr bwMode="auto">
                <a:xfrm>
                  <a:off x="4057023" y="1362385"/>
                  <a:ext cx="70921" cy="1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a:solidFill>
                        <a:srgbClr val="0000FF"/>
                      </a:solidFill>
                      <a:latin typeface="+mj-lt"/>
                    </a:rPr>
                    <a:t>P</a:t>
                  </a:r>
                  <a:endParaRPr kumimoji="0" lang="en-US" altLang="en-US" b="0" i="0" u="none" strike="noStrike" cap="none" normalizeH="0" baseline="0">
                    <a:ln>
                      <a:noFill/>
                    </a:ln>
                    <a:solidFill>
                      <a:srgbClr val="0000FF"/>
                    </a:solidFill>
                    <a:effectLst/>
                    <a:latin typeface="+mj-lt"/>
                  </a:endParaRPr>
                </a:p>
              </p:txBody>
            </p:sp>
          </p:grpSp>
        </p:grpSp>
        <p:sp>
          <p:nvSpPr>
            <p:cNvPr id="8" name="Oval 7">
              <a:extLst>
                <a:ext uri="{FF2B5EF4-FFF2-40B4-BE49-F238E27FC236}">
                  <a16:creationId xmlns:a16="http://schemas.microsoft.com/office/drawing/2014/main" id="{AFF19D40-3B94-0D1D-97DF-49004BD26136}"/>
                </a:ext>
              </a:extLst>
            </p:cNvPr>
            <p:cNvSpPr/>
            <p:nvPr/>
          </p:nvSpPr>
          <p:spPr>
            <a:xfrm>
              <a:off x="9262446" y="3335428"/>
              <a:ext cx="805430" cy="1018632"/>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AB4BF7A-B0CE-3C62-3DA6-7E8E93ED2DCC}"/>
                </a:ext>
              </a:extLst>
            </p:cNvPr>
            <p:cNvSpPr/>
            <p:nvPr/>
          </p:nvSpPr>
          <p:spPr>
            <a:xfrm rot="20438482">
              <a:off x="9288211" y="3329143"/>
              <a:ext cx="760132" cy="1036181"/>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9711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2. “95 percent confidence level, or approximately 2 standard deviations.”</a:t>
            </a:r>
          </a:p>
          <a:p>
            <a:pPr lvl="2"/>
            <a:r>
              <a:rPr lang="en-US" dirty="0"/>
              <a:t>Combining the North and East distribution</a:t>
            </a:r>
          </a:p>
          <a:p>
            <a:pPr lvl="2"/>
            <a:r>
              <a:rPr lang="en-US" dirty="0"/>
              <a:t>curves creates a 3D bell-shaped surface.</a:t>
            </a:r>
          </a:p>
          <a:p>
            <a:pPr lvl="2"/>
            <a:endParaRPr lang="en-US" dirty="0"/>
          </a:p>
          <a:p>
            <a:pPr lvl="2"/>
            <a:r>
              <a:rPr lang="en-US" dirty="0"/>
              <a:t>The SEE represents only about 35% horizontal confidence.</a:t>
            </a:r>
          </a:p>
          <a:p>
            <a:pPr lvl="2"/>
            <a:endParaRPr lang="en-US" dirty="0"/>
          </a:p>
          <a:p>
            <a:pPr lvl="2"/>
            <a:r>
              <a:rPr lang="en-US" dirty="0"/>
              <a:t>To increase CI requires scaling the scaling the SEE.</a:t>
            </a:r>
          </a:p>
          <a:p>
            <a:pPr lvl="2"/>
            <a:endParaRPr lang="en-US" dirty="0"/>
          </a:p>
          <a:p>
            <a:pPr lvl="2"/>
            <a:r>
              <a:rPr lang="en-US" dirty="0"/>
              <a:t>But, by how much?</a:t>
            </a:r>
          </a:p>
          <a:p>
            <a:pPr lvl="2"/>
            <a:endParaRPr lang="en-US" dirty="0"/>
          </a:p>
          <a:p>
            <a:pPr lvl="2"/>
            <a:endParaRPr lang="en-US" dirty="0"/>
          </a:p>
          <a:p>
            <a:pPr lvl="2"/>
            <a:endParaRPr lang="en-US" dirty="0"/>
          </a:p>
        </p:txBody>
      </p:sp>
      <p:pic>
        <p:nvPicPr>
          <p:cNvPr id="4" name="Picture 3">
            <a:extLst>
              <a:ext uri="{FF2B5EF4-FFF2-40B4-BE49-F238E27FC236}">
                <a16:creationId xmlns:a16="http://schemas.microsoft.com/office/drawing/2014/main" id="{11078E91-5A7F-AA99-997A-D1F6BC67FC67}"/>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2479770" y="628592"/>
            <a:ext cx="1865376" cy="643128"/>
          </a:xfrm>
          <a:prstGeom prst="rect">
            <a:avLst/>
          </a:prstGeom>
        </p:spPr>
      </p:pic>
      <p:grpSp>
        <p:nvGrpSpPr>
          <p:cNvPr id="5" name="Group 4">
            <a:extLst>
              <a:ext uri="{FF2B5EF4-FFF2-40B4-BE49-F238E27FC236}">
                <a16:creationId xmlns:a16="http://schemas.microsoft.com/office/drawing/2014/main" id="{ED312CFF-9309-B29F-03CE-CDE810180C25}"/>
              </a:ext>
            </a:extLst>
          </p:cNvPr>
          <p:cNvGrpSpPr/>
          <p:nvPr/>
        </p:nvGrpSpPr>
        <p:grpSpPr>
          <a:xfrm>
            <a:off x="5728014" y="1999621"/>
            <a:ext cx="6037849" cy="2706145"/>
            <a:chOff x="1165539" y="2688022"/>
            <a:chExt cx="6037849" cy="2706145"/>
          </a:xfrm>
        </p:grpSpPr>
        <p:grpSp>
          <p:nvGrpSpPr>
            <p:cNvPr id="39" name="Group 38">
              <a:extLst>
                <a:ext uri="{FF2B5EF4-FFF2-40B4-BE49-F238E27FC236}">
                  <a16:creationId xmlns:a16="http://schemas.microsoft.com/office/drawing/2014/main" id="{FDA62C9B-5190-DE62-368C-77869761B27C}"/>
                </a:ext>
              </a:extLst>
            </p:cNvPr>
            <p:cNvGrpSpPr>
              <a:grpSpLocks/>
            </p:cNvGrpSpPr>
            <p:nvPr/>
          </p:nvGrpSpPr>
          <p:grpSpPr>
            <a:xfrm>
              <a:off x="1999304" y="2982113"/>
              <a:ext cx="4419240" cy="2356460"/>
              <a:chOff x="2919120" y="3939206"/>
              <a:chExt cx="3220777" cy="1866599"/>
            </a:xfrm>
          </p:grpSpPr>
          <p:cxnSp>
            <p:nvCxnSpPr>
              <p:cNvPr id="41" name="Straight Connector 40">
                <a:extLst>
                  <a:ext uri="{FF2B5EF4-FFF2-40B4-BE49-F238E27FC236}">
                    <a16:creationId xmlns:a16="http://schemas.microsoft.com/office/drawing/2014/main" id="{802E672D-4071-7D11-1D61-9A1E666F60FF}"/>
                  </a:ext>
                </a:extLst>
              </p:cNvPr>
              <p:cNvCxnSpPr/>
              <p:nvPr/>
            </p:nvCxnSpPr>
            <p:spPr>
              <a:xfrm>
                <a:off x="2919120" y="5793199"/>
                <a:ext cx="3220777" cy="0"/>
              </a:xfrm>
              <a:prstGeom prst="line">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BB73CEF-E1FA-7447-36E3-3A9173125190}"/>
                  </a:ext>
                </a:extLst>
              </p:cNvPr>
              <p:cNvCxnSpPr/>
              <p:nvPr/>
            </p:nvCxnSpPr>
            <p:spPr>
              <a:xfrm>
                <a:off x="4536002" y="3939206"/>
                <a:ext cx="0" cy="1853993"/>
              </a:xfrm>
              <a:prstGeom prst="line">
                <a:avLst/>
              </a:prstGeom>
              <a:ln w="6350">
                <a:solidFill>
                  <a:schemeClr val="tx1"/>
                </a:solidFill>
                <a:headEnd type="triangle" w="sm" len="sm"/>
                <a:tailEnd type="none" w="med" len="med"/>
              </a:ln>
            </p:spPr>
            <p:style>
              <a:lnRef idx="1">
                <a:schemeClr val="accent1"/>
              </a:lnRef>
              <a:fillRef idx="0">
                <a:schemeClr val="accent1"/>
              </a:fillRef>
              <a:effectRef idx="0">
                <a:schemeClr val="accent1"/>
              </a:effectRef>
              <a:fontRef idx="minor">
                <a:schemeClr val="tx1"/>
              </a:fontRef>
            </p:style>
          </p:cxnSp>
          <p:sp>
            <p:nvSpPr>
              <p:cNvPr id="43" name="Freeform 12">
                <a:extLst>
                  <a:ext uri="{FF2B5EF4-FFF2-40B4-BE49-F238E27FC236}">
                    <a16:creationId xmlns:a16="http://schemas.microsoft.com/office/drawing/2014/main" id="{E0068370-453E-B5A3-8F8C-545784696F01}"/>
                  </a:ext>
                </a:extLst>
              </p:cNvPr>
              <p:cNvSpPr/>
              <p:nvPr>
                <p:custDataLst>
                  <p:tags r:id="rId5"/>
                </p:custDataLst>
              </p:nvPr>
            </p:nvSpPr>
            <p:spPr>
              <a:xfrm>
                <a:off x="3082227" y="4073355"/>
                <a:ext cx="1451660" cy="1680011"/>
              </a:xfrm>
              <a:custGeom>
                <a:avLst/>
                <a:gdLst>
                  <a:gd name="connsiteX0" fmla="*/ 0 w 2774373"/>
                  <a:gd name="connsiteY0" fmla="*/ 3210791 h 3210791"/>
                  <a:gd name="connsiteX1" fmla="*/ 477982 w 2774373"/>
                  <a:gd name="connsiteY1" fmla="*/ 3044537 h 3210791"/>
                  <a:gd name="connsiteX2" fmla="*/ 966355 w 2774373"/>
                  <a:gd name="connsiteY2" fmla="*/ 2660073 h 3210791"/>
                  <a:gd name="connsiteX3" fmla="*/ 1381991 w 2774373"/>
                  <a:gd name="connsiteY3" fmla="*/ 2171700 h 3210791"/>
                  <a:gd name="connsiteX4" fmla="*/ 1818409 w 2774373"/>
                  <a:gd name="connsiteY4" fmla="*/ 1298864 h 3210791"/>
                  <a:gd name="connsiteX5" fmla="*/ 2161309 w 2774373"/>
                  <a:gd name="connsiteY5" fmla="*/ 581891 h 3210791"/>
                  <a:gd name="connsiteX6" fmla="*/ 2493819 w 2774373"/>
                  <a:gd name="connsiteY6" fmla="*/ 124691 h 3210791"/>
                  <a:gd name="connsiteX7" fmla="*/ 2774373 w 2774373"/>
                  <a:gd name="connsiteY7" fmla="*/ 0 h 32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4373" h="3210791">
                    <a:moveTo>
                      <a:pt x="0" y="3210791"/>
                    </a:moveTo>
                    <a:cubicBezTo>
                      <a:pt x="158461" y="3173557"/>
                      <a:pt x="316923" y="3136323"/>
                      <a:pt x="477982" y="3044537"/>
                    </a:cubicBezTo>
                    <a:cubicBezTo>
                      <a:pt x="639041" y="2952751"/>
                      <a:pt x="815687" y="2805546"/>
                      <a:pt x="966355" y="2660073"/>
                    </a:cubicBezTo>
                    <a:cubicBezTo>
                      <a:pt x="1117023" y="2514600"/>
                      <a:pt x="1239982" y="2398568"/>
                      <a:pt x="1381991" y="2171700"/>
                    </a:cubicBezTo>
                    <a:cubicBezTo>
                      <a:pt x="1524000" y="1944832"/>
                      <a:pt x="1688523" y="1563832"/>
                      <a:pt x="1818409" y="1298864"/>
                    </a:cubicBezTo>
                    <a:cubicBezTo>
                      <a:pt x="1948295" y="1033896"/>
                      <a:pt x="2048741" y="777586"/>
                      <a:pt x="2161309" y="581891"/>
                    </a:cubicBezTo>
                    <a:cubicBezTo>
                      <a:pt x="2273877" y="386195"/>
                      <a:pt x="2391642" y="221673"/>
                      <a:pt x="2493819" y="124691"/>
                    </a:cubicBezTo>
                    <a:cubicBezTo>
                      <a:pt x="2595996" y="27709"/>
                      <a:pt x="2685184" y="13854"/>
                      <a:pt x="2774373" y="0"/>
                    </a:cubicBezTo>
                  </a:path>
                </a:pathLst>
              </a:custGeom>
              <a:noFill/>
              <a:ln w="158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13">
                <a:extLst>
                  <a:ext uri="{FF2B5EF4-FFF2-40B4-BE49-F238E27FC236}">
                    <a16:creationId xmlns:a16="http://schemas.microsoft.com/office/drawing/2014/main" id="{7BF104D9-F2AC-CBF7-53BA-C880059CC8ED}"/>
                  </a:ext>
                </a:extLst>
              </p:cNvPr>
              <p:cNvSpPr/>
              <p:nvPr>
                <p:custDataLst>
                  <p:tags r:id="rId6"/>
                </p:custDataLst>
              </p:nvPr>
            </p:nvSpPr>
            <p:spPr>
              <a:xfrm flipH="1">
                <a:off x="4532074" y="4076979"/>
                <a:ext cx="1449703" cy="1680011"/>
              </a:xfrm>
              <a:custGeom>
                <a:avLst/>
                <a:gdLst>
                  <a:gd name="connsiteX0" fmla="*/ 0 w 2774373"/>
                  <a:gd name="connsiteY0" fmla="*/ 3210791 h 3210791"/>
                  <a:gd name="connsiteX1" fmla="*/ 477982 w 2774373"/>
                  <a:gd name="connsiteY1" fmla="*/ 3044537 h 3210791"/>
                  <a:gd name="connsiteX2" fmla="*/ 966355 w 2774373"/>
                  <a:gd name="connsiteY2" fmla="*/ 2660073 h 3210791"/>
                  <a:gd name="connsiteX3" fmla="*/ 1381991 w 2774373"/>
                  <a:gd name="connsiteY3" fmla="*/ 2171700 h 3210791"/>
                  <a:gd name="connsiteX4" fmla="*/ 1818409 w 2774373"/>
                  <a:gd name="connsiteY4" fmla="*/ 1298864 h 3210791"/>
                  <a:gd name="connsiteX5" fmla="*/ 2161309 w 2774373"/>
                  <a:gd name="connsiteY5" fmla="*/ 581891 h 3210791"/>
                  <a:gd name="connsiteX6" fmla="*/ 2493819 w 2774373"/>
                  <a:gd name="connsiteY6" fmla="*/ 124691 h 3210791"/>
                  <a:gd name="connsiteX7" fmla="*/ 2774373 w 2774373"/>
                  <a:gd name="connsiteY7" fmla="*/ 0 h 32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4373" h="3210791">
                    <a:moveTo>
                      <a:pt x="0" y="3210791"/>
                    </a:moveTo>
                    <a:cubicBezTo>
                      <a:pt x="158461" y="3173557"/>
                      <a:pt x="316923" y="3136323"/>
                      <a:pt x="477982" y="3044537"/>
                    </a:cubicBezTo>
                    <a:cubicBezTo>
                      <a:pt x="639041" y="2952751"/>
                      <a:pt x="815687" y="2805546"/>
                      <a:pt x="966355" y="2660073"/>
                    </a:cubicBezTo>
                    <a:cubicBezTo>
                      <a:pt x="1117023" y="2514600"/>
                      <a:pt x="1239982" y="2398568"/>
                      <a:pt x="1381991" y="2171700"/>
                    </a:cubicBezTo>
                    <a:cubicBezTo>
                      <a:pt x="1524000" y="1944832"/>
                      <a:pt x="1688523" y="1563832"/>
                      <a:pt x="1818409" y="1298864"/>
                    </a:cubicBezTo>
                    <a:cubicBezTo>
                      <a:pt x="1948295" y="1033896"/>
                      <a:pt x="2048741" y="777586"/>
                      <a:pt x="2161309" y="581891"/>
                    </a:cubicBezTo>
                    <a:cubicBezTo>
                      <a:pt x="2273877" y="386195"/>
                      <a:pt x="2391642" y="221673"/>
                      <a:pt x="2493819" y="124691"/>
                    </a:cubicBezTo>
                    <a:cubicBezTo>
                      <a:pt x="2595996" y="27709"/>
                      <a:pt x="2685184" y="13854"/>
                      <a:pt x="2774373" y="0"/>
                    </a:cubicBezTo>
                  </a:path>
                </a:pathLst>
              </a:custGeom>
              <a:noFill/>
              <a:ln w="158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E85CAEC0-B879-1E46-F73F-BB5368F615C6}"/>
                  </a:ext>
                </a:extLst>
              </p:cNvPr>
              <p:cNvCxnSpPr>
                <a:cxnSpLocks/>
              </p:cNvCxnSpPr>
              <p:nvPr/>
            </p:nvCxnSpPr>
            <p:spPr>
              <a:xfrm flipH="1">
                <a:off x="4032622" y="4749990"/>
                <a:ext cx="3353" cy="104430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7D38C3A-44F4-E556-CD90-3A45DF2E89EA}"/>
                  </a:ext>
                </a:extLst>
              </p:cNvPr>
              <p:cNvCxnSpPr/>
              <p:nvPr/>
            </p:nvCxnSpPr>
            <p:spPr>
              <a:xfrm flipH="1">
                <a:off x="5036483" y="4761504"/>
                <a:ext cx="3353" cy="104430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41085441-397A-E2C6-394A-685CD5998273}"/>
                  </a:ext>
                </a:extLst>
              </p:cNvPr>
              <p:cNvSpPr>
                <a:spLocks noChangeAspect="1"/>
              </p:cNvSpPr>
              <p:nvPr>
                <p:custDataLst>
                  <p:tags r:id="rId7"/>
                </p:custDataLst>
              </p:nvPr>
            </p:nvSpPr>
            <p:spPr>
              <a:xfrm>
                <a:off x="5015694" y="4744284"/>
                <a:ext cx="48285" cy="482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09547CD-B8A5-5F22-49A7-410AB89C362D}"/>
                  </a:ext>
                </a:extLst>
              </p:cNvPr>
              <p:cNvSpPr>
                <a:spLocks noChangeAspect="1"/>
              </p:cNvSpPr>
              <p:nvPr>
                <p:custDataLst>
                  <p:tags r:id="rId8"/>
                </p:custDataLst>
              </p:nvPr>
            </p:nvSpPr>
            <p:spPr>
              <a:xfrm>
                <a:off x="4006578" y="4744284"/>
                <a:ext cx="48285" cy="482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C63A3FC-C773-887A-F66E-53C27E1940F4}"/>
                </a:ext>
              </a:extLst>
            </p:cNvPr>
            <p:cNvSpPr txBox="1"/>
            <p:nvPr/>
          </p:nvSpPr>
          <p:spPr>
            <a:xfrm>
              <a:off x="3765728" y="2688022"/>
              <a:ext cx="750527" cy="369332"/>
            </a:xfrm>
            <a:prstGeom prst="rect">
              <a:avLst/>
            </a:prstGeom>
            <a:noFill/>
          </p:spPr>
          <p:txBody>
            <a:bodyPr wrap="none" rtlCol="0">
              <a:spAutoFit/>
            </a:bodyPr>
            <a:lstStyle/>
            <a:p>
              <a:r>
                <a:rPr lang="en-US"/>
                <a:t>F(N,E)</a:t>
              </a:r>
            </a:p>
          </p:txBody>
        </p:sp>
        <p:grpSp>
          <p:nvGrpSpPr>
            <p:cNvPr id="21" name="Group 20">
              <a:extLst>
                <a:ext uri="{FF2B5EF4-FFF2-40B4-BE49-F238E27FC236}">
                  <a16:creationId xmlns:a16="http://schemas.microsoft.com/office/drawing/2014/main" id="{8D38BD35-8125-F390-CEEB-14FC40A1C0D7}"/>
                </a:ext>
              </a:extLst>
            </p:cNvPr>
            <p:cNvGrpSpPr>
              <a:grpSpLocks/>
            </p:cNvGrpSpPr>
            <p:nvPr/>
          </p:nvGrpSpPr>
          <p:grpSpPr>
            <a:xfrm>
              <a:off x="1165539" y="3108293"/>
              <a:ext cx="6037849" cy="2285874"/>
              <a:chOff x="2919120" y="4073355"/>
              <a:chExt cx="3220777" cy="1732450"/>
            </a:xfrm>
            <a:scene3d>
              <a:camera prst="isometricOffAxis2Right"/>
              <a:lightRig rig="threePt" dir="t"/>
            </a:scene3d>
          </p:grpSpPr>
          <p:cxnSp>
            <p:nvCxnSpPr>
              <p:cNvPr id="31" name="Straight Connector 30">
                <a:extLst>
                  <a:ext uri="{FF2B5EF4-FFF2-40B4-BE49-F238E27FC236}">
                    <a16:creationId xmlns:a16="http://schemas.microsoft.com/office/drawing/2014/main" id="{FD7B9798-FBBD-1D93-23FC-87F649ED7B86}"/>
                  </a:ext>
                </a:extLst>
              </p:cNvPr>
              <p:cNvCxnSpPr/>
              <p:nvPr/>
            </p:nvCxnSpPr>
            <p:spPr>
              <a:xfrm>
                <a:off x="2919120" y="5793199"/>
                <a:ext cx="3220777" cy="0"/>
              </a:xfrm>
              <a:prstGeom prst="line">
                <a:avLst/>
              </a:prstGeom>
              <a:ln w="3175">
                <a:solidFill>
                  <a:schemeClr val="tx1"/>
                </a:solidFill>
                <a:headEnd type="arrow" w="med" len="med"/>
                <a:tailEnd type="arrow" w="sm" len="sm"/>
              </a:ln>
            </p:spPr>
            <p:style>
              <a:lnRef idx="1">
                <a:schemeClr val="accent1"/>
              </a:lnRef>
              <a:fillRef idx="0">
                <a:schemeClr val="accent1"/>
              </a:fillRef>
              <a:effectRef idx="0">
                <a:schemeClr val="accent1"/>
              </a:effectRef>
              <a:fontRef idx="minor">
                <a:schemeClr val="tx1"/>
              </a:fontRef>
            </p:style>
          </p:cxnSp>
          <p:sp>
            <p:nvSpPr>
              <p:cNvPr id="32" name="Freeform 12">
                <a:extLst>
                  <a:ext uri="{FF2B5EF4-FFF2-40B4-BE49-F238E27FC236}">
                    <a16:creationId xmlns:a16="http://schemas.microsoft.com/office/drawing/2014/main" id="{2665E80E-47C5-0F01-689E-036367827E6E}"/>
                  </a:ext>
                </a:extLst>
              </p:cNvPr>
              <p:cNvSpPr/>
              <p:nvPr>
                <p:custDataLst>
                  <p:tags r:id="rId1"/>
                </p:custDataLst>
              </p:nvPr>
            </p:nvSpPr>
            <p:spPr>
              <a:xfrm>
                <a:off x="3082227" y="4073355"/>
                <a:ext cx="1451660" cy="1680011"/>
              </a:xfrm>
              <a:custGeom>
                <a:avLst/>
                <a:gdLst>
                  <a:gd name="connsiteX0" fmla="*/ 0 w 2774373"/>
                  <a:gd name="connsiteY0" fmla="*/ 3210791 h 3210791"/>
                  <a:gd name="connsiteX1" fmla="*/ 477982 w 2774373"/>
                  <a:gd name="connsiteY1" fmla="*/ 3044537 h 3210791"/>
                  <a:gd name="connsiteX2" fmla="*/ 966355 w 2774373"/>
                  <a:gd name="connsiteY2" fmla="*/ 2660073 h 3210791"/>
                  <a:gd name="connsiteX3" fmla="*/ 1381991 w 2774373"/>
                  <a:gd name="connsiteY3" fmla="*/ 2171700 h 3210791"/>
                  <a:gd name="connsiteX4" fmla="*/ 1818409 w 2774373"/>
                  <a:gd name="connsiteY4" fmla="*/ 1298864 h 3210791"/>
                  <a:gd name="connsiteX5" fmla="*/ 2161309 w 2774373"/>
                  <a:gd name="connsiteY5" fmla="*/ 581891 h 3210791"/>
                  <a:gd name="connsiteX6" fmla="*/ 2493819 w 2774373"/>
                  <a:gd name="connsiteY6" fmla="*/ 124691 h 3210791"/>
                  <a:gd name="connsiteX7" fmla="*/ 2774373 w 2774373"/>
                  <a:gd name="connsiteY7" fmla="*/ 0 h 32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4373" h="3210791">
                    <a:moveTo>
                      <a:pt x="0" y="3210791"/>
                    </a:moveTo>
                    <a:cubicBezTo>
                      <a:pt x="158461" y="3173557"/>
                      <a:pt x="316923" y="3136323"/>
                      <a:pt x="477982" y="3044537"/>
                    </a:cubicBezTo>
                    <a:cubicBezTo>
                      <a:pt x="639041" y="2952751"/>
                      <a:pt x="815687" y="2805546"/>
                      <a:pt x="966355" y="2660073"/>
                    </a:cubicBezTo>
                    <a:cubicBezTo>
                      <a:pt x="1117023" y="2514600"/>
                      <a:pt x="1239982" y="2398568"/>
                      <a:pt x="1381991" y="2171700"/>
                    </a:cubicBezTo>
                    <a:cubicBezTo>
                      <a:pt x="1524000" y="1944832"/>
                      <a:pt x="1688523" y="1563832"/>
                      <a:pt x="1818409" y="1298864"/>
                    </a:cubicBezTo>
                    <a:cubicBezTo>
                      <a:pt x="1948295" y="1033896"/>
                      <a:pt x="2048741" y="777586"/>
                      <a:pt x="2161309" y="581891"/>
                    </a:cubicBezTo>
                    <a:cubicBezTo>
                      <a:pt x="2273877" y="386195"/>
                      <a:pt x="2391642" y="221673"/>
                      <a:pt x="2493819" y="124691"/>
                    </a:cubicBezTo>
                    <a:cubicBezTo>
                      <a:pt x="2595996" y="27709"/>
                      <a:pt x="2685184" y="13854"/>
                      <a:pt x="2774373" y="0"/>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 name="Freeform 13">
                <a:extLst>
                  <a:ext uri="{FF2B5EF4-FFF2-40B4-BE49-F238E27FC236}">
                    <a16:creationId xmlns:a16="http://schemas.microsoft.com/office/drawing/2014/main" id="{8CE02C95-6ED3-8ABE-CA4C-C26D14C2A2F9}"/>
                  </a:ext>
                </a:extLst>
              </p:cNvPr>
              <p:cNvSpPr/>
              <p:nvPr>
                <p:custDataLst>
                  <p:tags r:id="rId2"/>
                </p:custDataLst>
              </p:nvPr>
            </p:nvSpPr>
            <p:spPr>
              <a:xfrm flipH="1">
                <a:off x="4532074" y="4076979"/>
                <a:ext cx="1449703" cy="1680011"/>
              </a:xfrm>
              <a:custGeom>
                <a:avLst/>
                <a:gdLst>
                  <a:gd name="connsiteX0" fmla="*/ 0 w 2774373"/>
                  <a:gd name="connsiteY0" fmla="*/ 3210791 h 3210791"/>
                  <a:gd name="connsiteX1" fmla="*/ 477982 w 2774373"/>
                  <a:gd name="connsiteY1" fmla="*/ 3044537 h 3210791"/>
                  <a:gd name="connsiteX2" fmla="*/ 966355 w 2774373"/>
                  <a:gd name="connsiteY2" fmla="*/ 2660073 h 3210791"/>
                  <a:gd name="connsiteX3" fmla="*/ 1381991 w 2774373"/>
                  <a:gd name="connsiteY3" fmla="*/ 2171700 h 3210791"/>
                  <a:gd name="connsiteX4" fmla="*/ 1818409 w 2774373"/>
                  <a:gd name="connsiteY4" fmla="*/ 1298864 h 3210791"/>
                  <a:gd name="connsiteX5" fmla="*/ 2161309 w 2774373"/>
                  <a:gd name="connsiteY5" fmla="*/ 581891 h 3210791"/>
                  <a:gd name="connsiteX6" fmla="*/ 2493819 w 2774373"/>
                  <a:gd name="connsiteY6" fmla="*/ 124691 h 3210791"/>
                  <a:gd name="connsiteX7" fmla="*/ 2774373 w 2774373"/>
                  <a:gd name="connsiteY7" fmla="*/ 0 h 32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4373" h="3210791">
                    <a:moveTo>
                      <a:pt x="0" y="3210791"/>
                    </a:moveTo>
                    <a:cubicBezTo>
                      <a:pt x="158461" y="3173557"/>
                      <a:pt x="316923" y="3136323"/>
                      <a:pt x="477982" y="3044537"/>
                    </a:cubicBezTo>
                    <a:cubicBezTo>
                      <a:pt x="639041" y="2952751"/>
                      <a:pt x="815687" y="2805546"/>
                      <a:pt x="966355" y="2660073"/>
                    </a:cubicBezTo>
                    <a:cubicBezTo>
                      <a:pt x="1117023" y="2514600"/>
                      <a:pt x="1239982" y="2398568"/>
                      <a:pt x="1381991" y="2171700"/>
                    </a:cubicBezTo>
                    <a:cubicBezTo>
                      <a:pt x="1524000" y="1944832"/>
                      <a:pt x="1688523" y="1563832"/>
                      <a:pt x="1818409" y="1298864"/>
                    </a:cubicBezTo>
                    <a:cubicBezTo>
                      <a:pt x="1948295" y="1033896"/>
                      <a:pt x="2048741" y="777586"/>
                      <a:pt x="2161309" y="581891"/>
                    </a:cubicBezTo>
                    <a:cubicBezTo>
                      <a:pt x="2273877" y="386195"/>
                      <a:pt x="2391642" y="221673"/>
                      <a:pt x="2493819" y="124691"/>
                    </a:cubicBezTo>
                    <a:cubicBezTo>
                      <a:pt x="2595996" y="27709"/>
                      <a:pt x="2685184" y="13854"/>
                      <a:pt x="2774373" y="0"/>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35" name="Straight Connector 34">
                <a:extLst>
                  <a:ext uri="{FF2B5EF4-FFF2-40B4-BE49-F238E27FC236}">
                    <a16:creationId xmlns:a16="http://schemas.microsoft.com/office/drawing/2014/main" id="{E95604FC-BC17-3291-2568-41C81F182E0F}"/>
                  </a:ext>
                </a:extLst>
              </p:cNvPr>
              <p:cNvCxnSpPr>
                <a:cxnSpLocks/>
              </p:cNvCxnSpPr>
              <p:nvPr/>
            </p:nvCxnSpPr>
            <p:spPr>
              <a:xfrm flipH="1">
                <a:off x="4032622" y="4749990"/>
                <a:ext cx="3353" cy="1044301"/>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D586BC-0DF9-139B-E52B-24A43D67AE49}"/>
                  </a:ext>
                </a:extLst>
              </p:cNvPr>
              <p:cNvCxnSpPr/>
              <p:nvPr/>
            </p:nvCxnSpPr>
            <p:spPr>
              <a:xfrm flipH="1">
                <a:off x="5036483" y="4761504"/>
                <a:ext cx="3353" cy="1044301"/>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40C1041-157F-93FC-BC7C-6058487A8BF1}"/>
                  </a:ext>
                </a:extLst>
              </p:cNvPr>
              <p:cNvSpPr>
                <a:spLocks noChangeAspect="1"/>
              </p:cNvSpPr>
              <p:nvPr>
                <p:custDataLst>
                  <p:tags r:id="rId3"/>
                </p:custDataLst>
              </p:nvPr>
            </p:nvSpPr>
            <p:spPr>
              <a:xfrm>
                <a:off x="5015694" y="4744284"/>
                <a:ext cx="48285" cy="482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 name="Oval 37">
                <a:extLst>
                  <a:ext uri="{FF2B5EF4-FFF2-40B4-BE49-F238E27FC236}">
                    <a16:creationId xmlns:a16="http://schemas.microsoft.com/office/drawing/2014/main" id="{BC9789EF-A535-A63F-AA63-7280EFF56C82}"/>
                  </a:ext>
                </a:extLst>
              </p:cNvPr>
              <p:cNvSpPr>
                <a:spLocks noChangeAspect="1"/>
              </p:cNvSpPr>
              <p:nvPr>
                <p:custDataLst>
                  <p:tags r:id="rId4"/>
                </p:custDataLst>
              </p:nvPr>
            </p:nvSpPr>
            <p:spPr>
              <a:xfrm>
                <a:off x="4006578" y="4744284"/>
                <a:ext cx="48285" cy="482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22" name="Group 21">
              <a:extLst>
                <a:ext uri="{FF2B5EF4-FFF2-40B4-BE49-F238E27FC236}">
                  <a16:creationId xmlns:a16="http://schemas.microsoft.com/office/drawing/2014/main" id="{E65E296D-F92D-FBB4-3037-E53F00A4DC7C}"/>
                </a:ext>
              </a:extLst>
            </p:cNvPr>
            <p:cNvGrpSpPr/>
            <p:nvPr/>
          </p:nvGrpSpPr>
          <p:grpSpPr>
            <a:xfrm>
              <a:off x="3513091" y="3775586"/>
              <a:ext cx="1408143" cy="520894"/>
              <a:chOff x="5881397" y="4165185"/>
              <a:chExt cx="728409" cy="317241"/>
            </a:xfrm>
          </p:grpSpPr>
          <p:sp>
            <p:nvSpPr>
              <p:cNvPr id="29" name="Arc 28">
                <a:extLst>
                  <a:ext uri="{FF2B5EF4-FFF2-40B4-BE49-F238E27FC236}">
                    <a16:creationId xmlns:a16="http://schemas.microsoft.com/office/drawing/2014/main" id="{661F4BCA-511E-068A-85F5-44B2BDFA1ED0}"/>
                  </a:ext>
                </a:extLst>
              </p:cNvPr>
              <p:cNvSpPr/>
              <p:nvPr/>
            </p:nvSpPr>
            <p:spPr>
              <a:xfrm>
                <a:off x="5882018" y="4191311"/>
                <a:ext cx="727788" cy="291115"/>
              </a:xfrm>
              <a:prstGeom prst="arc">
                <a:avLst>
                  <a:gd name="adj1" fmla="val 21462635"/>
                  <a:gd name="adj2" fmla="val 110080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30" name="Arc 29">
                <a:extLst>
                  <a:ext uri="{FF2B5EF4-FFF2-40B4-BE49-F238E27FC236}">
                    <a16:creationId xmlns:a16="http://schemas.microsoft.com/office/drawing/2014/main" id="{A543E9B2-4424-47D8-9741-D1B4331EF319}"/>
                  </a:ext>
                </a:extLst>
              </p:cNvPr>
              <p:cNvSpPr/>
              <p:nvPr/>
            </p:nvSpPr>
            <p:spPr>
              <a:xfrm flipV="1">
                <a:off x="5881397" y="4165185"/>
                <a:ext cx="727788" cy="307538"/>
              </a:xfrm>
              <a:prstGeom prst="arc">
                <a:avLst>
                  <a:gd name="adj1" fmla="val 21462635"/>
                  <a:gd name="adj2" fmla="val 110080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grpSp>
        <p:grpSp>
          <p:nvGrpSpPr>
            <p:cNvPr id="53" name="Group 52">
              <a:extLst>
                <a:ext uri="{FF2B5EF4-FFF2-40B4-BE49-F238E27FC236}">
                  <a16:creationId xmlns:a16="http://schemas.microsoft.com/office/drawing/2014/main" id="{0015AA46-B748-24BA-EFCB-DBF7609947CB}"/>
                </a:ext>
              </a:extLst>
            </p:cNvPr>
            <p:cNvGrpSpPr>
              <a:grpSpLocks noChangeAspect="1"/>
            </p:cNvGrpSpPr>
            <p:nvPr/>
          </p:nvGrpSpPr>
          <p:grpSpPr>
            <a:xfrm>
              <a:off x="3087330" y="4326195"/>
              <a:ext cx="2261419" cy="850530"/>
              <a:chOff x="5881397" y="4165185"/>
              <a:chExt cx="728409" cy="317241"/>
            </a:xfrm>
            <a:scene3d>
              <a:camera prst="perspectiveRelaxedModerately"/>
              <a:lightRig rig="threePt" dir="t"/>
            </a:scene3d>
          </p:grpSpPr>
          <p:sp>
            <p:nvSpPr>
              <p:cNvPr id="54" name="Arc 53">
                <a:extLst>
                  <a:ext uri="{FF2B5EF4-FFF2-40B4-BE49-F238E27FC236}">
                    <a16:creationId xmlns:a16="http://schemas.microsoft.com/office/drawing/2014/main" id="{0C276874-D163-E216-6851-783839D6D0F6}"/>
                  </a:ext>
                </a:extLst>
              </p:cNvPr>
              <p:cNvSpPr/>
              <p:nvPr/>
            </p:nvSpPr>
            <p:spPr>
              <a:xfrm>
                <a:off x="5882018" y="4191311"/>
                <a:ext cx="727788" cy="291115"/>
              </a:xfrm>
              <a:prstGeom prst="arc">
                <a:avLst>
                  <a:gd name="adj1" fmla="val 21462635"/>
                  <a:gd name="adj2" fmla="val 110080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55" name="Arc 54">
                <a:extLst>
                  <a:ext uri="{FF2B5EF4-FFF2-40B4-BE49-F238E27FC236}">
                    <a16:creationId xmlns:a16="http://schemas.microsoft.com/office/drawing/2014/main" id="{B21C0320-E417-E98B-8991-447090F9A585}"/>
                  </a:ext>
                </a:extLst>
              </p:cNvPr>
              <p:cNvSpPr/>
              <p:nvPr/>
            </p:nvSpPr>
            <p:spPr>
              <a:xfrm flipV="1">
                <a:off x="5881397" y="4165185"/>
                <a:ext cx="727788" cy="307538"/>
              </a:xfrm>
              <a:prstGeom prst="arc">
                <a:avLst>
                  <a:gd name="adj1" fmla="val 21462635"/>
                  <a:gd name="adj2" fmla="val 110080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grpSp>
      </p:grpSp>
    </p:spTree>
    <p:extLst>
      <p:ext uri="{BB962C8B-B14F-4D97-AF65-F5344CB8AC3E}">
        <p14:creationId xmlns:p14="http://schemas.microsoft.com/office/powerpoint/2010/main" val="13423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2. “95 percent confidence level, or approximately 2 standard deviations.”</a:t>
            </a:r>
          </a:p>
          <a:p>
            <a:pPr lvl="2"/>
            <a:r>
              <a:rPr lang="en-US" dirty="0"/>
              <a:t>Because random errors are small and tend to be ±,</a:t>
            </a:r>
          </a:p>
          <a:p>
            <a:pPr lvl="2"/>
            <a:r>
              <a:rPr lang="en-US" dirty="0"/>
              <a:t>repeating measurements gives them greater opportunity</a:t>
            </a:r>
          </a:p>
          <a:p>
            <a:pPr lvl="2"/>
            <a:r>
              <a:rPr lang="en-US" dirty="0"/>
              <a:t>to cancel.</a:t>
            </a:r>
          </a:p>
          <a:p>
            <a:pPr lvl="2"/>
            <a:r>
              <a:rPr lang="en-US" dirty="0"/>
              <a:t>The more measurements we have, the smaller the SEE area.</a:t>
            </a:r>
          </a:p>
          <a:p>
            <a:pPr lvl="2"/>
            <a:endParaRPr lang="en-US" dirty="0"/>
          </a:p>
          <a:p>
            <a:pPr lvl="2"/>
            <a:r>
              <a:rPr lang="en-US" dirty="0"/>
              <a:t>Technically, the multiplier should be a function of</a:t>
            </a:r>
          </a:p>
          <a:p>
            <a:pPr lvl="2"/>
            <a:r>
              <a:rPr lang="en-US" dirty="0"/>
              <a:t>the number of redundant measurements.</a:t>
            </a:r>
          </a:p>
          <a:p>
            <a:pPr lvl="2"/>
            <a:endParaRPr lang="en-US" dirty="0"/>
          </a:p>
          <a:p>
            <a:pPr lvl="2"/>
            <a:endParaRPr lang="en-US" dirty="0"/>
          </a:p>
          <a:p>
            <a:pPr lvl="2"/>
            <a:endParaRPr lang="en-US" dirty="0"/>
          </a:p>
          <a:p>
            <a:pPr lvl="2"/>
            <a:endParaRPr lang="en-US" dirty="0"/>
          </a:p>
        </p:txBody>
      </p:sp>
      <p:pic>
        <p:nvPicPr>
          <p:cNvPr id="4" name="Picture 3">
            <a:extLst>
              <a:ext uri="{FF2B5EF4-FFF2-40B4-BE49-F238E27FC236}">
                <a16:creationId xmlns:a16="http://schemas.microsoft.com/office/drawing/2014/main" id="{11078E91-5A7F-AA99-997A-D1F6BC67FC67}"/>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2479770" y="628592"/>
            <a:ext cx="1865376" cy="643128"/>
          </a:xfrm>
          <a:prstGeom prst="rect">
            <a:avLst/>
          </a:prstGeom>
        </p:spPr>
      </p:pic>
      <p:grpSp>
        <p:nvGrpSpPr>
          <p:cNvPr id="5" name="Group 4">
            <a:extLst>
              <a:ext uri="{FF2B5EF4-FFF2-40B4-BE49-F238E27FC236}">
                <a16:creationId xmlns:a16="http://schemas.microsoft.com/office/drawing/2014/main" id="{ED312CFF-9309-B29F-03CE-CDE810180C25}"/>
              </a:ext>
            </a:extLst>
          </p:cNvPr>
          <p:cNvGrpSpPr/>
          <p:nvPr/>
        </p:nvGrpSpPr>
        <p:grpSpPr>
          <a:xfrm>
            <a:off x="5728014" y="1999621"/>
            <a:ext cx="6037849" cy="2706145"/>
            <a:chOff x="1165539" y="2688022"/>
            <a:chExt cx="6037849" cy="2706145"/>
          </a:xfrm>
        </p:grpSpPr>
        <p:grpSp>
          <p:nvGrpSpPr>
            <p:cNvPr id="39" name="Group 38">
              <a:extLst>
                <a:ext uri="{FF2B5EF4-FFF2-40B4-BE49-F238E27FC236}">
                  <a16:creationId xmlns:a16="http://schemas.microsoft.com/office/drawing/2014/main" id="{FDA62C9B-5190-DE62-368C-77869761B27C}"/>
                </a:ext>
              </a:extLst>
            </p:cNvPr>
            <p:cNvGrpSpPr>
              <a:grpSpLocks/>
            </p:cNvGrpSpPr>
            <p:nvPr/>
          </p:nvGrpSpPr>
          <p:grpSpPr>
            <a:xfrm>
              <a:off x="1999304" y="2982113"/>
              <a:ext cx="4419240" cy="2356460"/>
              <a:chOff x="2919120" y="3939206"/>
              <a:chExt cx="3220777" cy="1866599"/>
            </a:xfrm>
          </p:grpSpPr>
          <p:cxnSp>
            <p:nvCxnSpPr>
              <p:cNvPr id="41" name="Straight Connector 40">
                <a:extLst>
                  <a:ext uri="{FF2B5EF4-FFF2-40B4-BE49-F238E27FC236}">
                    <a16:creationId xmlns:a16="http://schemas.microsoft.com/office/drawing/2014/main" id="{802E672D-4071-7D11-1D61-9A1E666F60FF}"/>
                  </a:ext>
                </a:extLst>
              </p:cNvPr>
              <p:cNvCxnSpPr/>
              <p:nvPr/>
            </p:nvCxnSpPr>
            <p:spPr>
              <a:xfrm>
                <a:off x="2919120" y="5793199"/>
                <a:ext cx="3220777" cy="0"/>
              </a:xfrm>
              <a:prstGeom prst="line">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BB73CEF-E1FA-7447-36E3-3A9173125190}"/>
                  </a:ext>
                </a:extLst>
              </p:cNvPr>
              <p:cNvCxnSpPr/>
              <p:nvPr/>
            </p:nvCxnSpPr>
            <p:spPr>
              <a:xfrm>
                <a:off x="4536002" y="3939206"/>
                <a:ext cx="0" cy="1853993"/>
              </a:xfrm>
              <a:prstGeom prst="line">
                <a:avLst/>
              </a:prstGeom>
              <a:ln w="6350">
                <a:solidFill>
                  <a:schemeClr val="tx1"/>
                </a:solidFill>
                <a:headEnd type="triangle" w="sm" len="sm"/>
                <a:tailEnd type="none" w="med" len="med"/>
              </a:ln>
            </p:spPr>
            <p:style>
              <a:lnRef idx="1">
                <a:schemeClr val="accent1"/>
              </a:lnRef>
              <a:fillRef idx="0">
                <a:schemeClr val="accent1"/>
              </a:fillRef>
              <a:effectRef idx="0">
                <a:schemeClr val="accent1"/>
              </a:effectRef>
              <a:fontRef idx="minor">
                <a:schemeClr val="tx1"/>
              </a:fontRef>
            </p:style>
          </p:cxnSp>
          <p:sp>
            <p:nvSpPr>
              <p:cNvPr id="43" name="Freeform 12">
                <a:extLst>
                  <a:ext uri="{FF2B5EF4-FFF2-40B4-BE49-F238E27FC236}">
                    <a16:creationId xmlns:a16="http://schemas.microsoft.com/office/drawing/2014/main" id="{E0068370-453E-B5A3-8F8C-545784696F01}"/>
                  </a:ext>
                </a:extLst>
              </p:cNvPr>
              <p:cNvSpPr/>
              <p:nvPr>
                <p:custDataLst>
                  <p:tags r:id="rId5"/>
                </p:custDataLst>
              </p:nvPr>
            </p:nvSpPr>
            <p:spPr>
              <a:xfrm>
                <a:off x="3082227" y="4073355"/>
                <a:ext cx="1451660" cy="1680011"/>
              </a:xfrm>
              <a:custGeom>
                <a:avLst/>
                <a:gdLst>
                  <a:gd name="connsiteX0" fmla="*/ 0 w 2774373"/>
                  <a:gd name="connsiteY0" fmla="*/ 3210791 h 3210791"/>
                  <a:gd name="connsiteX1" fmla="*/ 477982 w 2774373"/>
                  <a:gd name="connsiteY1" fmla="*/ 3044537 h 3210791"/>
                  <a:gd name="connsiteX2" fmla="*/ 966355 w 2774373"/>
                  <a:gd name="connsiteY2" fmla="*/ 2660073 h 3210791"/>
                  <a:gd name="connsiteX3" fmla="*/ 1381991 w 2774373"/>
                  <a:gd name="connsiteY3" fmla="*/ 2171700 h 3210791"/>
                  <a:gd name="connsiteX4" fmla="*/ 1818409 w 2774373"/>
                  <a:gd name="connsiteY4" fmla="*/ 1298864 h 3210791"/>
                  <a:gd name="connsiteX5" fmla="*/ 2161309 w 2774373"/>
                  <a:gd name="connsiteY5" fmla="*/ 581891 h 3210791"/>
                  <a:gd name="connsiteX6" fmla="*/ 2493819 w 2774373"/>
                  <a:gd name="connsiteY6" fmla="*/ 124691 h 3210791"/>
                  <a:gd name="connsiteX7" fmla="*/ 2774373 w 2774373"/>
                  <a:gd name="connsiteY7" fmla="*/ 0 h 32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4373" h="3210791">
                    <a:moveTo>
                      <a:pt x="0" y="3210791"/>
                    </a:moveTo>
                    <a:cubicBezTo>
                      <a:pt x="158461" y="3173557"/>
                      <a:pt x="316923" y="3136323"/>
                      <a:pt x="477982" y="3044537"/>
                    </a:cubicBezTo>
                    <a:cubicBezTo>
                      <a:pt x="639041" y="2952751"/>
                      <a:pt x="815687" y="2805546"/>
                      <a:pt x="966355" y="2660073"/>
                    </a:cubicBezTo>
                    <a:cubicBezTo>
                      <a:pt x="1117023" y="2514600"/>
                      <a:pt x="1239982" y="2398568"/>
                      <a:pt x="1381991" y="2171700"/>
                    </a:cubicBezTo>
                    <a:cubicBezTo>
                      <a:pt x="1524000" y="1944832"/>
                      <a:pt x="1688523" y="1563832"/>
                      <a:pt x="1818409" y="1298864"/>
                    </a:cubicBezTo>
                    <a:cubicBezTo>
                      <a:pt x="1948295" y="1033896"/>
                      <a:pt x="2048741" y="777586"/>
                      <a:pt x="2161309" y="581891"/>
                    </a:cubicBezTo>
                    <a:cubicBezTo>
                      <a:pt x="2273877" y="386195"/>
                      <a:pt x="2391642" y="221673"/>
                      <a:pt x="2493819" y="124691"/>
                    </a:cubicBezTo>
                    <a:cubicBezTo>
                      <a:pt x="2595996" y="27709"/>
                      <a:pt x="2685184" y="13854"/>
                      <a:pt x="2774373" y="0"/>
                    </a:cubicBezTo>
                  </a:path>
                </a:pathLst>
              </a:custGeom>
              <a:noFill/>
              <a:ln w="158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13">
                <a:extLst>
                  <a:ext uri="{FF2B5EF4-FFF2-40B4-BE49-F238E27FC236}">
                    <a16:creationId xmlns:a16="http://schemas.microsoft.com/office/drawing/2014/main" id="{7BF104D9-F2AC-CBF7-53BA-C880059CC8ED}"/>
                  </a:ext>
                </a:extLst>
              </p:cNvPr>
              <p:cNvSpPr/>
              <p:nvPr>
                <p:custDataLst>
                  <p:tags r:id="rId6"/>
                </p:custDataLst>
              </p:nvPr>
            </p:nvSpPr>
            <p:spPr>
              <a:xfrm flipH="1">
                <a:off x="4532074" y="4076979"/>
                <a:ext cx="1449703" cy="1680011"/>
              </a:xfrm>
              <a:custGeom>
                <a:avLst/>
                <a:gdLst>
                  <a:gd name="connsiteX0" fmla="*/ 0 w 2774373"/>
                  <a:gd name="connsiteY0" fmla="*/ 3210791 h 3210791"/>
                  <a:gd name="connsiteX1" fmla="*/ 477982 w 2774373"/>
                  <a:gd name="connsiteY1" fmla="*/ 3044537 h 3210791"/>
                  <a:gd name="connsiteX2" fmla="*/ 966355 w 2774373"/>
                  <a:gd name="connsiteY2" fmla="*/ 2660073 h 3210791"/>
                  <a:gd name="connsiteX3" fmla="*/ 1381991 w 2774373"/>
                  <a:gd name="connsiteY3" fmla="*/ 2171700 h 3210791"/>
                  <a:gd name="connsiteX4" fmla="*/ 1818409 w 2774373"/>
                  <a:gd name="connsiteY4" fmla="*/ 1298864 h 3210791"/>
                  <a:gd name="connsiteX5" fmla="*/ 2161309 w 2774373"/>
                  <a:gd name="connsiteY5" fmla="*/ 581891 h 3210791"/>
                  <a:gd name="connsiteX6" fmla="*/ 2493819 w 2774373"/>
                  <a:gd name="connsiteY6" fmla="*/ 124691 h 3210791"/>
                  <a:gd name="connsiteX7" fmla="*/ 2774373 w 2774373"/>
                  <a:gd name="connsiteY7" fmla="*/ 0 h 32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4373" h="3210791">
                    <a:moveTo>
                      <a:pt x="0" y="3210791"/>
                    </a:moveTo>
                    <a:cubicBezTo>
                      <a:pt x="158461" y="3173557"/>
                      <a:pt x="316923" y="3136323"/>
                      <a:pt x="477982" y="3044537"/>
                    </a:cubicBezTo>
                    <a:cubicBezTo>
                      <a:pt x="639041" y="2952751"/>
                      <a:pt x="815687" y="2805546"/>
                      <a:pt x="966355" y="2660073"/>
                    </a:cubicBezTo>
                    <a:cubicBezTo>
                      <a:pt x="1117023" y="2514600"/>
                      <a:pt x="1239982" y="2398568"/>
                      <a:pt x="1381991" y="2171700"/>
                    </a:cubicBezTo>
                    <a:cubicBezTo>
                      <a:pt x="1524000" y="1944832"/>
                      <a:pt x="1688523" y="1563832"/>
                      <a:pt x="1818409" y="1298864"/>
                    </a:cubicBezTo>
                    <a:cubicBezTo>
                      <a:pt x="1948295" y="1033896"/>
                      <a:pt x="2048741" y="777586"/>
                      <a:pt x="2161309" y="581891"/>
                    </a:cubicBezTo>
                    <a:cubicBezTo>
                      <a:pt x="2273877" y="386195"/>
                      <a:pt x="2391642" y="221673"/>
                      <a:pt x="2493819" y="124691"/>
                    </a:cubicBezTo>
                    <a:cubicBezTo>
                      <a:pt x="2595996" y="27709"/>
                      <a:pt x="2685184" y="13854"/>
                      <a:pt x="2774373" y="0"/>
                    </a:cubicBezTo>
                  </a:path>
                </a:pathLst>
              </a:custGeom>
              <a:noFill/>
              <a:ln w="158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E85CAEC0-B879-1E46-F73F-BB5368F615C6}"/>
                  </a:ext>
                </a:extLst>
              </p:cNvPr>
              <p:cNvCxnSpPr>
                <a:cxnSpLocks/>
              </p:cNvCxnSpPr>
              <p:nvPr/>
            </p:nvCxnSpPr>
            <p:spPr>
              <a:xfrm flipH="1">
                <a:off x="4032622" y="4749990"/>
                <a:ext cx="3353" cy="104430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7D38C3A-44F4-E556-CD90-3A45DF2E89EA}"/>
                  </a:ext>
                </a:extLst>
              </p:cNvPr>
              <p:cNvCxnSpPr/>
              <p:nvPr/>
            </p:nvCxnSpPr>
            <p:spPr>
              <a:xfrm flipH="1">
                <a:off x="5036483" y="4761504"/>
                <a:ext cx="3353" cy="104430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41085441-397A-E2C6-394A-685CD5998273}"/>
                  </a:ext>
                </a:extLst>
              </p:cNvPr>
              <p:cNvSpPr>
                <a:spLocks noChangeAspect="1"/>
              </p:cNvSpPr>
              <p:nvPr>
                <p:custDataLst>
                  <p:tags r:id="rId7"/>
                </p:custDataLst>
              </p:nvPr>
            </p:nvSpPr>
            <p:spPr>
              <a:xfrm>
                <a:off x="5015694" y="4744284"/>
                <a:ext cx="48285" cy="482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09547CD-B8A5-5F22-49A7-410AB89C362D}"/>
                  </a:ext>
                </a:extLst>
              </p:cNvPr>
              <p:cNvSpPr>
                <a:spLocks noChangeAspect="1"/>
              </p:cNvSpPr>
              <p:nvPr>
                <p:custDataLst>
                  <p:tags r:id="rId8"/>
                </p:custDataLst>
              </p:nvPr>
            </p:nvSpPr>
            <p:spPr>
              <a:xfrm>
                <a:off x="4006578" y="4744284"/>
                <a:ext cx="48285" cy="482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C63A3FC-C773-887A-F66E-53C27E1940F4}"/>
                </a:ext>
              </a:extLst>
            </p:cNvPr>
            <p:cNvSpPr txBox="1"/>
            <p:nvPr/>
          </p:nvSpPr>
          <p:spPr>
            <a:xfrm>
              <a:off x="3765728" y="2688022"/>
              <a:ext cx="750527" cy="369332"/>
            </a:xfrm>
            <a:prstGeom prst="rect">
              <a:avLst/>
            </a:prstGeom>
            <a:noFill/>
          </p:spPr>
          <p:txBody>
            <a:bodyPr wrap="none" rtlCol="0">
              <a:spAutoFit/>
            </a:bodyPr>
            <a:lstStyle/>
            <a:p>
              <a:r>
                <a:rPr lang="en-US"/>
                <a:t>F(N,E)</a:t>
              </a:r>
            </a:p>
          </p:txBody>
        </p:sp>
        <p:grpSp>
          <p:nvGrpSpPr>
            <p:cNvPr id="21" name="Group 20">
              <a:extLst>
                <a:ext uri="{FF2B5EF4-FFF2-40B4-BE49-F238E27FC236}">
                  <a16:creationId xmlns:a16="http://schemas.microsoft.com/office/drawing/2014/main" id="{8D38BD35-8125-F390-CEEB-14FC40A1C0D7}"/>
                </a:ext>
              </a:extLst>
            </p:cNvPr>
            <p:cNvGrpSpPr>
              <a:grpSpLocks/>
            </p:cNvGrpSpPr>
            <p:nvPr/>
          </p:nvGrpSpPr>
          <p:grpSpPr>
            <a:xfrm>
              <a:off x="1165539" y="3108293"/>
              <a:ext cx="6037849" cy="2285874"/>
              <a:chOff x="2919120" y="4073355"/>
              <a:chExt cx="3220777" cy="1732450"/>
            </a:xfrm>
            <a:scene3d>
              <a:camera prst="isometricOffAxis2Right"/>
              <a:lightRig rig="threePt" dir="t"/>
            </a:scene3d>
          </p:grpSpPr>
          <p:cxnSp>
            <p:nvCxnSpPr>
              <p:cNvPr id="31" name="Straight Connector 30">
                <a:extLst>
                  <a:ext uri="{FF2B5EF4-FFF2-40B4-BE49-F238E27FC236}">
                    <a16:creationId xmlns:a16="http://schemas.microsoft.com/office/drawing/2014/main" id="{FD7B9798-FBBD-1D93-23FC-87F649ED7B86}"/>
                  </a:ext>
                </a:extLst>
              </p:cNvPr>
              <p:cNvCxnSpPr/>
              <p:nvPr/>
            </p:nvCxnSpPr>
            <p:spPr>
              <a:xfrm>
                <a:off x="2919120" y="5793199"/>
                <a:ext cx="3220777" cy="0"/>
              </a:xfrm>
              <a:prstGeom prst="line">
                <a:avLst/>
              </a:prstGeom>
              <a:ln w="3175">
                <a:solidFill>
                  <a:schemeClr val="tx1"/>
                </a:solidFill>
                <a:headEnd type="arrow" w="med" len="med"/>
                <a:tailEnd type="arrow" w="sm" len="sm"/>
              </a:ln>
            </p:spPr>
            <p:style>
              <a:lnRef idx="1">
                <a:schemeClr val="accent1"/>
              </a:lnRef>
              <a:fillRef idx="0">
                <a:schemeClr val="accent1"/>
              </a:fillRef>
              <a:effectRef idx="0">
                <a:schemeClr val="accent1"/>
              </a:effectRef>
              <a:fontRef idx="minor">
                <a:schemeClr val="tx1"/>
              </a:fontRef>
            </p:style>
          </p:cxnSp>
          <p:sp>
            <p:nvSpPr>
              <p:cNvPr id="32" name="Freeform 12">
                <a:extLst>
                  <a:ext uri="{FF2B5EF4-FFF2-40B4-BE49-F238E27FC236}">
                    <a16:creationId xmlns:a16="http://schemas.microsoft.com/office/drawing/2014/main" id="{2665E80E-47C5-0F01-689E-036367827E6E}"/>
                  </a:ext>
                </a:extLst>
              </p:cNvPr>
              <p:cNvSpPr/>
              <p:nvPr>
                <p:custDataLst>
                  <p:tags r:id="rId1"/>
                </p:custDataLst>
              </p:nvPr>
            </p:nvSpPr>
            <p:spPr>
              <a:xfrm>
                <a:off x="3082227" y="4073355"/>
                <a:ext cx="1451660" cy="1680011"/>
              </a:xfrm>
              <a:custGeom>
                <a:avLst/>
                <a:gdLst>
                  <a:gd name="connsiteX0" fmla="*/ 0 w 2774373"/>
                  <a:gd name="connsiteY0" fmla="*/ 3210791 h 3210791"/>
                  <a:gd name="connsiteX1" fmla="*/ 477982 w 2774373"/>
                  <a:gd name="connsiteY1" fmla="*/ 3044537 h 3210791"/>
                  <a:gd name="connsiteX2" fmla="*/ 966355 w 2774373"/>
                  <a:gd name="connsiteY2" fmla="*/ 2660073 h 3210791"/>
                  <a:gd name="connsiteX3" fmla="*/ 1381991 w 2774373"/>
                  <a:gd name="connsiteY3" fmla="*/ 2171700 h 3210791"/>
                  <a:gd name="connsiteX4" fmla="*/ 1818409 w 2774373"/>
                  <a:gd name="connsiteY4" fmla="*/ 1298864 h 3210791"/>
                  <a:gd name="connsiteX5" fmla="*/ 2161309 w 2774373"/>
                  <a:gd name="connsiteY5" fmla="*/ 581891 h 3210791"/>
                  <a:gd name="connsiteX6" fmla="*/ 2493819 w 2774373"/>
                  <a:gd name="connsiteY6" fmla="*/ 124691 h 3210791"/>
                  <a:gd name="connsiteX7" fmla="*/ 2774373 w 2774373"/>
                  <a:gd name="connsiteY7" fmla="*/ 0 h 32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4373" h="3210791">
                    <a:moveTo>
                      <a:pt x="0" y="3210791"/>
                    </a:moveTo>
                    <a:cubicBezTo>
                      <a:pt x="158461" y="3173557"/>
                      <a:pt x="316923" y="3136323"/>
                      <a:pt x="477982" y="3044537"/>
                    </a:cubicBezTo>
                    <a:cubicBezTo>
                      <a:pt x="639041" y="2952751"/>
                      <a:pt x="815687" y="2805546"/>
                      <a:pt x="966355" y="2660073"/>
                    </a:cubicBezTo>
                    <a:cubicBezTo>
                      <a:pt x="1117023" y="2514600"/>
                      <a:pt x="1239982" y="2398568"/>
                      <a:pt x="1381991" y="2171700"/>
                    </a:cubicBezTo>
                    <a:cubicBezTo>
                      <a:pt x="1524000" y="1944832"/>
                      <a:pt x="1688523" y="1563832"/>
                      <a:pt x="1818409" y="1298864"/>
                    </a:cubicBezTo>
                    <a:cubicBezTo>
                      <a:pt x="1948295" y="1033896"/>
                      <a:pt x="2048741" y="777586"/>
                      <a:pt x="2161309" y="581891"/>
                    </a:cubicBezTo>
                    <a:cubicBezTo>
                      <a:pt x="2273877" y="386195"/>
                      <a:pt x="2391642" y="221673"/>
                      <a:pt x="2493819" y="124691"/>
                    </a:cubicBezTo>
                    <a:cubicBezTo>
                      <a:pt x="2595996" y="27709"/>
                      <a:pt x="2685184" y="13854"/>
                      <a:pt x="2774373" y="0"/>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 name="Freeform 13">
                <a:extLst>
                  <a:ext uri="{FF2B5EF4-FFF2-40B4-BE49-F238E27FC236}">
                    <a16:creationId xmlns:a16="http://schemas.microsoft.com/office/drawing/2014/main" id="{8CE02C95-6ED3-8ABE-CA4C-C26D14C2A2F9}"/>
                  </a:ext>
                </a:extLst>
              </p:cNvPr>
              <p:cNvSpPr/>
              <p:nvPr>
                <p:custDataLst>
                  <p:tags r:id="rId2"/>
                </p:custDataLst>
              </p:nvPr>
            </p:nvSpPr>
            <p:spPr>
              <a:xfrm flipH="1">
                <a:off x="4532074" y="4076979"/>
                <a:ext cx="1449703" cy="1680011"/>
              </a:xfrm>
              <a:custGeom>
                <a:avLst/>
                <a:gdLst>
                  <a:gd name="connsiteX0" fmla="*/ 0 w 2774373"/>
                  <a:gd name="connsiteY0" fmla="*/ 3210791 h 3210791"/>
                  <a:gd name="connsiteX1" fmla="*/ 477982 w 2774373"/>
                  <a:gd name="connsiteY1" fmla="*/ 3044537 h 3210791"/>
                  <a:gd name="connsiteX2" fmla="*/ 966355 w 2774373"/>
                  <a:gd name="connsiteY2" fmla="*/ 2660073 h 3210791"/>
                  <a:gd name="connsiteX3" fmla="*/ 1381991 w 2774373"/>
                  <a:gd name="connsiteY3" fmla="*/ 2171700 h 3210791"/>
                  <a:gd name="connsiteX4" fmla="*/ 1818409 w 2774373"/>
                  <a:gd name="connsiteY4" fmla="*/ 1298864 h 3210791"/>
                  <a:gd name="connsiteX5" fmla="*/ 2161309 w 2774373"/>
                  <a:gd name="connsiteY5" fmla="*/ 581891 h 3210791"/>
                  <a:gd name="connsiteX6" fmla="*/ 2493819 w 2774373"/>
                  <a:gd name="connsiteY6" fmla="*/ 124691 h 3210791"/>
                  <a:gd name="connsiteX7" fmla="*/ 2774373 w 2774373"/>
                  <a:gd name="connsiteY7" fmla="*/ 0 h 32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4373" h="3210791">
                    <a:moveTo>
                      <a:pt x="0" y="3210791"/>
                    </a:moveTo>
                    <a:cubicBezTo>
                      <a:pt x="158461" y="3173557"/>
                      <a:pt x="316923" y="3136323"/>
                      <a:pt x="477982" y="3044537"/>
                    </a:cubicBezTo>
                    <a:cubicBezTo>
                      <a:pt x="639041" y="2952751"/>
                      <a:pt x="815687" y="2805546"/>
                      <a:pt x="966355" y="2660073"/>
                    </a:cubicBezTo>
                    <a:cubicBezTo>
                      <a:pt x="1117023" y="2514600"/>
                      <a:pt x="1239982" y="2398568"/>
                      <a:pt x="1381991" y="2171700"/>
                    </a:cubicBezTo>
                    <a:cubicBezTo>
                      <a:pt x="1524000" y="1944832"/>
                      <a:pt x="1688523" y="1563832"/>
                      <a:pt x="1818409" y="1298864"/>
                    </a:cubicBezTo>
                    <a:cubicBezTo>
                      <a:pt x="1948295" y="1033896"/>
                      <a:pt x="2048741" y="777586"/>
                      <a:pt x="2161309" y="581891"/>
                    </a:cubicBezTo>
                    <a:cubicBezTo>
                      <a:pt x="2273877" y="386195"/>
                      <a:pt x="2391642" y="221673"/>
                      <a:pt x="2493819" y="124691"/>
                    </a:cubicBezTo>
                    <a:cubicBezTo>
                      <a:pt x="2595996" y="27709"/>
                      <a:pt x="2685184" y="13854"/>
                      <a:pt x="2774373" y="0"/>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35" name="Straight Connector 34">
                <a:extLst>
                  <a:ext uri="{FF2B5EF4-FFF2-40B4-BE49-F238E27FC236}">
                    <a16:creationId xmlns:a16="http://schemas.microsoft.com/office/drawing/2014/main" id="{E95604FC-BC17-3291-2568-41C81F182E0F}"/>
                  </a:ext>
                </a:extLst>
              </p:cNvPr>
              <p:cNvCxnSpPr>
                <a:cxnSpLocks/>
              </p:cNvCxnSpPr>
              <p:nvPr/>
            </p:nvCxnSpPr>
            <p:spPr>
              <a:xfrm flipH="1">
                <a:off x="4032622" y="4749990"/>
                <a:ext cx="3353" cy="1044301"/>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D586BC-0DF9-139B-E52B-24A43D67AE49}"/>
                  </a:ext>
                </a:extLst>
              </p:cNvPr>
              <p:cNvCxnSpPr/>
              <p:nvPr/>
            </p:nvCxnSpPr>
            <p:spPr>
              <a:xfrm flipH="1">
                <a:off x="5036483" y="4761504"/>
                <a:ext cx="3353" cy="1044301"/>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40C1041-157F-93FC-BC7C-6058487A8BF1}"/>
                  </a:ext>
                </a:extLst>
              </p:cNvPr>
              <p:cNvSpPr>
                <a:spLocks noChangeAspect="1"/>
              </p:cNvSpPr>
              <p:nvPr>
                <p:custDataLst>
                  <p:tags r:id="rId3"/>
                </p:custDataLst>
              </p:nvPr>
            </p:nvSpPr>
            <p:spPr>
              <a:xfrm>
                <a:off x="5015694" y="4744284"/>
                <a:ext cx="48285" cy="482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 name="Oval 37">
                <a:extLst>
                  <a:ext uri="{FF2B5EF4-FFF2-40B4-BE49-F238E27FC236}">
                    <a16:creationId xmlns:a16="http://schemas.microsoft.com/office/drawing/2014/main" id="{BC9789EF-A535-A63F-AA63-7280EFF56C82}"/>
                  </a:ext>
                </a:extLst>
              </p:cNvPr>
              <p:cNvSpPr>
                <a:spLocks noChangeAspect="1"/>
              </p:cNvSpPr>
              <p:nvPr>
                <p:custDataLst>
                  <p:tags r:id="rId4"/>
                </p:custDataLst>
              </p:nvPr>
            </p:nvSpPr>
            <p:spPr>
              <a:xfrm>
                <a:off x="4006578" y="4744284"/>
                <a:ext cx="48285" cy="482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22" name="Group 21">
              <a:extLst>
                <a:ext uri="{FF2B5EF4-FFF2-40B4-BE49-F238E27FC236}">
                  <a16:creationId xmlns:a16="http://schemas.microsoft.com/office/drawing/2014/main" id="{E65E296D-F92D-FBB4-3037-E53F00A4DC7C}"/>
                </a:ext>
              </a:extLst>
            </p:cNvPr>
            <p:cNvGrpSpPr/>
            <p:nvPr/>
          </p:nvGrpSpPr>
          <p:grpSpPr>
            <a:xfrm>
              <a:off x="3513091" y="3775586"/>
              <a:ext cx="1408143" cy="520894"/>
              <a:chOff x="5881397" y="4165185"/>
              <a:chExt cx="728409" cy="317241"/>
            </a:xfrm>
          </p:grpSpPr>
          <p:sp>
            <p:nvSpPr>
              <p:cNvPr id="29" name="Arc 28">
                <a:extLst>
                  <a:ext uri="{FF2B5EF4-FFF2-40B4-BE49-F238E27FC236}">
                    <a16:creationId xmlns:a16="http://schemas.microsoft.com/office/drawing/2014/main" id="{661F4BCA-511E-068A-85F5-44B2BDFA1ED0}"/>
                  </a:ext>
                </a:extLst>
              </p:cNvPr>
              <p:cNvSpPr/>
              <p:nvPr/>
            </p:nvSpPr>
            <p:spPr>
              <a:xfrm>
                <a:off x="5882018" y="4191311"/>
                <a:ext cx="727788" cy="291115"/>
              </a:xfrm>
              <a:prstGeom prst="arc">
                <a:avLst>
                  <a:gd name="adj1" fmla="val 21462635"/>
                  <a:gd name="adj2" fmla="val 110080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30" name="Arc 29">
                <a:extLst>
                  <a:ext uri="{FF2B5EF4-FFF2-40B4-BE49-F238E27FC236}">
                    <a16:creationId xmlns:a16="http://schemas.microsoft.com/office/drawing/2014/main" id="{A543E9B2-4424-47D8-9741-D1B4331EF319}"/>
                  </a:ext>
                </a:extLst>
              </p:cNvPr>
              <p:cNvSpPr/>
              <p:nvPr/>
            </p:nvSpPr>
            <p:spPr>
              <a:xfrm flipV="1">
                <a:off x="5881397" y="4165185"/>
                <a:ext cx="727788" cy="307538"/>
              </a:xfrm>
              <a:prstGeom prst="arc">
                <a:avLst>
                  <a:gd name="adj1" fmla="val 21462635"/>
                  <a:gd name="adj2" fmla="val 110080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grpSp>
        <p:grpSp>
          <p:nvGrpSpPr>
            <p:cNvPr id="53" name="Group 52">
              <a:extLst>
                <a:ext uri="{FF2B5EF4-FFF2-40B4-BE49-F238E27FC236}">
                  <a16:creationId xmlns:a16="http://schemas.microsoft.com/office/drawing/2014/main" id="{0015AA46-B748-24BA-EFCB-DBF7609947CB}"/>
                </a:ext>
              </a:extLst>
            </p:cNvPr>
            <p:cNvGrpSpPr>
              <a:grpSpLocks noChangeAspect="1"/>
            </p:cNvGrpSpPr>
            <p:nvPr/>
          </p:nvGrpSpPr>
          <p:grpSpPr>
            <a:xfrm>
              <a:off x="3087330" y="4326195"/>
              <a:ext cx="2261419" cy="850530"/>
              <a:chOff x="5881397" y="4165185"/>
              <a:chExt cx="728409" cy="317241"/>
            </a:xfrm>
            <a:scene3d>
              <a:camera prst="perspectiveRelaxedModerately"/>
              <a:lightRig rig="threePt" dir="t"/>
            </a:scene3d>
          </p:grpSpPr>
          <p:sp>
            <p:nvSpPr>
              <p:cNvPr id="54" name="Arc 53">
                <a:extLst>
                  <a:ext uri="{FF2B5EF4-FFF2-40B4-BE49-F238E27FC236}">
                    <a16:creationId xmlns:a16="http://schemas.microsoft.com/office/drawing/2014/main" id="{0C276874-D163-E216-6851-783839D6D0F6}"/>
                  </a:ext>
                </a:extLst>
              </p:cNvPr>
              <p:cNvSpPr/>
              <p:nvPr/>
            </p:nvSpPr>
            <p:spPr>
              <a:xfrm>
                <a:off x="5882018" y="4191311"/>
                <a:ext cx="727788" cy="291115"/>
              </a:xfrm>
              <a:prstGeom prst="arc">
                <a:avLst>
                  <a:gd name="adj1" fmla="val 21462635"/>
                  <a:gd name="adj2" fmla="val 110080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55" name="Arc 54">
                <a:extLst>
                  <a:ext uri="{FF2B5EF4-FFF2-40B4-BE49-F238E27FC236}">
                    <a16:creationId xmlns:a16="http://schemas.microsoft.com/office/drawing/2014/main" id="{B21C0320-E417-E98B-8991-447090F9A585}"/>
                  </a:ext>
                </a:extLst>
              </p:cNvPr>
              <p:cNvSpPr/>
              <p:nvPr/>
            </p:nvSpPr>
            <p:spPr>
              <a:xfrm flipV="1">
                <a:off x="5881397" y="4165185"/>
                <a:ext cx="727788" cy="307538"/>
              </a:xfrm>
              <a:prstGeom prst="arc">
                <a:avLst>
                  <a:gd name="adj1" fmla="val 21462635"/>
                  <a:gd name="adj2" fmla="val 110080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grpSp>
      </p:grpSp>
    </p:spTree>
    <p:extLst>
      <p:ext uri="{BB962C8B-B14F-4D97-AF65-F5344CB8AC3E}">
        <p14:creationId xmlns:p14="http://schemas.microsoft.com/office/powerpoint/2010/main" val="3781197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a:xfrm>
            <a:off x="685800" y="1554480"/>
            <a:ext cx="10789920" cy="4674928"/>
          </a:xfrm>
        </p:spPr>
        <p:txBody>
          <a:bodyPr>
            <a:normAutofit/>
          </a:bodyPr>
          <a:lstStyle/>
          <a:p>
            <a:r>
              <a:rPr lang="en-US" dirty="0"/>
              <a:t>2. “95 percent confidence level, or approximately 2 standard deviations.”</a:t>
            </a:r>
          </a:p>
          <a:p>
            <a:pPr lvl="2"/>
            <a:r>
              <a:rPr lang="en-US" dirty="0" err="1"/>
              <a:t>Ghilani</a:t>
            </a:r>
            <a:r>
              <a:rPr lang="en-US" dirty="0"/>
              <a:t>, along with other authors, use the F statistic.</a:t>
            </a:r>
          </a:p>
          <a:p>
            <a:pPr lvl="2"/>
            <a:r>
              <a:rPr lang="en-US" dirty="0"/>
              <a:t>The multiplier is computed from:</a:t>
            </a:r>
          </a:p>
          <a:p>
            <a:pPr lvl="3"/>
            <a:r>
              <a:rPr lang="en-US" sz="1600" dirty="0"/>
              <a:t>F</a:t>
            </a:r>
            <a:r>
              <a:rPr lang="en-US" sz="1600" baseline="-25000" dirty="0"/>
              <a:t>S</a:t>
            </a:r>
            <a:r>
              <a:rPr lang="en-US" sz="1600" dirty="0"/>
              <a:t> is the F statistic modifier. </a:t>
            </a:r>
          </a:p>
          <a:p>
            <a:pPr lvl="3"/>
            <a:r>
              <a:rPr lang="en-US" sz="1600" dirty="0"/>
              <a:t>It comes from a table based on the CI level and number of </a:t>
            </a:r>
          </a:p>
          <a:p>
            <a:pPr lvl="4"/>
            <a:r>
              <a:rPr lang="en-US" sz="1600" dirty="0"/>
              <a:t>redundancies (aka, degrees of freedom, </a:t>
            </a:r>
            <a:r>
              <a:rPr lang="en-US" sz="1600" dirty="0" err="1"/>
              <a:t>df</a:t>
            </a:r>
            <a:r>
              <a:rPr lang="en-US" sz="1600" dirty="0"/>
              <a:t>).</a:t>
            </a:r>
          </a:p>
          <a:p>
            <a:pPr lvl="3"/>
            <a:r>
              <a:rPr lang="en-US" sz="1600" dirty="0"/>
              <a:t>A table subset at the 95% CI, along with computed multiplier is shown at right.</a:t>
            </a:r>
          </a:p>
          <a:p>
            <a:pPr lvl="4"/>
            <a:endParaRPr lang="en-US" sz="1600" dirty="0"/>
          </a:p>
          <a:p>
            <a:pPr lvl="3"/>
            <a:r>
              <a:rPr lang="en-US" sz="1600" dirty="0"/>
              <a:t>For c to equal 2 as per ALTA/NSPS, F</a:t>
            </a:r>
            <a:r>
              <a:rPr lang="en-US" sz="1600" baseline="-25000" dirty="0"/>
              <a:t>S</a:t>
            </a:r>
            <a:r>
              <a:rPr lang="en-US" sz="1600" dirty="0"/>
              <a:t> would equal 2. The F statistic table </a:t>
            </a:r>
          </a:p>
          <a:p>
            <a:pPr lvl="3"/>
            <a:r>
              <a:rPr lang="en-US" sz="1600" dirty="0"/>
              <a:t>in </a:t>
            </a:r>
            <a:r>
              <a:rPr lang="en-US" sz="1600" dirty="0" err="1"/>
              <a:t>Ghilani’s</a:t>
            </a:r>
            <a:r>
              <a:rPr lang="en-US" sz="1600" dirty="0"/>
              <a:t> text maxes out at DF = 120 where F</a:t>
            </a:r>
            <a:r>
              <a:rPr lang="en-US" sz="1600" baseline="-25000" dirty="0"/>
              <a:t>S</a:t>
            </a:r>
            <a:r>
              <a:rPr lang="en-US" sz="1600" dirty="0"/>
              <a:t> is 3.07.</a:t>
            </a:r>
          </a:p>
          <a:p>
            <a:pPr lvl="2"/>
            <a:endParaRPr lang="en-US" dirty="0"/>
          </a:p>
          <a:p>
            <a:pPr lvl="2"/>
            <a:r>
              <a:rPr lang="en-US" dirty="0"/>
              <a:t>So the 95% CI should be a function of the number of </a:t>
            </a:r>
          </a:p>
          <a:p>
            <a:pPr lvl="2"/>
            <a:r>
              <a:rPr lang="en-US" dirty="0"/>
              <a:t>redundancies not a general multiplier.</a:t>
            </a:r>
          </a:p>
          <a:p>
            <a:pPr lvl="2"/>
            <a:endParaRPr lang="en-US" dirty="0"/>
          </a:p>
          <a:p>
            <a:pPr lvl="2"/>
            <a:endParaRPr lang="en-US" dirty="0"/>
          </a:p>
          <a:p>
            <a:pPr lvl="2"/>
            <a:endParaRPr lang="en-US" dirty="0"/>
          </a:p>
        </p:txBody>
      </p:sp>
      <p:pic>
        <p:nvPicPr>
          <p:cNvPr id="4" name="Picture 3">
            <a:extLst>
              <a:ext uri="{FF2B5EF4-FFF2-40B4-BE49-F238E27FC236}">
                <a16:creationId xmlns:a16="http://schemas.microsoft.com/office/drawing/2014/main" id="{11078E91-5A7F-AA99-997A-D1F6BC67FC6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79770" y="628592"/>
            <a:ext cx="1865376" cy="643128"/>
          </a:xfrm>
          <a:prstGeom prst="rect">
            <a:avLst/>
          </a:prstGeom>
        </p:spPr>
      </p:pic>
      <p:graphicFrame>
        <p:nvGraphicFramePr>
          <p:cNvPr id="6" name="Object 5">
            <a:extLst>
              <a:ext uri="{FF2B5EF4-FFF2-40B4-BE49-F238E27FC236}">
                <a16:creationId xmlns:a16="http://schemas.microsoft.com/office/drawing/2014/main" id="{14C2D7B6-8EFE-C577-10C6-DA9F82C8AE98}"/>
              </a:ext>
            </a:extLst>
          </p:cNvPr>
          <p:cNvGraphicFramePr>
            <a:graphicFrameLocks noChangeAspect="1"/>
          </p:cNvGraphicFramePr>
          <p:nvPr>
            <p:extLst>
              <p:ext uri="{D42A27DB-BD31-4B8C-83A1-F6EECF244321}">
                <p14:modId xmlns:p14="http://schemas.microsoft.com/office/powerpoint/2010/main" val="434274509"/>
              </p:ext>
            </p:extLst>
          </p:nvPr>
        </p:nvGraphicFramePr>
        <p:xfrm>
          <a:off x="4563542" y="2212952"/>
          <a:ext cx="1249020" cy="407268"/>
        </p:xfrm>
        <a:graphic>
          <a:graphicData uri="http://schemas.openxmlformats.org/presentationml/2006/ole">
            <mc:AlternateContent xmlns:mc="http://schemas.openxmlformats.org/markup-compatibility/2006">
              <mc:Choice xmlns:v="urn:schemas-microsoft-com:vml" Requires="v">
                <p:oleObj name="AxMath" r:id="rId3" imgW="925200" imgH="301680" progId="Equation.AxMath">
                  <p:embed/>
                </p:oleObj>
              </mc:Choice>
              <mc:Fallback>
                <p:oleObj name="AxMath" r:id="rId3" imgW="925200" imgH="301680" progId="Equation.AxMath">
                  <p:embed/>
                  <p:pic>
                    <p:nvPicPr>
                      <p:cNvPr id="7" name="Object 6">
                        <a:extLst>
                          <a:ext uri="{FF2B5EF4-FFF2-40B4-BE49-F238E27FC236}">
                            <a16:creationId xmlns:a16="http://schemas.microsoft.com/office/drawing/2014/main" id="{BB8809BA-7B0C-AF0C-5244-A8B9530AE544}"/>
                          </a:ext>
                        </a:extLst>
                      </p:cNvPr>
                      <p:cNvPicPr/>
                      <p:nvPr/>
                    </p:nvPicPr>
                    <p:blipFill>
                      <a:blip r:embed="rId4"/>
                      <a:stretch>
                        <a:fillRect/>
                      </a:stretch>
                    </p:blipFill>
                    <p:spPr>
                      <a:xfrm>
                        <a:off x="4563542" y="2212952"/>
                        <a:ext cx="1249020" cy="407268"/>
                      </a:xfrm>
                      <a:prstGeom prst="rect">
                        <a:avLst/>
                      </a:prstGeom>
                    </p:spPr>
                  </p:pic>
                </p:oleObj>
              </mc:Fallback>
            </mc:AlternateContent>
          </a:graphicData>
        </a:graphic>
      </p:graphicFrame>
      <p:graphicFrame>
        <p:nvGraphicFramePr>
          <p:cNvPr id="7" name="Table 6">
            <a:extLst>
              <a:ext uri="{FF2B5EF4-FFF2-40B4-BE49-F238E27FC236}">
                <a16:creationId xmlns:a16="http://schemas.microsoft.com/office/drawing/2014/main" id="{98FC7E43-7DF6-681D-0125-42C9BB4447F2}"/>
              </a:ext>
            </a:extLst>
          </p:cNvPr>
          <p:cNvGraphicFramePr>
            <a:graphicFrameLocks noGrp="1"/>
          </p:cNvGraphicFramePr>
          <p:nvPr>
            <p:extLst>
              <p:ext uri="{D42A27DB-BD31-4B8C-83A1-F6EECF244321}">
                <p14:modId xmlns:p14="http://schemas.microsoft.com/office/powerpoint/2010/main" val="4177895200"/>
              </p:ext>
            </p:extLst>
          </p:nvPr>
        </p:nvGraphicFramePr>
        <p:xfrm>
          <a:off x="8422573" y="2719359"/>
          <a:ext cx="2765235" cy="2799144"/>
        </p:xfrm>
        <a:graphic>
          <a:graphicData uri="http://schemas.openxmlformats.org/drawingml/2006/table">
            <a:tbl>
              <a:tblPr firstRow="1" bandRow="1">
                <a:tableStyleId>{5C22544A-7EE6-4342-B048-85BDC9FD1C3A}</a:tableStyleId>
              </a:tblPr>
              <a:tblGrid>
                <a:gridCol w="921745">
                  <a:extLst>
                    <a:ext uri="{9D8B030D-6E8A-4147-A177-3AD203B41FA5}">
                      <a16:colId xmlns:a16="http://schemas.microsoft.com/office/drawing/2014/main" val="3483043820"/>
                    </a:ext>
                  </a:extLst>
                </a:gridCol>
                <a:gridCol w="921745">
                  <a:extLst>
                    <a:ext uri="{9D8B030D-6E8A-4147-A177-3AD203B41FA5}">
                      <a16:colId xmlns:a16="http://schemas.microsoft.com/office/drawing/2014/main" val="2965808959"/>
                    </a:ext>
                  </a:extLst>
                </a:gridCol>
                <a:gridCol w="921745">
                  <a:extLst>
                    <a:ext uri="{9D8B030D-6E8A-4147-A177-3AD203B41FA5}">
                      <a16:colId xmlns:a16="http://schemas.microsoft.com/office/drawing/2014/main" val="2011274022"/>
                    </a:ext>
                  </a:extLst>
                </a:gridCol>
              </a:tblGrid>
              <a:tr h="311016">
                <a:tc>
                  <a:txBody>
                    <a:bodyPr/>
                    <a:lstStyle/>
                    <a:p>
                      <a:pPr algn="ctr"/>
                      <a:r>
                        <a:rPr lang="en-US" dirty="0"/>
                        <a:t>DF</a:t>
                      </a:r>
                    </a:p>
                  </a:txBody>
                  <a:tcPr marL="0" marR="0" marT="0" marB="0"/>
                </a:tc>
                <a:tc>
                  <a:txBody>
                    <a:bodyPr/>
                    <a:lstStyle/>
                    <a:p>
                      <a:pPr algn="ctr"/>
                      <a:r>
                        <a:rPr lang="en-US" dirty="0"/>
                        <a:t>F</a:t>
                      </a:r>
                      <a:r>
                        <a:rPr lang="en-US" baseline="-25000" dirty="0"/>
                        <a:t>S</a:t>
                      </a:r>
                    </a:p>
                  </a:txBody>
                  <a:tcPr marL="0" marR="0" marT="0" marB="0"/>
                </a:tc>
                <a:tc>
                  <a:txBody>
                    <a:bodyPr/>
                    <a:lstStyle/>
                    <a:p>
                      <a:pPr algn="ctr"/>
                      <a:r>
                        <a:rPr lang="en-US" dirty="0"/>
                        <a:t>c</a:t>
                      </a:r>
                    </a:p>
                  </a:txBody>
                  <a:tcPr marL="0" marR="0" marT="0" marB="0"/>
                </a:tc>
                <a:extLst>
                  <a:ext uri="{0D108BD9-81ED-4DB2-BD59-A6C34878D82A}">
                    <a16:rowId xmlns:a16="http://schemas.microsoft.com/office/drawing/2014/main" val="1772964031"/>
                  </a:ext>
                </a:extLst>
              </a:tr>
              <a:tr h="311016">
                <a:tc>
                  <a:txBody>
                    <a:bodyPr/>
                    <a:lstStyle/>
                    <a:p>
                      <a:pPr algn="ctr"/>
                      <a:r>
                        <a:rPr lang="en-US" dirty="0"/>
                        <a:t>1</a:t>
                      </a:r>
                    </a:p>
                  </a:txBody>
                  <a:tcPr marL="0" marR="0" marT="0" marB="0"/>
                </a:tc>
                <a:tc>
                  <a:txBody>
                    <a:bodyPr/>
                    <a:lstStyle/>
                    <a:p>
                      <a:pPr algn="ctr"/>
                      <a:r>
                        <a:rPr lang="en-US" dirty="0"/>
                        <a:t>199.5</a:t>
                      </a:r>
                    </a:p>
                  </a:txBody>
                  <a:tcPr marL="0" marR="0" marT="0" marB="0"/>
                </a:tc>
                <a:tc>
                  <a:txBody>
                    <a:bodyPr/>
                    <a:lstStyle/>
                    <a:p>
                      <a:pPr algn="ctr"/>
                      <a:r>
                        <a:rPr lang="en-US" dirty="0"/>
                        <a:t>19.97</a:t>
                      </a:r>
                    </a:p>
                  </a:txBody>
                  <a:tcPr marL="0" marR="0" marT="0" marB="0"/>
                </a:tc>
                <a:extLst>
                  <a:ext uri="{0D108BD9-81ED-4DB2-BD59-A6C34878D82A}">
                    <a16:rowId xmlns:a16="http://schemas.microsoft.com/office/drawing/2014/main" val="2016019546"/>
                  </a:ext>
                </a:extLst>
              </a:tr>
              <a:tr h="311016">
                <a:tc>
                  <a:txBody>
                    <a:bodyPr/>
                    <a:lstStyle/>
                    <a:p>
                      <a:pPr algn="ctr"/>
                      <a:r>
                        <a:rPr lang="en-US" dirty="0"/>
                        <a:t>2</a:t>
                      </a:r>
                    </a:p>
                  </a:txBody>
                  <a:tcPr marL="0" marR="0" marT="0" marB="0"/>
                </a:tc>
                <a:tc>
                  <a:txBody>
                    <a:bodyPr/>
                    <a:lstStyle/>
                    <a:p>
                      <a:pPr algn="ctr"/>
                      <a:r>
                        <a:rPr lang="en-US" dirty="0"/>
                        <a:t>19.0</a:t>
                      </a:r>
                    </a:p>
                  </a:txBody>
                  <a:tcPr marL="0" marR="0" marT="0" marB="0"/>
                </a:tc>
                <a:tc>
                  <a:txBody>
                    <a:bodyPr/>
                    <a:lstStyle/>
                    <a:p>
                      <a:pPr algn="ctr"/>
                      <a:r>
                        <a:rPr lang="en-US" dirty="0"/>
                        <a:t>6.16</a:t>
                      </a:r>
                    </a:p>
                  </a:txBody>
                  <a:tcPr marL="0" marR="0" marT="0" marB="0"/>
                </a:tc>
                <a:extLst>
                  <a:ext uri="{0D108BD9-81ED-4DB2-BD59-A6C34878D82A}">
                    <a16:rowId xmlns:a16="http://schemas.microsoft.com/office/drawing/2014/main" val="2495995267"/>
                  </a:ext>
                </a:extLst>
              </a:tr>
              <a:tr h="311016">
                <a:tc>
                  <a:txBody>
                    <a:bodyPr/>
                    <a:lstStyle/>
                    <a:p>
                      <a:pPr algn="ctr"/>
                      <a:r>
                        <a:rPr lang="en-US" dirty="0"/>
                        <a:t>3</a:t>
                      </a:r>
                    </a:p>
                  </a:txBody>
                  <a:tcPr marL="0" marR="0" marT="0" marB="0"/>
                </a:tc>
                <a:tc>
                  <a:txBody>
                    <a:bodyPr/>
                    <a:lstStyle/>
                    <a:p>
                      <a:pPr algn="ctr"/>
                      <a:r>
                        <a:rPr lang="en-US" dirty="0"/>
                        <a:t>9.55</a:t>
                      </a:r>
                    </a:p>
                  </a:txBody>
                  <a:tcPr marL="0" marR="0" marT="0" marB="0"/>
                </a:tc>
                <a:tc>
                  <a:txBody>
                    <a:bodyPr/>
                    <a:lstStyle/>
                    <a:p>
                      <a:pPr algn="ctr"/>
                      <a:r>
                        <a:rPr lang="en-US" dirty="0"/>
                        <a:t>4.37</a:t>
                      </a:r>
                    </a:p>
                  </a:txBody>
                  <a:tcPr marL="0" marR="0" marT="0" marB="0"/>
                </a:tc>
                <a:extLst>
                  <a:ext uri="{0D108BD9-81ED-4DB2-BD59-A6C34878D82A}">
                    <a16:rowId xmlns:a16="http://schemas.microsoft.com/office/drawing/2014/main" val="396850222"/>
                  </a:ext>
                </a:extLst>
              </a:tr>
              <a:tr h="311016">
                <a:tc>
                  <a:txBody>
                    <a:bodyPr/>
                    <a:lstStyle/>
                    <a:p>
                      <a:pPr algn="ctr"/>
                      <a:r>
                        <a:rPr lang="en-US" dirty="0"/>
                        <a:t>4</a:t>
                      </a:r>
                    </a:p>
                  </a:txBody>
                  <a:tcPr marL="0" marR="0" marT="0" marB="0"/>
                </a:tc>
                <a:tc>
                  <a:txBody>
                    <a:bodyPr/>
                    <a:lstStyle/>
                    <a:p>
                      <a:pPr algn="ctr"/>
                      <a:r>
                        <a:rPr lang="en-US" dirty="0"/>
                        <a:t>6.94</a:t>
                      </a:r>
                    </a:p>
                  </a:txBody>
                  <a:tcPr marL="0" marR="0" marT="0" marB="0"/>
                </a:tc>
                <a:tc>
                  <a:txBody>
                    <a:bodyPr/>
                    <a:lstStyle/>
                    <a:p>
                      <a:pPr algn="ctr"/>
                      <a:r>
                        <a:rPr lang="en-US" dirty="0"/>
                        <a:t>3.73</a:t>
                      </a:r>
                    </a:p>
                  </a:txBody>
                  <a:tcPr marL="0" marR="0" marT="0" marB="0"/>
                </a:tc>
                <a:extLst>
                  <a:ext uri="{0D108BD9-81ED-4DB2-BD59-A6C34878D82A}">
                    <a16:rowId xmlns:a16="http://schemas.microsoft.com/office/drawing/2014/main" val="2726444636"/>
                  </a:ext>
                </a:extLst>
              </a:tr>
              <a:tr h="311016">
                <a:tc>
                  <a:txBody>
                    <a:bodyPr/>
                    <a:lstStyle/>
                    <a:p>
                      <a:pPr algn="ctr"/>
                      <a:r>
                        <a:rPr lang="en-US" dirty="0"/>
                        <a:t>5</a:t>
                      </a:r>
                    </a:p>
                  </a:txBody>
                  <a:tcPr marL="0" marR="0" marT="0" marB="0"/>
                </a:tc>
                <a:tc>
                  <a:txBody>
                    <a:bodyPr/>
                    <a:lstStyle/>
                    <a:p>
                      <a:pPr algn="ctr"/>
                      <a:r>
                        <a:rPr lang="en-US" dirty="0"/>
                        <a:t>5.79</a:t>
                      </a:r>
                    </a:p>
                  </a:txBody>
                  <a:tcPr marL="0" marR="0" marT="0" marB="0"/>
                </a:tc>
                <a:tc>
                  <a:txBody>
                    <a:bodyPr/>
                    <a:lstStyle/>
                    <a:p>
                      <a:pPr algn="ctr"/>
                      <a:r>
                        <a:rPr lang="en-US" dirty="0"/>
                        <a:t>3.40</a:t>
                      </a:r>
                    </a:p>
                  </a:txBody>
                  <a:tcPr marL="0" marR="0" marT="0" marB="0"/>
                </a:tc>
                <a:extLst>
                  <a:ext uri="{0D108BD9-81ED-4DB2-BD59-A6C34878D82A}">
                    <a16:rowId xmlns:a16="http://schemas.microsoft.com/office/drawing/2014/main" val="1118032069"/>
                  </a:ext>
                </a:extLst>
              </a:tr>
              <a:tr h="311016">
                <a:tc>
                  <a:txBody>
                    <a:bodyPr/>
                    <a:lstStyle/>
                    <a:p>
                      <a:pPr algn="ctr"/>
                      <a:r>
                        <a:rPr lang="en-US" dirty="0"/>
                        <a:t>10</a:t>
                      </a:r>
                    </a:p>
                  </a:txBody>
                  <a:tcPr marL="0" marR="0" marT="0" marB="0"/>
                </a:tc>
                <a:tc>
                  <a:txBody>
                    <a:bodyPr/>
                    <a:lstStyle/>
                    <a:p>
                      <a:pPr algn="ctr"/>
                      <a:r>
                        <a:rPr lang="en-US" dirty="0"/>
                        <a:t>4.10</a:t>
                      </a:r>
                    </a:p>
                  </a:txBody>
                  <a:tcPr marL="0" marR="0" marT="0" marB="0"/>
                </a:tc>
                <a:tc>
                  <a:txBody>
                    <a:bodyPr/>
                    <a:lstStyle/>
                    <a:p>
                      <a:pPr algn="ctr"/>
                      <a:r>
                        <a:rPr lang="en-US" dirty="0"/>
                        <a:t>2.86</a:t>
                      </a:r>
                    </a:p>
                  </a:txBody>
                  <a:tcPr marL="0" marR="0" marT="0" marB="0"/>
                </a:tc>
                <a:extLst>
                  <a:ext uri="{0D108BD9-81ED-4DB2-BD59-A6C34878D82A}">
                    <a16:rowId xmlns:a16="http://schemas.microsoft.com/office/drawing/2014/main" val="3914993587"/>
                  </a:ext>
                </a:extLst>
              </a:tr>
              <a:tr h="311016">
                <a:tc>
                  <a:txBody>
                    <a:bodyPr/>
                    <a:lstStyle/>
                    <a:p>
                      <a:pPr algn="ctr"/>
                      <a:r>
                        <a:rPr lang="en-US" dirty="0"/>
                        <a:t>20</a:t>
                      </a:r>
                    </a:p>
                  </a:txBody>
                  <a:tcPr marL="0" marR="0" marT="0" marB="0"/>
                </a:tc>
                <a:tc>
                  <a:txBody>
                    <a:bodyPr/>
                    <a:lstStyle/>
                    <a:p>
                      <a:pPr algn="ctr"/>
                      <a:r>
                        <a:rPr lang="en-US" dirty="0"/>
                        <a:t>3.49</a:t>
                      </a:r>
                    </a:p>
                  </a:txBody>
                  <a:tcPr marL="0" marR="0" marT="0" marB="0"/>
                </a:tc>
                <a:tc>
                  <a:txBody>
                    <a:bodyPr/>
                    <a:lstStyle/>
                    <a:p>
                      <a:pPr algn="ctr"/>
                      <a:r>
                        <a:rPr lang="en-US" dirty="0"/>
                        <a:t>2.64</a:t>
                      </a:r>
                    </a:p>
                  </a:txBody>
                  <a:tcPr marL="0" marR="0" marT="0" marB="0"/>
                </a:tc>
                <a:extLst>
                  <a:ext uri="{0D108BD9-81ED-4DB2-BD59-A6C34878D82A}">
                    <a16:rowId xmlns:a16="http://schemas.microsoft.com/office/drawing/2014/main" val="2192820619"/>
                  </a:ext>
                </a:extLst>
              </a:tr>
              <a:tr h="311016">
                <a:tc>
                  <a:txBody>
                    <a:bodyPr/>
                    <a:lstStyle/>
                    <a:p>
                      <a:pPr algn="ctr"/>
                      <a:r>
                        <a:rPr lang="en-US" dirty="0"/>
                        <a:t>30</a:t>
                      </a:r>
                    </a:p>
                  </a:txBody>
                  <a:tcPr marL="0" marR="0" marT="0" marB="0"/>
                </a:tc>
                <a:tc>
                  <a:txBody>
                    <a:bodyPr/>
                    <a:lstStyle/>
                    <a:p>
                      <a:pPr algn="ctr"/>
                      <a:r>
                        <a:rPr lang="en-US" dirty="0"/>
                        <a:t>3.32</a:t>
                      </a:r>
                    </a:p>
                  </a:txBody>
                  <a:tcPr marL="0" marR="0" marT="0" marB="0"/>
                </a:tc>
                <a:tc>
                  <a:txBody>
                    <a:bodyPr/>
                    <a:lstStyle/>
                    <a:p>
                      <a:pPr algn="ctr"/>
                      <a:r>
                        <a:rPr lang="en-US" dirty="0"/>
                        <a:t>2.58</a:t>
                      </a:r>
                    </a:p>
                  </a:txBody>
                  <a:tcPr marL="0" marR="0" marT="0" marB="0"/>
                </a:tc>
                <a:extLst>
                  <a:ext uri="{0D108BD9-81ED-4DB2-BD59-A6C34878D82A}">
                    <a16:rowId xmlns:a16="http://schemas.microsoft.com/office/drawing/2014/main" val="2554174773"/>
                  </a:ext>
                </a:extLst>
              </a:tr>
            </a:tbl>
          </a:graphicData>
        </a:graphic>
      </p:graphicFrame>
    </p:spTree>
    <p:extLst>
      <p:ext uri="{BB962C8B-B14F-4D97-AF65-F5344CB8AC3E}">
        <p14:creationId xmlns:p14="http://schemas.microsoft.com/office/powerpoint/2010/main" val="103398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3. All of which gave rise to a third issue with a few sub-issues.</a:t>
            </a:r>
          </a:p>
          <a:p>
            <a:pPr lvl="1"/>
            <a:r>
              <a:rPr lang="en-US" dirty="0"/>
              <a:t>“results of a correctly weighted least squares adjustment of the survey.”</a:t>
            </a:r>
          </a:p>
          <a:p>
            <a:pPr lvl="1"/>
            <a:endParaRPr lang="en-US" dirty="0"/>
          </a:p>
          <a:p>
            <a:pPr lvl="1"/>
            <a:r>
              <a:rPr lang="en-US" dirty="0"/>
              <a:t>No brainer, right? We all use software which does our adjustments for us.</a:t>
            </a:r>
          </a:p>
          <a:p>
            <a:pPr lvl="1"/>
            <a:r>
              <a:rPr lang="en-US" dirty="0"/>
              <a:t>Many packages even include ALTA/NSPS RPP checks.</a:t>
            </a:r>
          </a:p>
          <a:p>
            <a:pPr lvl="1"/>
            <a:endParaRPr lang="en-US" dirty="0"/>
          </a:p>
          <a:p>
            <a:pPr lvl="1"/>
            <a:r>
              <a:rPr lang="en-US" dirty="0"/>
              <a:t>But, some questions about the software:</a:t>
            </a:r>
          </a:p>
          <a:p>
            <a:pPr lvl="2"/>
            <a:r>
              <a:rPr lang="en-US" dirty="0"/>
              <a:t>a. If it has an ALTA/NSPS test, how does it compute RPP? Squared or linear?</a:t>
            </a:r>
          </a:p>
          <a:p>
            <a:pPr lvl="2"/>
            <a:r>
              <a:rPr lang="en-US" dirty="0"/>
              <a:t>b. How does it scale the SEE?</a:t>
            </a:r>
          </a:p>
          <a:p>
            <a:pPr lvl="2"/>
            <a:r>
              <a:rPr lang="en-US" dirty="0"/>
              <a:t>c. Which a priori values, if any, can the user input? How does it use these?</a:t>
            </a:r>
          </a:p>
          <a:p>
            <a:pPr lvl="1"/>
            <a:endParaRPr lang="en-US" dirty="0"/>
          </a:p>
          <a:p>
            <a:pPr lvl="2"/>
            <a:endParaRPr lang="en-US" dirty="0"/>
          </a:p>
          <a:p>
            <a:pPr lvl="2"/>
            <a:endParaRPr lang="en-US" dirty="0"/>
          </a:p>
          <a:p>
            <a:pPr lvl="2"/>
            <a:endParaRPr lang="en-US" dirty="0"/>
          </a:p>
          <a:p>
            <a:pPr lvl="2"/>
            <a:endParaRPr lang="en-US" dirty="0"/>
          </a:p>
        </p:txBody>
      </p:sp>
      <p:pic>
        <p:nvPicPr>
          <p:cNvPr id="4" name="Picture 3">
            <a:extLst>
              <a:ext uri="{FF2B5EF4-FFF2-40B4-BE49-F238E27FC236}">
                <a16:creationId xmlns:a16="http://schemas.microsoft.com/office/drawing/2014/main" id="{D60536BC-9678-B04B-4957-25E09110C84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79770" y="628592"/>
            <a:ext cx="1865376" cy="643128"/>
          </a:xfrm>
          <a:prstGeom prst="rect">
            <a:avLst/>
          </a:prstGeom>
        </p:spPr>
      </p:pic>
      <p:pic>
        <p:nvPicPr>
          <p:cNvPr id="12" name="Picture 11">
            <a:extLst>
              <a:ext uri="{FF2B5EF4-FFF2-40B4-BE49-F238E27FC236}">
                <a16:creationId xmlns:a16="http://schemas.microsoft.com/office/drawing/2014/main" id="{6B1BF669-4C7C-D093-9296-750ADF360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027" y="3600449"/>
            <a:ext cx="1496973" cy="1571625"/>
          </a:xfrm>
          <a:prstGeom prst="rect">
            <a:avLst/>
          </a:prstGeom>
        </p:spPr>
      </p:pic>
    </p:spTree>
    <p:extLst>
      <p:ext uri="{BB962C8B-B14F-4D97-AF65-F5344CB8AC3E}">
        <p14:creationId xmlns:p14="http://schemas.microsoft.com/office/powerpoint/2010/main" val="368170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2D9431-1704-F9EF-53B1-A0801EFBF4B9}"/>
              </a:ext>
            </a:extLst>
          </p:cNvPr>
          <p:cNvSpPr>
            <a:spLocks noGrp="1"/>
          </p:cNvSpPr>
          <p:nvPr>
            <p:ph type="title"/>
          </p:nvPr>
        </p:nvSpPr>
        <p:spPr/>
        <p:txBody>
          <a:bodyPr/>
          <a:lstStyle/>
          <a:p>
            <a:r>
              <a:rPr lang="en-US" dirty="0"/>
              <a:t>Some Background</a:t>
            </a:r>
          </a:p>
        </p:txBody>
      </p:sp>
      <p:sp>
        <p:nvSpPr>
          <p:cNvPr id="6" name="Content Placeholder 5">
            <a:extLst>
              <a:ext uri="{FF2B5EF4-FFF2-40B4-BE49-F238E27FC236}">
                <a16:creationId xmlns:a16="http://schemas.microsoft.com/office/drawing/2014/main" id="{0092C3F7-E467-ECCB-1EC7-398E0FF7A6DF}"/>
              </a:ext>
            </a:extLst>
          </p:cNvPr>
          <p:cNvSpPr>
            <a:spLocks noGrp="1"/>
          </p:cNvSpPr>
          <p:nvPr>
            <p:ph idx="1"/>
          </p:nvPr>
        </p:nvSpPr>
        <p:spPr/>
        <p:txBody>
          <a:bodyPr/>
          <a:lstStyle/>
          <a:p>
            <a:r>
              <a:rPr lang="en-US" dirty="0"/>
              <a:t>Wisconsin</a:t>
            </a:r>
          </a:p>
          <a:p>
            <a:pPr lvl="1"/>
            <a:r>
              <a:rPr lang="en-US" i="1" dirty="0"/>
              <a:t>Admin Code A-E 7 Minimum Standards for Property Surveys</a:t>
            </a:r>
            <a:r>
              <a:rPr lang="en-US" dirty="0"/>
              <a:t> </a:t>
            </a:r>
          </a:p>
          <a:p>
            <a:pPr lvl="2"/>
            <a:r>
              <a:rPr lang="en-US" dirty="0"/>
              <a:t>Until 2015, minimum positional standards were based on procedures dating back to transit &amp; tape traversing.</a:t>
            </a:r>
          </a:p>
          <a:p>
            <a:pPr lvl="2"/>
            <a:r>
              <a:rPr lang="en-US" dirty="0"/>
              <a:t>Hard numbers were: </a:t>
            </a:r>
          </a:p>
          <a:p>
            <a:pPr marL="909828" lvl="3" indent="-342900">
              <a:buFont typeface="Arial" panose="020B0604020202020204" pitchFamily="34" charset="0"/>
              <a:buChar char="•"/>
            </a:pPr>
            <a:r>
              <a:rPr lang="en-US" dirty="0"/>
              <a:t>maximum angular misclosure of 0°02’</a:t>
            </a:r>
          </a:p>
          <a:p>
            <a:pPr marL="909828" lvl="3" indent="-342900">
              <a:buFont typeface="Arial" panose="020B0604020202020204" pitchFamily="34" charset="0"/>
              <a:buChar char="•"/>
            </a:pPr>
            <a:r>
              <a:rPr lang="en-US" dirty="0"/>
              <a:t>minimum 1/3000 traverse closure</a:t>
            </a:r>
          </a:p>
          <a:p>
            <a:pPr lvl="2"/>
            <a:endParaRPr lang="en-US" dirty="0"/>
          </a:p>
          <a:p>
            <a:pPr lvl="2"/>
            <a:r>
              <a:rPr lang="en-US" dirty="0"/>
              <a:t>WSLS Legislative Committee assisted with updating the standard. </a:t>
            </a:r>
          </a:p>
          <a:p>
            <a:pPr lvl="3"/>
            <a:r>
              <a:rPr lang="en-US" dirty="0"/>
              <a:t>Wanted a standard that </a:t>
            </a:r>
          </a:p>
          <a:p>
            <a:pPr marL="852678" lvl="3" indent="-285750">
              <a:buFont typeface="Arial" panose="020B0604020202020204" pitchFamily="34" charset="0"/>
              <a:buChar char="•"/>
            </a:pPr>
            <a:r>
              <a:rPr lang="en-US" dirty="0"/>
              <a:t>Raised the (embarrassing low) minimums </a:t>
            </a:r>
          </a:p>
          <a:p>
            <a:pPr marL="852678" lvl="3" indent="-285750">
              <a:buFont typeface="Arial" panose="020B0604020202020204" pitchFamily="34" charset="0"/>
              <a:buChar char="•"/>
            </a:pPr>
            <a:r>
              <a:rPr lang="en-US" dirty="0"/>
              <a:t>Was adaptable to contemporary field procedures</a:t>
            </a:r>
          </a:p>
          <a:p>
            <a:pPr lvl="2"/>
            <a:endParaRPr lang="en-US" dirty="0"/>
          </a:p>
        </p:txBody>
      </p:sp>
      <p:pic>
        <p:nvPicPr>
          <p:cNvPr id="8" name="Picture 7">
            <a:extLst>
              <a:ext uri="{FF2B5EF4-FFF2-40B4-BE49-F238E27FC236}">
                <a16:creationId xmlns:a16="http://schemas.microsoft.com/office/drawing/2014/main" id="{5307C556-D5E6-081A-7BD2-20F2CAF77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05732" y="3036163"/>
            <a:ext cx="580499" cy="866004"/>
          </a:xfrm>
          <a:prstGeom prst="rect">
            <a:avLst/>
          </a:prstGeom>
        </p:spPr>
      </p:pic>
    </p:spTree>
    <p:extLst>
      <p:ext uri="{BB962C8B-B14F-4D97-AF65-F5344CB8AC3E}">
        <p14:creationId xmlns:p14="http://schemas.microsoft.com/office/powerpoint/2010/main" val="137837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3. All of which gave rise to a third issue with a few sub-issues.</a:t>
            </a:r>
          </a:p>
          <a:p>
            <a:pPr lvl="1"/>
            <a:r>
              <a:rPr lang="en-US" dirty="0"/>
              <a:t>“results of a correctly weighted least squares adjustment of the survey.”</a:t>
            </a:r>
          </a:p>
          <a:p>
            <a:pPr lvl="2"/>
            <a:r>
              <a:rPr lang="en-US" dirty="0"/>
              <a:t>a. If it has an ALTA/NSPS test, how does it compute RPP? Squared or linear?</a:t>
            </a:r>
          </a:p>
          <a:p>
            <a:pPr lvl="3"/>
            <a:r>
              <a:rPr lang="en-US" dirty="0"/>
              <a:t>Check documentation. Some verbose output files may include this.</a:t>
            </a:r>
          </a:p>
          <a:p>
            <a:pPr lvl="2"/>
            <a:endParaRPr lang="en-US" dirty="0"/>
          </a:p>
          <a:p>
            <a:pPr lvl="2"/>
            <a:r>
              <a:rPr lang="en-US" dirty="0"/>
              <a:t>b. How does it scale the SEE?</a:t>
            </a:r>
          </a:p>
          <a:p>
            <a:pPr lvl="3"/>
            <a:r>
              <a:rPr lang="en-US" dirty="0"/>
              <a:t>Dan: Trimble and </a:t>
            </a:r>
            <a:r>
              <a:rPr lang="en-US" dirty="0" err="1"/>
              <a:t>StarNet</a:t>
            </a:r>
            <a:r>
              <a:rPr lang="en-US" dirty="0"/>
              <a:t> use a ~2.45 multiplier – F statistic with infinite DF</a:t>
            </a:r>
          </a:p>
          <a:p>
            <a:pPr lvl="3"/>
            <a:r>
              <a:rPr lang="en-US" dirty="0"/>
              <a:t>Traverse PC uses F statistic</a:t>
            </a:r>
          </a:p>
          <a:p>
            <a:pPr lvl="3"/>
            <a:r>
              <a:rPr lang="en-US" dirty="0"/>
              <a:t>SALSA uses F statistic</a:t>
            </a:r>
          </a:p>
          <a:p>
            <a:pPr lvl="3"/>
            <a:endParaRPr lang="en-US" dirty="0"/>
          </a:p>
          <a:p>
            <a:pPr lvl="3"/>
            <a:r>
              <a:rPr lang="en-US" dirty="0"/>
              <a:t>On top of all that, depending on the results of the Chi Squared test another “corrective” multiplier may be applied. </a:t>
            </a:r>
          </a:p>
          <a:p>
            <a:pPr lvl="2"/>
            <a:endParaRPr lang="en-US" dirty="0"/>
          </a:p>
          <a:p>
            <a:pPr lvl="1"/>
            <a:endParaRPr lang="en-US" dirty="0"/>
          </a:p>
          <a:p>
            <a:pPr lvl="2"/>
            <a:endParaRPr lang="en-US" dirty="0"/>
          </a:p>
          <a:p>
            <a:pPr lvl="2"/>
            <a:endParaRPr lang="en-US" dirty="0"/>
          </a:p>
          <a:p>
            <a:pPr lvl="2"/>
            <a:endParaRPr lang="en-US" dirty="0"/>
          </a:p>
          <a:p>
            <a:pPr lvl="2"/>
            <a:endParaRPr lang="en-US" dirty="0"/>
          </a:p>
        </p:txBody>
      </p:sp>
      <p:pic>
        <p:nvPicPr>
          <p:cNvPr id="4" name="Picture 3">
            <a:extLst>
              <a:ext uri="{FF2B5EF4-FFF2-40B4-BE49-F238E27FC236}">
                <a16:creationId xmlns:a16="http://schemas.microsoft.com/office/drawing/2014/main" id="{A970F20F-818E-B19A-013F-49528526618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79770" y="628592"/>
            <a:ext cx="1865376" cy="643128"/>
          </a:xfrm>
          <a:prstGeom prst="rect">
            <a:avLst/>
          </a:prstGeom>
        </p:spPr>
      </p:pic>
      <p:pic>
        <p:nvPicPr>
          <p:cNvPr id="9" name="Picture 8">
            <a:extLst>
              <a:ext uri="{FF2B5EF4-FFF2-40B4-BE49-F238E27FC236}">
                <a16:creationId xmlns:a16="http://schemas.microsoft.com/office/drawing/2014/main" id="{61BC02E7-4E58-6D8B-8931-DE9A3A73F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4381499"/>
            <a:ext cx="357772" cy="900391"/>
          </a:xfrm>
          <a:prstGeom prst="rect">
            <a:avLst/>
          </a:prstGeom>
        </p:spPr>
      </p:pic>
    </p:spTree>
    <p:extLst>
      <p:ext uri="{BB962C8B-B14F-4D97-AF65-F5344CB8AC3E}">
        <p14:creationId xmlns:p14="http://schemas.microsoft.com/office/powerpoint/2010/main" val="166325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3. All of which gave rise to a third issue with a few sub-issues.</a:t>
            </a:r>
          </a:p>
          <a:p>
            <a:pPr lvl="2"/>
            <a:r>
              <a:rPr lang="en-US" dirty="0"/>
              <a:t>c. Which a priori values, if any, can the user input? How does it use these to weight the measurements?</a:t>
            </a:r>
          </a:p>
          <a:p>
            <a:pPr lvl="2"/>
            <a:r>
              <a:rPr lang="en-US" dirty="0"/>
              <a:t>Here’s where we can run into some serious problems.</a:t>
            </a:r>
          </a:p>
          <a:p>
            <a:pPr lvl="2"/>
            <a:endParaRPr lang="en-US" dirty="0"/>
          </a:p>
          <a:p>
            <a:pPr lvl="2"/>
            <a:r>
              <a:rPr lang="en-US" dirty="0"/>
              <a:t>A priori values fall into two general categories</a:t>
            </a:r>
          </a:p>
          <a:p>
            <a:pPr lvl="3"/>
            <a:r>
              <a:rPr lang="en-US" dirty="0"/>
              <a:t>- Instrumental: Manufacturer’s stated measurement accuracy </a:t>
            </a:r>
          </a:p>
          <a:p>
            <a:pPr lvl="3"/>
            <a:r>
              <a:rPr lang="en-US" dirty="0"/>
              <a:t>- Personal: Set up errors, </a:t>
            </a:r>
            <a:r>
              <a:rPr lang="en-US" dirty="0" err="1"/>
              <a:t>ie</a:t>
            </a:r>
            <a:r>
              <a:rPr lang="en-US" dirty="0"/>
              <a:t>, centering</a:t>
            </a:r>
          </a:p>
          <a:p>
            <a:pPr lvl="2"/>
            <a:endParaRPr lang="en-US" dirty="0"/>
          </a:p>
          <a:p>
            <a:pPr lvl="2"/>
            <a:r>
              <a:rPr lang="en-US" dirty="0"/>
              <a:t>These affect weighting and error prorogation.</a:t>
            </a:r>
          </a:p>
          <a:p>
            <a:pPr lvl="2"/>
            <a:endParaRPr lang="en-US" dirty="0"/>
          </a:p>
          <a:p>
            <a:pPr lvl="2"/>
            <a:endParaRPr lang="en-US" dirty="0"/>
          </a:p>
        </p:txBody>
      </p:sp>
      <p:pic>
        <p:nvPicPr>
          <p:cNvPr id="5" name="Picture 4">
            <a:extLst>
              <a:ext uri="{FF2B5EF4-FFF2-40B4-BE49-F238E27FC236}">
                <a16:creationId xmlns:a16="http://schemas.microsoft.com/office/drawing/2014/main" id="{6DA0D953-B97B-62A5-1D70-825DBB821E6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79770" y="628592"/>
            <a:ext cx="1865376" cy="643128"/>
          </a:xfrm>
          <a:prstGeom prst="rect">
            <a:avLst/>
          </a:prstGeom>
        </p:spPr>
      </p:pic>
    </p:spTree>
    <p:extLst>
      <p:ext uri="{BB962C8B-B14F-4D97-AF65-F5344CB8AC3E}">
        <p14:creationId xmlns:p14="http://schemas.microsoft.com/office/powerpoint/2010/main" val="1259353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3. All of which gave rise to a third issue with a few sub-issues.</a:t>
            </a:r>
          </a:p>
          <a:p>
            <a:pPr lvl="2"/>
            <a:r>
              <a:rPr lang="en-US" dirty="0"/>
              <a:t>c. Which a priori values, if any, can the user input? How does it use these to weight the measurements?</a:t>
            </a:r>
          </a:p>
          <a:p>
            <a:pPr lvl="2"/>
            <a:r>
              <a:rPr lang="en-US" dirty="0"/>
              <a:t>Example: Distance</a:t>
            </a:r>
            <a:endParaRPr lang="en-US" baseline="30000" dirty="0"/>
          </a:p>
          <a:p>
            <a:pPr lvl="2"/>
            <a:endParaRPr lang="en-US" dirty="0"/>
          </a:p>
        </p:txBody>
      </p:sp>
      <p:grpSp>
        <p:nvGrpSpPr>
          <p:cNvPr id="103" name="Group 102">
            <a:extLst>
              <a:ext uri="{FF2B5EF4-FFF2-40B4-BE49-F238E27FC236}">
                <a16:creationId xmlns:a16="http://schemas.microsoft.com/office/drawing/2014/main" id="{105712C1-D92A-1628-6789-BFBEC1CC37D3}"/>
              </a:ext>
            </a:extLst>
          </p:cNvPr>
          <p:cNvGrpSpPr>
            <a:grpSpLocks noChangeAspect="1"/>
          </p:cNvGrpSpPr>
          <p:nvPr/>
        </p:nvGrpSpPr>
        <p:grpSpPr>
          <a:xfrm>
            <a:off x="1487600" y="3361176"/>
            <a:ext cx="4572000" cy="1455994"/>
            <a:chOff x="2696969" y="3220859"/>
            <a:chExt cx="5214486" cy="1660599"/>
          </a:xfrm>
        </p:grpSpPr>
        <p:cxnSp>
          <p:nvCxnSpPr>
            <p:cNvPr id="13" name="Straight Connector 12">
              <a:extLst>
                <a:ext uri="{FF2B5EF4-FFF2-40B4-BE49-F238E27FC236}">
                  <a16:creationId xmlns:a16="http://schemas.microsoft.com/office/drawing/2014/main" id="{ED16A740-E9B2-C3DB-5538-5587501EB9AA}"/>
                </a:ext>
              </a:extLst>
            </p:cNvPr>
            <p:cNvCxnSpPr>
              <a:cxnSpLocks/>
            </p:cNvCxnSpPr>
            <p:nvPr/>
          </p:nvCxnSpPr>
          <p:spPr>
            <a:xfrm flipV="1">
              <a:off x="3250420" y="3549448"/>
              <a:ext cx="4035283" cy="0"/>
            </a:xfrm>
            <a:prstGeom prst="line">
              <a:avLst/>
            </a:prstGeom>
            <a:ln w="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8DEEE6FA-D117-8E0A-CFE9-6A5537B91BE9}"/>
                </a:ext>
              </a:extLst>
            </p:cNvPr>
            <p:cNvGrpSpPr/>
            <p:nvPr/>
          </p:nvGrpSpPr>
          <p:grpSpPr>
            <a:xfrm>
              <a:off x="2829367" y="3495469"/>
              <a:ext cx="595584" cy="1168053"/>
              <a:chOff x="3422857" y="4955814"/>
              <a:chExt cx="625222" cy="1226180"/>
            </a:xfrm>
          </p:grpSpPr>
          <p:grpSp>
            <p:nvGrpSpPr>
              <p:cNvPr id="49" name="Group 48">
                <a:extLst>
                  <a:ext uri="{FF2B5EF4-FFF2-40B4-BE49-F238E27FC236}">
                    <a16:creationId xmlns:a16="http://schemas.microsoft.com/office/drawing/2014/main" id="{FC38DA68-98A9-E46F-2C50-FC9538BCD040}"/>
                  </a:ext>
                </a:extLst>
              </p:cNvPr>
              <p:cNvGrpSpPr/>
              <p:nvPr/>
            </p:nvGrpSpPr>
            <p:grpSpPr>
              <a:xfrm>
                <a:off x="3422857" y="4955814"/>
                <a:ext cx="625222" cy="1226180"/>
                <a:chOff x="3422857" y="4955814"/>
                <a:chExt cx="625222" cy="1226180"/>
              </a:xfrm>
            </p:grpSpPr>
            <p:grpSp>
              <p:nvGrpSpPr>
                <p:cNvPr id="51" name="Group 50">
                  <a:extLst>
                    <a:ext uri="{FF2B5EF4-FFF2-40B4-BE49-F238E27FC236}">
                      <a16:creationId xmlns:a16="http://schemas.microsoft.com/office/drawing/2014/main" id="{EB2B7F7E-A993-7A32-DE62-324D4D449152}"/>
                    </a:ext>
                  </a:extLst>
                </p:cNvPr>
                <p:cNvGrpSpPr/>
                <p:nvPr/>
              </p:nvGrpSpPr>
              <p:grpSpPr>
                <a:xfrm>
                  <a:off x="3657730" y="4955814"/>
                  <a:ext cx="144797" cy="231675"/>
                  <a:chOff x="3657730" y="4955814"/>
                  <a:chExt cx="144797" cy="231675"/>
                </a:xfrm>
              </p:grpSpPr>
              <p:sp>
                <p:nvSpPr>
                  <p:cNvPr id="80" name="Rectangle 79">
                    <a:extLst>
                      <a:ext uri="{FF2B5EF4-FFF2-40B4-BE49-F238E27FC236}">
                        <a16:creationId xmlns:a16="http://schemas.microsoft.com/office/drawing/2014/main" id="{3660A8F4-0428-2D0F-91B0-FDF2F0A25EEB}"/>
                      </a:ext>
                    </a:extLst>
                  </p:cNvPr>
                  <p:cNvSpPr/>
                  <p:nvPr/>
                </p:nvSpPr>
                <p:spPr>
                  <a:xfrm>
                    <a:off x="3657730" y="4980632"/>
                    <a:ext cx="144797" cy="54996"/>
                  </a:xfrm>
                  <a:prstGeom prst="rect">
                    <a:avLst/>
                  </a:prstGeom>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81" name="Group 80">
                    <a:extLst>
                      <a:ext uri="{FF2B5EF4-FFF2-40B4-BE49-F238E27FC236}">
                        <a16:creationId xmlns:a16="http://schemas.microsoft.com/office/drawing/2014/main" id="{4C572539-28CC-E078-86DC-0433A4AE7D91}"/>
                      </a:ext>
                    </a:extLst>
                  </p:cNvPr>
                  <p:cNvGrpSpPr/>
                  <p:nvPr/>
                </p:nvGrpSpPr>
                <p:grpSpPr>
                  <a:xfrm>
                    <a:off x="3661031" y="4955814"/>
                    <a:ext cx="138195" cy="231675"/>
                    <a:chOff x="2398628" y="1324942"/>
                    <a:chExt cx="436353" cy="746758"/>
                  </a:xfrm>
                </p:grpSpPr>
                <p:sp>
                  <p:nvSpPr>
                    <p:cNvPr id="82" name="Rectangle 81">
                      <a:extLst>
                        <a:ext uri="{FF2B5EF4-FFF2-40B4-BE49-F238E27FC236}">
                          <a16:creationId xmlns:a16="http://schemas.microsoft.com/office/drawing/2014/main" id="{FF085E1B-3C60-025C-760B-DDE5DF4785A2}"/>
                        </a:ext>
                      </a:extLst>
                    </p:cNvPr>
                    <p:cNvSpPr/>
                    <p:nvPr/>
                  </p:nvSpPr>
                  <p:spPr>
                    <a:xfrm>
                      <a:off x="2398628" y="1853385"/>
                      <a:ext cx="436353" cy="65316"/>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3" name="Oval 82">
                      <a:extLst>
                        <a:ext uri="{FF2B5EF4-FFF2-40B4-BE49-F238E27FC236}">
                          <a16:creationId xmlns:a16="http://schemas.microsoft.com/office/drawing/2014/main" id="{5030A36C-74B9-F5F3-727C-F48E4A65B859}"/>
                        </a:ext>
                      </a:extLst>
                    </p:cNvPr>
                    <p:cNvSpPr/>
                    <p:nvPr/>
                  </p:nvSpPr>
                  <p:spPr>
                    <a:xfrm>
                      <a:off x="2453172" y="1324942"/>
                      <a:ext cx="327265" cy="327266"/>
                    </a:xfrm>
                    <a:prstGeom prst="ellipse">
                      <a:avLst/>
                    </a:prstGeom>
                    <a:solidFill>
                      <a:schemeClr val="bg1">
                        <a:lumMod val="5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84" name="Group 83">
                      <a:extLst>
                        <a:ext uri="{FF2B5EF4-FFF2-40B4-BE49-F238E27FC236}">
                          <a16:creationId xmlns:a16="http://schemas.microsoft.com/office/drawing/2014/main" id="{3E109FDE-9AD0-C049-56DE-1D1E48BED779}"/>
                        </a:ext>
                      </a:extLst>
                    </p:cNvPr>
                    <p:cNvGrpSpPr/>
                    <p:nvPr/>
                  </p:nvGrpSpPr>
                  <p:grpSpPr>
                    <a:xfrm>
                      <a:off x="2432055" y="1917660"/>
                      <a:ext cx="369498" cy="154040"/>
                      <a:chOff x="1777624" y="2071147"/>
                      <a:chExt cx="309721" cy="129119"/>
                    </a:xfrm>
                  </p:grpSpPr>
                  <p:grpSp>
                    <p:nvGrpSpPr>
                      <p:cNvPr id="87" name="Group 72">
                        <a:extLst>
                          <a:ext uri="{FF2B5EF4-FFF2-40B4-BE49-F238E27FC236}">
                            <a16:creationId xmlns:a16="http://schemas.microsoft.com/office/drawing/2014/main" id="{D922A7D8-D694-F5AC-A12D-43B950F15AC9}"/>
                          </a:ext>
                        </a:extLst>
                      </p:cNvPr>
                      <p:cNvGrpSpPr/>
                      <p:nvPr/>
                    </p:nvGrpSpPr>
                    <p:grpSpPr>
                      <a:xfrm>
                        <a:off x="1935649" y="2073719"/>
                        <a:ext cx="76204" cy="75582"/>
                        <a:chOff x="5646283" y="853457"/>
                        <a:chExt cx="73152" cy="64008"/>
                      </a:xfrm>
                    </p:grpSpPr>
                    <p:sp>
                      <p:nvSpPr>
                        <p:cNvPr id="95" name="Rectangle 94">
                          <a:extLst>
                            <a:ext uri="{FF2B5EF4-FFF2-40B4-BE49-F238E27FC236}">
                              <a16:creationId xmlns:a16="http://schemas.microsoft.com/office/drawing/2014/main" id="{8B5386D6-5DAD-F09A-EAF8-82E004C6A89F}"/>
                            </a:ext>
                          </a:extLst>
                        </p:cNvPr>
                        <p:cNvSpPr/>
                        <p:nvPr/>
                      </p:nvSpPr>
                      <p:spPr>
                        <a:xfrm>
                          <a:off x="5668776" y="853457"/>
                          <a:ext cx="27432" cy="6400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6" name="Rectangle 95">
                          <a:extLst>
                            <a:ext uri="{FF2B5EF4-FFF2-40B4-BE49-F238E27FC236}">
                              <a16:creationId xmlns:a16="http://schemas.microsoft.com/office/drawing/2014/main" id="{64A2211D-BFD8-AE11-8092-021DD34A0712}"/>
                            </a:ext>
                          </a:extLst>
                        </p:cNvPr>
                        <p:cNvSpPr/>
                        <p:nvPr/>
                      </p:nvSpPr>
                      <p:spPr>
                        <a:xfrm>
                          <a:off x="5646283" y="870061"/>
                          <a:ext cx="73152" cy="27432"/>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88" name="Rectangle 87">
                        <a:extLst>
                          <a:ext uri="{FF2B5EF4-FFF2-40B4-BE49-F238E27FC236}">
                            <a16:creationId xmlns:a16="http://schemas.microsoft.com/office/drawing/2014/main" id="{6031089B-128B-E07C-66CD-D04C49CA947C}"/>
                          </a:ext>
                        </a:extLst>
                      </p:cNvPr>
                      <p:cNvSpPr/>
                      <p:nvPr/>
                    </p:nvSpPr>
                    <p:spPr>
                      <a:xfrm>
                        <a:off x="1781855" y="2146280"/>
                        <a:ext cx="305490" cy="53986"/>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89" name="Group 71">
                        <a:extLst>
                          <a:ext uri="{FF2B5EF4-FFF2-40B4-BE49-F238E27FC236}">
                            <a16:creationId xmlns:a16="http://schemas.microsoft.com/office/drawing/2014/main" id="{DFA5B71C-6767-44A3-321A-9A33DA70AAC7}"/>
                          </a:ext>
                        </a:extLst>
                      </p:cNvPr>
                      <p:cNvGrpSpPr/>
                      <p:nvPr/>
                    </p:nvGrpSpPr>
                    <p:grpSpPr>
                      <a:xfrm>
                        <a:off x="1777624" y="2071147"/>
                        <a:ext cx="76204" cy="75582"/>
                        <a:chOff x="5646283" y="853457"/>
                        <a:chExt cx="73152" cy="64008"/>
                      </a:xfrm>
                    </p:grpSpPr>
                    <p:sp>
                      <p:nvSpPr>
                        <p:cNvPr id="93" name="Rectangle 92">
                          <a:extLst>
                            <a:ext uri="{FF2B5EF4-FFF2-40B4-BE49-F238E27FC236}">
                              <a16:creationId xmlns:a16="http://schemas.microsoft.com/office/drawing/2014/main" id="{007AACBF-BB32-BFE4-4255-73799223E0D1}"/>
                            </a:ext>
                          </a:extLst>
                        </p:cNvPr>
                        <p:cNvSpPr/>
                        <p:nvPr/>
                      </p:nvSpPr>
                      <p:spPr>
                        <a:xfrm>
                          <a:off x="5668776" y="853457"/>
                          <a:ext cx="27432" cy="6400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4" name="Rectangle 93">
                          <a:extLst>
                            <a:ext uri="{FF2B5EF4-FFF2-40B4-BE49-F238E27FC236}">
                              <a16:creationId xmlns:a16="http://schemas.microsoft.com/office/drawing/2014/main" id="{83CEEF38-DB81-37E3-2814-1FC47126B32A}"/>
                            </a:ext>
                          </a:extLst>
                        </p:cNvPr>
                        <p:cNvSpPr/>
                        <p:nvPr/>
                      </p:nvSpPr>
                      <p:spPr>
                        <a:xfrm>
                          <a:off x="5646283" y="870061"/>
                          <a:ext cx="73152" cy="27432"/>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90" name="Group 72">
                        <a:extLst>
                          <a:ext uri="{FF2B5EF4-FFF2-40B4-BE49-F238E27FC236}">
                            <a16:creationId xmlns:a16="http://schemas.microsoft.com/office/drawing/2014/main" id="{3FF99789-9ABE-3D6D-CDBD-E6B419DD82A8}"/>
                          </a:ext>
                        </a:extLst>
                      </p:cNvPr>
                      <p:cNvGrpSpPr/>
                      <p:nvPr/>
                    </p:nvGrpSpPr>
                    <p:grpSpPr>
                      <a:xfrm>
                        <a:off x="1997298" y="2073719"/>
                        <a:ext cx="76204" cy="75582"/>
                        <a:chOff x="5646283" y="853457"/>
                        <a:chExt cx="73152" cy="64008"/>
                      </a:xfrm>
                    </p:grpSpPr>
                    <p:sp>
                      <p:nvSpPr>
                        <p:cNvPr id="91" name="Rectangle 90">
                          <a:extLst>
                            <a:ext uri="{FF2B5EF4-FFF2-40B4-BE49-F238E27FC236}">
                              <a16:creationId xmlns:a16="http://schemas.microsoft.com/office/drawing/2014/main" id="{032ED91D-4CEE-8334-DB50-39A2910D196C}"/>
                            </a:ext>
                          </a:extLst>
                        </p:cNvPr>
                        <p:cNvSpPr/>
                        <p:nvPr/>
                      </p:nvSpPr>
                      <p:spPr>
                        <a:xfrm>
                          <a:off x="5668776" y="853457"/>
                          <a:ext cx="27432" cy="6400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2" name="Rectangle 91">
                          <a:extLst>
                            <a:ext uri="{FF2B5EF4-FFF2-40B4-BE49-F238E27FC236}">
                              <a16:creationId xmlns:a16="http://schemas.microsoft.com/office/drawing/2014/main" id="{C1B3B7BF-4484-9C56-B25C-FE724318B0FE}"/>
                            </a:ext>
                          </a:extLst>
                        </p:cNvPr>
                        <p:cNvSpPr/>
                        <p:nvPr/>
                      </p:nvSpPr>
                      <p:spPr>
                        <a:xfrm>
                          <a:off x="5646283" y="870061"/>
                          <a:ext cx="73152" cy="27432"/>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sp>
                  <p:nvSpPr>
                    <p:cNvPr id="85" name="Trapezoid 84">
                      <a:extLst>
                        <a:ext uri="{FF2B5EF4-FFF2-40B4-BE49-F238E27FC236}">
                          <a16:creationId xmlns:a16="http://schemas.microsoft.com/office/drawing/2014/main" id="{0A12E7CA-D0D8-EFBF-F8ED-0BA02DC2ECC1}"/>
                        </a:ext>
                      </a:extLst>
                    </p:cNvPr>
                    <p:cNvSpPr/>
                    <p:nvPr/>
                  </p:nvSpPr>
                  <p:spPr>
                    <a:xfrm>
                      <a:off x="2436127" y="1691651"/>
                      <a:ext cx="361355" cy="158474"/>
                    </a:xfrm>
                    <a:prstGeom prst="trapezoid">
                      <a:avLst>
                        <a:gd name="adj" fmla="val 34375"/>
                      </a:avLst>
                    </a:prstGeom>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6" name="Rectangle: Top Corners Snipped 85">
                      <a:extLst>
                        <a:ext uri="{FF2B5EF4-FFF2-40B4-BE49-F238E27FC236}">
                          <a16:creationId xmlns:a16="http://schemas.microsoft.com/office/drawing/2014/main" id="{460790FB-38BE-EF21-5816-4940F9886BF8}"/>
                        </a:ext>
                      </a:extLst>
                    </p:cNvPr>
                    <p:cNvSpPr/>
                    <p:nvPr/>
                  </p:nvSpPr>
                  <p:spPr>
                    <a:xfrm>
                      <a:off x="2511125" y="1351202"/>
                      <a:ext cx="211358" cy="340902"/>
                    </a:xfrm>
                    <a:prstGeom prst="snip2SameRect">
                      <a:avLst/>
                    </a:prstGeom>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grpSp>
              <p:nvGrpSpPr>
                <p:cNvPr id="52" name="Group 51">
                  <a:extLst>
                    <a:ext uri="{FF2B5EF4-FFF2-40B4-BE49-F238E27FC236}">
                      <a16:creationId xmlns:a16="http://schemas.microsoft.com/office/drawing/2014/main" id="{911BA886-C37A-F041-0B7A-E20FD67E5AA8}"/>
                    </a:ext>
                  </a:extLst>
                </p:cNvPr>
                <p:cNvGrpSpPr>
                  <a:grpSpLocks noChangeAspect="1"/>
                </p:cNvGrpSpPr>
                <p:nvPr/>
              </p:nvGrpSpPr>
              <p:grpSpPr>
                <a:xfrm>
                  <a:off x="3422857" y="5189100"/>
                  <a:ext cx="625222" cy="992894"/>
                  <a:chOff x="10169402" y="2382130"/>
                  <a:chExt cx="1904293" cy="3024145"/>
                </a:xfrm>
              </p:grpSpPr>
              <p:grpSp>
                <p:nvGrpSpPr>
                  <p:cNvPr id="53" name="Group 52">
                    <a:extLst>
                      <a:ext uri="{FF2B5EF4-FFF2-40B4-BE49-F238E27FC236}">
                        <a16:creationId xmlns:a16="http://schemas.microsoft.com/office/drawing/2014/main" id="{2E69BF79-E6A3-194E-5E68-E267C816F437}"/>
                      </a:ext>
                    </a:extLst>
                  </p:cNvPr>
                  <p:cNvGrpSpPr/>
                  <p:nvPr/>
                </p:nvGrpSpPr>
                <p:grpSpPr>
                  <a:xfrm>
                    <a:off x="10169402" y="2436371"/>
                    <a:ext cx="864712" cy="2468880"/>
                    <a:chOff x="10121416" y="2452366"/>
                    <a:chExt cx="864712" cy="2468880"/>
                  </a:xfrm>
                </p:grpSpPr>
                <p:sp>
                  <p:nvSpPr>
                    <p:cNvPr id="73" name="Freeform 31">
                      <a:extLst>
                        <a:ext uri="{FF2B5EF4-FFF2-40B4-BE49-F238E27FC236}">
                          <a16:creationId xmlns:a16="http://schemas.microsoft.com/office/drawing/2014/main" id="{03061181-4F14-CA5F-3513-9E9DB96F649A}"/>
                        </a:ext>
                      </a:extLst>
                    </p:cNvPr>
                    <p:cNvSpPr/>
                    <p:nvPr/>
                  </p:nvSpPr>
                  <p:spPr>
                    <a:xfrm>
                      <a:off x="10216831" y="2993054"/>
                      <a:ext cx="628153" cy="1614115"/>
                    </a:xfrm>
                    <a:custGeom>
                      <a:avLst/>
                      <a:gdLst>
                        <a:gd name="connsiteX0" fmla="*/ 560567 w 628153"/>
                        <a:gd name="connsiteY0" fmla="*/ 0 h 1614115"/>
                        <a:gd name="connsiteX1" fmla="*/ 107343 w 628153"/>
                        <a:gd name="connsiteY1" fmla="*/ 1248355 h 1614115"/>
                        <a:gd name="connsiteX2" fmla="*/ 0 w 628153"/>
                        <a:gd name="connsiteY2" fmla="*/ 1550505 h 1614115"/>
                        <a:gd name="connsiteX3" fmla="*/ 3976 w 628153"/>
                        <a:gd name="connsiteY3" fmla="*/ 1578334 h 1614115"/>
                        <a:gd name="connsiteX4" fmla="*/ 3976 w 628153"/>
                        <a:gd name="connsiteY4" fmla="*/ 1614115 h 1614115"/>
                        <a:gd name="connsiteX5" fmla="*/ 63611 w 628153"/>
                        <a:gd name="connsiteY5" fmla="*/ 1598213 h 1614115"/>
                        <a:gd name="connsiteX6" fmla="*/ 83489 w 628153"/>
                        <a:gd name="connsiteY6" fmla="*/ 1550505 h 1614115"/>
                        <a:gd name="connsiteX7" fmla="*/ 115294 w 628153"/>
                        <a:gd name="connsiteY7" fmla="*/ 1542553 h 1614115"/>
                        <a:gd name="connsiteX8" fmla="*/ 210710 w 628153"/>
                        <a:gd name="connsiteY8" fmla="*/ 1236428 h 1614115"/>
                        <a:gd name="connsiteX9" fmla="*/ 628153 w 628153"/>
                        <a:gd name="connsiteY9" fmla="*/ 11927 h 1614115"/>
                        <a:gd name="connsiteX10" fmla="*/ 560567 w 628153"/>
                        <a:gd name="connsiteY10" fmla="*/ 0 h 161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8153" h="1614115">
                          <a:moveTo>
                            <a:pt x="560567" y="0"/>
                          </a:moveTo>
                          <a:lnTo>
                            <a:pt x="107343" y="1248355"/>
                          </a:lnTo>
                          <a:lnTo>
                            <a:pt x="0" y="1550505"/>
                          </a:lnTo>
                          <a:lnTo>
                            <a:pt x="3976" y="1578334"/>
                          </a:lnTo>
                          <a:lnTo>
                            <a:pt x="3976" y="1614115"/>
                          </a:lnTo>
                          <a:lnTo>
                            <a:pt x="63611" y="1598213"/>
                          </a:lnTo>
                          <a:lnTo>
                            <a:pt x="83489" y="1550505"/>
                          </a:lnTo>
                          <a:lnTo>
                            <a:pt x="115294" y="1542553"/>
                          </a:lnTo>
                          <a:lnTo>
                            <a:pt x="210710" y="1236428"/>
                          </a:lnTo>
                          <a:lnTo>
                            <a:pt x="628153" y="11927"/>
                          </a:lnTo>
                          <a:lnTo>
                            <a:pt x="560567" y="0"/>
                          </a:lnTo>
                          <a:close/>
                        </a:path>
                      </a:pathLst>
                    </a:custGeom>
                    <a:blipFill>
                      <a:blip r:embed="rId2" cstate="print">
                        <a:duotone>
                          <a:prstClr val="black"/>
                          <a:srgbClr val="996633">
                            <a:tint val="45000"/>
                            <a:satMod val="400000"/>
                          </a:srgbClr>
                        </a:duotone>
                      </a:blip>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4" name="Freeform 32">
                      <a:extLst>
                        <a:ext uri="{FF2B5EF4-FFF2-40B4-BE49-F238E27FC236}">
                          <a16:creationId xmlns:a16="http://schemas.microsoft.com/office/drawing/2014/main" id="{4D35CB0D-B862-C065-373E-9DF720D64161}"/>
                        </a:ext>
                      </a:extLst>
                    </p:cNvPr>
                    <p:cNvSpPr/>
                    <p:nvPr/>
                  </p:nvSpPr>
                  <p:spPr>
                    <a:xfrm>
                      <a:off x="10349385" y="2583562"/>
                      <a:ext cx="568518" cy="1510748"/>
                    </a:xfrm>
                    <a:custGeom>
                      <a:avLst/>
                      <a:gdLst>
                        <a:gd name="connsiteX0" fmla="*/ 512859 w 568518"/>
                        <a:gd name="connsiteY0" fmla="*/ 0 h 1510748"/>
                        <a:gd name="connsiteX1" fmla="*/ 0 w 568518"/>
                        <a:gd name="connsiteY1" fmla="*/ 1490870 h 1510748"/>
                        <a:gd name="connsiteX2" fmla="*/ 31805 w 568518"/>
                        <a:gd name="connsiteY2" fmla="*/ 1510748 h 1510748"/>
                        <a:gd name="connsiteX3" fmla="*/ 568518 w 568518"/>
                        <a:gd name="connsiteY3" fmla="*/ 11927 h 1510748"/>
                        <a:gd name="connsiteX4" fmla="*/ 512859 w 568518"/>
                        <a:gd name="connsiteY4" fmla="*/ 0 h 151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518" h="1510748">
                          <a:moveTo>
                            <a:pt x="512859" y="0"/>
                          </a:moveTo>
                          <a:lnTo>
                            <a:pt x="0" y="1490870"/>
                          </a:lnTo>
                          <a:lnTo>
                            <a:pt x="31805" y="1510748"/>
                          </a:lnTo>
                          <a:lnTo>
                            <a:pt x="568518" y="11927"/>
                          </a:lnTo>
                          <a:lnTo>
                            <a:pt x="512859" y="0"/>
                          </a:lnTo>
                          <a:close/>
                        </a:path>
                      </a:pathLst>
                    </a:custGeom>
                    <a:blipFill>
                      <a:blip r:embed="rId2" cstate="print">
                        <a:duotone>
                          <a:prstClr val="black"/>
                          <a:srgbClr val="996633">
                            <a:tint val="45000"/>
                            <a:satMod val="400000"/>
                          </a:srgbClr>
                        </a:duotone>
                      </a:blip>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5" name="Freeform 35">
                      <a:extLst>
                        <a:ext uri="{FF2B5EF4-FFF2-40B4-BE49-F238E27FC236}">
                          <a16:creationId xmlns:a16="http://schemas.microsoft.com/office/drawing/2014/main" id="{9CB8E592-CFB8-78F2-7656-0C6AABCBC994}"/>
                        </a:ext>
                      </a:extLst>
                    </p:cNvPr>
                    <p:cNvSpPr/>
                    <p:nvPr/>
                  </p:nvSpPr>
                  <p:spPr>
                    <a:xfrm>
                      <a:off x="10452751" y="2527264"/>
                      <a:ext cx="533377" cy="1559096"/>
                    </a:xfrm>
                    <a:custGeom>
                      <a:avLst/>
                      <a:gdLst>
                        <a:gd name="connsiteX0" fmla="*/ 500932 w 504908"/>
                        <a:gd name="connsiteY0" fmla="*/ 0 h 1451113"/>
                        <a:gd name="connsiteX1" fmla="*/ 0 w 504908"/>
                        <a:gd name="connsiteY1" fmla="*/ 1451113 h 1451113"/>
                        <a:gd name="connsiteX2" fmla="*/ 51684 w 504908"/>
                        <a:gd name="connsiteY2" fmla="*/ 1439186 h 1451113"/>
                        <a:gd name="connsiteX3" fmla="*/ 504908 w 504908"/>
                        <a:gd name="connsiteY3" fmla="*/ 111318 h 1451113"/>
                        <a:gd name="connsiteX4" fmla="*/ 500932 w 504908"/>
                        <a:gd name="connsiteY4" fmla="*/ 0 h 145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08" h="1451113">
                          <a:moveTo>
                            <a:pt x="500932" y="0"/>
                          </a:moveTo>
                          <a:lnTo>
                            <a:pt x="0" y="1451113"/>
                          </a:lnTo>
                          <a:lnTo>
                            <a:pt x="51684" y="1439186"/>
                          </a:lnTo>
                          <a:lnTo>
                            <a:pt x="504908" y="111318"/>
                          </a:lnTo>
                          <a:lnTo>
                            <a:pt x="500932" y="0"/>
                          </a:lnTo>
                          <a:close/>
                        </a:path>
                      </a:pathLst>
                    </a:custGeom>
                    <a:blipFill>
                      <a:blip r:embed="rId2" cstate="print">
                        <a:duotone>
                          <a:prstClr val="black"/>
                          <a:srgbClr val="996633">
                            <a:tint val="45000"/>
                            <a:satMod val="400000"/>
                          </a:srgbClr>
                        </a:duotone>
                      </a:blip>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6" name="Freeform 36">
                      <a:extLst>
                        <a:ext uri="{FF2B5EF4-FFF2-40B4-BE49-F238E27FC236}">
                          <a16:creationId xmlns:a16="http://schemas.microsoft.com/office/drawing/2014/main" id="{0916DCC3-A9C5-747A-E34E-4B92F34A95DC}"/>
                        </a:ext>
                      </a:extLst>
                    </p:cNvPr>
                    <p:cNvSpPr/>
                    <p:nvPr/>
                  </p:nvSpPr>
                  <p:spPr>
                    <a:xfrm>
                      <a:off x="10276466" y="4070456"/>
                      <a:ext cx="234564" cy="170953"/>
                    </a:xfrm>
                    <a:custGeom>
                      <a:avLst/>
                      <a:gdLst>
                        <a:gd name="connsiteX0" fmla="*/ 51684 w 234564"/>
                        <a:gd name="connsiteY0" fmla="*/ 0 h 170953"/>
                        <a:gd name="connsiteX1" fmla="*/ 103367 w 234564"/>
                        <a:gd name="connsiteY1" fmla="*/ 31805 h 170953"/>
                        <a:gd name="connsiteX2" fmla="*/ 234564 w 234564"/>
                        <a:gd name="connsiteY2" fmla="*/ 3976 h 170953"/>
                        <a:gd name="connsiteX3" fmla="*/ 166977 w 234564"/>
                        <a:gd name="connsiteY3" fmla="*/ 170953 h 170953"/>
                        <a:gd name="connsiteX4" fmla="*/ 35781 w 234564"/>
                        <a:gd name="connsiteY4" fmla="*/ 170953 h 170953"/>
                        <a:gd name="connsiteX5" fmla="*/ 0 w 234564"/>
                        <a:gd name="connsiteY5" fmla="*/ 155051 h 170953"/>
                        <a:gd name="connsiteX6" fmla="*/ 51684 w 234564"/>
                        <a:gd name="connsiteY6" fmla="*/ 0 h 17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564" h="170953">
                          <a:moveTo>
                            <a:pt x="51684" y="0"/>
                          </a:moveTo>
                          <a:lnTo>
                            <a:pt x="103367" y="31805"/>
                          </a:lnTo>
                          <a:lnTo>
                            <a:pt x="234564" y="3976"/>
                          </a:lnTo>
                          <a:lnTo>
                            <a:pt x="166977" y="170953"/>
                          </a:lnTo>
                          <a:lnTo>
                            <a:pt x="35781" y="170953"/>
                          </a:lnTo>
                          <a:lnTo>
                            <a:pt x="0" y="155051"/>
                          </a:lnTo>
                          <a:lnTo>
                            <a:pt x="51684" y="0"/>
                          </a:lnTo>
                          <a:close/>
                        </a:path>
                      </a:pathLst>
                    </a:cu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7" name="Straight Connector 76">
                      <a:extLst>
                        <a:ext uri="{FF2B5EF4-FFF2-40B4-BE49-F238E27FC236}">
                          <a16:creationId xmlns:a16="http://schemas.microsoft.com/office/drawing/2014/main" id="{5BE3C706-9024-5CF3-33C4-B411FD69826F}"/>
                        </a:ext>
                      </a:extLst>
                    </p:cNvPr>
                    <p:cNvCxnSpPr>
                      <a:stCxn id="76" idx="1"/>
                      <a:endCxn id="76" idx="4"/>
                    </p:cNvCxnSpPr>
                    <p:nvPr/>
                  </p:nvCxnSpPr>
                  <p:spPr>
                    <a:xfrm flipH="1">
                      <a:off x="10312247" y="4102261"/>
                      <a:ext cx="67586" cy="1391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Freeform 43">
                      <a:extLst>
                        <a:ext uri="{FF2B5EF4-FFF2-40B4-BE49-F238E27FC236}">
                          <a16:creationId xmlns:a16="http://schemas.microsoft.com/office/drawing/2014/main" id="{7D8EF18D-57A1-E518-17AA-E0656544F91E}"/>
                        </a:ext>
                      </a:extLst>
                    </p:cNvPr>
                    <p:cNvSpPr/>
                    <p:nvPr/>
                  </p:nvSpPr>
                  <p:spPr>
                    <a:xfrm>
                      <a:off x="10121416" y="4595242"/>
                      <a:ext cx="155050" cy="326004"/>
                    </a:xfrm>
                    <a:custGeom>
                      <a:avLst/>
                      <a:gdLst>
                        <a:gd name="connsiteX0" fmla="*/ 155050 w 155050"/>
                        <a:gd name="connsiteY0" fmla="*/ 0 h 326004"/>
                        <a:gd name="connsiteX1" fmla="*/ 39756 w 155050"/>
                        <a:gd name="connsiteY1" fmla="*/ 326004 h 326004"/>
                        <a:gd name="connsiteX2" fmla="*/ 55659 w 155050"/>
                        <a:gd name="connsiteY2" fmla="*/ 135172 h 326004"/>
                        <a:gd name="connsiteX3" fmla="*/ 0 w 155050"/>
                        <a:gd name="connsiteY3" fmla="*/ 39757 h 326004"/>
                        <a:gd name="connsiteX4" fmla="*/ 67586 w 155050"/>
                        <a:gd name="connsiteY4" fmla="*/ 59635 h 326004"/>
                        <a:gd name="connsiteX5" fmla="*/ 99391 w 155050"/>
                        <a:gd name="connsiteY5" fmla="*/ 7952 h 326004"/>
                        <a:gd name="connsiteX6" fmla="*/ 155050 w 155050"/>
                        <a:gd name="connsiteY6" fmla="*/ 0 h 32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0" h="326004">
                          <a:moveTo>
                            <a:pt x="155050" y="0"/>
                          </a:moveTo>
                          <a:lnTo>
                            <a:pt x="39756" y="326004"/>
                          </a:lnTo>
                          <a:lnTo>
                            <a:pt x="55659" y="135172"/>
                          </a:lnTo>
                          <a:lnTo>
                            <a:pt x="0" y="39757"/>
                          </a:lnTo>
                          <a:lnTo>
                            <a:pt x="67586" y="59635"/>
                          </a:lnTo>
                          <a:lnTo>
                            <a:pt x="99391" y="7952"/>
                          </a:lnTo>
                          <a:lnTo>
                            <a:pt x="15505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9" name="Freeform 48">
                      <a:extLst>
                        <a:ext uri="{FF2B5EF4-FFF2-40B4-BE49-F238E27FC236}">
                          <a16:creationId xmlns:a16="http://schemas.microsoft.com/office/drawing/2014/main" id="{2CDD93C6-D832-AAB8-D50E-08D08A22C055}"/>
                        </a:ext>
                      </a:extLst>
                    </p:cNvPr>
                    <p:cNvSpPr/>
                    <p:nvPr/>
                  </p:nvSpPr>
                  <p:spPr>
                    <a:xfrm>
                      <a:off x="10858269" y="2452366"/>
                      <a:ext cx="107342" cy="159026"/>
                    </a:xfrm>
                    <a:custGeom>
                      <a:avLst/>
                      <a:gdLst>
                        <a:gd name="connsiteX0" fmla="*/ 0 w 107342"/>
                        <a:gd name="connsiteY0" fmla="*/ 119269 h 159026"/>
                        <a:gd name="connsiteX1" fmla="*/ 47707 w 107342"/>
                        <a:gd name="connsiteY1" fmla="*/ 19878 h 159026"/>
                        <a:gd name="connsiteX2" fmla="*/ 71561 w 107342"/>
                        <a:gd name="connsiteY2" fmla="*/ 0 h 159026"/>
                        <a:gd name="connsiteX3" fmla="*/ 103367 w 107342"/>
                        <a:gd name="connsiteY3" fmla="*/ 0 h 159026"/>
                        <a:gd name="connsiteX4" fmla="*/ 107342 w 107342"/>
                        <a:gd name="connsiteY4" fmla="*/ 159026 h 159026"/>
                        <a:gd name="connsiteX5" fmla="*/ 67586 w 107342"/>
                        <a:gd name="connsiteY5" fmla="*/ 147099 h 159026"/>
                        <a:gd name="connsiteX6" fmla="*/ 0 w 107342"/>
                        <a:gd name="connsiteY6" fmla="*/ 119269 h 15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2" h="159026">
                          <a:moveTo>
                            <a:pt x="0" y="119269"/>
                          </a:moveTo>
                          <a:lnTo>
                            <a:pt x="47707" y="19878"/>
                          </a:lnTo>
                          <a:lnTo>
                            <a:pt x="71561" y="0"/>
                          </a:lnTo>
                          <a:lnTo>
                            <a:pt x="103367" y="0"/>
                          </a:lnTo>
                          <a:lnTo>
                            <a:pt x="107342" y="159026"/>
                          </a:lnTo>
                          <a:lnTo>
                            <a:pt x="67586" y="147099"/>
                          </a:lnTo>
                          <a:lnTo>
                            <a:pt x="0" y="119269"/>
                          </a:lnTo>
                          <a:close/>
                        </a:path>
                      </a:pathLst>
                    </a:cu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54" name="Group 53">
                    <a:extLst>
                      <a:ext uri="{FF2B5EF4-FFF2-40B4-BE49-F238E27FC236}">
                        <a16:creationId xmlns:a16="http://schemas.microsoft.com/office/drawing/2014/main" id="{3A51D94C-E316-5C3E-F903-5CA08F410F4B}"/>
                      </a:ext>
                    </a:extLst>
                  </p:cNvPr>
                  <p:cNvGrpSpPr/>
                  <p:nvPr/>
                </p:nvGrpSpPr>
                <p:grpSpPr>
                  <a:xfrm rot="21387875">
                    <a:off x="11233570" y="2413779"/>
                    <a:ext cx="840125" cy="2508636"/>
                    <a:chOff x="11198912" y="2440439"/>
                    <a:chExt cx="840125" cy="2508636"/>
                  </a:xfrm>
                </p:grpSpPr>
                <p:sp>
                  <p:nvSpPr>
                    <p:cNvPr id="66" name="Freeform 30">
                      <a:extLst>
                        <a:ext uri="{FF2B5EF4-FFF2-40B4-BE49-F238E27FC236}">
                          <a16:creationId xmlns:a16="http://schemas.microsoft.com/office/drawing/2014/main" id="{FC4D2B53-EA77-9145-16D0-BE47CFA749E9}"/>
                        </a:ext>
                      </a:extLst>
                    </p:cNvPr>
                    <p:cNvSpPr/>
                    <p:nvPr/>
                  </p:nvSpPr>
                  <p:spPr>
                    <a:xfrm>
                      <a:off x="11349987" y="3004981"/>
                      <a:ext cx="608274" cy="1641945"/>
                    </a:xfrm>
                    <a:custGeom>
                      <a:avLst/>
                      <a:gdLst>
                        <a:gd name="connsiteX0" fmla="*/ 0 w 608274"/>
                        <a:gd name="connsiteY0" fmla="*/ 0 h 1641945"/>
                        <a:gd name="connsiteX1" fmla="*/ 51683 w 608274"/>
                        <a:gd name="connsiteY1" fmla="*/ 7952 h 1641945"/>
                        <a:gd name="connsiteX2" fmla="*/ 592372 w 608274"/>
                        <a:gd name="connsiteY2" fmla="*/ 1550505 h 1641945"/>
                        <a:gd name="connsiteX3" fmla="*/ 584420 w 608274"/>
                        <a:gd name="connsiteY3" fmla="*/ 1582310 h 1641945"/>
                        <a:gd name="connsiteX4" fmla="*/ 608274 w 608274"/>
                        <a:gd name="connsiteY4" fmla="*/ 1641945 h 1641945"/>
                        <a:gd name="connsiteX5" fmla="*/ 532737 w 608274"/>
                        <a:gd name="connsiteY5" fmla="*/ 1610140 h 1641945"/>
                        <a:gd name="connsiteX6" fmla="*/ 524786 w 608274"/>
                        <a:gd name="connsiteY6" fmla="*/ 1578334 h 1641945"/>
                        <a:gd name="connsiteX7" fmla="*/ 492980 w 608274"/>
                        <a:gd name="connsiteY7" fmla="*/ 1550505 h 1641945"/>
                        <a:gd name="connsiteX8" fmla="*/ 0 w 608274"/>
                        <a:gd name="connsiteY8" fmla="*/ 0 h 164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274" h="1641945">
                          <a:moveTo>
                            <a:pt x="0" y="0"/>
                          </a:moveTo>
                          <a:lnTo>
                            <a:pt x="51683" y="7952"/>
                          </a:lnTo>
                          <a:lnTo>
                            <a:pt x="592372" y="1550505"/>
                          </a:lnTo>
                          <a:lnTo>
                            <a:pt x="584420" y="1582310"/>
                          </a:lnTo>
                          <a:lnTo>
                            <a:pt x="608274" y="1641945"/>
                          </a:lnTo>
                          <a:lnTo>
                            <a:pt x="532737" y="1610140"/>
                          </a:lnTo>
                          <a:lnTo>
                            <a:pt x="524786" y="1578334"/>
                          </a:lnTo>
                          <a:lnTo>
                            <a:pt x="492980" y="1550505"/>
                          </a:lnTo>
                          <a:lnTo>
                            <a:pt x="0" y="0"/>
                          </a:lnTo>
                          <a:close/>
                        </a:path>
                      </a:pathLst>
                    </a:custGeom>
                    <a:blipFill>
                      <a:blip r:embed="rId2" cstate="print">
                        <a:duotone>
                          <a:prstClr val="black"/>
                          <a:srgbClr val="996633">
                            <a:tint val="45000"/>
                            <a:satMod val="400000"/>
                          </a:srgbClr>
                        </a:duotone>
                      </a:blip>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7" name="Freeform 38">
                      <a:extLst>
                        <a:ext uri="{FF2B5EF4-FFF2-40B4-BE49-F238E27FC236}">
                          <a16:creationId xmlns:a16="http://schemas.microsoft.com/office/drawing/2014/main" id="{A9DC254C-4F72-9E3D-DCC9-1D2195BE1F77}"/>
                        </a:ext>
                      </a:extLst>
                    </p:cNvPr>
                    <p:cNvSpPr/>
                    <p:nvPr/>
                  </p:nvSpPr>
                  <p:spPr>
                    <a:xfrm>
                      <a:off x="11210336" y="2510476"/>
                      <a:ext cx="513362" cy="1639494"/>
                    </a:xfrm>
                    <a:custGeom>
                      <a:avLst/>
                      <a:gdLst>
                        <a:gd name="connsiteX0" fmla="*/ 7951 w 500932"/>
                        <a:gd name="connsiteY0" fmla="*/ 0 h 1542553"/>
                        <a:gd name="connsiteX1" fmla="*/ 500932 w 500932"/>
                        <a:gd name="connsiteY1" fmla="*/ 1542553 h 1542553"/>
                        <a:gd name="connsiteX2" fmla="*/ 465151 w 500932"/>
                        <a:gd name="connsiteY2" fmla="*/ 1530626 h 1542553"/>
                        <a:gd name="connsiteX3" fmla="*/ 0 w 500932"/>
                        <a:gd name="connsiteY3" fmla="*/ 135172 h 1542553"/>
                        <a:gd name="connsiteX4" fmla="*/ 7951 w 500932"/>
                        <a:gd name="connsiteY4" fmla="*/ 0 h 15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32" h="1542553">
                          <a:moveTo>
                            <a:pt x="7951" y="0"/>
                          </a:moveTo>
                          <a:lnTo>
                            <a:pt x="500932" y="1542553"/>
                          </a:lnTo>
                          <a:lnTo>
                            <a:pt x="465151" y="1530626"/>
                          </a:lnTo>
                          <a:lnTo>
                            <a:pt x="0" y="135172"/>
                          </a:lnTo>
                          <a:lnTo>
                            <a:pt x="7951" y="0"/>
                          </a:lnTo>
                          <a:close/>
                        </a:path>
                      </a:pathLst>
                    </a:custGeom>
                    <a:blipFill>
                      <a:blip r:embed="rId2" cstate="print">
                        <a:duotone>
                          <a:prstClr val="black"/>
                          <a:srgbClr val="996633">
                            <a:tint val="45000"/>
                            <a:satMod val="400000"/>
                          </a:srgbClr>
                        </a:duotone>
                      </a:blip>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8" name="Freeform 39">
                      <a:extLst>
                        <a:ext uri="{FF2B5EF4-FFF2-40B4-BE49-F238E27FC236}">
                          <a16:creationId xmlns:a16="http://schemas.microsoft.com/office/drawing/2014/main" id="{04764282-23A4-EB7F-B50A-9966A41A0D5B}"/>
                        </a:ext>
                      </a:extLst>
                    </p:cNvPr>
                    <p:cNvSpPr/>
                    <p:nvPr/>
                  </p:nvSpPr>
                  <p:spPr>
                    <a:xfrm>
                      <a:off x="11266498" y="2583562"/>
                      <a:ext cx="568518" cy="1582310"/>
                    </a:xfrm>
                    <a:custGeom>
                      <a:avLst/>
                      <a:gdLst>
                        <a:gd name="connsiteX0" fmla="*/ 55659 w 568518"/>
                        <a:gd name="connsiteY0" fmla="*/ 0 h 1582310"/>
                        <a:gd name="connsiteX1" fmla="*/ 568518 w 568518"/>
                        <a:gd name="connsiteY1" fmla="*/ 1570383 h 1582310"/>
                        <a:gd name="connsiteX2" fmla="*/ 540689 w 568518"/>
                        <a:gd name="connsiteY2" fmla="*/ 1582310 h 1582310"/>
                        <a:gd name="connsiteX3" fmla="*/ 0 w 568518"/>
                        <a:gd name="connsiteY3" fmla="*/ 11927 h 1582310"/>
                        <a:gd name="connsiteX4" fmla="*/ 55659 w 568518"/>
                        <a:gd name="connsiteY4" fmla="*/ 0 h 158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518" h="1582310">
                          <a:moveTo>
                            <a:pt x="55659" y="0"/>
                          </a:moveTo>
                          <a:lnTo>
                            <a:pt x="568518" y="1570383"/>
                          </a:lnTo>
                          <a:lnTo>
                            <a:pt x="540689" y="1582310"/>
                          </a:lnTo>
                          <a:lnTo>
                            <a:pt x="0" y="11927"/>
                          </a:lnTo>
                          <a:lnTo>
                            <a:pt x="55659" y="0"/>
                          </a:lnTo>
                          <a:close/>
                        </a:path>
                      </a:pathLst>
                    </a:custGeom>
                    <a:blipFill>
                      <a:blip r:embed="rId2" cstate="print">
                        <a:duotone>
                          <a:prstClr val="black"/>
                          <a:srgbClr val="996633">
                            <a:tint val="45000"/>
                            <a:satMod val="400000"/>
                          </a:srgbClr>
                        </a:duotone>
                      </a:blip>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9" name="Freeform 40">
                      <a:extLst>
                        <a:ext uri="{FF2B5EF4-FFF2-40B4-BE49-F238E27FC236}">
                          <a16:creationId xmlns:a16="http://schemas.microsoft.com/office/drawing/2014/main" id="{2B8C5FA7-0995-0C37-DAF8-A3E04E961833}"/>
                        </a:ext>
                      </a:extLst>
                    </p:cNvPr>
                    <p:cNvSpPr/>
                    <p:nvPr/>
                  </p:nvSpPr>
                  <p:spPr>
                    <a:xfrm>
                      <a:off x="11669302" y="4134067"/>
                      <a:ext cx="206734" cy="143123"/>
                    </a:xfrm>
                    <a:custGeom>
                      <a:avLst/>
                      <a:gdLst>
                        <a:gd name="connsiteX0" fmla="*/ 0 w 206734"/>
                        <a:gd name="connsiteY0" fmla="*/ 0 h 143123"/>
                        <a:gd name="connsiteX1" fmla="*/ 127221 w 206734"/>
                        <a:gd name="connsiteY1" fmla="*/ 27829 h 143123"/>
                        <a:gd name="connsiteX2" fmla="*/ 170953 w 206734"/>
                        <a:gd name="connsiteY2" fmla="*/ 19878 h 143123"/>
                        <a:gd name="connsiteX3" fmla="*/ 206734 w 206734"/>
                        <a:gd name="connsiteY3" fmla="*/ 115294 h 143123"/>
                        <a:gd name="connsiteX4" fmla="*/ 143123 w 206734"/>
                        <a:gd name="connsiteY4" fmla="*/ 143123 h 143123"/>
                        <a:gd name="connsiteX5" fmla="*/ 23854 w 206734"/>
                        <a:gd name="connsiteY5" fmla="*/ 107342 h 143123"/>
                        <a:gd name="connsiteX6" fmla="*/ 0 w 206734"/>
                        <a:gd name="connsiteY6" fmla="*/ 0 h 14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34" h="143123">
                          <a:moveTo>
                            <a:pt x="0" y="0"/>
                          </a:moveTo>
                          <a:lnTo>
                            <a:pt x="127221" y="27829"/>
                          </a:lnTo>
                          <a:lnTo>
                            <a:pt x="170953" y="19878"/>
                          </a:lnTo>
                          <a:lnTo>
                            <a:pt x="206734" y="115294"/>
                          </a:lnTo>
                          <a:lnTo>
                            <a:pt x="143123" y="143123"/>
                          </a:lnTo>
                          <a:lnTo>
                            <a:pt x="23854" y="107342"/>
                          </a:lnTo>
                          <a:lnTo>
                            <a:pt x="0" y="0"/>
                          </a:lnTo>
                          <a:close/>
                        </a:path>
                      </a:pathLst>
                    </a:cu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0" name="Straight Connector 69">
                      <a:extLst>
                        <a:ext uri="{FF2B5EF4-FFF2-40B4-BE49-F238E27FC236}">
                          <a16:creationId xmlns:a16="http://schemas.microsoft.com/office/drawing/2014/main" id="{FD250FED-E4A9-44EA-356D-59F13E8E2BD2}"/>
                        </a:ext>
                      </a:extLst>
                    </p:cNvPr>
                    <p:cNvCxnSpPr>
                      <a:cxnSpLocks/>
                      <a:stCxn id="69" idx="1"/>
                      <a:endCxn id="69" idx="4"/>
                    </p:cNvCxnSpPr>
                    <p:nvPr/>
                  </p:nvCxnSpPr>
                  <p:spPr>
                    <a:xfrm>
                      <a:off x="11796523" y="4161896"/>
                      <a:ext cx="15902" cy="1152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Freeform 46">
                      <a:extLst>
                        <a:ext uri="{FF2B5EF4-FFF2-40B4-BE49-F238E27FC236}">
                          <a16:creationId xmlns:a16="http://schemas.microsoft.com/office/drawing/2014/main" id="{D3823A4C-EFC4-1318-9D3F-4900489CDD37}"/>
                        </a:ext>
                      </a:extLst>
                    </p:cNvPr>
                    <p:cNvSpPr/>
                    <p:nvPr/>
                  </p:nvSpPr>
                  <p:spPr>
                    <a:xfrm>
                      <a:off x="11864109" y="4611145"/>
                      <a:ext cx="174928" cy="337930"/>
                    </a:xfrm>
                    <a:custGeom>
                      <a:avLst/>
                      <a:gdLst>
                        <a:gd name="connsiteX0" fmla="*/ 0 w 174928"/>
                        <a:gd name="connsiteY0" fmla="*/ 0 h 337930"/>
                        <a:gd name="connsiteX1" fmla="*/ 59634 w 174928"/>
                        <a:gd name="connsiteY1" fmla="*/ 178904 h 337930"/>
                        <a:gd name="connsiteX2" fmla="*/ 131196 w 174928"/>
                        <a:gd name="connsiteY2" fmla="*/ 337930 h 337930"/>
                        <a:gd name="connsiteX3" fmla="*/ 123245 w 174928"/>
                        <a:gd name="connsiteY3" fmla="*/ 139148 h 337930"/>
                        <a:gd name="connsiteX4" fmla="*/ 174928 w 174928"/>
                        <a:gd name="connsiteY4" fmla="*/ 55659 h 337930"/>
                        <a:gd name="connsiteX5" fmla="*/ 147099 w 174928"/>
                        <a:gd name="connsiteY5" fmla="*/ 55659 h 337930"/>
                        <a:gd name="connsiteX6" fmla="*/ 91440 w 174928"/>
                        <a:gd name="connsiteY6" fmla="*/ 71562 h 337930"/>
                        <a:gd name="connsiteX7" fmla="*/ 79513 w 174928"/>
                        <a:gd name="connsiteY7" fmla="*/ 35781 h 337930"/>
                        <a:gd name="connsiteX8" fmla="*/ 0 w 174928"/>
                        <a:gd name="connsiteY8" fmla="*/ 0 h 33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28" h="337930">
                          <a:moveTo>
                            <a:pt x="0" y="0"/>
                          </a:moveTo>
                          <a:lnTo>
                            <a:pt x="59634" y="178904"/>
                          </a:lnTo>
                          <a:lnTo>
                            <a:pt x="131196" y="337930"/>
                          </a:lnTo>
                          <a:lnTo>
                            <a:pt x="123245" y="139148"/>
                          </a:lnTo>
                          <a:lnTo>
                            <a:pt x="174928" y="55659"/>
                          </a:lnTo>
                          <a:lnTo>
                            <a:pt x="147099" y="55659"/>
                          </a:lnTo>
                          <a:lnTo>
                            <a:pt x="91440" y="71562"/>
                          </a:lnTo>
                          <a:lnTo>
                            <a:pt x="79513" y="357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Freeform 49">
                      <a:extLst>
                        <a:ext uri="{FF2B5EF4-FFF2-40B4-BE49-F238E27FC236}">
                          <a16:creationId xmlns:a16="http://schemas.microsoft.com/office/drawing/2014/main" id="{CECFDBC6-8BFB-9AA8-57B3-312BD7A903EB}"/>
                        </a:ext>
                      </a:extLst>
                    </p:cNvPr>
                    <p:cNvSpPr/>
                    <p:nvPr/>
                  </p:nvSpPr>
                  <p:spPr>
                    <a:xfrm>
                      <a:off x="11198912" y="2440439"/>
                      <a:ext cx="119269" cy="159026"/>
                    </a:xfrm>
                    <a:custGeom>
                      <a:avLst/>
                      <a:gdLst>
                        <a:gd name="connsiteX0" fmla="*/ 119269 w 119269"/>
                        <a:gd name="connsiteY0" fmla="*/ 135172 h 159026"/>
                        <a:gd name="connsiteX1" fmla="*/ 27829 w 119269"/>
                        <a:gd name="connsiteY1" fmla="*/ 159026 h 159026"/>
                        <a:gd name="connsiteX2" fmla="*/ 19878 w 119269"/>
                        <a:gd name="connsiteY2" fmla="*/ 35781 h 159026"/>
                        <a:gd name="connsiteX3" fmla="*/ 0 w 119269"/>
                        <a:gd name="connsiteY3" fmla="*/ 0 h 159026"/>
                        <a:gd name="connsiteX4" fmla="*/ 51683 w 119269"/>
                        <a:gd name="connsiteY4" fmla="*/ 7951 h 159026"/>
                        <a:gd name="connsiteX5" fmla="*/ 67586 w 119269"/>
                        <a:gd name="connsiteY5" fmla="*/ 31805 h 159026"/>
                        <a:gd name="connsiteX6" fmla="*/ 91440 w 119269"/>
                        <a:gd name="connsiteY6" fmla="*/ 47708 h 159026"/>
                        <a:gd name="connsiteX7" fmla="*/ 119269 w 119269"/>
                        <a:gd name="connsiteY7" fmla="*/ 135172 h 15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69" h="159026">
                          <a:moveTo>
                            <a:pt x="119269" y="135172"/>
                          </a:moveTo>
                          <a:lnTo>
                            <a:pt x="27829" y="159026"/>
                          </a:lnTo>
                          <a:lnTo>
                            <a:pt x="19878" y="35781"/>
                          </a:lnTo>
                          <a:lnTo>
                            <a:pt x="0" y="0"/>
                          </a:lnTo>
                          <a:lnTo>
                            <a:pt x="51683" y="7951"/>
                          </a:lnTo>
                          <a:lnTo>
                            <a:pt x="67586" y="31805"/>
                          </a:lnTo>
                          <a:lnTo>
                            <a:pt x="91440" y="47708"/>
                          </a:lnTo>
                          <a:lnTo>
                            <a:pt x="119269" y="135172"/>
                          </a:lnTo>
                          <a:close/>
                        </a:path>
                      </a:pathLst>
                    </a:cu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55" name="Group 54">
                    <a:extLst>
                      <a:ext uri="{FF2B5EF4-FFF2-40B4-BE49-F238E27FC236}">
                        <a16:creationId xmlns:a16="http://schemas.microsoft.com/office/drawing/2014/main" id="{BA25FB60-0C3F-987F-8A07-357ABF305606}"/>
                      </a:ext>
                    </a:extLst>
                  </p:cNvPr>
                  <p:cNvGrpSpPr/>
                  <p:nvPr/>
                </p:nvGrpSpPr>
                <p:grpSpPr>
                  <a:xfrm rot="166005">
                    <a:off x="10929830" y="2388755"/>
                    <a:ext cx="189594" cy="3017520"/>
                    <a:chOff x="10929830" y="2388755"/>
                    <a:chExt cx="282272" cy="3017520"/>
                  </a:xfrm>
                </p:grpSpPr>
                <p:sp>
                  <p:nvSpPr>
                    <p:cNvPr id="57" name="Freeform 29">
                      <a:extLst>
                        <a:ext uri="{FF2B5EF4-FFF2-40B4-BE49-F238E27FC236}">
                          <a16:creationId xmlns:a16="http://schemas.microsoft.com/office/drawing/2014/main" id="{8D9A60AE-C6ED-CB5F-808C-EA62F362F509}"/>
                        </a:ext>
                      </a:extLst>
                    </p:cNvPr>
                    <p:cNvSpPr/>
                    <p:nvPr/>
                  </p:nvSpPr>
                  <p:spPr>
                    <a:xfrm>
                      <a:off x="10981514" y="2945347"/>
                      <a:ext cx="174929" cy="1963972"/>
                    </a:xfrm>
                    <a:custGeom>
                      <a:avLst/>
                      <a:gdLst>
                        <a:gd name="connsiteX0" fmla="*/ 23854 w 174929"/>
                        <a:gd name="connsiteY0" fmla="*/ 0 h 1963972"/>
                        <a:gd name="connsiteX1" fmla="*/ 174929 w 174929"/>
                        <a:gd name="connsiteY1" fmla="*/ 7951 h 1963972"/>
                        <a:gd name="connsiteX2" fmla="*/ 163002 w 174929"/>
                        <a:gd name="connsiteY2" fmla="*/ 1900361 h 1963972"/>
                        <a:gd name="connsiteX3" fmla="*/ 131196 w 174929"/>
                        <a:gd name="connsiteY3" fmla="*/ 1963972 h 1963972"/>
                        <a:gd name="connsiteX4" fmla="*/ 27829 w 174929"/>
                        <a:gd name="connsiteY4" fmla="*/ 1956020 h 1963972"/>
                        <a:gd name="connsiteX5" fmla="*/ 0 w 174929"/>
                        <a:gd name="connsiteY5" fmla="*/ 1892410 h 1963972"/>
                        <a:gd name="connsiteX6" fmla="*/ 23854 w 174929"/>
                        <a:gd name="connsiteY6" fmla="*/ 0 h 196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929" h="1963972">
                          <a:moveTo>
                            <a:pt x="23854" y="0"/>
                          </a:moveTo>
                          <a:lnTo>
                            <a:pt x="174929" y="7951"/>
                          </a:lnTo>
                          <a:cubicBezTo>
                            <a:pt x="170953" y="638754"/>
                            <a:pt x="166978" y="1269558"/>
                            <a:pt x="163002" y="1900361"/>
                          </a:cubicBezTo>
                          <a:lnTo>
                            <a:pt x="131196" y="1963972"/>
                          </a:lnTo>
                          <a:lnTo>
                            <a:pt x="27829" y="1956020"/>
                          </a:lnTo>
                          <a:lnTo>
                            <a:pt x="0" y="1892410"/>
                          </a:lnTo>
                          <a:lnTo>
                            <a:pt x="23854" y="0"/>
                          </a:lnTo>
                          <a:close/>
                        </a:path>
                      </a:pathLst>
                    </a:custGeom>
                    <a:blipFill>
                      <a:blip r:embed="rId2" cstate="print">
                        <a:duotone>
                          <a:prstClr val="black"/>
                          <a:srgbClr val="996633">
                            <a:tint val="45000"/>
                            <a:satMod val="400000"/>
                          </a:srgbClr>
                        </a:duotone>
                      </a:blip>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8" name="Freeform 33">
                      <a:extLst>
                        <a:ext uri="{FF2B5EF4-FFF2-40B4-BE49-F238E27FC236}">
                          <a16:creationId xmlns:a16="http://schemas.microsoft.com/office/drawing/2014/main" id="{0AF0B9E1-476B-D0DE-B331-184837C37C8D}"/>
                        </a:ext>
                      </a:extLst>
                    </p:cNvPr>
                    <p:cNvSpPr/>
                    <p:nvPr/>
                  </p:nvSpPr>
                  <p:spPr>
                    <a:xfrm>
                      <a:off x="10941757" y="2543806"/>
                      <a:ext cx="75538" cy="1717481"/>
                    </a:xfrm>
                    <a:custGeom>
                      <a:avLst/>
                      <a:gdLst>
                        <a:gd name="connsiteX0" fmla="*/ 19879 w 75538"/>
                        <a:gd name="connsiteY0" fmla="*/ 3975 h 1717481"/>
                        <a:gd name="connsiteX1" fmla="*/ 0 w 75538"/>
                        <a:gd name="connsiteY1" fmla="*/ 1717481 h 1717481"/>
                        <a:gd name="connsiteX2" fmla="*/ 51684 w 75538"/>
                        <a:gd name="connsiteY2" fmla="*/ 1717481 h 1717481"/>
                        <a:gd name="connsiteX3" fmla="*/ 75538 w 75538"/>
                        <a:gd name="connsiteY3" fmla="*/ 0 h 1717481"/>
                        <a:gd name="connsiteX4" fmla="*/ 19879 w 75538"/>
                        <a:gd name="connsiteY4" fmla="*/ 3975 h 1717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38" h="1717481">
                          <a:moveTo>
                            <a:pt x="19879" y="3975"/>
                          </a:moveTo>
                          <a:lnTo>
                            <a:pt x="0" y="1717481"/>
                          </a:lnTo>
                          <a:lnTo>
                            <a:pt x="51684" y="1717481"/>
                          </a:lnTo>
                          <a:lnTo>
                            <a:pt x="75538" y="0"/>
                          </a:lnTo>
                          <a:lnTo>
                            <a:pt x="19879" y="3975"/>
                          </a:lnTo>
                          <a:close/>
                        </a:path>
                      </a:pathLst>
                    </a:custGeom>
                    <a:blipFill>
                      <a:blip r:embed="rId2" cstate="print">
                        <a:duotone>
                          <a:prstClr val="black"/>
                          <a:srgbClr val="996633">
                            <a:tint val="45000"/>
                            <a:satMod val="400000"/>
                          </a:srgbClr>
                        </a:duotone>
                      </a:blip>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9" name="Freeform 34">
                      <a:extLst>
                        <a:ext uri="{FF2B5EF4-FFF2-40B4-BE49-F238E27FC236}">
                          <a16:creationId xmlns:a16="http://schemas.microsoft.com/office/drawing/2014/main" id="{64011A39-D87E-190A-D169-433941C7182E}"/>
                        </a:ext>
                      </a:extLst>
                    </p:cNvPr>
                    <p:cNvSpPr/>
                    <p:nvPr/>
                  </p:nvSpPr>
                  <p:spPr>
                    <a:xfrm>
                      <a:off x="11148491" y="2535854"/>
                      <a:ext cx="51684" cy="1733385"/>
                    </a:xfrm>
                    <a:custGeom>
                      <a:avLst/>
                      <a:gdLst>
                        <a:gd name="connsiteX0" fmla="*/ 0 w 51684"/>
                        <a:gd name="connsiteY0" fmla="*/ 3976 h 1733385"/>
                        <a:gd name="connsiteX1" fmla="*/ 3976 w 51684"/>
                        <a:gd name="connsiteY1" fmla="*/ 1725433 h 1733385"/>
                        <a:gd name="connsiteX2" fmla="*/ 47708 w 51684"/>
                        <a:gd name="connsiteY2" fmla="*/ 1733385 h 1733385"/>
                        <a:gd name="connsiteX3" fmla="*/ 51684 w 51684"/>
                        <a:gd name="connsiteY3" fmla="*/ 0 h 1733385"/>
                        <a:gd name="connsiteX4" fmla="*/ 0 w 51684"/>
                        <a:gd name="connsiteY4" fmla="*/ 3976 h 1733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4" h="1733385">
                          <a:moveTo>
                            <a:pt x="0" y="3976"/>
                          </a:moveTo>
                          <a:cubicBezTo>
                            <a:pt x="1325" y="577795"/>
                            <a:pt x="2651" y="1151614"/>
                            <a:pt x="3976" y="1725433"/>
                          </a:cubicBezTo>
                          <a:lnTo>
                            <a:pt x="47708" y="1733385"/>
                          </a:lnTo>
                          <a:cubicBezTo>
                            <a:pt x="49033" y="1155590"/>
                            <a:pt x="50359" y="577795"/>
                            <a:pt x="51684" y="0"/>
                          </a:cubicBezTo>
                          <a:lnTo>
                            <a:pt x="0" y="3976"/>
                          </a:lnTo>
                          <a:close/>
                        </a:path>
                      </a:pathLst>
                    </a:custGeom>
                    <a:blipFill>
                      <a:blip r:embed="rId2" cstate="print">
                        <a:duotone>
                          <a:prstClr val="black"/>
                          <a:srgbClr val="996633">
                            <a:tint val="45000"/>
                            <a:satMod val="400000"/>
                          </a:srgbClr>
                        </a:duotone>
                      </a:blip>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Freeform 37">
                      <a:extLst>
                        <a:ext uri="{FF2B5EF4-FFF2-40B4-BE49-F238E27FC236}">
                          <a16:creationId xmlns:a16="http://schemas.microsoft.com/office/drawing/2014/main" id="{A4982FC6-FEA8-6D62-B59A-CD69EC377EF4}"/>
                        </a:ext>
                      </a:extLst>
                    </p:cNvPr>
                    <p:cNvSpPr/>
                    <p:nvPr/>
                  </p:nvSpPr>
                  <p:spPr>
                    <a:xfrm>
                      <a:off x="10929830" y="4257312"/>
                      <a:ext cx="282272" cy="143123"/>
                    </a:xfrm>
                    <a:custGeom>
                      <a:avLst/>
                      <a:gdLst>
                        <a:gd name="connsiteX0" fmla="*/ 0 w 282272"/>
                        <a:gd name="connsiteY0" fmla="*/ 0 h 143123"/>
                        <a:gd name="connsiteX1" fmla="*/ 282272 w 282272"/>
                        <a:gd name="connsiteY1" fmla="*/ 11927 h 143123"/>
                        <a:gd name="connsiteX2" fmla="*/ 278296 w 282272"/>
                        <a:gd name="connsiteY2" fmla="*/ 143123 h 143123"/>
                        <a:gd name="connsiteX3" fmla="*/ 15903 w 282272"/>
                        <a:gd name="connsiteY3" fmla="*/ 135172 h 143123"/>
                        <a:gd name="connsiteX4" fmla="*/ 0 w 282272"/>
                        <a:gd name="connsiteY4" fmla="*/ 0 h 143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272" h="143123">
                          <a:moveTo>
                            <a:pt x="0" y="0"/>
                          </a:moveTo>
                          <a:lnTo>
                            <a:pt x="282272" y="11927"/>
                          </a:lnTo>
                          <a:lnTo>
                            <a:pt x="278296" y="143123"/>
                          </a:lnTo>
                          <a:lnTo>
                            <a:pt x="15903" y="135172"/>
                          </a:lnTo>
                          <a:lnTo>
                            <a:pt x="0" y="0"/>
                          </a:lnTo>
                          <a:close/>
                        </a:path>
                      </a:pathLst>
                    </a:cu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1" name="Freeform 44">
                      <a:extLst>
                        <a:ext uri="{FF2B5EF4-FFF2-40B4-BE49-F238E27FC236}">
                          <a16:creationId xmlns:a16="http://schemas.microsoft.com/office/drawing/2014/main" id="{6847B986-B471-0B93-6247-3E19CF35A279}"/>
                        </a:ext>
                      </a:extLst>
                    </p:cNvPr>
                    <p:cNvSpPr/>
                    <p:nvPr/>
                  </p:nvSpPr>
                  <p:spPr>
                    <a:xfrm>
                      <a:off x="10993441" y="4905343"/>
                      <a:ext cx="123245" cy="500932"/>
                    </a:xfrm>
                    <a:custGeom>
                      <a:avLst/>
                      <a:gdLst>
                        <a:gd name="connsiteX0" fmla="*/ 7951 w 123245"/>
                        <a:gd name="connsiteY0" fmla="*/ 0 h 500932"/>
                        <a:gd name="connsiteX1" fmla="*/ 123245 w 123245"/>
                        <a:gd name="connsiteY1" fmla="*/ 7951 h 500932"/>
                        <a:gd name="connsiteX2" fmla="*/ 115294 w 123245"/>
                        <a:gd name="connsiteY2" fmla="*/ 294198 h 500932"/>
                        <a:gd name="connsiteX3" fmla="*/ 59635 w 123245"/>
                        <a:gd name="connsiteY3" fmla="*/ 500932 h 500932"/>
                        <a:gd name="connsiteX4" fmla="*/ 0 w 123245"/>
                        <a:gd name="connsiteY4" fmla="*/ 238539 h 500932"/>
                        <a:gd name="connsiteX5" fmla="*/ 7951 w 123245"/>
                        <a:gd name="connsiteY5" fmla="*/ 0 h 50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45" h="500932">
                          <a:moveTo>
                            <a:pt x="7951" y="0"/>
                          </a:moveTo>
                          <a:lnTo>
                            <a:pt x="123245" y="7951"/>
                          </a:lnTo>
                          <a:lnTo>
                            <a:pt x="115294" y="294198"/>
                          </a:lnTo>
                          <a:lnTo>
                            <a:pt x="59635" y="500932"/>
                          </a:lnTo>
                          <a:lnTo>
                            <a:pt x="0" y="238539"/>
                          </a:lnTo>
                          <a:lnTo>
                            <a:pt x="7951"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62" name="Straight Connector 61">
                      <a:extLst>
                        <a:ext uri="{FF2B5EF4-FFF2-40B4-BE49-F238E27FC236}">
                          <a16:creationId xmlns:a16="http://schemas.microsoft.com/office/drawing/2014/main" id="{136760A9-9FCA-57F9-8B55-F41466395857}"/>
                        </a:ext>
                      </a:extLst>
                    </p:cNvPr>
                    <p:cNvCxnSpPr/>
                    <p:nvPr/>
                  </p:nvCxnSpPr>
                  <p:spPr>
                    <a:xfrm>
                      <a:off x="10997416" y="5032564"/>
                      <a:ext cx="119270" cy="795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Freeform 47">
                      <a:extLst>
                        <a:ext uri="{FF2B5EF4-FFF2-40B4-BE49-F238E27FC236}">
                          <a16:creationId xmlns:a16="http://schemas.microsoft.com/office/drawing/2014/main" id="{984A5DD7-8304-590D-ADC2-A2DB5F40FA46}"/>
                        </a:ext>
                      </a:extLst>
                    </p:cNvPr>
                    <p:cNvSpPr/>
                    <p:nvPr/>
                  </p:nvSpPr>
                  <p:spPr>
                    <a:xfrm>
                      <a:off x="10957660" y="2388755"/>
                      <a:ext cx="254442" cy="147099"/>
                    </a:xfrm>
                    <a:custGeom>
                      <a:avLst/>
                      <a:gdLst>
                        <a:gd name="connsiteX0" fmla="*/ 254442 w 254442"/>
                        <a:gd name="connsiteY0" fmla="*/ 147099 h 147099"/>
                        <a:gd name="connsiteX1" fmla="*/ 0 w 254442"/>
                        <a:gd name="connsiteY1" fmla="*/ 147099 h 147099"/>
                        <a:gd name="connsiteX2" fmla="*/ 0 w 254442"/>
                        <a:gd name="connsiteY2" fmla="*/ 51684 h 147099"/>
                        <a:gd name="connsiteX3" fmla="*/ 35781 w 254442"/>
                        <a:gd name="connsiteY3" fmla="*/ 47708 h 147099"/>
                        <a:gd name="connsiteX4" fmla="*/ 51683 w 254442"/>
                        <a:gd name="connsiteY4" fmla="*/ 3976 h 147099"/>
                        <a:gd name="connsiteX5" fmla="*/ 234563 w 254442"/>
                        <a:gd name="connsiteY5" fmla="*/ 0 h 147099"/>
                        <a:gd name="connsiteX6" fmla="*/ 218661 w 254442"/>
                        <a:gd name="connsiteY6" fmla="*/ 47708 h 147099"/>
                        <a:gd name="connsiteX7" fmla="*/ 238539 w 254442"/>
                        <a:gd name="connsiteY7" fmla="*/ 67586 h 147099"/>
                        <a:gd name="connsiteX8" fmla="*/ 254442 w 254442"/>
                        <a:gd name="connsiteY8" fmla="*/ 147099 h 14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442" h="147099">
                          <a:moveTo>
                            <a:pt x="254442" y="147099"/>
                          </a:moveTo>
                          <a:lnTo>
                            <a:pt x="0" y="147099"/>
                          </a:lnTo>
                          <a:lnTo>
                            <a:pt x="0" y="51684"/>
                          </a:lnTo>
                          <a:lnTo>
                            <a:pt x="35781" y="47708"/>
                          </a:lnTo>
                          <a:lnTo>
                            <a:pt x="51683" y="3976"/>
                          </a:lnTo>
                          <a:lnTo>
                            <a:pt x="234563" y="0"/>
                          </a:lnTo>
                          <a:lnTo>
                            <a:pt x="218661" y="47708"/>
                          </a:lnTo>
                          <a:lnTo>
                            <a:pt x="238539" y="67586"/>
                          </a:lnTo>
                          <a:lnTo>
                            <a:pt x="254442" y="147099"/>
                          </a:lnTo>
                          <a:close/>
                        </a:path>
                      </a:pathLst>
                    </a:cu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64" name="Straight Connector 63">
                      <a:extLst>
                        <a:ext uri="{FF2B5EF4-FFF2-40B4-BE49-F238E27FC236}">
                          <a16:creationId xmlns:a16="http://schemas.microsoft.com/office/drawing/2014/main" id="{3642BCD2-FAED-7C4C-8FC0-CD8ABC4B9AA4}"/>
                        </a:ext>
                      </a:extLst>
                    </p:cNvPr>
                    <p:cNvCxnSpPr/>
                    <p:nvPr/>
                  </p:nvCxnSpPr>
                  <p:spPr>
                    <a:xfrm>
                      <a:off x="11005747" y="5034164"/>
                      <a:ext cx="54321" cy="144856"/>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7652AA0-6D91-2B73-A715-B949B74D2AA6}"/>
                        </a:ext>
                      </a:extLst>
                    </p:cNvPr>
                    <p:cNvCxnSpPr/>
                    <p:nvPr/>
                  </p:nvCxnSpPr>
                  <p:spPr>
                    <a:xfrm flipV="1">
                      <a:off x="11060067" y="5034167"/>
                      <a:ext cx="42250" cy="144854"/>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6" name="Freeform 50">
                    <a:extLst>
                      <a:ext uri="{FF2B5EF4-FFF2-40B4-BE49-F238E27FC236}">
                        <a16:creationId xmlns:a16="http://schemas.microsoft.com/office/drawing/2014/main" id="{B38B551D-16AF-8802-7DBB-DEC0D06101B1}"/>
                      </a:ext>
                    </a:extLst>
                  </p:cNvPr>
                  <p:cNvSpPr/>
                  <p:nvPr/>
                </p:nvSpPr>
                <p:spPr>
                  <a:xfrm>
                    <a:off x="10937420" y="2382130"/>
                    <a:ext cx="328612" cy="83343"/>
                  </a:xfrm>
                  <a:custGeom>
                    <a:avLst/>
                    <a:gdLst>
                      <a:gd name="connsiteX0" fmla="*/ 0 w 328612"/>
                      <a:gd name="connsiteY0" fmla="*/ 83343 h 83343"/>
                      <a:gd name="connsiteX1" fmla="*/ 4762 w 328612"/>
                      <a:gd name="connsiteY1" fmla="*/ 11906 h 83343"/>
                      <a:gd name="connsiteX2" fmla="*/ 35718 w 328612"/>
                      <a:gd name="connsiteY2" fmla="*/ 0 h 83343"/>
                      <a:gd name="connsiteX3" fmla="*/ 311943 w 328612"/>
                      <a:gd name="connsiteY3" fmla="*/ 4762 h 83343"/>
                      <a:gd name="connsiteX4" fmla="*/ 328612 w 328612"/>
                      <a:gd name="connsiteY4" fmla="*/ 14287 h 83343"/>
                      <a:gd name="connsiteX5" fmla="*/ 326231 w 328612"/>
                      <a:gd name="connsiteY5" fmla="*/ 83343 h 83343"/>
                      <a:gd name="connsiteX6" fmla="*/ 264318 w 328612"/>
                      <a:gd name="connsiteY6" fmla="*/ 76200 h 83343"/>
                      <a:gd name="connsiteX7" fmla="*/ 69056 w 328612"/>
                      <a:gd name="connsiteY7" fmla="*/ 73818 h 83343"/>
                      <a:gd name="connsiteX8" fmla="*/ 0 w 328612"/>
                      <a:gd name="connsiteY8" fmla="*/ 83343 h 8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612" h="83343">
                        <a:moveTo>
                          <a:pt x="0" y="83343"/>
                        </a:moveTo>
                        <a:lnTo>
                          <a:pt x="4762" y="11906"/>
                        </a:lnTo>
                        <a:lnTo>
                          <a:pt x="35718" y="0"/>
                        </a:lnTo>
                        <a:lnTo>
                          <a:pt x="311943" y="4762"/>
                        </a:lnTo>
                        <a:lnTo>
                          <a:pt x="328612" y="14287"/>
                        </a:lnTo>
                        <a:cubicBezTo>
                          <a:pt x="327818" y="37306"/>
                          <a:pt x="327025" y="60324"/>
                          <a:pt x="326231" y="83343"/>
                        </a:cubicBezTo>
                        <a:lnTo>
                          <a:pt x="264318" y="76200"/>
                        </a:lnTo>
                        <a:lnTo>
                          <a:pt x="69056" y="73818"/>
                        </a:lnTo>
                        <a:lnTo>
                          <a:pt x="0" y="83343"/>
                        </a:lnTo>
                        <a:close/>
                      </a:path>
                    </a:pathLst>
                  </a:cu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sp>
            <p:nvSpPr>
              <p:cNvPr id="50" name="Cube 49">
                <a:extLst>
                  <a:ext uri="{FF2B5EF4-FFF2-40B4-BE49-F238E27FC236}">
                    <a16:creationId xmlns:a16="http://schemas.microsoft.com/office/drawing/2014/main" id="{C3C548F3-B133-6E69-7115-8F1DB73B4C3D}"/>
                  </a:ext>
                </a:extLst>
              </p:cNvPr>
              <p:cNvSpPr/>
              <p:nvPr/>
            </p:nvSpPr>
            <p:spPr>
              <a:xfrm>
                <a:off x="3708686" y="5990759"/>
                <a:ext cx="42787" cy="60404"/>
              </a:xfrm>
              <a:prstGeom prst="cube">
                <a:avLst/>
              </a:prstGeom>
              <a:solidFill>
                <a:srgbClr val="CC99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0" name="Group 19">
              <a:extLst>
                <a:ext uri="{FF2B5EF4-FFF2-40B4-BE49-F238E27FC236}">
                  <a16:creationId xmlns:a16="http://schemas.microsoft.com/office/drawing/2014/main" id="{35BF233D-EC0B-B02D-4AF2-3F44C231C2E1}"/>
                </a:ext>
              </a:extLst>
            </p:cNvPr>
            <p:cNvGrpSpPr/>
            <p:nvPr/>
          </p:nvGrpSpPr>
          <p:grpSpPr>
            <a:xfrm>
              <a:off x="7321391" y="3450523"/>
              <a:ext cx="87826" cy="1430935"/>
              <a:chOff x="8898105" y="4044868"/>
              <a:chExt cx="92197" cy="1502144"/>
            </a:xfrm>
          </p:grpSpPr>
          <p:grpSp>
            <p:nvGrpSpPr>
              <p:cNvPr id="22" name="Group 21">
                <a:extLst>
                  <a:ext uri="{FF2B5EF4-FFF2-40B4-BE49-F238E27FC236}">
                    <a16:creationId xmlns:a16="http://schemas.microsoft.com/office/drawing/2014/main" id="{ACD3A4A3-F8DE-DC54-B36D-F86596BCCF8A}"/>
                  </a:ext>
                </a:extLst>
              </p:cNvPr>
              <p:cNvGrpSpPr/>
              <p:nvPr/>
            </p:nvGrpSpPr>
            <p:grpSpPr>
              <a:xfrm>
                <a:off x="8898105" y="4044868"/>
                <a:ext cx="92197" cy="1502144"/>
                <a:chOff x="8898105" y="4044868"/>
                <a:chExt cx="92197" cy="1502144"/>
              </a:xfrm>
            </p:grpSpPr>
            <p:sp>
              <p:nvSpPr>
                <p:cNvPr id="24" name="Cube 23">
                  <a:extLst>
                    <a:ext uri="{FF2B5EF4-FFF2-40B4-BE49-F238E27FC236}">
                      <a16:creationId xmlns:a16="http://schemas.microsoft.com/office/drawing/2014/main" id="{2BE6C0FC-85E7-ABFF-68A5-E7B59CA75919}"/>
                    </a:ext>
                  </a:extLst>
                </p:cNvPr>
                <p:cNvSpPr/>
                <p:nvPr/>
              </p:nvSpPr>
              <p:spPr>
                <a:xfrm>
                  <a:off x="8922478" y="5486608"/>
                  <a:ext cx="42787" cy="60404"/>
                </a:xfrm>
                <a:prstGeom prst="cube">
                  <a:avLst/>
                </a:prstGeom>
                <a:solidFill>
                  <a:srgbClr val="CC99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5" name="Group 24">
                  <a:extLst>
                    <a:ext uri="{FF2B5EF4-FFF2-40B4-BE49-F238E27FC236}">
                      <a16:creationId xmlns:a16="http://schemas.microsoft.com/office/drawing/2014/main" id="{3E8C6F93-CBA3-B646-C66F-4054D1811D88}"/>
                    </a:ext>
                  </a:extLst>
                </p:cNvPr>
                <p:cNvGrpSpPr/>
                <p:nvPr/>
              </p:nvGrpSpPr>
              <p:grpSpPr>
                <a:xfrm>
                  <a:off x="8898105" y="4044868"/>
                  <a:ext cx="92197" cy="1452895"/>
                  <a:chOff x="7361913" y="3922948"/>
                  <a:chExt cx="92197" cy="1452895"/>
                </a:xfrm>
              </p:grpSpPr>
              <p:grpSp>
                <p:nvGrpSpPr>
                  <p:cNvPr id="26" name="Group 25">
                    <a:extLst>
                      <a:ext uri="{FF2B5EF4-FFF2-40B4-BE49-F238E27FC236}">
                        <a16:creationId xmlns:a16="http://schemas.microsoft.com/office/drawing/2014/main" id="{75A4FBA6-D2F5-9793-4DBA-0C711ED1A96F}"/>
                      </a:ext>
                    </a:extLst>
                  </p:cNvPr>
                  <p:cNvGrpSpPr/>
                  <p:nvPr/>
                </p:nvGrpSpPr>
                <p:grpSpPr>
                  <a:xfrm>
                    <a:off x="7386289" y="4112332"/>
                    <a:ext cx="46335" cy="1263511"/>
                    <a:chOff x="9431699" y="3260036"/>
                    <a:chExt cx="64008" cy="1745436"/>
                  </a:xfrm>
                </p:grpSpPr>
                <p:grpSp>
                  <p:nvGrpSpPr>
                    <p:cNvPr id="34" name="Group 33">
                      <a:extLst>
                        <a:ext uri="{FF2B5EF4-FFF2-40B4-BE49-F238E27FC236}">
                          <a16:creationId xmlns:a16="http://schemas.microsoft.com/office/drawing/2014/main" id="{C09A3922-DF6B-F17E-2D7C-421565812C46}"/>
                        </a:ext>
                      </a:extLst>
                    </p:cNvPr>
                    <p:cNvGrpSpPr>
                      <a:grpSpLocks noChangeAspect="1"/>
                    </p:cNvGrpSpPr>
                    <p:nvPr/>
                  </p:nvGrpSpPr>
                  <p:grpSpPr>
                    <a:xfrm>
                      <a:off x="9438354" y="3260036"/>
                      <a:ext cx="48006" cy="1600200"/>
                      <a:chOff x="8675534" y="1219201"/>
                      <a:chExt cx="91440" cy="4585252"/>
                    </a:xfrm>
                  </p:grpSpPr>
                  <p:grpSp>
                    <p:nvGrpSpPr>
                      <p:cNvPr id="36" name="Group 35">
                        <a:extLst>
                          <a:ext uri="{FF2B5EF4-FFF2-40B4-BE49-F238E27FC236}">
                            <a16:creationId xmlns:a16="http://schemas.microsoft.com/office/drawing/2014/main" id="{86B1E931-F48F-F38C-C24B-34812DA5AE09}"/>
                          </a:ext>
                        </a:extLst>
                      </p:cNvPr>
                      <p:cNvGrpSpPr/>
                      <p:nvPr/>
                    </p:nvGrpSpPr>
                    <p:grpSpPr>
                      <a:xfrm>
                        <a:off x="8675534" y="3969027"/>
                        <a:ext cx="91440" cy="1835426"/>
                        <a:chOff x="7961574" y="2511288"/>
                        <a:chExt cx="91440" cy="1835426"/>
                      </a:xfrm>
                    </p:grpSpPr>
                    <p:sp>
                      <p:nvSpPr>
                        <p:cNvPr id="42" name="Rectangle 41">
                          <a:extLst>
                            <a:ext uri="{FF2B5EF4-FFF2-40B4-BE49-F238E27FC236}">
                              <a16:creationId xmlns:a16="http://schemas.microsoft.com/office/drawing/2014/main" id="{78D17A88-0E99-98FF-2586-B43E529A55BD}"/>
                            </a:ext>
                          </a:extLst>
                        </p:cNvPr>
                        <p:cNvSpPr/>
                        <p:nvPr/>
                      </p:nvSpPr>
                      <p:spPr>
                        <a:xfrm>
                          <a:off x="7961574" y="3432314"/>
                          <a:ext cx="91440" cy="914400"/>
                        </a:xfrm>
                        <a:prstGeom prst="rect">
                          <a:avLst/>
                        </a:prstGeom>
                        <a:solidFill>
                          <a:srgbClr val="FF0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 name="Rectangle 42">
                          <a:extLst>
                            <a:ext uri="{FF2B5EF4-FFF2-40B4-BE49-F238E27FC236}">
                              <a16:creationId xmlns:a16="http://schemas.microsoft.com/office/drawing/2014/main" id="{C1875FAE-467D-9E07-DF49-593AA550F519}"/>
                            </a:ext>
                          </a:extLst>
                        </p:cNvPr>
                        <p:cNvSpPr/>
                        <p:nvPr/>
                      </p:nvSpPr>
                      <p:spPr>
                        <a:xfrm>
                          <a:off x="7961574" y="2511288"/>
                          <a:ext cx="91440" cy="914400"/>
                        </a:xfrm>
                        <a:prstGeom prst="rect">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7" name="Group 36">
                        <a:extLst>
                          <a:ext uri="{FF2B5EF4-FFF2-40B4-BE49-F238E27FC236}">
                            <a16:creationId xmlns:a16="http://schemas.microsoft.com/office/drawing/2014/main" id="{A6684766-34BE-614B-966B-0B14F047F7C7}"/>
                          </a:ext>
                        </a:extLst>
                      </p:cNvPr>
                      <p:cNvGrpSpPr/>
                      <p:nvPr/>
                    </p:nvGrpSpPr>
                    <p:grpSpPr>
                      <a:xfrm>
                        <a:off x="8675534" y="1219201"/>
                        <a:ext cx="91440" cy="2749826"/>
                        <a:chOff x="8117287" y="1749288"/>
                        <a:chExt cx="91440" cy="2749826"/>
                      </a:xfrm>
                    </p:grpSpPr>
                    <p:grpSp>
                      <p:nvGrpSpPr>
                        <p:cNvPr id="38" name="Group 37">
                          <a:extLst>
                            <a:ext uri="{FF2B5EF4-FFF2-40B4-BE49-F238E27FC236}">
                              <a16:creationId xmlns:a16="http://schemas.microsoft.com/office/drawing/2014/main" id="{9EAFB76F-A408-4015-77AE-123B8B177322}"/>
                            </a:ext>
                          </a:extLst>
                        </p:cNvPr>
                        <p:cNvGrpSpPr/>
                        <p:nvPr/>
                      </p:nvGrpSpPr>
                      <p:grpSpPr>
                        <a:xfrm>
                          <a:off x="8117287" y="2663688"/>
                          <a:ext cx="91440" cy="1835426"/>
                          <a:chOff x="7961574" y="2511288"/>
                          <a:chExt cx="91440" cy="1835426"/>
                        </a:xfrm>
                      </p:grpSpPr>
                      <p:sp>
                        <p:nvSpPr>
                          <p:cNvPr id="40" name="Rectangle 39">
                            <a:extLst>
                              <a:ext uri="{FF2B5EF4-FFF2-40B4-BE49-F238E27FC236}">
                                <a16:creationId xmlns:a16="http://schemas.microsoft.com/office/drawing/2014/main" id="{9F8A5EE2-0974-736D-2E3C-2D00B194911D}"/>
                              </a:ext>
                            </a:extLst>
                          </p:cNvPr>
                          <p:cNvSpPr/>
                          <p:nvPr/>
                        </p:nvSpPr>
                        <p:spPr>
                          <a:xfrm>
                            <a:off x="7961574" y="3432314"/>
                            <a:ext cx="91440" cy="914400"/>
                          </a:xfrm>
                          <a:prstGeom prst="rect">
                            <a:avLst/>
                          </a:prstGeom>
                          <a:solidFill>
                            <a:srgbClr val="FF0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Rectangle 40">
                            <a:extLst>
                              <a:ext uri="{FF2B5EF4-FFF2-40B4-BE49-F238E27FC236}">
                                <a16:creationId xmlns:a16="http://schemas.microsoft.com/office/drawing/2014/main" id="{C0233E14-BEF3-24A4-EEF9-A8BBA252E167}"/>
                              </a:ext>
                            </a:extLst>
                          </p:cNvPr>
                          <p:cNvSpPr/>
                          <p:nvPr/>
                        </p:nvSpPr>
                        <p:spPr>
                          <a:xfrm>
                            <a:off x="7961574" y="2511288"/>
                            <a:ext cx="91440" cy="914400"/>
                          </a:xfrm>
                          <a:prstGeom prst="rect">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9" name="Rectangle 38">
                          <a:extLst>
                            <a:ext uri="{FF2B5EF4-FFF2-40B4-BE49-F238E27FC236}">
                              <a16:creationId xmlns:a16="http://schemas.microsoft.com/office/drawing/2014/main" id="{5E865384-3097-1C0E-013F-FF69136987CA}"/>
                            </a:ext>
                          </a:extLst>
                        </p:cNvPr>
                        <p:cNvSpPr/>
                        <p:nvPr/>
                      </p:nvSpPr>
                      <p:spPr>
                        <a:xfrm>
                          <a:off x="8117287" y="1749288"/>
                          <a:ext cx="91440" cy="914400"/>
                        </a:xfrm>
                        <a:prstGeom prst="rect">
                          <a:avLst/>
                        </a:prstGeom>
                        <a:solidFill>
                          <a:srgbClr val="FF0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sp>
                  <p:nvSpPr>
                    <p:cNvPr id="35" name="Trapezoid 34">
                      <a:extLst>
                        <a:ext uri="{FF2B5EF4-FFF2-40B4-BE49-F238E27FC236}">
                          <a16:creationId xmlns:a16="http://schemas.microsoft.com/office/drawing/2014/main" id="{CAF0722F-0DBC-02E7-9DAA-6583F1856186}"/>
                        </a:ext>
                      </a:extLst>
                    </p:cNvPr>
                    <p:cNvSpPr>
                      <a:spLocks/>
                    </p:cNvSpPr>
                    <p:nvPr/>
                  </p:nvSpPr>
                  <p:spPr>
                    <a:xfrm rot="10800000">
                      <a:off x="9431699" y="4868312"/>
                      <a:ext cx="64008" cy="13716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27" name="Group 26">
                    <a:extLst>
                      <a:ext uri="{FF2B5EF4-FFF2-40B4-BE49-F238E27FC236}">
                        <a16:creationId xmlns:a16="http://schemas.microsoft.com/office/drawing/2014/main" id="{82A2373B-8D41-8784-BCD6-2343FC49472D}"/>
                      </a:ext>
                    </a:extLst>
                  </p:cNvPr>
                  <p:cNvGrpSpPr>
                    <a:grpSpLocks noChangeAspect="1"/>
                  </p:cNvGrpSpPr>
                  <p:nvPr/>
                </p:nvGrpSpPr>
                <p:grpSpPr>
                  <a:xfrm>
                    <a:off x="7361913" y="3922948"/>
                    <a:ext cx="92197" cy="198579"/>
                    <a:chOff x="9435548" y="2107095"/>
                    <a:chExt cx="344556" cy="742122"/>
                  </a:xfrm>
                </p:grpSpPr>
                <p:sp>
                  <p:nvSpPr>
                    <p:cNvPr id="32" name="Rectangle 31">
                      <a:extLst>
                        <a:ext uri="{FF2B5EF4-FFF2-40B4-BE49-F238E27FC236}">
                          <a16:creationId xmlns:a16="http://schemas.microsoft.com/office/drawing/2014/main" id="{70B59EBB-5AAD-25C0-2B56-D29561E360D9}"/>
                        </a:ext>
                      </a:extLst>
                    </p:cNvPr>
                    <p:cNvSpPr/>
                    <p:nvPr/>
                  </p:nvSpPr>
                  <p:spPr>
                    <a:xfrm>
                      <a:off x="9435548" y="2372139"/>
                      <a:ext cx="344556" cy="291548"/>
                    </a:xfrm>
                    <a:prstGeom prst="rect">
                      <a:avLst/>
                    </a:prstGeom>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 name="Straight Connector 32">
                      <a:extLst>
                        <a:ext uri="{FF2B5EF4-FFF2-40B4-BE49-F238E27FC236}">
                          <a16:creationId xmlns:a16="http://schemas.microsoft.com/office/drawing/2014/main" id="{0F374420-C771-3110-388C-6A10615CB8DE}"/>
                        </a:ext>
                      </a:extLst>
                    </p:cNvPr>
                    <p:cNvCxnSpPr/>
                    <p:nvPr/>
                  </p:nvCxnSpPr>
                  <p:spPr>
                    <a:xfrm>
                      <a:off x="9621078" y="2107095"/>
                      <a:ext cx="0" cy="7421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grpSp>
          <p:sp>
            <p:nvSpPr>
              <p:cNvPr id="23" name="Trapezoid 22">
                <a:extLst>
                  <a:ext uri="{FF2B5EF4-FFF2-40B4-BE49-F238E27FC236}">
                    <a16:creationId xmlns:a16="http://schemas.microsoft.com/office/drawing/2014/main" id="{3EA5680F-646F-8562-D72E-4E8C8EEE40F9}"/>
                  </a:ext>
                </a:extLst>
              </p:cNvPr>
              <p:cNvSpPr/>
              <p:nvPr/>
            </p:nvSpPr>
            <p:spPr>
              <a:xfrm>
                <a:off x="8923161" y="4141294"/>
                <a:ext cx="45720" cy="92755"/>
              </a:xfrm>
              <a:prstGeom prst="trapezoi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1" name="TextBox 10">
              <a:extLst>
                <a:ext uri="{FF2B5EF4-FFF2-40B4-BE49-F238E27FC236}">
                  <a16:creationId xmlns:a16="http://schemas.microsoft.com/office/drawing/2014/main" id="{D3CC1CF0-9C1C-A92C-4FF5-69A228574361}"/>
                </a:ext>
              </a:extLst>
            </p:cNvPr>
            <p:cNvSpPr txBox="1"/>
            <p:nvPr/>
          </p:nvSpPr>
          <p:spPr>
            <a:xfrm>
              <a:off x="4842638" y="3220859"/>
              <a:ext cx="344588" cy="307777"/>
            </a:xfrm>
            <a:prstGeom prst="rect">
              <a:avLst/>
            </a:prstGeom>
            <a:noFill/>
          </p:spPr>
          <p:txBody>
            <a:bodyPr wrap="square" rtlCol="0">
              <a:spAutoFit/>
            </a:bodyPr>
            <a:lstStyle/>
            <a:p>
              <a:pPr algn="ctr"/>
              <a:r>
                <a:rPr lang="en-US" sz="1400" dirty="0">
                  <a:solidFill>
                    <a:srgbClr val="0000FF"/>
                  </a:solidFill>
                </a:rPr>
                <a:t>D</a:t>
              </a:r>
            </a:p>
          </p:txBody>
        </p:sp>
        <p:sp>
          <p:nvSpPr>
            <p:cNvPr id="12" name="TextBox 11">
              <a:extLst>
                <a:ext uri="{FF2B5EF4-FFF2-40B4-BE49-F238E27FC236}">
                  <a16:creationId xmlns:a16="http://schemas.microsoft.com/office/drawing/2014/main" id="{393724D0-7459-6CE9-DC69-1D808EE47BD9}"/>
                </a:ext>
              </a:extLst>
            </p:cNvPr>
            <p:cNvSpPr txBox="1"/>
            <p:nvPr/>
          </p:nvSpPr>
          <p:spPr>
            <a:xfrm>
              <a:off x="3906602" y="3520098"/>
              <a:ext cx="2225064" cy="307777"/>
            </a:xfrm>
            <a:prstGeom prst="rect">
              <a:avLst/>
            </a:prstGeom>
            <a:noFill/>
          </p:spPr>
          <p:txBody>
            <a:bodyPr wrap="square" rtlCol="0">
              <a:spAutoFit/>
            </a:bodyPr>
            <a:lstStyle/>
            <a:p>
              <a:pPr algn="ctr"/>
              <a:r>
                <a:rPr lang="en-US" sz="1400" dirty="0">
                  <a:solidFill>
                    <a:srgbClr val="0000FF"/>
                  </a:solidFill>
                </a:rPr>
                <a:t>MSA: ±(c + p ppm)</a:t>
              </a:r>
            </a:p>
          </p:txBody>
        </p:sp>
        <p:sp>
          <p:nvSpPr>
            <p:cNvPr id="6" name="Arc 5">
              <a:extLst>
                <a:ext uri="{FF2B5EF4-FFF2-40B4-BE49-F238E27FC236}">
                  <a16:creationId xmlns:a16="http://schemas.microsoft.com/office/drawing/2014/main" id="{9146C672-123B-D128-6260-89B2C8E76A92}"/>
                </a:ext>
              </a:extLst>
            </p:cNvPr>
            <p:cNvSpPr>
              <a:spLocks noChangeAspect="1"/>
            </p:cNvSpPr>
            <p:nvPr/>
          </p:nvSpPr>
          <p:spPr>
            <a:xfrm>
              <a:off x="2971048" y="3375062"/>
              <a:ext cx="295361" cy="50083"/>
            </a:xfrm>
            <a:prstGeom prst="arc">
              <a:avLst>
                <a:gd name="adj1" fmla="val 9700525"/>
                <a:gd name="adj2" fmla="val 2145235"/>
              </a:avLst>
            </a:prstGeom>
            <a:ln>
              <a:solidFill>
                <a:srgbClr val="FF0000"/>
              </a:solidFill>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nvGrpSpPr>
            <p:cNvPr id="97" name="Group 96">
              <a:extLst>
                <a:ext uri="{FF2B5EF4-FFF2-40B4-BE49-F238E27FC236}">
                  <a16:creationId xmlns:a16="http://schemas.microsoft.com/office/drawing/2014/main" id="{96FD8E50-9990-EA82-378B-E6A8A28567E2}"/>
                </a:ext>
              </a:extLst>
            </p:cNvPr>
            <p:cNvGrpSpPr/>
            <p:nvPr/>
          </p:nvGrpSpPr>
          <p:grpSpPr>
            <a:xfrm>
              <a:off x="7152921" y="3288632"/>
              <a:ext cx="758534" cy="307777"/>
              <a:chOff x="7084095" y="3190308"/>
              <a:chExt cx="758534" cy="307777"/>
            </a:xfrm>
          </p:grpSpPr>
          <p:sp>
            <p:nvSpPr>
              <p:cNvPr id="7" name="Arc 6">
                <a:extLst>
                  <a:ext uri="{FF2B5EF4-FFF2-40B4-BE49-F238E27FC236}">
                    <a16:creationId xmlns:a16="http://schemas.microsoft.com/office/drawing/2014/main" id="{7FB52104-0FEE-46B3-DAF1-49CFB6680417}"/>
                  </a:ext>
                </a:extLst>
              </p:cNvPr>
              <p:cNvSpPr>
                <a:spLocks noChangeAspect="1"/>
              </p:cNvSpPr>
              <p:nvPr/>
            </p:nvSpPr>
            <p:spPr>
              <a:xfrm>
                <a:off x="7084095" y="3302091"/>
                <a:ext cx="421944" cy="71547"/>
              </a:xfrm>
              <a:prstGeom prst="arc">
                <a:avLst>
                  <a:gd name="adj1" fmla="val 9700525"/>
                  <a:gd name="adj2" fmla="val 2145235"/>
                </a:avLst>
              </a:prstGeom>
              <a:ln>
                <a:solidFill>
                  <a:srgbClr val="FF0000"/>
                </a:solidFill>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8" name="TextBox 7">
                <a:extLst>
                  <a:ext uri="{FF2B5EF4-FFF2-40B4-BE49-F238E27FC236}">
                    <a16:creationId xmlns:a16="http://schemas.microsoft.com/office/drawing/2014/main" id="{0B4B9031-8514-F698-75BB-30EE92A8ECFA}"/>
                  </a:ext>
                </a:extLst>
              </p:cNvPr>
              <p:cNvSpPr txBox="1"/>
              <p:nvPr/>
            </p:nvSpPr>
            <p:spPr>
              <a:xfrm>
                <a:off x="7528119" y="3190308"/>
                <a:ext cx="314510" cy="307777"/>
              </a:xfrm>
              <a:prstGeom prst="rect">
                <a:avLst/>
              </a:prstGeom>
              <a:noFill/>
            </p:spPr>
            <p:txBody>
              <a:bodyPr wrap="none" rtlCol="0">
                <a:spAutoFit/>
              </a:bodyPr>
              <a:lstStyle/>
              <a:p>
                <a:r>
                  <a:rPr lang="en-US" sz="1400" dirty="0">
                    <a:solidFill>
                      <a:srgbClr val="FF0000"/>
                    </a:solidFill>
                  </a:rPr>
                  <a:t>E</a:t>
                </a:r>
                <a:r>
                  <a:rPr lang="en-US" sz="1400" baseline="-25000" dirty="0">
                    <a:solidFill>
                      <a:srgbClr val="FF0000"/>
                    </a:solidFill>
                  </a:rPr>
                  <a:t>r</a:t>
                </a:r>
                <a:endParaRPr lang="en-US" sz="1400" baseline="-25000" dirty="0">
                  <a:solidFill>
                    <a:srgbClr val="FF0000"/>
                  </a:solidFill>
                  <a:latin typeface="+mn-lt"/>
                </a:endParaRPr>
              </a:p>
            </p:txBody>
          </p:sp>
        </p:grpSp>
        <p:sp>
          <p:nvSpPr>
            <p:cNvPr id="9" name="TextBox 8">
              <a:extLst>
                <a:ext uri="{FF2B5EF4-FFF2-40B4-BE49-F238E27FC236}">
                  <a16:creationId xmlns:a16="http://schemas.microsoft.com/office/drawing/2014/main" id="{C5320128-DF95-E202-F17E-FD2C950E073C}"/>
                </a:ext>
              </a:extLst>
            </p:cNvPr>
            <p:cNvSpPr txBox="1"/>
            <p:nvPr/>
          </p:nvSpPr>
          <p:spPr>
            <a:xfrm>
              <a:off x="2696969" y="3242483"/>
              <a:ext cx="300082" cy="307777"/>
            </a:xfrm>
            <a:prstGeom prst="rect">
              <a:avLst/>
            </a:prstGeom>
            <a:noFill/>
          </p:spPr>
          <p:txBody>
            <a:bodyPr wrap="none" rtlCol="0">
              <a:spAutoFit/>
            </a:bodyPr>
            <a:lstStyle/>
            <a:p>
              <a:r>
                <a:rPr lang="en-US" sz="1400" dirty="0">
                  <a:solidFill>
                    <a:srgbClr val="FF0000"/>
                  </a:solidFill>
                </a:rPr>
                <a:t>E</a:t>
              </a:r>
              <a:r>
                <a:rPr lang="en-US" sz="1400" baseline="-25000" dirty="0">
                  <a:solidFill>
                    <a:srgbClr val="FF0000"/>
                  </a:solidFill>
                </a:rPr>
                <a:t>i</a:t>
              </a:r>
              <a:endParaRPr lang="en-US" sz="1400" baseline="-25000" dirty="0">
                <a:solidFill>
                  <a:srgbClr val="FF0000"/>
                </a:solidFill>
                <a:latin typeface="+mn-lt"/>
              </a:endParaRPr>
            </a:p>
          </p:txBody>
        </p:sp>
      </p:grpSp>
      <p:graphicFrame>
        <p:nvGraphicFramePr>
          <p:cNvPr id="105" name="Object 104">
            <a:extLst>
              <a:ext uri="{FF2B5EF4-FFF2-40B4-BE49-F238E27FC236}">
                <a16:creationId xmlns:a16="http://schemas.microsoft.com/office/drawing/2014/main" id="{2822B299-F959-0668-F79D-9E51CC153999}"/>
              </a:ext>
            </a:extLst>
          </p:cNvPr>
          <p:cNvGraphicFramePr>
            <a:graphicFrameLocks noChangeAspect="1"/>
          </p:cNvGraphicFramePr>
          <p:nvPr>
            <p:extLst>
              <p:ext uri="{D42A27DB-BD31-4B8C-83A1-F6EECF244321}">
                <p14:modId xmlns:p14="http://schemas.microsoft.com/office/powerpoint/2010/main" val="3397911245"/>
              </p:ext>
            </p:extLst>
          </p:nvPr>
        </p:nvGraphicFramePr>
        <p:xfrm>
          <a:off x="7213090" y="3322895"/>
          <a:ext cx="4457700" cy="504825"/>
        </p:xfrm>
        <a:graphic>
          <a:graphicData uri="http://schemas.openxmlformats.org/presentationml/2006/ole">
            <mc:AlternateContent xmlns:mc="http://schemas.openxmlformats.org/markup-compatibility/2006">
              <mc:Choice xmlns:v="urn:schemas-microsoft-com:vml" Requires="v">
                <p:oleObj name="AxMath" r:id="rId3" imgW="3878280" imgH="438480" progId="Equation.AxMath">
                  <p:embed/>
                </p:oleObj>
              </mc:Choice>
              <mc:Fallback>
                <p:oleObj name="AxMath" r:id="rId3" imgW="3878280" imgH="438480" progId="Equation.AxMath">
                  <p:embed/>
                  <p:pic>
                    <p:nvPicPr>
                      <p:cNvPr id="104" name="Object 103">
                        <a:extLst>
                          <a:ext uri="{FF2B5EF4-FFF2-40B4-BE49-F238E27FC236}">
                            <a16:creationId xmlns:a16="http://schemas.microsoft.com/office/drawing/2014/main" id="{FA59EF65-50CB-1465-9195-8194332C1786}"/>
                          </a:ext>
                        </a:extLst>
                      </p:cNvPr>
                      <p:cNvPicPr/>
                      <p:nvPr/>
                    </p:nvPicPr>
                    <p:blipFill>
                      <a:blip r:embed="rId4"/>
                      <a:stretch>
                        <a:fillRect/>
                      </a:stretch>
                    </p:blipFill>
                    <p:spPr>
                      <a:xfrm>
                        <a:off x="7213090" y="3322895"/>
                        <a:ext cx="4457700" cy="504825"/>
                      </a:xfrm>
                      <a:prstGeom prst="rect">
                        <a:avLst/>
                      </a:prstGeom>
                    </p:spPr>
                  </p:pic>
                </p:oleObj>
              </mc:Fallback>
            </mc:AlternateContent>
          </a:graphicData>
        </a:graphic>
      </p:graphicFrame>
      <p:sp>
        <p:nvSpPr>
          <p:cNvPr id="106" name="TextBox 105">
            <a:extLst>
              <a:ext uri="{FF2B5EF4-FFF2-40B4-BE49-F238E27FC236}">
                <a16:creationId xmlns:a16="http://schemas.microsoft.com/office/drawing/2014/main" id="{4213220D-39BF-1D8C-1B13-C24D7383D681}"/>
              </a:ext>
            </a:extLst>
          </p:cNvPr>
          <p:cNvSpPr txBox="1"/>
          <p:nvPr/>
        </p:nvSpPr>
        <p:spPr>
          <a:xfrm>
            <a:off x="6685936" y="2871019"/>
            <a:ext cx="2664542" cy="1477328"/>
          </a:xfrm>
          <a:prstGeom prst="rect">
            <a:avLst/>
          </a:prstGeom>
          <a:noFill/>
        </p:spPr>
        <p:txBody>
          <a:bodyPr wrap="square" rtlCol="0">
            <a:spAutoFit/>
          </a:bodyPr>
          <a:lstStyle/>
          <a:p>
            <a:r>
              <a:rPr lang="en-US" dirty="0"/>
              <a:t>per Ghilani:</a:t>
            </a:r>
          </a:p>
          <a:p>
            <a:endParaRPr lang="en-US" dirty="0"/>
          </a:p>
          <a:p>
            <a:endParaRPr lang="en-US" dirty="0"/>
          </a:p>
          <a:p>
            <a:endParaRPr lang="en-US" dirty="0"/>
          </a:p>
          <a:p>
            <a:r>
              <a:rPr lang="en-US" dirty="0"/>
              <a:t>Others:</a:t>
            </a:r>
          </a:p>
        </p:txBody>
      </p:sp>
      <p:graphicFrame>
        <p:nvGraphicFramePr>
          <p:cNvPr id="107" name="Object 106">
            <a:extLst>
              <a:ext uri="{FF2B5EF4-FFF2-40B4-BE49-F238E27FC236}">
                <a16:creationId xmlns:a16="http://schemas.microsoft.com/office/drawing/2014/main" id="{3ADA9B3E-7738-82C0-BDB2-68EB68608354}"/>
              </a:ext>
            </a:extLst>
          </p:cNvPr>
          <p:cNvGraphicFramePr>
            <a:graphicFrameLocks noChangeAspect="1"/>
          </p:cNvGraphicFramePr>
          <p:nvPr>
            <p:extLst>
              <p:ext uri="{D42A27DB-BD31-4B8C-83A1-F6EECF244321}">
                <p14:modId xmlns:p14="http://schemas.microsoft.com/office/powerpoint/2010/main" val="3831993272"/>
              </p:ext>
            </p:extLst>
          </p:nvPr>
        </p:nvGraphicFramePr>
        <p:xfrm>
          <a:off x="7213090" y="4379811"/>
          <a:ext cx="4208463" cy="504825"/>
        </p:xfrm>
        <a:graphic>
          <a:graphicData uri="http://schemas.openxmlformats.org/presentationml/2006/ole">
            <mc:AlternateContent xmlns:mc="http://schemas.openxmlformats.org/markup-compatibility/2006">
              <mc:Choice xmlns:v="urn:schemas-microsoft-com:vml" Requires="v">
                <p:oleObj name="AxMath" r:id="rId5" imgW="3660120" imgH="438480" progId="Equation.AxMath">
                  <p:embed/>
                </p:oleObj>
              </mc:Choice>
              <mc:Fallback>
                <p:oleObj name="AxMath" r:id="rId5" imgW="3660120" imgH="438480" progId="Equation.AxMath">
                  <p:embed/>
                  <p:pic>
                    <p:nvPicPr>
                      <p:cNvPr id="105" name="Object 104">
                        <a:extLst>
                          <a:ext uri="{FF2B5EF4-FFF2-40B4-BE49-F238E27FC236}">
                            <a16:creationId xmlns:a16="http://schemas.microsoft.com/office/drawing/2014/main" id="{2822B299-F959-0668-F79D-9E51CC153999}"/>
                          </a:ext>
                        </a:extLst>
                      </p:cNvPr>
                      <p:cNvPicPr/>
                      <p:nvPr/>
                    </p:nvPicPr>
                    <p:blipFill>
                      <a:blip r:embed="rId6"/>
                      <a:stretch>
                        <a:fillRect/>
                      </a:stretch>
                    </p:blipFill>
                    <p:spPr>
                      <a:xfrm>
                        <a:off x="7213090" y="4379811"/>
                        <a:ext cx="4208463" cy="504825"/>
                      </a:xfrm>
                      <a:prstGeom prst="rect">
                        <a:avLst/>
                      </a:prstGeom>
                    </p:spPr>
                  </p:pic>
                </p:oleObj>
              </mc:Fallback>
            </mc:AlternateContent>
          </a:graphicData>
        </a:graphic>
      </p:graphicFrame>
      <p:pic>
        <p:nvPicPr>
          <p:cNvPr id="108" name="Picture 107">
            <a:extLst>
              <a:ext uri="{FF2B5EF4-FFF2-40B4-BE49-F238E27FC236}">
                <a16:creationId xmlns:a16="http://schemas.microsoft.com/office/drawing/2014/main" id="{63E9298C-40DD-3B5C-10F0-FBD742ACF7D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479770" y="628592"/>
            <a:ext cx="1865376" cy="643128"/>
          </a:xfrm>
          <a:prstGeom prst="rect">
            <a:avLst/>
          </a:prstGeom>
        </p:spPr>
      </p:pic>
    </p:spTree>
    <p:extLst>
      <p:ext uri="{BB962C8B-B14F-4D97-AF65-F5344CB8AC3E}">
        <p14:creationId xmlns:p14="http://schemas.microsoft.com/office/powerpoint/2010/main" val="1721731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3. All of which gave rise to a third issue with a few sub-issues.</a:t>
            </a:r>
          </a:p>
          <a:p>
            <a:pPr lvl="2"/>
            <a:r>
              <a:rPr lang="en-US" dirty="0"/>
              <a:t>c. Which a priori values, if any, can the user input? How does it use these to weight the measurements?</a:t>
            </a:r>
          </a:p>
          <a:p>
            <a:pPr lvl="2"/>
            <a:r>
              <a:rPr lang="en-US" dirty="0"/>
              <a:t>Example: Angles are even more complex</a:t>
            </a:r>
            <a:endParaRPr lang="en-US" baseline="30000" dirty="0"/>
          </a:p>
          <a:p>
            <a:pPr lvl="2"/>
            <a:endParaRPr lang="en-US" dirty="0"/>
          </a:p>
        </p:txBody>
      </p:sp>
      <p:grpSp>
        <p:nvGrpSpPr>
          <p:cNvPr id="4" name="Group 3">
            <a:extLst>
              <a:ext uri="{FF2B5EF4-FFF2-40B4-BE49-F238E27FC236}">
                <a16:creationId xmlns:a16="http://schemas.microsoft.com/office/drawing/2014/main" id="{C234B26E-2A4F-EB70-CB69-DE8C7FB2FAD4}"/>
              </a:ext>
            </a:extLst>
          </p:cNvPr>
          <p:cNvGrpSpPr>
            <a:grpSpLocks noChangeAspect="1"/>
          </p:cNvGrpSpPr>
          <p:nvPr/>
        </p:nvGrpSpPr>
        <p:grpSpPr>
          <a:xfrm>
            <a:off x="1946485" y="2905685"/>
            <a:ext cx="2766313" cy="2623335"/>
            <a:chOff x="1441048" y="3142865"/>
            <a:chExt cx="3021045" cy="2864902"/>
          </a:xfrm>
        </p:grpSpPr>
        <p:grpSp>
          <p:nvGrpSpPr>
            <p:cNvPr id="5" name="Group 4">
              <a:extLst>
                <a:ext uri="{FF2B5EF4-FFF2-40B4-BE49-F238E27FC236}">
                  <a16:creationId xmlns:a16="http://schemas.microsoft.com/office/drawing/2014/main" id="{E38CBDA5-DEB1-287A-FBE6-1FB8D884F54E}"/>
                </a:ext>
              </a:extLst>
            </p:cNvPr>
            <p:cNvGrpSpPr/>
            <p:nvPr/>
          </p:nvGrpSpPr>
          <p:grpSpPr>
            <a:xfrm>
              <a:off x="1441048" y="3142865"/>
              <a:ext cx="3021045" cy="2864902"/>
              <a:chOff x="1441048" y="3142865"/>
              <a:chExt cx="3021045" cy="2864902"/>
            </a:xfrm>
          </p:grpSpPr>
          <p:grpSp>
            <p:nvGrpSpPr>
              <p:cNvPr id="17" name="Group 16">
                <a:extLst>
                  <a:ext uri="{FF2B5EF4-FFF2-40B4-BE49-F238E27FC236}">
                    <a16:creationId xmlns:a16="http://schemas.microsoft.com/office/drawing/2014/main" id="{915D6D79-FF1C-AAED-AC6E-8187F23A09E1}"/>
                  </a:ext>
                </a:extLst>
              </p:cNvPr>
              <p:cNvGrpSpPr/>
              <p:nvPr/>
            </p:nvGrpSpPr>
            <p:grpSpPr>
              <a:xfrm>
                <a:off x="1756771" y="3142865"/>
                <a:ext cx="2705322" cy="2864902"/>
                <a:chOff x="2447285" y="2776716"/>
                <a:chExt cx="2705322" cy="2864902"/>
              </a:xfrm>
            </p:grpSpPr>
            <p:sp>
              <p:nvSpPr>
                <p:cNvPr id="19" name="Freeform 7">
                  <a:extLst>
                    <a:ext uri="{FF2B5EF4-FFF2-40B4-BE49-F238E27FC236}">
                      <a16:creationId xmlns:a16="http://schemas.microsoft.com/office/drawing/2014/main" id="{A64C633D-022E-9407-2AF1-2D6B71C8A1BA}"/>
                    </a:ext>
                  </a:extLst>
                </p:cNvPr>
                <p:cNvSpPr>
                  <a:spLocks/>
                </p:cNvSpPr>
                <p:nvPr/>
              </p:nvSpPr>
              <p:spPr bwMode="auto">
                <a:xfrm>
                  <a:off x="3547284" y="3056665"/>
                  <a:ext cx="257869" cy="259672"/>
                </a:xfrm>
                <a:custGeom>
                  <a:avLst/>
                  <a:gdLst/>
                  <a:ahLst/>
                  <a:cxnLst>
                    <a:cxn ang="0">
                      <a:pos x="633" y="319"/>
                    </a:cxn>
                    <a:cxn ang="0">
                      <a:pos x="606" y="189"/>
                    </a:cxn>
                    <a:cxn ang="0">
                      <a:pos x="527" y="81"/>
                    </a:cxn>
                    <a:cxn ang="0">
                      <a:pos x="412" y="14"/>
                    </a:cxn>
                    <a:cxn ang="0">
                      <a:pos x="280" y="0"/>
                    </a:cxn>
                    <a:cxn ang="0">
                      <a:pos x="153" y="42"/>
                    </a:cxn>
                    <a:cxn ang="0">
                      <a:pos x="54" y="131"/>
                    </a:cxn>
                    <a:cxn ang="0">
                      <a:pos x="0" y="252"/>
                    </a:cxn>
                    <a:cxn ang="0">
                      <a:pos x="0" y="386"/>
                    </a:cxn>
                    <a:cxn ang="0">
                      <a:pos x="54" y="507"/>
                    </a:cxn>
                    <a:cxn ang="0">
                      <a:pos x="153" y="596"/>
                    </a:cxn>
                    <a:cxn ang="0">
                      <a:pos x="280" y="638"/>
                    </a:cxn>
                    <a:cxn ang="0">
                      <a:pos x="412" y="624"/>
                    </a:cxn>
                    <a:cxn ang="0">
                      <a:pos x="527" y="557"/>
                    </a:cxn>
                    <a:cxn ang="0">
                      <a:pos x="606" y="449"/>
                    </a:cxn>
                    <a:cxn ang="0">
                      <a:pos x="633" y="319"/>
                    </a:cxn>
                  </a:cxnLst>
                  <a:rect l="0" t="0" r="r" b="b"/>
                  <a:pathLst>
                    <a:path w="633" h="638">
                      <a:moveTo>
                        <a:pt x="633" y="319"/>
                      </a:moveTo>
                      <a:lnTo>
                        <a:pt x="606" y="189"/>
                      </a:lnTo>
                      <a:lnTo>
                        <a:pt x="527" y="81"/>
                      </a:lnTo>
                      <a:lnTo>
                        <a:pt x="412" y="14"/>
                      </a:lnTo>
                      <a:lnTo>
                        <a:pt x="280" y="0"/>
                      </a:lnTo>
                      <a:lnTo>
                        <a:pt x="153" y="42"/>
                      </a:lnTo>
                      <a:lnTo>
                        <a:pt x="54" y="131"/>
                      </a:lnTo>
                      <a:lnTo>
                        <a:pt x="0" y="252"/>
                      </a:lnTo>
                      <a:lnTo>
                        <a:pt x="0" y="386"/>
                      </a:lnTo>
                      <a:lnTo>
                        <a:pt x="54" y="507"/>
                      </a:lnTo>
                      <a:lnTo>
                        <a:pt x="153" y="596"/>
                      </a:lnTo>
                      <a:lnTo>
                        <a:pt x="280" y="638"/>
                      </a:lnTo>
                      <a:lnTo>
                        <a:pt x="412" y="624"/>
                      </a:lnTo>
                      <a:lnTo>
                        <a:pt x="527" y="557"/>
                      </a:lnTo>
                      <a:lnTo>
                        <a:pt x="606" y="449"/>
                      </a:lnTo>
                      <a:lnTo>
                        <a:pt x="633" y="319"/>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1" name="Rectangle 26">
                  <a:extLst>
                    <a:ext uri="{FF2B5EF4-FFF2-40B4-BE49-F238E27FC236}">
                      <a16:creationId xmlns:a16="http://schemas.microsoft.com/office/drawing/2014/main" id="{8127CA99-83C1-9173-DB2D-2E0279F3CF4E}"/>
                    </a:ext>
                  </a:extLst>
                </p:cNvPr>
                <p:cNvSpPr>
                  <a:spLocks noChangeArrowheads="1"/>
                </p:cNvSpPr>
                <p:nvPr/>
              </p:nvSpPr>
              <p:spPr bwMode="auto">
                <a:xfrm>
                  <a:off x="3781709" y="2776716"/>
                  <a:ext cx="306358" cy="2352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1400" dirty="0">
                      <a:solidFill>
                        <a:srgbClr val="FF0000"/>
                      </a:solidFill>
                      <a:latin typeface="Arial" pitchFamily="34" charset="0"/>
                      <a:cs typeface="Arial" pitchFamily="34" charset="0"/>
                    </a:rPr>
                    <a:t>E</a:t>
                  </a:r>
                  <a:r>
                    <a:rPr lang="en-US" sz="1400" baseline="-25000" dirty="0">
                      <a:solidFill>
                        <a:srgbClr val="FF0000"/>
                      </a:solidFill>
                      <a:latin typeface="Arial" pitchFamily="34" charset="0"/>
                      <a:cs typeface="Arial" pitchFamily="34" charset="0"/>
                    </a:rPr>
                    <a:t>BS</a:t>
                  </a:r>
                  <a:endParaRPr lang="en-US" sz="1400" baseline="-25000" dirty="0">
                    <a:latin typeface="Arial" pitchFamily="34" charset="0"/>
                    <a:cs typeface="Arial" pitchFamily="34" charset="0"/>
                  </a:endParaRPr>
                </a:p>
              </p:txBody>
            </p:sp>
            <p:sp>
              <p:nvSpPr>
                <p:cNvPr id="28" name="Line 27">
                  <a:extLst>
                    <a:ext uri="{FF2B5EF4-FFF2-40B4-BE49-F238E27FC236}">
                      <a16:creationId xmlns:a16="http://schemas.microsoft.com/office/drawing/2014/main" id="{BE6AF8AE-DF16-95B2-9F77-55BF113CBE91}"/>
                    </a:ext>
                  </a:extLst>
                </p:cNvPr>
                <p:cNvSpPr>
                  <a:spLocks noChangeShapeType="1"/>
                </p:cNvSpPr>
                <p:nvPr/>
              </p:nvSpPr>
              <p:spPr bwMode="auto">
                <a:xfrm flipV="1">
                  <a:off x="2555482" y="3186502"/>
                  <a:ext cx="1119834" cy="1714916"/>
                </a:xfrm>
                <a:prstGeom prst="line">
                  <a:avLst/>
                </a:pr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9" name="Line 28">
                  <a:extLst>
                    <a:ext uri="{FF2B5EF4-FFF2-40B4-BE49-F238E27FC236}">
                      <a16:creationId xmlns:a16="http://schemas.microsoft.com/office/drawing/2014/main" id="{AAF0D394-C568-1E4A-8619-C98405766935}"/>
                    </a:ext>
                  </a:extLst>
                </p:cNvPr>
                <p:cNvSpPr>
                  <a:spLocks noChangeShapeType="1"/>
                </p:cNvSpPr>
                <p:nvPr/>
              </p:nvSpPr>
              <p:spPr bwMode="auto">
                <a:xfrm>
                  <a:off x="2555482" y="4901417"/>
                  <a:ext cx="2061144" cy="459835"/>
                </a:xfrm>
                <a:prstGeom prst="line">
                  <a:avLst/>
                </a:pr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0" name="Freeform 33">
                  <a:extLst>
                    <a:ext uri="{FF2B5EF4-FFF2-40B4-BE49-F238E27FC236}">
                      <a16:creationId xmlns:a16="http://schemas.microsoft.com/office/drawing/2014/main" id="{795713B6-48FE-7AC2-74FC-3E9A07C7B02C}"/>
                    </a:ext>
                  </a:extLst>
                </p:cNvPr>
                <p:cNvSpPr>
                  <a:spLocks noChangeAspect="1"/>
                </p:cNvSpPr>
                <p:nvPr/>
              </p:nvSpPr>
              <p:spPr bwMode="auto">
                <a:xfrm>
                  <a:off x="2917650" y="4419847"/>
                  <a:ext cx="254945" cy="594360"/>
                </a:xfrm>
                <a:custGeom>
                  <a:avLst/>
                  <a:gdLst/>
                  <a:ahLst/>
                  <a:cxnLst>
                    <a:cxn ang="0">
                      <a:pos x="1392" y="3419"/>
                    </a:cxn>
                    <a:cxn ang="0">
                      <a:pos x="1458" y="2988"/>
                    </a:cxn>
                    <a:cxn ang="0">
                      <a:pos x="1466" y="2552"/>
                    </a:cxn>
                    <a:cxn ang="0">
                      <a:pos x="1415" y="2119"/>
                    </a:cxn>
                    <a:cxn ang="0">
                      <a:pos x="1306" y="1696"/>
                    </a:cxn>
                    <a:cxn ang="0">
                      <a:pos x="1142" y="1292"/>
                    </a:cxn>
                    <a:cxn ang="0">
                      <a:pos x="925" y="914"/>
                    </a:cxn>
                    <a:cxn ang="0">
                      <a:pos x="658" y="568"/>
                    </a:cxn>
                    <a:cxn ang="0">
                      <a:pos x="348" y="262"/>
                    </a:cxn>
                    <a:cxn ang="0">
                      <a:pos x="0" y="0"/>
                    </a:cxn>
                  </a:cxnLst>
                  <a:rect l="0" t="0" r="r" b="b"/>
                  <a:pathLst>
                    <a:path w="1466" h="3419">
                      <a:moveTo>
                        <a:pt x="1392" y="3419"/>
                      </a:moveTo>
                      <a:lnTo>
                        <a:pt x="1458" y="2988"/>
                      </a:lnTo>
                      <a:lnTo>
                        <a:pt x="1466" y="2552"/>
                      </a:lnTo>
                      <a:lnTo>
                        <a:pt x="1415" y="2119"/>
                      </a:lnTo>
                      <a:lnTo>
                        <a:pt x="1306" y="1696"/>
                      </a:lnTo>
                      <a:lnTo>
                        <a:pt x="1142" y="1292"/>
                      </a:lnTo>
                      <a:lnTo>
                        <a:pt x="925" y="914"/>
                      </a:lnTo>
                      <a:lnTo>
                        <a:pt x="658" y="568"/>
                      </a:lnTo>
                      <a:lnTo>
                        <a:pt x="348" y="262"/>
                      </a:lnTo>
                      <a:lnTo>
                        <a:pt x="0" y="0"/>
                      </a:lnTo>
                    </a:path>
                  </a:pathLst>
                </a:custGeom>
                <a:noFill/>
                <a:ln w="6350">
                  <a:solidFill>
                    <a:srgbClr val="0000FF"/>
                  </a:solidFill>
                  <a:prstDash val="solid"/>
                  <a:round/>
                  <a:headEnd type="arrow"/>
                  <a:tailEnd type="none"/>
                </a:ln>
              </p:spPr>
              <p:txBody>
                <a:bodyPr vert="horz" wrap="square" lIns="91440" tIns="45720" rIns="91440" bIns="45720" numCol="1" anchor="t" anchorCtr="0" compatLnSpc="1">
                  <a:prstTxWarp prst="textNoShape">
                    <a:avLst/>
                  </a:prstTxWarp>
                </a:bodyPr>
                <a:lstStyle/>
                <a:p>
                  <a:endParaRPr lang="en-US" sz="1400"/>
                </a:p>
              </p:txBody>
            </p:sp>
            <p:sp>
              <p:nvSpPr>
                <p:cNvPr id="31" name="Rectangle 37">
                  <a:extLst>
                    <a:ext uri="{FF2B5EF4-FFF2-40B4-BE49-F238E27FC236}">
                      <a16:creationId xmlns:a16="http://schemas.microsoft.com/office/drawing/2014/main" id="{1B40C973-D1F3-9572-03A4-74EE29EB49F6}"/>
                    </a:ext>
                  </a:extLst>
                </p:cNvPr>
                <p:cNvSpPr>
                  <a:spLocks noChangeArrowheads="1"/>
                </p:cNvSpPr>
                <p:nvPr/>
              </p:nvSpPr>
              <p:spPr bwMode="auto">
                <a:xfrm>
                  <a:off x="4853252" y="5406335"/>
                  <a:ext cx="299355" cy="2352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1400" dirty="0">
                      <a:solidFill>
                        <a:srgbClr val="FF0000"/>
                      </a:solidFill>
                      <a:latin typeface="Arial" pitchFamily="34" charset="0"/>
                      <a:cs typeface="Arial" pitchFamily="34" charset="0"/>
                    </a:rPr>
                    <a:t>E</a:t>
                  </a:r>
                  <a:r>
                    <a:rPr lang="en-US" sz="1400" baseline="-25000" dirty="0">
                      <a:solidFill>
                        <a:srgbClr val="FF0000"/>
                      </a:solidFill>
                      <a:latin typeface="Arial" pitchFamily="34" charset="0"/>
                      <a:cs typeface="Arial" pitchFamily="34" charset="0"/>
                    </a:rPr>
                    <a:t>FS</a:t>
                  </a:r>
                  <a:endParaRPr lang="en-US" sz="1400" baseline="-25000" dirty="0">
                    <a:latin typeface="Arial" pitchFamily="34" charset="0"/>
                    <a:cs typeface="Arial" pitchFamily="34" charset="0"/>
                  </a:endParaRPr>
                </a:p>
              </p:txBody>
            </p:sp>
            <p:sp>
              <p:nvSpPr>
                <p:cNvPr id="44" name="Freeform 38">
                  <a:extLst>
                    <a:ext uri="{FF2B5EF4-FFF2-40B4-BE49-F238E27FC236}">
                      <a16:creationId xmlns:a16="http://schemas.microsoft.com/office/drawing/2014/main" id="{052B4D60-5517-709C-BE21-E0D9751FF3E5}"/>
                    </a:ext>
                  </a:extLst>
                </p:cNvPr>
                <p:cNvSpPr>
                  <a:spLocks/>
                </p:cNvSpPr>
                <p:nvPr/>
              </p:nvSpPr>
              <p:spPr bwMode="auto">
                <a:xfrm>
                  <a:off x="4591381" y="5336007"/>
                  <a:ext cx="52295" cy="52295"/>
                </a:xfrm>
                <a:custGeom>
                  <a:avLst/>
                  <a:gdLst/>
                  <a:ahLst/>
                  <a:cxnLst>
                    <a:cxn ang="0">
                      <a:pos x="29" y="14"/>
                    </a:cxn>
                    <a:cxn ang="0">
                      <a:pos x="29" y="12"/>
                    </a:cxn>
                    <a:cxn ang="0">
                      <a:pos x="28" y="11"/>
                    </a:cxn>
                    <a:cxn ang="0">
                      <a:pos x="28" y="9"/>
                    </a:cxn>
                    <a:cxn ang="0">
                      <a:pos x="27" y="7"/>
                    </a:cxn>
                    <a:cxn ang="0">
                      <a:pos x="26" y="6"/>
                    </a:cxn>
                    <a:cxn ang="0">
                      <a:pos x="25" y="4"/>
                    </a:cxn>
                    <a:cxn ang="0">
                      <a:pos x="23" y="3"/>
                    </a:cxn>
                    <a:cxn ang="0">
                      <a:pos x="22" y="2"/>
                    </a:cxn>
                    <a:cxn ang="0">
                      <a:pos x="20" y="1"/>
                    </a:cxn>
                    <a:cxn ang="0">
                      <a:pos x="18" y="0"/>
                    </a:cxn>
                    <a:cxn ang="0">
                      <a:pos x="16" y="0"/>
                    </a:cxn>
                    <a:cxn ang="0">
                      <a:pos x="14" y="0"/>
                    </a:cxn>
                    <a:cxn ang="0">
                      <a:pos x="12" y="0"/>
                    </a:cxn>
                    <a:cxn ang="0">
                      <a:pos x="11" y="0"/>
                    </a:cxn>
                    <a:cxn ang="0">
                      <a:pos x="9" y="1"/>
                    </a:cxn>
                    <a:cxn ang="0">
                      <a:pos x="7" y="2"/>
                    </a:cxn>
                    <a:cxn ang="0">
                      <a:pos x="6" y="3"/>
                    </a:cxn>
                    <a:cxn ang="0">
                      <a:pos x="4" y="4"/>
                    </a:cxn>
                    <a:cxn ang="0">
                      <a:pos x="3" y="6"/>
                    </a:cxn>
                    <a:cxn ang="0">
                      <a:pos x="2" y="7"/>
                    </a:cxn>
                    <a:cxn ang="0">
                      <a:pos x="1" y="9"/>
                    </a:cxn>
                    <a:cxn ang="0">
                      <a:pos x="0" y="11"/>
                    </a:cxn>
                    <a:cxn ang="0">
                      <a:pos x="0" y="12"/>
                    </a:cxn>
                    <a:cxn ang="0">
                      <a:pos x="0" y="14"/>
                    </a:cxn>
                    <a:cxn ang="0">
                      <a:pos x="0" y="16"/>
                    </a:cxn>
                    <a:cxn ang="0">
                      <a:pos x="0" y="18"/>
                    </a:cxn>
                    <a:cxn ang="0">
                      <a:pos x="1" y="20"/>
                    </a:cxn>
                    <a:cxn ang="0">
                      <a:pos x="2" y="22"/>
                    </a:cxn>
                    <a:cxn ang="0">
                      <a:pos x="3" y="23"/>
                    </a:cxn>
                    <a:cxn ang="0">
                      <a:pos x="4" y="25"/>
                    </a:cxn>
                    <a:cxn ang="0">
                      <a:pos x="6" y="26"/>
                    </a:cxn>
                    <a:cxn ang="0">
                      <a:pos x="7" y="27"/>
                    </a:cxn>
                    <a:cxn ang="0">
                      <a:pos x="9" y="28"/>
                    </a:cxn>
                    <a:cxn ang="0">
                      <a:pos x="11" y="29"/>
                    </a:cxn>
                    <a:cxn ang="0">
                      <a:pos x="12" y="29"/>
                    </a:cxn>
                    <a:cxn ang="0">
                      <a:pos x="14" y="29"/>
                    </a:cxn>
                    <a:cxn ang="0">
                      <a:pos x="16" y="29"/>
                    </a:cxn>
                    <a:cxn ang="0">
                      <a:pos x="18" y="29"/>
                    </a:cxn>
                    <a:cxn ang="0">
                      <a:pos x="20" y="28"/>
                    </a:cxn>
                    <a:cxn ang="0">
                      <a:pos x="22" y="27"/>
                    </a:cxn>
                    <a:cxn ang="0">
                      <a:pos x="23" y="26"/>
                    </a:cxn>
                    <a:cxn ang="0">
                      <a:pos x="25" y="25"/>
                    </a:cxn>
                    <a:cxn ang="0">
                      <a:pos x="26" y="23"/>
                    </a:cxn>
                    <a:cxn ang="0">
                      <a:pos x="27" y="22"/>
                    </a:cxn>
                    <a:cxn ang="0">
                      <a:pos x="28" y="20"/>
                    </a:cxn>
                    <a:cxn ang="0">
                      <a:pos x="28" y="18"/>
                    </a:cxn>
                    <a:cxn ang="0">
                      <a:pos x="29" y="16"/>
                    </a:cxn>
                  </a:cxnLst>
                  <a:rect l="0" t="0" r="r" b="b"/>
                  <a:pathLst>
                    <a:path w="29" h="29">
                      <a:moveTo>
                        <a:pt x="29" y="15"/>
                      </a:moveTo>
                      <a:lnTo>
                        <a:pt x="29" y="14"/>
                      </a:lnTo>
                      <a:lnTo>
                        <a:pt x="29" y="14"/>
                      </a:lnTo>
                      <a:lnTo>
                        <a:pt x="29" y="12"/>
                      </a:lnTo>
                      <a:lnTo>
                        <a:pt x="28" y="12"/>
                      </a:lnTo>
                      <a:lnTo>
                        <a:pt x="28" y="11"/>
                      </a:lnTo>
                      <a:lnTo>
                        <a:pt x="28" y="10"/>
                      </a:lnTo>
                      <a:lnTo>
                        <a:pt x="28" y="9"/>
                      </a:lnTo>
                      <a:lnTo>
                        <a:pt x="27" y="8"/>
                      </a:lnTo>
                      <a:lnTo>
                        <a:pt x="27" y="7"/>
                      </a:lnTo>
                      <a:lnTo>
                        <a:pt x="26" y="6"/>
                      </a:lnTo>
                      <a:lnTo>
                        <a:pt x="26" y="6"/>
                      </a:lnTo>
                      <a:lnTo>
                        <a:pt x="25" y="5"/>
                      </a:lnTo>
                      <a:lnTo>
                        <a:pt x="25" y="4"/>
                      </a:lnTo>
                      <a:lnTo>
                        <a:pt x="24" y="4"/>
                      </a:lnTo>
                      <a:lnTo>
                        <a:pt x="23" y="3"/>
                      </a:lnTo>
                      <a:lnTo>
                        <a:pt x="22" y="2"/>
                      </a:lnTo>
                      <a:lnTo>
                        <a:pt x="22" y="2"/>
                      </a:lnTo>
                      <a:lnTo>
                        <a:pt x="21" y="1"/>
                      </a:lnTo>
                      <a:lnTo>
                        <a:pt x="20" y="1"/>
                      </a:lnTo>
                      <a:lnTo>
                        <a:pt x="19" y="1"/>
                      </a:lnTo>
                      <a:lnTo>
                        <a:pt x="18" y="0"/>
                      </a:lnTo>
                      <a:lnTo>
                        <a:pt x="17" y="0"/>
                      </a:lnTo>
                      <a:lnTo>
                        <a:pt x="16" y="0"/>
                      </a:lnTo>
                      <a:lnTo>
                        <a:pt x="15" y="0"/>
                      </a:lnTo>
                      <a:lnTo>
                        <a:pt x="14" y="0"/>
                      </a:lnTo>
                      <a:lnTo>
                        <a:pt x="13" y="0"/>
                      </a:lnTo>
                      <a:lnTo>
                        <a:pt x="12" y="0"/>
                      </a:lnTo>
                      <a:lnTo>
                        <a:pt x="11" y="0"/>
                      </a:lnTo>
                      <a:lnTo>
                        <a:pt x="11" y="0"/>
                      </a:lnTo>
                      <a:lnTo>
                        <a:pt x="10" y="1"/>
                      </a:lnTo>
                      <a:lnTo>
                        <a:pt x="9" y="1"/>
                      </a:lnTo>
                      <a:lnTo>
                        <a:pt x="8" y="1"/>
                      </a:lnTo>
                      <a:lnTo>
                        <a:pt x="7" y="2"/>
                      </a:lnTo>
                      <a:lnTo>
                        <a:pt x="6" y="2"/>
                      </a:lnTo>
                      <a:lnTo>
                        <a:pt x="6" y="3"/>
                      </a:lnTo>
                      <a:lnTo>
                        <a:pt x="5" y="4"/>
                      </a:lnTo>
                      <a:lnTo>
                        <a:pt x="4" y="4"/>
                      </a:lnTo>
                      <a:lnTo>
                        <a:pt x="3" y="5"/>
                      </a:lnTo>
                      <a:lnTo>
                        <a:pt x="3" y="6"/>
                      </a:lnTo>
                      <a:lnTo>
                        <a:pt x="2" y="6"/>
                      </a:lnTo>
                      <a:lnTo>
                        <a:pt x="2" y="7"/>
                      </a:lnTo>
                      <a:lnTo>
                        <a:pt x="1" y="8"/>
                      </a:lnTo>
                      <a:lnTo>
                        <a:pt x="1" y="9"/>
                      </a:lnTo>
                      <a:lnTo>
                        <a:pt x="1" y="10"/>
                      </a:lnTo>
                      <a:lnTo>
                        <a:pt x="0" y="11"/>
                      </a:lnTo>
                      <a:lnTo>
                        <a:pt x="0" y="12"/>
                      </a:lnTo>
                      <a:lnTo>
                        <a:pt x="0" y="12"/>
                      </a:lnTo>
                      <a:lnTo>
                        <a:pt x="0" y="14"/>
                      </a:lnTo>
                      <a:lnTo>
                        <a:pt x="0" y="14"/>
                      </a:lnTo>
                      <a:lnTo>
                        <a:pt x="0" y="15"/>
                      </a:lnTo>
                      <a:lnTo>
                        <a:pt x="0" y="16"/>
                      </a:lnTo>
                      <a:lnTo>
                        <a:pt x="0" y="17"/>
                      </a:lnTo>
                      <a:lnTo>
                        <a:pt x="0" y="18"/>
                      </a:lnTo>
                      <a:lnTo>
                        <a:pt x="1" y="19"/>
                      </a:lnTo>
                      <a:lnTo>
                        <a:pt x="1" y="20"/>
                      </a:lnTo>
                      <a:lnTo>
                        <a:pt x="1" y="21"/>
                      </a:lnTo>
                      <a:lnTo>
                        <a:pt x="2" y="22"/>
                      </a:lnTo>
                      <a:lnTo>
                        <a:pt x="2" y="22"/>
                      </a:lnTo>
                      <a:lnTo>
                        <a:pt x="3" y="23"/>
                      </a:lnTo>
                      <a:lnTo>
                        <a:pt x="3" y="24"/>
                      </a:lnTo>
                      <a:lnTo>
                        <a:pt x="4" y="25"/>
                      </a:lnTo>
                      <a:lnTo>
                        <a:pt x="5" y="25"/>
                      </a:lnTo>
                      <a:lnTo>
                        <a:pt x="6" y="26"/>
                      </a:lnTo>
                      <a:lnTo>
                        <a:pt x="6" y="26"/>
                      </a:lnTo>
                      <a:lnTo>
                        <a:pt x="7" y="27"/>
                      </a:lnTo>
                      <a:lnTo>
                        <a:pt x="8" y="27"/>
                      </a:lnTo>
                      <a:lnTo>
                        <a:pt x="9" y="28"/>
                      </a:lnTo>
                      <a:lnTo>
                        <a:pt x="10" y="28"/>
                      </a:lnTo>
                      <a:lnTo>
                        <a:pt x="11" y="29"/>
                      </a:lnTo>
                      <a:lnTo>
                        <a:pt x="11" y="29"/>
                      </a:lnTo>
                      <a:lnTo>
                        <a:pt x="12" y="29"/>
                      </a:lnTo>
                      <a:lnTo>
                        <a:pt x="13" y="29"/>
                      </a:lnTo>
                      <a:lnTo>
                        <a:pt x="14" y="29"/>
                      </a:lnTo>
                      <a:lnTo>
                        <a:pt x="15" y="29"/>
                      </a:lnTo>
                      <a:lnTo>
                        <a:pt x="16" y="29"/>
                      </a:lnTo>
                      <a:lnTo>
                        <a:pt x="17" y="29"/>
                      </a:lnTo>
                      <a:lnTo>
                        <a:pt x="18" y="29"/>
                      </a:lnTo>
                      <a:lnTo>
                        <a:pt x="19" y="28"/>
                      </a:lnTo>
                      <a:lnTo>
                        <a:pt x="20" y="28"/>
                      </a:lnTo>
                      <a:lnTo>
                        <a:pt x="21" y="27"/>
                      </a:lnTo>
                      <a:lnTo>
                        <a:pt x="22" y="27"/>
                      </a:lnTo>
                      <a:lnTo>
                        <a:pt x="22" y="26"/>
                      </a:lnTo>
                      <a:lnTo>
                        <a:pt x="23" y="26"/>
                      </a:lnTo>
                      <a:lnTo>
                        <a:pt x="24" y="25"/>
                      </a:lnTo>
                      <a:lnTo>
                        <a:pt x="25" y="25"/>
                      </a:lnTo>
                      <a:lnTo>
                        <a:pt x="25" y="24"/>
                      </a:lnTo>
                      <a:lnTo>
                        <a:pt x="26" y="23"/>
                      </a:lnTo>
                      <a:lnTo>
                        <a:pt x="26" y="22"/>
                      </a:lnTo>
                      <a:lnTo>
                        <a:pt x="27" y="22"/>
                      </a:lnTo>
                      <a:lnTo>
                        <a:pt x="27" y="21"/>
                      </a:lnTo>
                      <a:lnTo>
                        <a:pt x="28" y="20"/>
                      </a:lnTo>
                      <a:lnTo>
                        <a:pt x="28" y="19"/>
                      </a:lnTo>
                      <a:lnTo>
                        <a:pt x="28" y="18"/>
                      </a:lnTo>
                      <a:lnTo>
                        <a:pt x="28" y="17"/>
                      </a:lnTo>
                      <a:lnTo>
                        <a:pt x="29" y="16"/>
                      </a:lnTo>
                      <a:lnTo>
                        <a:pt x="29" y="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6" name="Freeform 39">
                  <a:extLst>
                    <a:ext uri="{FF2B5EF4-FFF2-40B4-BE49-F238E27FC236}">
                      <a16:creationId xmlns:a16="http://schemas.microsoft.com/office/drawing/2014/main" id="{49A82052-360B-59EC-B8DE-0C9C2151B132}"/>
                    </a:ext>
                  </a:extLst>
                </p:cNvPr>
                <p:cNvSpPr>
                  <a:spLocks/>
                </p:cNvSpPr>
                <p:nvPr/>
              </p:nvSpPr>
              <p:spPr bwMode="auto">
                <a:xfrm>
                  <a:off x="4591381" y="5336007"/>
                  <a:ext cx="52295" cy="52295"/>
                </a:xfrm>
                <a:custGeom>
                  <a:avLst/>
                  <a:gdLst/>
                  <a:ahLst/>
                  <a:cxnLst>
                    <a:cxn ang="0">
                      <a:pos x="128" y="60"/>
                    </a:cxn>
                    <a:cxn ang="0">
                      <a:pos x="126" y="51"/>
                    </a:cxn>
                    <a:cxn ang="0">
                      <a:pos x="124" y="43"/>
                    </a:cxn>
                    <a:cxn ang="0">
                      <a:pos x="121" y="35"/>
                    </a:cxn>
                    <a:cxn ang="0">
                      <a:pos x="117" y="28"/>
                    </a:cxn>
                    <a:cxn ang="0">
                      <a:pos x="112" y="21"/>
                    </a:cxn>
                    <a:cxn ang="0">
                      <a:pos x="106" y="16"/>
                    </a:cxn>
                    <a:cxn ang="0">
                      <a:pos x="99" y="10"/>
                    </a:cxn>
                    <a:cxn ang="0">
                      <a:pos x="92" y="6"/>
                    </a:cxn>
                    <a:cxn ang="0">
                      <a:pos x="84" y="3"/>
                    </a:cxn>
                    <a:cxn ang="0">
                      <a:pos x="76" y="1"/>
                    </a:cxn>
                    <a:cxn ang="0">
                      <a:pos x="68" y="0"/>
                    </a:cxn>
                    <a:cxn ang="0">
                      <a:pos x="59" y="0"/>
                    </a:cxn>
                    <a:cxn ang="0">
                      <a:pos x="51" y="1"/>
                    </a:cxn>
                    <a:cxn ang="0">
                      <a:pos x="43" y="3"/>
                    </a:cxn>
                    <a:cxn ang="0">
                      <a:pos x="35" y="6"/>
                    </a:cxn>
                    <a:cxn ang="0">
                      <a:pos x="28" y="10"/>
                    </a:cxn>
                    <a:cxn ang="0">
                      <a:pos x="21" y="16"/>
                    </a:cxn>
                    <a:cxn ang="0">
                      <a:pos x="15" y="21"/>
                    </a:cxn>
                    <a:cxn ang="0">
                      <a:pos x="10" y="28"/>
                    </a:cxn>
                    <a:cxn ang="0">
                      <a:pos x="6" y="35"/>
                    </a:cxn>
                    <a:cxn ang="0">
                      <a:pos x="3" y="43"/>
                    </a:cxn>
                    <a:cxn ang="0">
                      <a:pos x="1" y="51"/>
                    </a:cxn>
                    <a:cxn ang="0">
                      <a:pos x="0" y="60"/>
                    </a:cxn>
                    <a:cxn ang="0">
                      <a:pos x="0" y="68"/>
                    </a:cxn>
                    <a:cxn ang="0">
                      <a:pos x="1" y="76"/>
                    </a:cxn>
                    <a:cxn ang="0">
                      <a:pos x="3" y="84"/>
                    </a:cxn>
                    <a:cxn ang="0">
                      <a:pos x="6" y="92"/>
                    </a:cxn>
                    <a:cxn ang="0">
                      <a:pos x="10" y="99"/>
                    </a:cxn>
                    <a:cxn ang="0">
                      <a:pos x="15" y="106"/>
                    </a:cxn>
                    <a:cxn ang="0">
                      <a:pos x="21" y="112"/>
                    </a:cxn>
                    <a:cxn ang="0">
                      <a:pos x="28" y="117"/>
                    </a:cxn>
                    <a:cxn ang="0">
                      <a:pos x="35" y="121"/>
                    </a:cxn>
                    <a:cxn ang="0">
                      <a:pos x="43" y="124"/>
                    </a:cxn>
                    <a:cxn ang="0">
                      <a:pos x="51" y="127"/>
                    </a:cxn>
                    <a:cxn ang="0">
                      <a:pos x="59" y="128"/>
                    </a:cxn>
                    <a:cxn ang="0">
                      <a:pos x="68" y="128"/>
                    </a:cxn>
                    <a:cxn ang="0">
                      <a:pos x="76" y="127"/>
                    </a:cxn>
                    <a:cxn ang="0">
                      <a:pos x="84" y="124"/>
                    </a:cxn>
                    <a:cxn ang="0">
                      <a:pos x="92" y="121"/>
                    </a:cxn>
                    <a:cxn ang="0">
                      <a:pos x="99" y="117"/>
                    </a:cxn>
                    <a:cxn ang="0">
                      <a:pos x="106" y="112"/>
                    </a:cxn>
                    <a:cxn ang="0">
                      <a:pos x="112" y="106"/>
                    </a:cxn>
                    <a:cxn ang="0">
                      <a:pos x="117" y="99"/>
                    </a:cxn>
                    <a:cxn ang="0">
                      <a:pos x="121" y="92"/>
                    </a:cxn>
                    <a:cxn ang="0">
                      <a:pos x="124" y="84"/>
                    </a:cxn>
                    <a:cxn ang="0">
                      <a:pos x="126" y="76"/>
                    </a:cxn>
                    <a:cxn ang="0">
                      <a:pos x="128" y="68"/>
                    </a:cxn>
                  </a:cxnLst>
                  <a:rect l="0" t="0" r="r" b="b"/>
                  <a:pathLst>
                    <a:path w="128" h="128">
                      <a:moveTo>
                        <a:pt x="128" y="64"/>
                      </a:moveTo>
                      <a:lnTo>
                        <a:pt x="128" y="60"/>
                      </a:lnTo>
                      <a:lnTo>
                        <a:pt x="127" y="55"/>
                      </a:lnTo>
                      <a:lnTo>
                        <a:pt x="126" y="51"/>
                      </a:lnTo>
                      <a:lnTo>
                        <a:pt x="126" y="47"/>
                      </a:lnTo>
                      <a:lnTo>
                        <a:pt x="124" y="43"/>
                      </a:lnTo>
                      <a:lnTo>
                        <a:pt x="123" y="39"/>
                      </a:lnTo>
                      <a:lnTo>
                        <a:pt x="121" y="35"/>
                      </a:lnTo>
                      <a:lnTo>
                        <a:pt x="119" y="32"/>
                      </a:lnTo>
                      <a:lnTo>
                        <a:pt x="117" y="28"/>
                      </a:lnTo>
                      <a:lnTo>
                        <a:pt x="114" y="25"/>
                      </a:lnTo>
                      <a:lnTo>
                        <a:pt x="112" y="21"/>
                      </a:lnTo>
                      <a:lnTo>
                        <a:pt x="109" y="18"/>
                      </a:lnTo>
                      <a:lnTo>
                        <a:pt x="106" y="16"/>
                      </a:lnTo>
                      <a:lnTo>
                        <a:pt x="103" y="13"/>
                      </a:lnTo>
                      <a:lnTo>
                        <a:pt x="99" y="10"/>
                      </a:lnTo>
                      <a:lnTo>
                        <a:pt x="96" y="8"/>
                      </a:lnTo>
                      <a:lnTo>
                        <a:pt x="92" y="6"/>
                      </a:lnTo>
                      <a:lnTo>
                        <a:pt x="88" y="5"/>
                      </a:lnTo>
                      <a:lnTo>
                        <a:pt x="84" y="3"/>
                      </a:lnTo>
                      <a:lnTo>
                        <a:pt x="80" y="2"/>
                      </a:lnTo>
                      <a:lnTo>
                        <a:pt x="76" y="1"/>
                      </a:lnTo>
                      <a:lnTo>
                        <a:pt x="72" y="0"/>
                      </a:lnTo>
                      <a:lnTo>
                        <a:pt x="68" y="0"/>
                      </a:lnTo>
                      <a:lnTo>
                        <a:pt x="64" y="0"/>
                      </a:lnTo>
                      <a:lnTo>
                        <a:pt x="59" y="0"/>
                      </a:lnTo>
                      <a:lnTo>
                        <a:pt x="55" y="0"/>
                      </a:lnTo>
                      <a:lnTo>
                        <a:pt x="51" y="1"/>
                      </a:lnTo>
                      <a:lnTo>
                        <a:pt x="47" y="2"/>
                      </a:lnTo>
                      <a:lnTo>
                        <a:pt x="43" y="3"/>
                      </a:lnTo>
                      <a:lnTo>
                        <a:pt x="39" y="5"/>
                      </a:lnTo>
                      <a:lnTo>
                        <a:pt x="35" y="6"/>
                      </a:lnTo>
                      <a:lnTo>
                        <a:pt x="32" y="8"/>
                      </a:lnTo>
                      <a:lnTo>
                        <a:pt x="28" y="10"/>
                      </a:lnTo>
                      <a:lnTo>
                        <a:pt x="25" y="13"/>
                      </a:lnTo>
                      <a:lnTo>
                        <a:pt x="21" y="16"/>
                      </a:lnTo>
                      <a:lnTo>
                        <a:pt x="18" y="18"/>
                      </a:lnTo>
                      <a:lnTo>
                        <a:pt x="15" y="21"/>
                      </a:lnTo>
                      <a:lnTo>
                        <a:pt x="13" y="25"/>
                      </a:lnTo>
                      <a:lnTo>
                        <a:pt x="10" y="28"/>
                      </a:lnTo>
                      <a:lnTo>
                        <a:pt x="8" y="32"/>
                      </a:lnTo>
                      <a:lnTo>
                        <a:pt x="6" y="35"/>
                      </a:lnTo>
                      <a:lnTo>
                        <a:pt x="4" y="39"/>
                      </a:lnTo>
                      <a:lnTo>
                        <a:pt x="3" y="43"/>
                      </a:lnTo>
                      <a:lnTo>
                        <a:pt x="2" y="47"/>
                      </a:lnTo>
                      <a:lnTo>
                        <a:pt x="1" y="51"/>
                      </a:lnTo>
                      <a:lnTo>
                        <a:pt x="0" y="55"/>
                      </a:lnTo>
                      <a:lnTo>
                        <a:pt x="0" y="60"/>
                      </a:lnTo>
                      <a:lnTo>
                        <a:pt x="0" y="64"/>
                      </a:lnTo>
                      <a:lnTo>
                        <a:pt x="0" y="68"/>
                      </a:lnTo>
                      <a:lnTo>
                        <a:pt x="0" y="72"/>
                      </a:lnTo>
                      <a:lnTo>
                        <a:pt x="1" y="76"/>
                      </a:lnTo>
                      <a:lnTo>
                        <a:pt x="2" y="80"/>
                      </a:lnTo>
                      <a:lnTo>
                        <a:pt x="3" y="84"/>
                      </a:lnTo>
                      <a:lnTo>
                        <a:pt x="4" y="88"/>
                      </a:lnTo>
                      <a:lnTo>
                        <a:pt x="6" y="92"/>
                      </a:lnTo>
                      <a:lnTo>
                        <a:pt x="8" y="96"/>
                      </a:lnTo>
                      <a:lnTo>
                        <a:pt x="10" y="99"/>
                      </a:lnTo>
                      <a:lnTo>
                        <a:pt x="13" y="103"/>
                      </a:lnTo>
                      <a:lnTo>
                        <a:pt x="15" y="106"/>
                      </a:lnTo>
                      <a:lnTo>
                        <a:pt x="18" y="109"/>
                      </a:lnTo>
                      <a:lnTo>
                        <a:pt x="21" y="112"/>
                      </a:lnTo>
                      <a:lnTo>
                        <a:pt x="25" y="115"/>
                      </a:lnTo>
                      <a:lnTo>
                        <a:pt x="28" y="117"/>
                      </a:lnTo>
                      <a:lnTo>
                        <a:pt x="32" y="119"/>
                      </a:lnTo>
                      <a:lnTo>
                        <a:pt x="35" y="121"/>
                      </a:lnTo>
                      <a:lnTo>
                        <a:pt x="39" y="123"/>
                      </a:lnTo>
                      <a:lnTo>
                        <a:pt x="43" y="124"/>
                      </a:lnTo>
                      <a:lnTo>
                        <a:pt x="47" y="126"/>
                      </a:lnTo>
                      <a:lnTo>
                        <a:pt x="51" y="127"/>
                      </a:lnTo>
                      <a:lnTo>
                        <a:pt x="55" y="127"/>
                      </a:lnTo>
                      <a:lnTo>
                        <a:pt x="59" y="128"/>
                      </a:lnTo>
                      <a:lnTo>
                        <a:pt x="64" y="128"/>
                      </a:lnTo>
                      <a:lnTo>
                        <a:pt x="68" y="128"/>
                      </a:lnTo>
                      <a:lnTo>
                        <a:pt x="72" y="127"/>
                      </a:lnTo>
                      <a:lnTo>
                        <a:pt x="76" y="127"/>
                      </a:lnTo>
                      <a:lnTo>
                        <a:pt x="80" y="126"/>
                      </a:lnTo>
                      <a:lnTo>
                        <a:pt x="84" y="124"/>
                      </a:lnTo>
                      <a:lnTo>
                        <a:pt x="88" y="123"/>
                      </a:lnTo>
                      <a:lnTo>
                        <a:pt x="92" y="121"/>
                      </a:lnTo>
                      <a:lnTo>
                        <a:pt x="96" y="119"/>
                      </a:lnTo>
                      <a:lnTo>
                        <a:pt x="99" y="117"/>
                      </a:lnTo>
                      <a:lnTo>
                        <a:pt x="103" y="115"/>
                      </a:lnTo>
                      <a:lnTo>
                        <a:pt x="106" y="112"/>
                      </a:lnTo>
                      <a:lnTo>
                        <a:pt x="109" y="109"/>
                      </a:lnTo>
                      <a:lnTo>
                        <a:pt x="112" y="106"/>
                      </a:lnTo>
                      <a:lnTo>
                        <a:pt x="114" y="103"/>
                      </a:lnTo>
                      <a:lnTo>
                        <a:pt x="117" y="99"/>
                      </a:lnTo>
                      <a:lnTo>
                        <a:pt x="119" y="96"/>
                      </a:lnTo>
                      <a:lnTo>
                        <a:pt x="121" y="92"/>
                      </a:lnTo>
                      <a:lnTo>
                        <a:pt x="123" y="88"/>
                      </a:lnTo>
                      <a:lnTo>
                        <a:pt x="124" y="84"/>
                      </a:lnTo>
                      <a:lnTo>
                        <a:pt x="126" y="80"/>
                      </a:lnTo>
                      <a:lnTo>
                        <a:pt x="126" y="76"/>
                      </a:lnTo>
                      <a:lnTo>
                        <a:pt x="127" y="72"/>
                      </a:lnTo>
                      <a:lnTo>
                        <a:pt x="128" y="68"/>
                      </a:lnTo>
                      <a:lnTo>
                        <a:pt x="128" y="64"/>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7" name="Freeform 40">
                  <a:extLst>
                    <a:ext uri="{FF2B5EF4-FFF2-40B4-BE49-F238E27FC236}">
                      <a16:creationId xmlns:a16="http://schemas.microsoft.com/office/drawing/2014/main" id="{73E83D31-DCF2-2C57-FD8E-01B92A1B7363}"/>
                    </a:ext>
                  </a:extLst>
                </p:cNvPr>
                <p:cNvSpPr>
                  <a:spLocks/>
                </p:cNvSpPr>
                <p:nvPr/>
              </p:nvSpPr>
              <p:spPr bwMode="auto">
                <a:xfrm>
                  <a:off x="3648267" y="3161255"/>
                  <a:ext cx="52295" cy="52295"/>
                </a:xfrm>
                <a:custGeom>
                  <a:avLst/>
                  <a:gdLst/>
                  <a:ahLst/>
                  <a:cxnLst>
                    <a:cxn ang="0">
                      <a:pos x="29" y="14"/>
                    </a:cxn>
                    <a:cxn ang="0">
                      <a:pos x="29" y="12"/>
                    </a:cxn>
                    <a:cxn ang="0">
                      <a:pos x="29" y="10"/>
                    </a:cxn>
                    <a:cxn ang="0">
                      <a:pos x="28" y="8"/>
                    </a:cxn>
                    <a:cxn ang="0">
                      <a:pos x="28" y="7"/>
                    </a:cxn>
                    <a:cxn ang="0">
                      <a:pos x="26" y="5"/>
                    </a:cxn>
                    <a:cxn ang="0">
                      <a:pos x="25" y="4"/>
                    </a:cxn>
                    <a:cxn ang="0">
                      <a:pos x="24" y="2"/>
                    </a:cxn>
                    <a:cxn ang="0">
                      <a:pos x="22" y="2"/>
                    </a:cxn>
                    <a:cxn ang="0">
                      <a:pos x="21" y="1"/>
                    </a:cxn>
                    <a:cxn ang="0">
                      <a:pos x="19" y="0"/>
                    </a:cxn>
                    <a:cxn ang="0">
                      <a:pos x="17" y="0"/>
                    </a:cxn>
                    <a:cxn ang="0">
                      <a:pos x="15" y="0"/>
                    </a:cxn>
                    <a:cxn ang="0">
                      <a:pos x="13" y="0"/>
                    </a:cxn>
                    <a:cxn ang="0">
                      <a:pos x="11" y="0"/>
                    </a:cxn>
                    <a:cxn ang="0">
                      <a:pos x="9" y="1"/>
                    </a:cxn>
                    <a:cxn ang="0">
                      <a:pos x="8" y="2"/>
                    </a:cxn>
                    <a:cxn ang="0">
                      <a:pos x="6" y="2"/>
                    </a:cxn>
                    <a:cxn ang="0">
                      <a:pos x="5" y="4"/>
                    </a:cxn>
                    <a:cxn ang="0">
                      <a:pos x="3" y="5"/>
                    </a:cxn>
                    <a:cxn ang="0">
                      <a:pos x="2" y="7"/>
                    </a:cxn>
                    <a:cxn ang="0">
                      <a:pos x="1" y="8"/>
                    </a:cxn>
                    <a:cxn ang="0">
                      <a:pos x="1" y="10"/>
                    </a:cxn>
                    <a:cxn ang="0">
                      <a:pos x="1" y="12"/>
                    </a:cxn>
                    <a:cxn ang="0">
                      <a:pos x="0" y="14"/>
                    </a:cxn>
                    <a:cxn ang="0">
                      <a:pos x="1" y="16"/>
                    </a:cxn>
                    <a:cxn ang="0">
                      <a:pos x="1" y="18"/>
                    </a:cxn>
                    <a:cxn ang="0">
                      <a:pos x="1" y="20"/>
                    </a:cxn>
                    <a:cxn ang="0">
                      <a:pos x="2" y="21"/>
                    </a:cxn>
                    <a:cxn ang="0">
                      <a:pos x="3" y="23"/>
                    </a:cxn>
                    <a:cxn ang="0">
                      <a:pos x="5" y="24"/>
                    </a:cxn>
                    <a:cxn ang="0">
                      <a:pos x="6" y="26"/>
                    </a:cxn>
                    <a:cxn ang="0">
                      <a:pos x="8" y="27"/>
                    </a:cxn>
                    <a:cxn ang="0">
                      <a:pos x="9" y="27"/>
                    </a:cxn>
                    <a:cxn ang="0">
                      <a:pos x="11" y="28"/>
                    </a:cxn>
                    <a:cxn ang="0">
                      <a:pos x="13" y="29"/>
                    </a:cxn>
                    <a:cxn ang="0">
                      <a:pos x="15" y="29"/>
                    </a:cxn>
                    <a:cxn ang="0">
                      <a:pos x="17" y="29"/>
                    </a:cxn>
                    <a:cxn ang="0">
                      <a:pos x="19" y="28"/>
                    </a:cxn>
                    <a:cxn ang="0">
                      <a:pos x="21" y="27"/>
                    </a:cxn>
                    <a:cxn ang="0">
                      <a:pos x="22" y="27"/>
                    </a:cxn>
                    <a:cxn ang="0">
                      <a:pos x="24" y="26"/>
                    </a:cxn>
                    <a:cxn ang="0">
                      <a:pos x="25" y="24"/>
                    </a:cxn>
                    <a:cxn ang="0">
                      <a:pos x="26" y="23"/>
                    </a:cxn>
                    <a:cxn ang="0">
                      <a:pos x="28" y="21"/>
                    </a:cxn>
                    <a:cxn ang="0">
                      <a:pos x="28" y="20"/>
                    </a:cxn>
                    <a:cxn ang="0">
                      <a:pos x="29" y="18"/>
                    </a:cxn>
                    <a:cxn ang="0">
                      <a:pos x="29" y="16"/>
                    </a:cxn>
                  </a:cxnLst>
                  <a:rect l="0" t="0" r="r" b="b"/>
                  <a:pathLst>
                    <a:path w="29" h="29">
                      <a:moveTo>
                        <a:pt x="29" y="15"/>
                      </a:moveTo>
                      <a:lnTo>
                        <a:pt x="29" y="14"/>
                      </a:lnTo>
                      <a:lnTo>
                        <a:pt x="29" y="13"/>
                      </a:lnTo>
                      <a:lnTo>
                        <a:pt x="29" y="12"/>
                      </a:lnTo>
                      <a:lnTo>
                        <a:pt x="29" y="11"/>
                      </a:lnTo>
                      <a:lnTo>
                        <a:pt x="29" y="10"/>
                      </a:lnTo>
                      <a:lnTo>
                        <a:pt x="29" y="9"/>
                      </a:lnTo>
                      <a:lnTo>
                        <a:pt x="28" y="8"/>
                      </a:lnTo>
                      <a:lnTo>
                        <a:pt x="28" y="8"/>
                      </a:lnTo>
                      <a:lnTo>
                        <a:pt x="28" y="7"/>
                      </a:lnTo>
                      <a:lnTo>
                        <a:pt x="27" y="6"/>
                      </a:lnTo>
                      <a:lnTo>
                        <a:pt x="26" y="5"/>
                      </a:lnTo>
                      <a:lnTo>
                        <a:pt x="26" y="5"/>
                      </a:lnTo>
                      <a:lnTo>
                        <a:pt x="25" y="4"/>
                      </a:lnTo>
                      <a:lnTo>
                        <a:pt x="24" y="3"/>
                      </a:lnTo>
                      <a:lnTo>
                        <a:pt x="24" y="2"/>
                      </a:lnTo>
                      <a:lnTo>
                        <a:pt x="23" y="2"/>
                      </a:lnTo>
                      <a:lnTo>
                        <a:pt x="22" y="2"/>
                      </a:lnTo>
                      <a:lnTo>
                        <a:pt x="21" y="1"/>
                      </a:lnTo>
                      <a:lnTo>
                        <a:pt x="21" y="1"/>
                      </a:lnTo>
                      <a:lnTo>
                        <a:pt x="20" y="0"/>
                      </a:lnTo>
                      <a:lnTo>
                        <a:pt x="19" y="0"/>
                      </a:lnTo>
                      <a:lnTo>
                        <a:pt x="18" y="0"/>
                      </a:lnTo>
                      <a:lnTo>
                        <a:pt x="17" y="0"/>
                      </a:lnTo>
                      <a:lnTo>
                        <a:pt x="16" y="0"/>
                      </a:lnTo>
                      <a:lnTo>
                        <a:pt x="15" y="0"/>
                      </a:lnTo>
                      <a:lnTo>
                        <a:pt x="14" y="0"/>
                      </a:lnTo>
                      <a:lnTo>
                        <a:pt x="13" y="0"/>
                      </a:lnTo>
                      <a:lnTo>
                        <a:pt x="12" y="0"/>
                      </a:lnTo>
                      <a:lnTo>
                        <a:pt x="11" y="0"/>
                      </a:lnTo>
                      <a:lnTo>
                        <a:pt x="10" y="0"/>
                      </a:lnTo>
                      <a:lnTo>
                        <a:pt x="9" y="1"/>
                      </a:lnTo>
                      <a:lnTo>
                        <a:pt x="9" y="1"/>
                      </a:lnTo>
                      <a:lnTo>
                        <a:pt x="8" y="2"/>
                      </a:lnTo>
                      <a:lnTo>
                        <a:pt x="7" y="2"/>
                      </a:lnTo>
                      <a:lnTo>
                        <a:pt x="6" y="2"/>
                      </a:lnTo>
                      <a:lnTo>
                        <a:pt x="5" y="3"/>
                      </a:lnTo>
                      <a:lnTo>
                        <a:pt x="5" y="4"/>
                      </a:lnTo>
                      <a:lnTo>
                        <a:pt x="4" y="5"/>
                      </a:lnTo>
                      <a:lnTo>
                        <a:pt x="3" y="5"/>
                      </a:lnTo>
                      <a:lnTo>
                        <a:pt x="3" y="6"/>
                      </a:lnTo>
                      <a:lnTo>
                        <a:pt x="2" y="7"/>
                      </a:lnTo>
                      <a:lnTo>
                        <a:pt x="2" y="8"/>
                      </a:lnTo>
                      <a:lnTo>
                        <a:pt x="1" y="8"/>
                      </a:lnTo>
                      <a:lnTo>
                        <a:pt x="1" y="9"/>
                      </a:lnTo>
                      <a:lnTo>
                        <a:pt x="1" y="10"/>
                      </a:lnTo>
                      <a:lnTo>
                        <a:pt x="1" y="11"/>
                      </a:lnTo>
                      <a:lnTo>
                        <a:pt x="1" y="12"/>
                      </a:lnTo>
                      <a:lnTo>
                        <a:pt x="0" y="13"/>
                      </a:lnTo>
                      <a:lnTo>
                        <a:pt x="0" y="14"/>
                      </a:lnTo>
                      <a:lnTo>
                        <a:pt x="0" y="15"/>
                      </a:lnTo>
                      <a:lnTo>
                        <a:pt x="1" y="16"/>
                      </a:lnTo>
                      <a:lnTo>
                        <a:pt x="1" y="17"/>
                      </a:lnTo>
                      <a:lnTo>
                        <a:pt x="1" y="18"/>
                      </a:lnTo>
                      <a:lnTo>
                        <a:pt x="1" y="19"/>
                      </a:lnTo>
                      <a:lnTo>
                        <a:pt x="1" y="20"/>
                      </a:lnTo>
                      <a:lnTo>
                        <a:pt x="2" y="20"/>
                      </a:lnTo>
                      <a:lnTo>
                        <a:pt x="2" y="21"/>
                      </a:lnTo>
                      <a:lnTo>
                        <a:pt x="3" y="22"/>
                      </a:lnTo>
                      <a:lnTo>
                        <a:pt x="3" y="23"/>
                      </a:lnTo>
                      <a:lnTo>
                        <a:pt x="4" y="24"/>
                      </a:lnTo>
                      <a:lnTo>
                        <a:pt x="5" y="24"/>
                      </a:lnTo>
                      <a:lnTo>
                        <a:pt x="5" y="25"/>
                      </a:lnTo>
                      <a:lnTo>
                        <a:pt x="6" y="26"/>
                      </a:lnTo>
                      <a:lnTo>
                        <a:pt x="7" y="26"/>
                      </a:lnTo>
                      <a:lnTo>
                        <a:pt x="8" y="27"/>
                      </a:lnTo>
                      <a:lnTo>
                        <a:pt x="9" y="27"/>
                      </a:lnTo>
                      <a:lnTo>
                        <a:pt x="9" y="27"/>
                      </a:lnTo>
                      <a:lnTo>
                        <a:pt x="10" y="28"/>
                      </a:lnTo>
                      <a:lnTo>
                        <a:pt x="11" y="28"/>
                      </a:lnTo>
                      <a:lnTo>
                        <a:pt x="12" y="28"/>
                      </a:lnTo>
                      <a:lnTo>
                        <a:pt x="13" y="29"/>
                      </a:lnTo>
                      <a:lnTo>
                        <a:pt x="14" y="29"/>
                      </a:lnTo>
                      <a:lnTo>
                        <a:pt x="15" y="29"/>
                      </a:lnTo>
                      <a:lnTo>
                        <a:pt x="16" y="29"/>
                      </a:lnTo>
                      <a:lnTo>
                        <a:pt x="17" y="29"/>
                      </a:lnTo>
                      <a:lnTo>
                        <a:pt x="18" y="28"/>
                      </a:lnTo>
                      <a:lnTo>
                        <a:pt x="19" y="28"/>
                      </a:lnTo>
                      <a:lnTo>
                        <a:pt x="20" y="28"/>
                      </a:lnTo>
                      <a:lnTo>
                        <a:pt x="21" y="27"/>
                      </a:lnTo>
                      <a:lnTo>
                        <a:pt x="21" y="27"/>
                      </a:lnTo>
                      <a:lnTo>
                        <a:pt x="22" y="27"/>
                      </a:lnTo>
                      <a:lnTo>
                        <a:pt x="23" y="26"/>
                      </a:lnTo>
                      <a:lnTo>
                        <a:pt x="24" y="26"/>
                      </a:lnTo>
                      <a:lnTo>
                        <a:pt x="24" y="25"/>
                      </a:lnTo>
                      <a:lnTo>
                        <a:pt x="25" y="24"/>
                      </a:lnTo>
                      <a:lnTo>
                        <a:pt x="26" y="24"/>
                      </a:lnTo>
                      <a:lnTo>
                        <a:pt x="26" y="23"/>
                      </a:lnTo>
                      <a:lnTo>
                        <a:pt x="27" y="22"/>
                      </a:lnTo>
                      <a:lnTo>
                        <a:pt x="28" y="21"/>
                      </a:lnTo>
                      <a:lnTo>
                        <a:pt x="28" y="20"/>
                      </a:lnTo>
                      <a:lnTo>
                        <a:pt x="28" y="20"/>
                      </a:lnTo>
                      <a:lnTo>
                        <a:pt x="29" y="19"/>
                      </a:lnTo>
                      <a:lnTo>
                        <a:pt x="29" y="18"/>
                      </a:lnTo>
                      <a:lnTo>
                        <a:pt x="29" y="17"/>
                      </a:lnTo>
                      <a:lnTo>
                        <a:pt x="29" y="16"/>
                      </a:lnTo>
                      <a:lnTo>
                        <a:pt x="29" y="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8" name="Freeform 41">
                  <a:extLst>
                    <a:ext uri="{FF2B5EF4-FFF2-40B4-BE49-F238E27FC236}">
                      <a16:creationId xmlns:a16="http://schemas.microsoft.com/office/drawing/2014/main" id="{456C35D2-010A-9CD2-29F6-4844239EFB9C}"/>
                    </a:ext>
                  </a:extLst>
                </p:cNvPr>
                <p:cNvSpPr>
                  <a:spLocks/>
                </p:cNvSpPr>
                <p:nvPr/>
              </p:nvSpPr>
              <p:spPr bwMode="auto">
                <a:xfrm>
                  <a:off x="3648267" y="3161255"/>
                  <a:ext cx="52295" cy="52295"/>
                </a:xfrm>
                <a:custGeom>
                  <a:avLst/>
                  <a:gdLst/>
                  <a:ahLst/>
                  <a:cxnLst>
                    <a:cxn ang="0">
                      <a:pos x="128" y="60"/>
                    </a:cxn>
                    <a:cxn ang="0">
                      <a:pos x="127" y="52"/>
                    </a:cxn>
                    <a:cxn ang="0">
                      <a:pos x="125" y="43"/>
                    </a:cxn>
                    <a:cxn ang="0">
                      <a:pos x="122" y="36"/>
                    </a:cxn>
                    <a:cxn ang="0">
                      <a:pos x="117" y="28"/>
                    </a:cxn>
                    <a:cxn ang="0">
                      <a:pos x="112" y="22"/>
                    </a:cxn>
                    <a:cxn ang="0">
                      <a:pos x="106" y="16"/>
                    </a:cxn>
                    <a:cxn ang="0">
                      <a:pos x="100" y="11"/>
                    </a:cxn>
                    <a:cxn ang="0">
                      <a:pos x="92" y="7"/>
                    </a:cxn>
                    <a:cxn ang="0">
                      <a:pos x="85" y="3"/>
                    </a:cxn>
                    <a:cxn ang="0">
                      <a:pos x="77" y="1"/>
                    </a:cxn>
                    <a:cxn ang="0">
                      <a:pos x="68" y="0"/>
                    </a:cxn>
                    <a:cxn ang="0">
                      <a:pos x="60" y="0"/>
                    </a:cxn>
                    <a:cxn ang="0">
                      <a:pos x="52" y="1"/>
                    </a:cxn>
                    <a:cxn ang="0">
                      <a:pos x="43" y="3"/>
                    </a:cxn>
                    <a:cxn ang="0">
                      <a:pos x="36" y="7"/>
                    </a:cxn>
                    <a:cxn ang="0">
                      <a:pos x="28" y="11"/>
                    </a:cxn>
                    <a:cxn ang="0">
                      <a:pos x="22" y="16"/>
                    </a:cxn>
                    <a:cxn ang="0">
                      <a:pos x="16" y="22"/>
                    </a:cxn>
                    <a:cxn ang="0">
                      <a:pos x="11" y="28"/>
                    </a:cxn>
                    <a:cxn ang="0">
                      <a:pos x="7" y="36"/>
                    </a:cxn>
                    <a:cxn ang="0">
                      <a:pos x="3" y="43"/>
                    </a:cxn>
                    <a:cxn ang="0">
                      <a:pos x="1" y="52"/>
                    </a:cxn>
                    <a:cxn ang="0">
                      <a:pos x="0" y="60"/>
                    </a:cxn>
                    <a:cxn ang="0">
                      <a:pos x="0" y="68"/>
                    </a:cxn>
                    <a:cxn ang="0">
                      <a:pos x="1" y="77"/>
                    </a:cxn>
                    <a:cxn ang="0">
                      <a:pos x="3" y="85"/>
                    </a:cxn>
                    <a:cxn ang="0">
                      <a:pos x="7" y="92"/>
                    </a:cxn>
                    <a:cxn ang="0">
                      <a:pos x="11" y="100"/>
                    </a:cxn>
                    <a:cxn ang="0">
                      <a:pos x="16" y="106"/>
                    </a:cxn>
                    <a:cxn ang="0">
                      <a:pos x="22" y="112"/>
                    </a:cxn>
                    <a:cxn ang="0">
                      <a:pos x="28" y="117"/>
                    </a:cxn>
                    <a:cxn ang="0">
                      <a:pos x="36" y="121"/>
                    </a:cxn>
                    <a:cxn ang="0">
                      <a:pos x="43" y="125"/>
                    </a:cxn>
                    <a:cxn ang="0">
                      <a:pos x="52" y="127"/>
                    </a:cxn>
                    <a:cxn ang="0">
                      <a:pos x="60" y="128"/>
                    </a:cxn>
                    <a:cxn ang="0">
                      <a:pos x="68" y="128"/>
                    </a:cxn>
                    <a:cxn ang="0">
                      <a:pos x="77" y="127"/>
                    </a:cxn>
                    <a:cxn ang="0">
                      <a:pos x="85" y="125"/>
                    </a:cxn>
                    <a:cxn ang="0">
                      <a:pos x="92" y="121"/>
                    </a:cxn>
                    <a:cxn ang="0">
                      <a:pos x="100" y="117"/>
                    </a:cxn>
                    <a:cxn ang="0">
                      <a:pos x="106" y="112"/>
                    </a:cxn>
                    <a:cxn ang="0">
                      <a:pos x="112" y="106"/>
                    </a:cxn>
                    <a:cxn ang="0">
                      <a:pos x="117" y="100"/>
                    </a:cxn>
                    <a:cxn ang="0">
                      <a:pos x="122" y="92"/>
                    </a:cxn>
                    <a:cxn ang="0">
                      <a:pos x="125" y="85"/>
                    </a:cxn>
                    <a:cxn ang="0">
                      <a:pos x="127" y="77"/>
                    </a:cxn>
                    <a:cxn ang="0">
                      <a:pos x="128" y="68"/>
                    </a:cxn>
                  </a:cxnLst>
                  <a:rect l="0" t="0" r="r" b="b"/>
                  <a:pathLst>
                    <a:path w="128" h="128">
                      <a:moveTo>
                        <a:pt x="128" y="64"/>
                      </a:moveTo>
                      <a:lnTo>
                        <a:pt x="128" y="60"/>
                      </a:lnTo>
                      <a:lnTo>
                        <a:pt x="128" y="56"/>
                      </a:lnTo>
                      <a:lnTo>
                        <a:pt x="127" y="52"/>
                      </a:lnTo>
                      <a:lnTo>
                        <a:pt x="126" y="47"/>
                      </a:lnTo>
                      <a:lnTo>
                        <a:pt x="125" y="43"/>
                      </a:lnTo>
                      <a:lnTo>
                        <a:pt x="123" y="39"/>
                      </a:lnTo>
                      <a:lnTo>
                        <a:pt x="122" y="36"/>
                      </a:lnTo>
                      <a:lnTo>
                        <a:pt x="120" y="32"/>
                      </a:lnTo>
                      <a:lnTo>
                        <a:pt x="117" y="28"/>
                      </a:lnTo>
                      <a:lnTo>
                        <a:pt x="115" y="25"/>
                      </a:lnTo>
                      <a:lnTo>
                        <a:pt x="112" y="22"/>
                      </a:lnTo>
                      <a:lnTo>
                        <a:pt x="109" y="19"/>
                      </a:lnTo>
                      <a:lnTo>
                        <a:pt x="106" y="16"/>
                      </a:lnTo>
                      <a:lnTo>
                        <a:pt x="103" y="13"/>
                      </a:lnTo>
                      <a:lnTo>
                        <a:pt x="100" y="11"/>
                      </a:lnTo>
                      <a:lnTo>
                        <a:pt x="96" y="9"/>
                      </a:lnTo>
                      <a:lnTo>
                        <a:pt x="92" y="7"/>
                      </a:lnTo>
                      <a:lnTo>
                        <a:pt x="89" y="5"/>
                      </a:lnTo>
                      <a:lnTo>
                        <a:pt x="85" y="3"/>
                      </a:lnTo>
                      <a:lnTo>
                        <a:pt x="81" y="2"/>
                      </a:lnTo>
                      <a:lnTo>
                        <a:pt x="77" y="1"/>
                      </a:lnTo>
                      <a:lnTo>
                        <a:pt x="72" y="0"/>
                      </a:lnTo>
                      <a:lnTo>
                        <a:pt x="68" y="0"/>
                      </a:lnTo>
                      <a:lnTo>
                        <a:pt x="64" y="0"/>
                      </a:lnTo>
                      <a:lnTo>
                        <a:pt x="60" y="0"/>
                      </a:lnTo>
                      <a:lnTo>
                        <a:pt x="56" y="0"/>
                      </a:lnTo>
                      <a:lnTo>
                        <a:pt x="52" y="1"/>
                      </a:lnTo>
                      <a:lnTo>
                        <a:pt x="48" y="2"/>
                      </a:lnTo>
                      <a:lnTo>
                        <a:pt x="43" y="3"/>
                      </a:lnTo>
                      <a:lnTo>
                        <a:pt x="40" y="5"/>
                      </a:lnTo>
                      <a:lnTo>
                        <a:pt x="36" y="7"/>
                      </a:lnTo>
                      <a:lnTo>
                        <a:pt x="32" y="9"/>
                      </a:lnTo>
                      <a:lnTo>
                        <a:pt x="28" y="11"/>
                      </a:lnTo>
                      <a:lnTo>
                        <a:pt x="25" y="13"/>
                      </a:lnTo>
                      <a:lnTo>
                        <a:pt x="22" y="16"/>
                      </a:lnTo>
                      <a:lnTo>
                        <a:pt x="19" y="19"/>
                      </a:lnTo>
                      <a:lnTo>
                        <a:pt x="16" y="22"/>
                      </a:lnTo>
                      <a:lnTo>
                        <a:pt x="13" y="25"/>
                      </a:lnTo>
                      <a:lnTo>
                        <a:pt x="11" y="28"/>
                      </a:lnTo>
                      <a:lnTo>
                        <a:pt x="9" y="32"/>
                      </a:lnTo>
                      <a:lnTo>
                        <a:pt x="7" y="36"/>
                      </a:lnTo>
                      <a:lnTo>
                        <a:pt x="5" y="39"/>
                      </a:lnTo>
                      <a:lnTo>
                        <a:pt x="3" y="43"/>
                      </a:lnTo>
                      <a:lnTo>
                        <a:pt x="2" y="47"/>
                      </a:lnTo>
                      <a:lnTo>
                        <a:pt x="1" y="52"/>
                      </a:lnTo>
                      <a:lnTo>
                        <a:pt x="1" y="56"/>
                      </a:lnTo>
                      <a:lnTo>
                        <a:pt x="0" y="60"/>
                      </a:lnTo>
                      <a:lnTo>
                        <a:pt x="0" y="64"/>
                      </a:lnTo>
                      <a:lnTo>
                        <a:pt x="0" y="68"/>
                      </a:lnTo>
                      <a:lnTo>
                        <a:pt x="1" y="72"/>
                      </a:lnTo>
                      <a:lnTo>
                        <a:pt x="1" y="77"/>
                      </a:lnTo>
                      <a:lnTo>
                        <a:pt x="2" y="81"/>
                      </a:lnTo>
                      <a:lnTo>
                        <a:pt x="3" y="85"/>
                      </a:lnTo>
                      <a:lnTo>
                        <a:pt x="5" y="89"/>
                      </a:lnTo>
                      <a:lnTo>
                        <a:pt x="7" y="92"/>
                      </a:lnTo>
                      <a:lnTo>
                        <a:pt x="9" y="96"/>
                      </a:lnTo>
                      <a:lnTo>
                        <a:pt x="11" y="100"/>
                      </a:lnTo>
                      <a:lnTo>
                        <a:pt x="13" y="103"/>
                      </a:lnTo>
                      <a:lnTo>
                        <a:pt x="16" y="106"/>
                      </a:lnTo>
                      <a:lnTo>
                        <a:pt x="19" y="109"/>
                      </a:lnTo>
                      <a:lnTo>
                        <a:pt x="22" y="112"/>
                      </a:lnTo>
                      <a:lnTo>
                        <a:pt x="25" y="115"/>
                      </a:lnTo>
                      <a:lnTo>
                        <a:pt x="28" y="117"/>
                      </a:lnTo>
                      <a:lnTo>
                        <a:pt x="32" y="120"/>
                      </a:lnTo>
                      <a:lnTo>
                        <a:pt x="36" y="121"/>
                      </a:lnTo>
                      <a:lnTo>
                        <a:pt x="40" y="123"/>
                      </a:lnTo>
                      <a:lnTo>
                        <a:pt x="43" y="125"/>
                      </a:lnTo>
                      <a:lnTo>
                        <a:pt x="48" y="126"/>
                      </a:lnTo>
                      <a:lnTo>
                        <a:pt x="52" y="127"/>
                      </a:lnTo>
                      <a:lnTo>
                        <a:pt x="56" y="128"/>
                      </a:lnTo>
                      <a:lnTo>
                        <a:pt x="60" y="128"/>
                      </a:lnTo>
                      <a:lnTo>
                        <a:pt x="64" y="128"/>
                      </a:lnTo>
                      <a:lnTo>
                        <a:pt x="68" y="128"/>
                      </a:lnTo>
                      <a:lnTo>
                        <a:pt x="72" y="128"/>
                      </a:lnTo>
                      <a:lnTo>
                        <a:pt x="77" y="127"/>
                      </a:lnTo>
                      <a:lnTo>
                        <a:pt x="81" y="126"/>
                      </a:lnTo>
                      <a:lnTo>
                        <a:pt x="85" y="125"/>
                      </a:lnTo>
                      <a:lnTo>
                        <a:pt x="89" y="123"/>
                      </a:lnTo>
                      <a:lnTo>
                        <a:pt x="92" y="121"/>
                      </a:lnTo>
                      <a:lnTo>
                        <a:pt x="96" y="120"/>
                      </a:lnTo>
                      <a:lnTo>
                        <a:pt x="100" y="117"/>
                      </a:lnTo>
                      <a:lnTo>
                        <a:pt x="103" y="115"/>
                      </a:lnTo>
                      <a:lnTo>
                        <a:pt x="106" y="112"/>
                      </a:lnTo>
                      <a:lnTo>
                        <a:pt x="109" y="109"/>
                      </a:lnTo>
                      <a:lnTo>
                        <a:pt x="112" y="106"/>
                      </a:lnTo>
                      <a:lnTo>
                        <a:pt x="115" y="103"/>
                      </a:lnTo>
                      <a:lnTo>
                        <a:pt x="117" y="100"/>
                      </a:lnTo>
                      <a:lnTo>
                        <a:pt x="120" y="96"/>
                      </a:lnTo>
                      <a:lnTo>
                        <a:pt x="122" y="92"/>
                      </a:lnTo>
                      <a:lnTo>
                        <a:pt x="123" y="89"/>
                      </a:lnTo>
                      <a:lnTo>
                        <a:pt x="125" y="85"/>
                      </a:lnTo>
                      <a:lnTo>
                        <a:pt x="126" y="81"/>
                      </a:lnTo>
                      <a:lnTo>
                        <a:pt x="127" y="77"/>
                      </a:lnTo>
                      <a:lnTo>
                        <a:pt x="128" y="72"/>
                      </a:lnTo>
                      <a:lnTo>
                        <a:pt x="128" y="68"/>
                      </a:lnTo>
                      <a:lnTo>
                        <a:pt x="128" y="64"/>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8" name="Freeform 42">
                  <a:extLst>
                    <a:ext uri="{FF2B5EF4-FFF2-40B4-BE49-F238E27FC236}">
                      <a16:creationId xmlns:a16="http://schemas.microsoft.com/office/drawing/2014/main" id="{F315F2B4-BD1C-DA8A-E65C-B41BF598F7EB}"/>
                    </a:ext>
                  </a:extLst>
                </p:cNvPr>
                <p:cNvSpPr>
                  <a:spLocks/>
                </p:cNvSpPr>
                <p:nvPr/>
              </p:nvSpPr>
              <p:spPr bwMode="auto">
                <a:xfrm>
                  <a:off x="2530237" y="4876172"/>
                  <a:ext cx="52295" cy="52295"/>
                </a:xfrm>
                <a:custGeom>
                  <a:avLst/>
                  <a:gdLst/>
                  <a:ahLst/>
                  <a:cxnLst>
                    <a:cxn ang="0">
                      <a:pos x="29" y="14"/>
                    </a:cxn>
                    <a:cxn ang="0">
                      <a:pos x="29" y="12"/>
                    </a:cxn>
                    <a:cxn ang="0">
                      <a:pos x="28" y="10"/>
                    </a:cxn>
                    <a:cxn ang="0">
                      <a:pos x="28" y="9"/>
                    </a:cxn>
                    <a:cxn ang="0">
                      <a:pos x="27" y="7"/>
                    </a:cxn>
                    <a:cxn ang="0">
                      <a:pos x="26" y="5"/>
                    </a:cxn>
                    <a:cxn ang="0">
                      <a:pos x="25" y="4"/>
                    </a:cxn>
                    <a:cxn ang="0">
                      <a:pos x="23" y="2"/>
                    </a:cxn>
                    <a:cxn ang="0">
                      <a:pos x="22" y="2"/>
                    </a:cxn>
                    <a:cxn ang="0">
                      <a:pos x="20" y="1"/>
                    </a:cxn>
                    <a:cxn ang="0">
                      <a:pos x="18" y="0"/>
                    </a:cxn>
                    <a:cxn ang="0">
                      <a:pos x="16" y="0"/>
                    </a:cxn>
                    <a:cxn ang="0">
                      <a:pos x="14" y="0"/>
                    </a:cxn>
                    <a:cxn ang="0">
                      <a:pos x="13" y="0"/>
                    </a:cxn>
                    <a:cxn ang="0">
                      <a:pos x="11" y="0"/>
                    </a:cxn>
                    <a:cxn ang="0">
                      <a:pos x="9" y="1"/>
                    </a:cxn>
                    <a:cxn ang="0">
                      <a:pos x="7" y="2"/>
                    </a:cxn>
                    <a:cxn ang="0">
                      <a:pos x="6" y="2"/>
                    </a:cxn>
                    <a:cxn ang="0">
                      <a:pos x="4" y="4"/>
                    </a:cxn>
                    <a:cxn ang="0">
                      <a:pos x="3" y="5"/>
                    </a:cxn>
                    <a:cxn ang="0">
                      <a:pos x="2" y="7"/>
                    </a:cxn>
                    <a:cxn ang="0">
                      <a:pos x="1" y="9"/>
                    </a:cxn>
                    <a:cxn ang="0">
                      <a:pos x="0" y="10"/>
                    </a:cxn>
                    <a:cxn ang="0">
                      <a:pos x="0" y="12"/>
                    </a:cxn>
                    <a:cxn ang="0">
                      <a:pos x="0" y="14"/>
                    </a:cxn>
                    <a:cxn ang="0">
                      <a:pos x="0" y="16"/>
                    </a:cxn>
                    <a:cxn ang="0">
                      <a:pos x="0" y="18"/>
                    </a:cxn>
                    <a:cxn ang="0">
                      <a:pos x="1" y="20"/>
                    </a:cxn>
                    <a:cxn ang="0">
                      <a:pos x="2" y="21"/>
                    </a:cxn>
                    <a:cxn ang="0">
                      <a:pos x="3" y="23"/>
                    </a:cxn>
                    <a:cxn ang="0">
                      <a:pos x="4" y="24"/>
                    </a:cxn>
                    <a:cxn ang="0">
                      <a:pos x="6" y="26"/>
                    </a:cxn>
                    <a:cxn ang="0">
                      <a:pos x="7" y="27"/>
                    </a:cxn>
                    <a:cxn ang="0">
                      <a:pos x="9" y="27"/>
                    </a:cxn>
                    <a:cxn ang="0">
                      <a:pos x="11" y="28"/>
                    </a:cxn>
                    <a:cxn ang="0">
                      <a:pos x="13" y="29"/>
                    </a:cxn>
                    <a:cxn ang="0">
                      <a:pos x="14" y="29"/>
                    </a:cxn>
                    <a:cxn ang="0">
                      <a:pos x="16" y="29"/>
                    </a:cxn>
                    <a:cxn ang="0">
                      <a:pos x="18" y="28"/>
                    </a:cxn>
                    <a:cxn ang="0">
                      <a:pos x="20" y="27"/>
                    </a:cxn>
                    <a:cxn ang="0">
                      <a:pos x="22" y="27"/>
                    </a:cxn>
                    <a:cxn ang="0">
                      <a:pos x="23" y="26"/>
                    </a:cxn>
                    <a:cxn ang="0">
                      <a:pos x="25" y="24"/>
                    </a:cxn>
                    <a:cxn ang="0">
                      <a:pos x="26" y="23"/>
                    </a:cxn>
                    <a:cxn ang="0">
                      <a:pos x="27" y="21"/>
                    </a:cxn>
                    <a:cxn ang="0">
                      <a:pos x="28" y="20"/>
                    </a:cxn>
                    <a:cxn ang="0">
                      <a:pos x="28" y="18"/>
                    </a:cxn>
                    <a:cxn ang="0">
                      <a:pos x="29" y="16"/>
                    </a:cxn>
                  </a:cxnLst>
                  <a:rect l="0" t="0" r="r" b="b"/>
                  <a:pathLst>
                    <a:path w="29" h="29">
                      <a:moveTo>
                        <a:pt x="29" y="15"/>
                      </a:moveTo>
                      <a:lnTo>
                        <a:pt x="29" y="14"/>
                      </a:lnTo>
                      <a:lnTo>
                        <a:pt x="29" y="13"/>
                      </a:lnTo>
                      <a:lnTo>
                        <a:pt x="29" y="12"/>
                      </a:lnTo>
                      <a:lnTo>
                        <a:pt x="29" y="11"/>
                      </a:lnTo>
                      <a:lnTo>
                        <a:pt x="28" y="10"/>
                      </a:lnTo>
                      <a:lnTo>
                        <a:pt x="28" y="9"/>
                      </a:lnTo>
                      <a:lnTo>
                        <a:pt x="28" y="9"/>
                      </a:lnTo>
                      <a:lnTo>
                        <a:pt x="27" y="8"/>
                      </a:lnTo>
                      <a:lnTo>
                        <a:pt x="27" y="7"/>
                      </a:lnTo>
                      <a:lnTo>
                        <a:pt x="26" y="6"/>
                      </a:lnTo>
                      <a:lnTo>
                        <a:pt x="26" y="5"/>
                      </a:lnTo>
                      <a:lnTo>
                        <a:pt x="25" y="5"/>
                      </a:lnTo>
                      <a:lnTo>
                        <a:pt x="25" y="4"/>
                      </a:lnTo>
                      <a:lnTo>
                        <a:pt x="24" y="3"/>
                      </a:lnTo>
                      <a:lnTo>
                        <a:pt x="23" y="2"/>
                      </a:lnTo>
                      <a:lnTo>
                        <a:pt x="23" y="2"/>
                      </a:lnTo>
                      <a:lnTo>
                        <a:pt x="22" y="2"/>
                      </a:lnTo>
                      <a:lnTo>
                        <a:pt x="21" y="1"/>
                      </a:lnTo>
                      <a:lnTo>
                        <a:pt x="20" y="1"/>
                      </a:lnTo>
                      <a:lnTo>
                        <a:pt x="19" y="0"/>
                      </a:lnTo>
                      <a:lnTo>
                        <a:pt x="18" y="0"/>
                      </a:lnTo>
                      <a:lnTo>
                        <a:pt x="17" y="0"/>
                      </a:lnTo>
                      <a:lnTo>
                        <a:pt x="16" y="0"/>
                      </a:lnTo>
                      <a:lnTo>
                        <a:pt x="15" y="0"/>
                      </a:lnTo>
                      <a:lnTo>
                        <a:pt x="14" y="0"/>
                      </a:lnTo>
                      <a:lnTo>
                        <a:pt x="14" y="0"/>
                      </a:lnTo>
                      <a:lnTo>
                        <a:pt x="13" y="0"/>
                      </a:lnTo>
                      <a:lnTo>
                        <a:pt x="11" y="0"/>
                      </a:lnTo>
                      <a:lnTo>
                        <a:pt x="11" y="0"/>
                      </a:lnTo>
                      <a:lnTo>
                        <a:pt x="10" y="0"/>
                      </a:lnTo>
                      <a:lnTo>
                        <a:pt x="9" y="1"/>
                      </a:lnTo>
                      <a:lnTo>
                        <a:pt x="8" y="1"/>
                      </a:lnTo>
                      <a:lnTo>
                        <a:pt x="7" y="2"/>
                      </a:lnTo>
                      <a:lnTo>
                        <a:pt x="6" y="2"/>
                      </a:lnTo>
                      <a:lnTo>
                        <a:pt x="6" y="2"/>
                      </a:lnTo>
                      <a:lnTo>
                        <a:pt x="5" y="3"/>
                      </a:lnTo>
                      <a:lnTo>
                        <a:pt x="4" y="4"/>
                      </a:lnTo>
                      <a:lnTo>
                        <a:pt x="4" y="5"/>
                      </a:lnTo>
                      <a:lnTo>
                        <a:pt x="3" y="5"/>
                      </a:lnTo>
                      <a:lnTo>
                        <a:pt x="2" y="6"/>
                      </a:lnTo>
                      <a:lnTo>
                        <a:pt x="2" y="7"/>
                      </a:lnTo>
                      <a:lnTo>
                        <a:pt x="2" y="8"/>
                      </a:lnTo>
                      <a:lnTo>
                        <a:pt x="1" y="9"/>
                      </a:lnTo>
                      <a:lnTo>
                        <a:pt x="1" y="9"/>
                      </a:lnTo>
                      <a:lnTo>
                        <a:pt x="0" y="10"/>
                      </a:lnTo>
                      <a:lnTo>
                        <a:pt x="0" y="11"/>
                      </a:lnTo>
                      <a:lnTo>
                        <a:pt x="0" y="12"/>
                      </a:lnTo>
                      <a:lnTo>
                        <a:pt x="0" y="13"/>
                      </a:lnTo>
                      <a:lnTo>
                        <a:pt x="0" y="14"/>
                      </a:lnTo>
                      <a:lnTo>
                        <a:pt x="0" y="15"/>
                      </a:lnTo>
                      <a:lnTo>
                        <a:pt x="0" y="16"/>
                      </a:lnTo>
                      <a:lnTo>
                        <a:pt x="0" y="17"/>
                      </a:lnTo>
                      <a:lnTo>
                        <a:pt x="0" y="18"/>
                      </a:lnTo>
                      <a:lnTo>
                        <a:pt x="1" y="19"/>
                      </a:lnTo>
                      <a:lnTo>
                        <a:pt x="1" y="20"/>
                      </a:lnTo>
                      <a:lnTo>
                        <a:pt x="2" y="21"/>
                      </a:lnTo>
                      <a:lnTo>
                        <a:pt x="2" y="21"/>
                      </a:lnTo>
                      <a:lnTo>
                        <a:pt x="2" y="22"/>
                      </a:lnTo>
                      <a:lnTo>
                        <a:pt x="3" y="23"/>
                      </a:lnTo>
                      <a:lnTo>
                        <a:pt x="4" y="24"/>
                      </a:lnTo>
                      <a:lnTo>
                        <a:pt x="4" y="24"/>
                      </a:lnTo>
                      <a:lnTo>
                        <a:pt x="5" y="25"/>
                      </a:lnTo>
                      <a:lnTo>
                        <a:pt x="6" y="26"/>
                      </a:lnTo>
                      <a:lnTo>
                        <a:pt x="6" y="26"/>
                      </a:lnTo>
                      <a:lnTo>
                        <a:pt x="7" y="27"/>
                      </a:lnTo>
                      <a:lnTo>
                        <a:pt x="8" y="27"/>
                      </a:lnTo>
                      <a:lnTo>
                        <a:pt x="9" y="27"/>
                      </a:lnTo>
                      <a:lnTo>
                        <a:pt x="10" y="28"/>
                      </a:lnTo>
                      <a:lnTo>
                        <a:pt x="11" y="28"/>
                      </a:lnTo>
                      <a:lnTo>
                        <a:pt x="11" y="28"/>
                      </a:lnTo>
                      <a:lnTo>
                        <a:pt x="13" y="29"/>
                      </a:lnTo>
                      <a:lnTo>
                        <a:pt x="14" y="29"/>
                      </a:lnTo>
                      <a:lnTo>
                        <a:pt x="14" y="29"/>
                      </a:lnTo>
                      <a:lnTo>
                        <a:pt x="15" y="29"/>
                      </a:lnTo>
                      <a:lnTo>
                        <a:pt x="16" y="29"/>
                      </a:lnTo>
                      <a:lnTo>
                        <a:pt x="17" y="28"/>
                      </a:lnTo>
                      <a:lnTo>
                        <a:pt x="18" y="28"/>
                      </a:lnTo>
                      <a:lnTo>
                        <a:pt x="19" y="28"/>
                      </a:lnTo>
                      <a:lnTo>
                        <a:pt x="20" y="27"/>
                      </a:lnTo>
                      <a:lnTo>
                        <a:pt x="21" y="27"/>
                      </a:lnTo>
                      <a:lnTo>
                        <a:pt x="22" y="27"/>
                      </a:lnTo>
                      <a:lnTo>
                        <a:pt x="23" y="26"/>
                      </a:lnTo>
                      <a:lnTo>
                        <a:pt x="23" y="26"/>
                      </a:lnTo>
                      <a:lnTo>
                        <a:pt x="24" y="25"/>
                      </a:lnTo>
                      <a:lnTo>
                        <a:pt x="25" y="24"/>
                      </a:lnTo>
                      <a:lnTo>
                        <a:pt x="25" y="24"/>
                      </a:lnTo>
                      <a:lnTo>
                        <a:pt x="26" y="23"/>
                      </a:lnTo>
                      <a:lnTo>
                        <a:pt x="26" y="22"/>
                      </a:lnTo>
                      <a:lnTo>
                        <a:pt x="27" y="21"/>
                      </a:lnTo>
                      <a:lnTo>
                        <a:pt x="27" y="21"/>
                      </a:lnTo>
                      <a:lnTo>
                        <a:pt x="28" y="20"/>
                      </a:lnTo>
                      <a:lnTo>
                        <a:pt x="28" y="19"/>
                      </a:lnTo>
                      <a:lnTo>
                        <a:pt x="28" y="18"/>
                      </a:lnTo>
                      <a:lnTo>
                        <a:pt x="29" y="17"/>
                      </a:lnTo>
                      <a:lnTo>
                        <a:pt x="29" y="16"/>
                      </a:lnTo>
                      <a:lnTo>
                        <a:pt x="29" y="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9" name="Freeform 43">
                  <a:extLst>
                    <a:ext uri="{FF2B5EF4-FFF2-40B4-BE49-F238E27FC236}">
                      <a16:creationId xmlns:a16="http://schemas.microsoft.com/office/drawing/2014/main" id="{C2B502EE-2C90-3E1F-EA5E-3DA963C9A536}"/>
                    </a:ext>
                  </a:extLst>
                </p:cNvPr>
                <p:cNvSpPr>
                  <a:spLocks/>
                </p:cNvSpPr>
                <p:nvPr/>
              </p:nvSpPr>
              <p:spPr bwMode="auto">
                <a:xfrm>
                  <a:off x="2530237" y="4876172"/>
                  <a:ext cx="52295" cy="52295"/>
                </a:xfrm>
                <a:custGeom>
                  <a:avLst/>
                  <a:gdLst/>
                  <a:ahLst/>
                  <a:cxnLst>
                    <a:cxn ang="0">
                      <a:pos x="128" y="60"/>
                    </a:cxn>
                    <a:cxn ang="0">
                      <a:pos x="127" y="52"/>
                    </a:cxn>
                    <a:cxn ang="0">
                      <a:pos x="125" y="44"/>
                    </a:cxn>
                    <a:cxn ang="0">
                      <a:pos x="121" y="36"/>
                    </a:cxn>
                    <a:cxn ang="0">
                      <a:pos x="117" y="29"/>
                    </a:cxn>
                    <a:cxn ang="0">
                      <a:pos x="112" y="22"/>
                    </a:cxn>
                    <a:cxn ang="0">
                      <a:pos x="106" y="16"/>
                    </a:cxn>
                    <a:cxn ang="0">
                      <a:pos x="100" y="11"/>
                    </a:cxn>
                    <a:cxn ang="0">
                      <a:pos x="92" y="7"/>
                    </a:cxn>
                    <a:cxn ang="0">
                      <a:pos x="85" y="4"/>
                    </a:cxn>
                    <a:cxn ang="0">
                      <a:pos x="76" y="1"/>
                    </a:cxn>
                    <a:cxn ang="0">
                      <a:pos x="68" y="0"/>
                    </a:cxn>
                    <a:cxn ang="0">
                      <a:pos x="60" y="0"/>
                    </a:cxn>
                    <a:cxn ang="0">
                      <a:pos x="51" y="1"/>
                    </a:cxn>
                    <a:cxn ang="0">
                      <a:pos x="43" y="4"/>
                    </a:cxn>
                    <a:cxn ang="0">
                      <a:pos x="36" y="7"/>
                    </a:cxn>
                    <a:cxn ang="0">
                      <a:pos x="28" y="11"/>
                    </a:cxn>
                    <a:cxn ang="0">
                      <a:pos x="22" y="16"/>
                    </a:cxn>
                    <a:cxn ang="0">
                      <a:pos x="16" y="22"/>
                    </a:cxn>
                    <a:cxn ang="0">
                      <a:pos x="11" y="29"/>
                    </a:cxn>
                    <a:cxn ang="0">
                      <a:pos x="7" y="36"/>
                    </a:cxn>
                    <a:cxn ang="0">
                      <a:pos x="3" y="44"/>
                    </a:cxn>
                    <a:cxn ang="0">
                      <a:pos x="1" y="52"/>
                    </a:cxn>
                    <a:cxn ang="0">
                      <a:pos x="0" y="60"/>
                    </a:cxn>
                    <a:cxn ang="0">
                      <a:pos x="0" y="68"/>
                    </a:cxn>
                    <a:cxn ang="0">
                      <a:pos x="1" y="77"/>
                    </a:cxn>
                    <a:cxn ang="0">
                      <a:pos x="3" y="85"/>
                    </a:cxn>
                    <a:cxn ang="0">
                      <a:pos x="7" y="93"/>
                    </a:cxn>
                    <a:cxn ang="0">
                      <a:pos x="11" y="100"/>
                    </a:cxn>
                    <a:cxn ang="0">
                      <a:pos x="16" y="106"/>
                    </a:cxn>
                    <a:cxn ang="0">
                      <a:pos x="22" y="112"/>
                    </a:cxn>
                    <a:cxn ang="0">
                      <a:pos x="28" y="117"/>
                    </a:cxn>
                    <a:cxn ang="0">
                      <a:pos x="36" y="122"/>
                    </a:cxn>
                    <a:cxn ang="0">
                      <a:pos x="43" y="125"/>
                    </a:cxn>
                    <a:cxn ang="0">
                      <a:pos x="51" y="127"/>
                    </a:cxn>
                    <a:cxn ang="0">
                      <a:pos x="60" y="128"/>
                    </a:cxn>
                    <a:cxn ang="0">
                      <a:pos x="68" y="128"/>
                    </a:cxn>
                    <a:cxn ang="0">
                      <a:pos x="76" y="127"/>
                    </a:cxn>
                    <a:cxn ang="0">
                      <a:pos x="85" y="125"/>
                    </a:cxn>
                    <a:cxn ang="0">
                      <a:pos x="92" y="122"/>
                    </a:cxn>
                    <a:cxn ang="0">
                      <a:pos x="100" y="117"/>
                    </a:cxn>
                    <a:cxn ang="0">
                      <a:pos x="106" y="112"/>
                    </a:cxn>
                    <a:cxn ang="0">
                      <a:pos x="112" y="106"/>
                    </a:cxn>
                    <a:cxn ang="0">
                      <a:pos x="117" y="100"/>
                    </a:cxn>
                    <a:cxn ang="0">
                      <a:pos x="121" y="93"/>
                    </a:cxn>
                    <a:cxn ang="0">
                      <a:pos x="125" y="85"/>
                    </a:cxn>
                    <a:cxn ang="0">
                      <a:pos x="127" y="77"/>
                    </a:cxn>
                    <a:cxn ang="0">
                      <a:pos x="128" y="68"/>
                    </a:cxn>
                  </a:cxnLst>
                  <a:rect l="0" t="0" r="r" b="b"/>
                  <a:pathLst>
                    <a:path w="128" h="128">
                      <a:moveTo>
                        <a:pt x="128" y="64"/>
                      </a:moveTo>
                      <a:lnTo>
                        <a:pt x="128" y="60"/>
                      </a:lnTo>
                      <a:lnTo>
                        <a:pt x="128" y="56"/>
                      </a:lnTo>
                      <a:lnTo>
                        <a:pt x="127" y="52"/>
                      </a:lnTo>
                      <a:lnTo>
                        <a:pt x="126" y="48"/>
                      </a:lnTo>
                      <a:lnTo>
                        <a:pt x="125" y="44"/>
                      </a:lnTo>
                      <a:lnTo>
                        <a:pt x="123" y="40"/>
                      </a:lnTo>
                      <a:lnTo>
                        <a:pt x="121" y="36"/>
                      </a:lnTo>
                      <a:lnTo>
                        <a:pt x="119" y="32"/>
                      </a:lnTo>
                      <a:lnTo>
                        <a:pt x="117" y="29"/>
                      </a:lnTo>
                      <a:lnTo>
                        <a:pt x="115" y="25"/>
                      </a:lnTo>
                      <a:lnTo>
                        <a:pt x="112" y="22"/>
                      </a:lnTo>
                      <a:lnTo>
                        <a:pt x="109" y="19"/>
                      </a:lnTo>
                      <a:lnTo>
                        <a:pt x="106" y="16"/>
                      </a:lnTo>
                      <a:lnTo>
                        <a:pt x="103" y="13"/>
                      </a:lnTo>
                      <a:lnTo>
                        <a:pt x="100" y="11"/>
                      </a:lnTo>
                      <a:lnTo>
                        <a:pt x="96" y="9"/>
                      </a:lnTo>
                      <a:lnTo>
                        <a:pt x="92" y="7"/>
                      </a:lnTo>
                      <a:lnTo>
                        <a:pt x="88" y="5"/>
                      </a:lnTo>
                      <a:lnTo>
                        <a:pt x="85" y="4"/>
                      </a:lnTo>
                      <a:lnTo>
                        <a:pt x="81" y="2"/>
                      </a:lnTo>
                      <a:lnTo>
                        <a:pt x="76" y="1"/>
                      </a:lnTo>
                      <a:lnTo>
                        <a:pt x="72" y="1"/>
                      </a:lnTo>
                      <a:lnTo>
                        <a:pt x="68" y="0"/>
                      </a:lnTo>
                      <a:lnTo>
                        <a:pt x="64" y="0"/>
                      </a:lnTo>
                      <a:lnTo>
                        <a:pt x="60" y="0"/>
                      </a:lnTo>
                      <a:lnTo>
                        <a:pt x="56" y="1"/>
                      </a:lnTo>
                      <a:lnTo>
                        <a:pt x="51" y="1"/>
                      </a:lnTo>
                      <a:lnTo>
                        <a:pt x="47" y="2"/>
                      </a:lnTo>
                      <a:lnTo>
                        <a:pt x="43" y="4"/>
                      </a:lnTo>
                      <a:lnTo>
                        <a:pt x="39" y="5"/>
                      </a:lnTo>
                      <a:lnTo>
                        <a:pt x="36" y="7"/>
                      </a:lnTo>
                      <a:lnTo>
                        <a:pt x="32" y="9"/>
                      </a:lnTo>
                      <a:lnTo>
                        <a:pt x="28" y="11"/>
                      </a:lnTo>
                      <a:lnTo>
                        <a:pt x="25" y="13"/>
                      </a:lnTo>
                      <a:lnTo>
                        <a:pt x="22" y="16"/>
                      </a:lnTo>
                      <a:lnTo>
                        <a:pt x="19" y="19"/>
                      </a:lnTo>
                      <a:lnTo>
                        <a:pt x="16" y="22"/>
                      </a:lnTo>
                      <a:lnTo>
                        <a:pt x="13" y="25"/>
                      </a:lnTo>
                      <a:lnTo>
                        <a:pt x="11" y="29"/>
                      </a:lnTo>
                      <a:lnTo>
                        <a:pt x="8" y="32"/>
                      </a:lnTo>
                      <a:lnTo>
                        <a:pt x="7" y="36"/>
                      </a:lnTo>
                      <a:lnTo>
                        <a:pt x="5" y="40"/>
                      </a:lnTo>
                      <a:lnTo>
                        <a:pt x="3" y="44"/>
                      </a:lnTo>
                      <a:lnTo>
                        <a:pt x="2" y="48"/>
                      </a:lnTo>
                      <a:lnTo>
                        <a:pt x="1" y="52"/>
                      </a:lnTo>
                      <a:lnTo>
                        <a:pt x="0" y="56"/>
                      </a:lnTo>
                      <a:lnTo>
                        <a:pt x="0" y="60"/>
                      </a:lnTo>
                      <a:lnTo>
                        <a:pt x="0" y="64"/>
                      </a:lnTo>
                      <a:lnTo>
                        <a:pt x="0" y="68"/>
                      </a:lnTo>
                      <a:lnTo>
                        <a:pt x="0" y="73"/>
                      </a:lnTo>
                      <a:lnTo>
                        <a:pt x="1" y="77"/>
                      </a:lnTo>
                      <a:lnTo>
                        <a:pt x="2" y="81"/>
                      </a:lnTo>
                      <a:lnTo>
                        <a:pt x="3" y="85"/>
                      </a:lnTo>
                      <a:lnTo>
                        <a:pt x="5" y="89"/>
                      </a:lnTo>
                      <a:lnTo>
                        <a:pt x="7" y="93"/>
                      </a:lnTo>
                      <a:lnTo>
                        <a:pt x="8" y="96"/>
                      </a:lnTo>
                      <a:lnTo>
                        <a:pt x="11" y="100"/>
                      </a:lnTo>
                      <a:lnTo>
                        <a:pt x="13" y="103"/>
                      </a:lnTo>
                      <a:lnTo>
                        <a:pt x="16" y="106"/>
                      </a:lnTo>
                      <a:lnTo>
                        <a:pt x="19" y="110"/>
                      </a:lnTo>
                      <a:lnTo>
                        <a:pt x="22" y="112"/>
                      </a:lnTo>
                      <a:lnTo>
                        <a:pt x="25" y="115"/>
                      </a:lnTo>
                      <a:lnTo>
                        <a:pt x="28" y="117"/>
                      </a:lnTo>
                      <a:lnTo>
                        <a:pt x="32" y="120"/>
                      </a:lnTo>
                      <a:lnTo>
                        <a:pt x="36" y="122"/>
                      </a:lnTo>
                      <a:lnTo>
                        <a:pt x="39" y="123"/>
                      </a:lnTo>
                      <a:lnTo>
                        <a:pt x="43" y="125"/>
                      </a:lnTo>
                      <a:lnTo>
                        <a:pt x="47" y="126"/>
                      </a:lnTo>
                      <a:lnTo>
                        <a:pt x="51" y="127"/>
                      </a:lnTo>
                      <a:lnTo>
                        <a:pt x="56" y="128"/>
                      </a:lnTo>
                      <a:lnTo>
                        <a:pt x="60" y="128"/>
                      </a:lnTo>
                      <a:lnTo>
                        <a:pt x="64" y="128"/>
                      </a:lnTo>
                      <a:lnTo>
                        <a:pt x="68" y="128"/>
                      </a:lnTo>
                      <a:lnTo>
                        <a:pt x="72" y="128"/>
                      </a:lnTo>
                      <a:lnTo>
                        <a:pt x="76" y="127"/>
                      </a:lnTo>
                      <a:lnTo>
                        <a:pt x="81" y="126"/>
                      </a:lnTo>
                      <a:lnTo>
                        <a:pt x="85" y="125"/>
                      </a:lnTo>
                      <a:lnTo>
                        <a:pt x="88" y="123"/>
                      </a:lnTo>
                      <a:lnTo>
                        <a:pt x="92" y="122"/>
                      </a:lnTo>
                      <a:lnTo>
                        <a:pt x="96" y="120"/>
                      </a:lnTo>
                      <a:lnTo>
                        <a:pt x="100" y="117"/>
                      </a:lnTo>
                      <a:lnTo>
                        <a:pt x="103" y="115"/>
                      </a:lnTo>
                      <a:lnTo>
                        <a:pt x="106" y="112"/>
                      </a:lnTo>
                      <a:lnTo>
                        <a:pt x="109" y="110"/>
                      </a:lnTo>
                      <a:lnTo>
                        <a:pt x="112" y="106"/>
                      </a:lnTo>
                      <a:lnTo>
                        <a:pt x="115" y="103"/>
                      </a:lnTo>
                      <a:lnTo>
                        <a:pt x="117" y="100"/>
                      </a:lnTo>
                      <a:lnTo>
                        <a:pt x="119" y="96"/>
                      </a:lnTo>
                      <a:lnTo>
                        <a:pt x="121" y="93"/>
                      </a:lnTo>
                      <a:lnTo>
                        <a:pt x="123" y="89"/>
                      </a:lnTo>
                      <a:lnTo>
                        <a:pt x="125" y="85"/>
                      </a:lnTo>
                      <a:lnTo>
                        <a:pt x="126" y="81"/>
                      </a:lnTo>
                      <a:lnTo>
                        <a:pt x="127" y="77"/>
                      </a:lnTo>
                      <a:lnTo>
                        <a:pt x="128" y="73"/>
                      </a:lnTo>
                      <a:lnTo>
                        <a:pt x="128" y="68"/>
                      </a:lnTo>
                      <a:lnTo>
                        <a:pt x="128" y="64"/>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0" name="Freeform 44">
                  <a:extLst>
                    <a:ext uri="{FF2B5EF4-FFF2-40B4-BE49-F238E27FC236}">
                      <a16:creationId xmlns:a16="http://schemas.microsoft.com/office/drawing/2014/main" id="{A387E05C-0CE8-C346-A872-BCB2D705E7BB}"/>
                    </a:ext>
                  </a:extLst>
                </p:cNvPr>
                <p:cNvSpPr>
                  <a:spLocks/>
                </p:cNvSpPr>
                <p:nvPr/>
              </p:nvSpPr>
              <p:spPr bwMode="auto">
                <a:xfrm>
                  <a:off x="4488594" y="5231417"/>
                  <a:ext cx="259672" cy="259672"/>
                </a:xfrm>
                <a:custGeom>
                  <a:avLst/>
                  <a:gdLst/>
                  <a:ahLst/>
                  <a:cxnLst>
                    <a:cxn ang="0">
                      <a:pos x="634" y="319"/>
                    </a:cxn>
                    <a:cxn ang="0">
                      <a:pos x="606" y="188"/>
                    </a:cxn>
                    <a:cxn ang="0">
                      <a:pos x="528" y="81"/>
                    </a:cxn>
                    <a:cxn ang="0">
                      <a:pos x="413" y="14"/>
                    </a:cxn>
                    <a:cxn ang="0">
                      <a:pos x="280" y="0"/>
                    </a:cxn>
                    <a:cxn ang="0">
                      <a:pos x="153" y="41"/>
                    </a:cxn>
                    <a:cxn ang="0">
                      <a:pos x="54" y="130"/>
                    </a:cxn>
                    <a:cxn ang="0">
                      <a:pos x="0" y="252"/>
                    </a:cxn>
                    <a:cxn ang="0">
                      <a:pos x="0" y="385"/>
                    </a:cxn>
                    <a:cxn ang="0">
                      <a:pos x="54" y="507"/>
                    </a:cxn>
                    <a:cxn ang="0">
                      <a:pos x="153" y="596"/>
                    </a:cxn>
                    <a:cxn ang="0">
                      <a:pos x="280" y="637"/>
                    </a:cxn>
                    <a:cxn ang="0">
                      <a:pos x="413" y="623"/>
                    </a:cxn>
                    <a:cxn ang="0">
                      <a:pos x="528" y="557"/>
                    </a:cxn>
                    <a:cxn ang="0">
                      <a:pos x="606" y="449"/>
                    </a:cxn>
                    <a:cxn ang="0">
                      <a:pos x="634" y="319"/>
                    </a:cxn>
                  </a:cxnLst>
                  <a:rect l="0" t="0" r="r" b="b"/>
                  <a:pathLst>
                    <a:path w="634" h="637">
                      <a:moveTo>
                        <a:pt x="634" y="319"/>
                      </a:moveTo>
                      <a:lnTo>
                        <a:pt x="606" y="188"/>
                      </a:lnTo>
                      <a:lnTo>
                        <a:pt x="528" y="81"/>
                      </a:lnTo>
                      <a:lnTo>
                        <a:pt x="413" y="14"/>
                      </a:lnTo>
                      <a:lnTo>
                        <a:pt x="280" y="0"/>
                      </a:lnTo>
                      <a:lnTo>
                        <a:pt x="153" y="41"/>
                      </a:lnTo>
                      <a:lnTo>
                        <a:pt x="54" y="130"/>
                      </a:lnTo>
                      <a:lnTo>
                        <a:pt x="0" y="252"/>
                      </a:lnTo>
                      <a:lnTo>
                        <a:pt x="0" y="385"/>
                      </a:lnTo>
                      <a:lnTo>
                        <a:pt x="54" y="507"/>
                      </a:lnTo>
                      <a:lnTo>
                        <a:pt x="153" y="596"/>
                      </a:lnTo>
                      <a:lnTo>
                        <a:pt x="280" y="637"/>
                      </a:lnTo>
                      <a:lnTo>
                        <a:pt x="413" y="623"/>
                      </a:lnTo>
                      <a:lnTo>
                        <a:pt x="528" y="557"/>
                      </a:lnTo>
                      <a:lnTo>
                        <a:pt x="606" y="449"/>
                      </a:lnTo>
                      <a:lnTo>
                        <a:pt x="634" y="319"/>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1" name="Freeform 45">
                  <a:extLst>
                    <a:ext uri="{FF2B5EF4-FFF2-40B4-BE49-F238E27FC236}">
                      <a16:creationId xmlns:a16="http://schemas.microsoft.com/office/drawing/2014/main" id="{56B6861C-573E-6B85-88FA-0E6075DEA3DE}"/>
                    </a:ext>
                  </a:extLst>
                </p:cNvPr>
                <p:cNvSpPr>
                  <a:spLocks/>
                </p:cNvSpPr>
                <p:nvPr/>
              </p:nvSpPr>
              <p:spPr bwMode="auto">
                <a:xfrm>
                  <a:off x="2447285" y="4795023"/>
                  <a:ext cx="218196" cy="212787"/>
                </a:xfrm>
                <a:custGeom>
                  <a:avLst/>
                  <a:gdLst/>
                  <a:ahLst/>
                  <a:cxnLst>
                    <a:cxn ang="0">
                      <a:pos x="534" y="260"/>
                    </a:cxn>
                    <a:cxn ang="0">
                      <a:pos x="508" y="144"/>
                    </a:cxn>
                    <a:cxn ang="0">
                      <a:pos x="433" y="51"/>
                    </a:cxn>
                    <a:cxn ang="0">
                      <a:pos x="326" y="0"/>
                    </a:cxn>
                    <a:cxn ang="0">
                      <a:pos x="208" y="0"/>
                    </a:cxn>
                    <a:cxn ang="0">
                      <a:pos x="101" y="51"/>
                    </a:cxn>
                    <a:cxn ang="0">
                      <a:pos x="26" y="144"/>
                    </a:cxn>
                    <a:cxn ang="0">
                      <a:pos x="0" y="260"/>
                    </a:cxn>
                    <a:cxn ang="0">
                      <a:pos x="26" y="376"/>
                    </a:cxn>
                    <a:cxn ang="0">
                      <a:pos x="101" y="469"/>
                    </a:cxn>
                    <a:cxn ang="0">
                      <a:pos x="208" y="520"/>
                    </a:cxn>
                    <a:cxn ang="0">
                      <a:pos x="326" y="520"/>
                    </a:cxn>
                    <a:cxn ang="0">
                      <a:pos x="433" y="469"/>
                    </a:cxn>
                    <a:cxn ang="0">
                      <a:pos x="508" y="376"/>
                    </a:cxn>
                    <a:cxn ang="0">
                      <a:pos x="534" y="260"/>
                    </a:cxn>
                  </a:cxnLst>
                  <a:rect l="0" t="0" r="r" b="b"/>
                  <a:pathLst>
                    <a:path w="534" h="520">
                      <a:moveTo>
                        <a:pt x="534" y="260"/>
                      </a:moveTo>
                      <a:lnTo>
                        <a:pt x="508" y="144"/>
                      </a:lnTo>
                      <a:lnTo>
                        <a:pt x="433" y="51"/>
                      </a:lnTo>
                      <a:lnTo>
                        <a:pt x="326" y="0"/>
                      </a:lnTo>
                      <a:lnTo>
                        <a:pt x="208" y="0"/>
                      </a:lnTo>
                      <a:lnTo>
                        <a:pt x="101" y="51"/>
                      </a:lnTo>
                      <a:lnTo>
                        <a:pt x="26" y="144"/>
                      </a:lnTo>
                      <a:lnTo>
                        <a:pt x="0" y="260"/>
                      </a:lnTo>
                      <a:lnTo>
                        <a:pt x="26" y="376"/>
                      </a:lnTo>
                      <a:lnTo>
                        <a:pt x="101" y="469"/>
                      </a:lnTo>
                      <a:lnTo>
                        <a:pt x="208" y="520"/>
                      </a:lnTo>
                      <a:lnTo>
                        <a:pt x="326" y="520"/>
                      </a:lnTo>
                      <a:lnTo>
                        <a:pt x="433" y="469"/>
                      </a:lnTo>
                      <a:lnTo>
                        <a:pt x="508" y="376"/>
                      </a:lnTo>
                      <a:lnTo>
                        <a:pt x="534" y="260"/>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2" name="Line 54">
                  <a:extLst>
                    <a:ext uri="{FF2B5EF4-FFF2-40B4-BE49-F238E27FC236}">
                      <a16:creationId xmlns:a16="http://schemas.microsoft.com/office/drawing/2014/main" id="{754E8B9A-D86F-C129-DDC1-2F54D218817E}"/>
                    </a:ext>
                  </a:extLst>
                </p:cNvPr>
                <p:cNvSpPr>
                  <a:spLocks noChangeShapeType="1"/>
                </p:cNvSpPr>
                <p:nvPr/>
              </p:nvSpPr>
              <p:spPr bwMode="auto">
                <a:xfrm flipV="1">
                  <a:off x="3650071" y="3161255"/>
                  <a:ext cx="153278" cy="153278"/>
                </a:xfrm>
                <a:prstGeom prst="line">
                  <a:avLst/>
                </a:prstGeom>
                <a:noFill/>
                <a:ln w="63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4" name="Line 55">
                  <a:extLst>
                    <a:ext uri="{FF2B5EF4-FFF2-40B4-BE49-F238E27FC236}">
                      <a16:creationId xmlns:a16="http://schemas.microsoft.com/office/drawing/2014/main" id="{0F5322F8-CEFB-9614-AFAB-3637A33F0E90}"/>
                    </a:ext>
                  </a:extLst>
                </p:cNvPr>
                <p:cNvSpPr>
                  <a:spLocks noChangeShapeType="1"/>
                </p:cNvSpPr>
                <p:nvPr/>
              </p:nvSpPr>
              <p:spPr bwMode="auto">
                <a:xfrm flipV="1">
                  <a:off x="3597775" y="3110764"/>
                  <a:ext cx="183934" cy="182131"/>
                </a:xfrm>
                <a:prstGeom prst="line">
                  <a:avLst/>
                </a:prstGeom>
                <a:noFill/>
                <a:ln w="63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8" name="Line 56">
                  <a:extLst>
                    <a:ext uri="{FF2B5EF4-FFF2-40B4-BE49-F238E27FC236}">
                      <a16:creationId xmlns:a16="http://schemas.microsoft.com/office/drawing/2014/main" id="{393D859D-8FB1-48C6-AC2E-DFE224501BAC}"/>
                    </a:ext>
                  </a:extLst>
                </p:cNvPr>
                <p:cNvSpPr>
                  <a:spLocks noChangeShapeType="1"/>
                </p:cNvSpPr>
                <p:nvPr/>
              </p:nvSpPr>
              <p:spPr bwMode="auto">
                <a:xfrm flipV="1">
                  <a:off x="3563513" y="3074698"/>
                  <a:ext cx="178525" cy="180327"/>
                </a:xfrm>
                <a:prstGeom prst="line">
                  <a:avLst/>
                </a:prstGeom>
                <a:noFill/>
                <a:ln w="63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9" name="Line 57">
                  <a:extLst>
                    <a:ext uri="{FF2B5EF4-FFF2-40B4-BE49-F238E27FC236}">
                      <a16:creationId xmlns:a16="http://schemas.microsoft.com/office/drawing/2014/main" id="{58504854-A71F-71C3-9A8D-6247961B8570}"/>
                    </a:ext>
                  </a:extLst>
                </p:cNvPr>
                <p:cNvSpPr>
                  <a:spLocks noChangeShapeType="1"/>
                </p:cNvSpPr>
                <p:nvPr/>
              </p:nvSpPr>
              <p:spPr bwMode="auto">
                <a:xfrm flipV="1">
                  <a:off x="3545480" y="3056665"/>
                  <a:ext cx="142459" cy="142459"/>
                </a:xfrm>
                <a:prstGeom prst="line">
                  <a:avLst/>
                </a:prstGeom>
                <a:noFill/>
                <a:ln w="63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0" name="Line 58">
                  <a:extLst>
                    <a:ext uri="{FF2B5EF4-FFF2-40B4-BE49-F238E27FC236}">
                      <a16:creationId xmlns:a16="http://schemas.microsoft.com/office/drawing/2014/main" id="{B8BF7070-B6C8-8ADD-7B8E-78A54BA8DDE6}"/>
                    </a:ext>
                  </a:extLst>
                </p:cNvPr>
                <p:cNvSpPr>
                  <a:spLocks noChangeShapeType="1"/>
                </p:cNvSpPr>
                <p:nvPr/>
              </p:nvSpPr>
              <p:spPr bwMode="auto">
                <a:xfrm flipV="1">
                  <a:off x="4661709" y="5406335"/>
                  <a:ext cx="79344" cy="79344"/>
                </a:xfrm>
                <a:prstGeom prst="line">
                  <a:avLst/>
                </a:prstGeom>
                <a:noFill/>
                <a:ln w="63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1" name="Line 59">
                  <a:extLst>
                    <a:ext uri="{FF2B5EF4-FFF2-40B4-BE49-F238E27FC236}">
                      <a16:creationId xmlns:a16="http://schemas.microsoft.com/office/drawing/2014/main" id="{CB0DF0B1-8EC3-AC7C-3F8B-20AFAF60A7D3}"/>
                    </a:ext>
                  </a:extLst>
                </p:cNvPr>
                <p:cNvSpPr>
                  <a:spLocks noChangeShapeType="1"/>
                </p:cNvSpPr>
                <p:nvPr/>
              </p:nvSpPr>
              <p:spPr bwMode="auto">
                <a:xfrm flipV="1">
                  <a:off x="4584167" y="5328793"/>
                  <a:ext cx="158689" cy="158689"/>
                </a:xfrm>
                <a:prstGeom prst="line">
                  <a:avLst/>
                </a:prstGeom>
                <a:noFill/>
                <a:ln w="63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2" name="Line 60">
                  <a:extLst>
                    <a:ext uri="{FF2B5EF4-FFF2-40B4-BE49-F238E27FC236}">
                      <a16:creationId xmlns:a16="http://schemas.microsoft.com/office/drawing/2014/main" id="{DC78CA26-4FC4-0675-F5C8-4EEF8EEE3ECC}"/>
                    </a:ext>
                  </a:extLst>
                </p:cNvPr>
                <p:cNvSpPr>
                  <a:spLocks noChangeShapeType="1"/>
                </p:cNvSpPr>
                <p:nvPr/>
              </p:nvSpPr>
              <p:spPr bwMode="auto">
                <a:xfrm flipV="1">
                  <a:off x="4535479" y="5280105"/>
                  <a:ext cx="183934" cy="183934"/>
                </a:xfrm>
                <a:prstGeom prst="line">
                  <a:avLst/>
                </a:prstGeom>
                <a:noFill/>
                <a:ln w="63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 name="Line 61">
                  <a:extLst>
                    <a:ext uri="{FF2B5EF4-FFF2-40B4-BE49-F238E27FC236}">
                      <a16:creationId xmlns:a16="http://schemas.microsoft.com/office/drawing/2014/main" id="{FE80DB54-470A-1590-B608-709C77B0D10D}"/>
                    </a:ext>
                  </a:extLst>
                </p:cNvPr>
                <p:cNvSpPr>
                  <a:spLocks noChangeShapeType="1"/>
                </p:cNvSpPr>
                <p:nvPr/>
              </p:nvSpPr>
              <p:spPr bwMode="auto">
                <a:xfrm flipV="1">
                  <a:off x="4501217" y="5245843"/>
                  <a:ext cx="176721" cy="176721"/>
                </a:xfrm>
                <a:prstGeom prst="line">
                  <a:avLst/>
                </a:prstGeom>
                <a:noFill/>
                <a:ln w="63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4" name="Line 62">
                  <a:extLst>
                    <a:ext uri="{FF2B5EF4-FFF2-40B4-BE49-F238E27FC236}">
                      <a16:creationId xmlns:a16="http://schemas.microsoft.com/office/drawing/2014/main" id="{728D2EB4-49D2-0217-D85B-30DAABA1B084}"/>
                    </a:ext>
                  </a:extLst>
                </p:cNvPr>
                <p:cNvSpPr>
                  <a:spLocks noChangeShapeType="1"/>
                </p:cNvSpPr>
                <p:nvPr/>
              </p:nvSpPr>
              <p:spPr bwMode="auto">
                <a:xfrm flipV="1">
                  <a:off x="4486791" y="5231417"/>
                  <a:ext cx="131639" cy="131639"/>
                </a:xfrm>
                <a:prstGeom prst="line">
                  <a:avLst/>
                </a:prstGeom>
                <a:noFill/>
                <a:ln w="63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5" name="Line 63">
                  <a:extLst>
                    <a:ext uri="{FF2B5EF4-FFF2-40B4-BE49-F238E27FC236}">
                      <a16:creationId xmlns:a16="http://schemas.microsoft.com/office/drawing/2014/main" id="{6783CAC8-EFE8-D89A-A9C4-AA2665E1003A}"/>
                    </a:ext>
                  </a:extLst>
                </p:cNvPr>
                <p:cNvSpPr>
                  <a:spLocks noChangeShapeType="1"/>
                </p:cNvSpPr>
                <p:nvPr/>
              </p:nvSpPr>
              <p:spPr bwMode="auto">
                <a:xfrm flipV="1">
                  <a:off x="2546466" y="4890598"/>
                  <a:ext cx="119016" cy="119016"/>
                </a:xfrm>
                <a:prstGeom prst="line">
                  <a:avLst/>
                </a:prstGeom>
                <a:noFill/>
                <a:ln w="63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6" name="Line 64">
                  <a:extLst>
                    <a:ext uri="{FF2B5EF4-FFF2-40B4-BE49-F238E27FC236}">
                      <a16:creationId xmlns:a16="http://schemas.microsoft.com/office/drawing/2014/main" id="{234570E4-7D6C-1D58-8368-367B03A3A8D0}"/>
                    </a:ext>
                  </a:extLst>
                </p:cNvPr>
                <p:cNvSpPr>
                  <a:spLocks noChangeShapeType="1"/>
                </p:cNvSpPr>
                <p:nvPr/>
              </p:nvSpPr>
              <p:spPr bwMode="auto">
                <a:xfrm flipV="1">
                  <a:off x="2492368" y="4838303"/>
                  <a:ext cx="151475" cy="151475"/>
                </a:xfrm>
                <a:prstGeom prst="line">
                  <a:avLst/>
                </a:prstGeom>
                <a:noFill/>
                <a:ln w="63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7" name="Line 65">
                  <a:extLst>
                    <a:ext uri="{FF2B5EF4-FFF2-40B4-BE49-F238E27FC236}">
                      <a16:creationId xmlns:a16="http://schemas.microsoft.com/office/drawing/2014/main" id="{DCFE2CC5-2A79-4A24-C7C1-2ADEF5B438B1}"/>
                    </a:ext>
                  </a:extLst>
                </p:cNvPr>
                <p:cNvSpPr>
                  <a:spLocks noChangeShapeType="1"/>
                </p:cNvSpPr>
                <p:nvPr/>
              </p:nvSpPr>
              <p:spPr bwMode="auto">
                <a:xfrm flipV="1">
                  <a:off x="2458105" y="4804040"/>
                  <a:ext cx="146065" cy="146065"/>
                </a:xfrm>
                <a:prstGeom prst="line">
                  <a:avLst/>
                </a:prstGeom>
                <a:noFill/>
                <a:ln w="63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8" name="Line 66">
                  <a:extLst>
                    <a:ext uri="{FF2B5EF4-FFF2-40B4-BE49-F238E27FC236}">
                      <a16:creationId xmlns:a16="http://schemas.microsoft.com/office/drawing/2014/main" id="{026AFF70-14DA-28B7-7ECD-5153A5C2C8CC}"/>
                    </a:ext>
                  </a:extLst>
                </p:cNvPr>
                <p:cNvSpPr>
                  <a:spLocks noChangeShapeType="1"/>
                </p:cNvSpPr>
                <p:nvPr/>
              </p:nvSpPr>
              <p:spPr bwMode="auto">
                <a:xfrm flipV="1">
                  <a:off x="2449088" y="4793221"/>
                  <a:ext cx="91967" cy="91967"/>
                </a:xfrm>
                <a:prstGeom prst="line">
                  <a:avLst/>
                </a:prstGeom>
                <a:noFill/>
                <a:ln w="63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9" name="Rectangle 37">
                  <a:extLst>
                    <a:ext uri="{FF2B5EF4-FFF2-40B4-BE49-F238E27FC236}">
                      <a16:creationId xmlns:a16="http://schemas.microsoft.com/office/drawing/2014/main" id="{269AA1EB-886E-C931-5A82-3373CA5C4AE1}"/>
                    </a:ext>
                  </a:extLst>
                </p:cNvPr>
                <p:cNvSpPr>
                  <a:spLocks noChangeArrowheads="1"/>
                </p:cNvSpPr>
                <p:nvPr/>
              </p:nvSpPr>
              <p:spPr bwMode="auto">
                <a:xfrm>
                  <a:off x="3363432" y="5322897"/>
                  <a:ext cx="309859" cy="2352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1400" dirty="0">
                      <a:solidFill>
                        <a:srgbClr val="FF0000"/>
                      </a:solidFill>
                      <a:latin typeface="Arial" pitchFamily="34" charset="0"/>
                      <a:cs typeface="Arial" pitchFamily="34" charset="0"/>
                    </a:rPr>
                    <a:t>D</a:t>
                  </a:r>
                  <a:r>
                    <a:rPr lang="en-US" sz="1400" baseline="-25000" dirty="0">
                      <a:solidFill>
                        <a:srgbClr val="FF0000"/>
                      </a:solidFill>
                      <a:latin typeface="Arial" pitchFamily="34" charset="0"/>
                      <a:cs typeface="Arial" pitchFamily="34" charset="0"/>
                    </a:rPr>
                    <a:t>FS</a:t>
                  </a:r>
                  <a:endParaRPr lang="en-US" sz="1400" baseline="-25000" dirty="0">
                    <a:latin typeface="Arial" pitchFamily="34" charset="0"/>
                    <a:cs typeface="Arial" pitchFamily="34" charset="0"/>
                  </a:endParaRPr>
                </a:p>
              </p:txBody>
            </p:sp>
            <p:sp>
              <p:nvSpPr>
                <p:cNvPr id="120" name="Rectangle 26">
                  <a:extLst>
                    <a:ext uri="{FF2B5EF4-FFF2-40B4-BE49-F238E27FC236}">
                      <a16:creationId xmlns:a16="http://schemas.microsoft.com/office/drawing/2014/main" id="{3906DCC4-CBD5-F2BA-C43A-F8FAB6753CCA}"/>
                    </a:ext>
                  </a:extLst>
                </p:cNvPr>
                <p:cNvSpPr>
                  <a:spLocks noChangeArrowheads="1"/>
                </p:cNvSpPr>
                <p:nvPr/>
              </p:nvSpPr>
              <p:spPr bwMode="auto">
                <a:xfrm>
                  <a:off x="2673301" y="3592846"/>
                  <a:ext cx="316861" cy="2352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1400" dirty="0">
                      <a:solidFill>
                        <a:srgbClr val="FF0000"/>
                      </a:solidFill>
                      <a:latin typeface="Arial" pitchFamily="34" charset="0"/>
                      <a:cs typeface="Arial" pitchFamily="34" charset="0"/>
                    </a:rPr>
                    <a:t>D</a:t>
                  </a:r>
                  <a:r>
                    <a:rPr lang="en-US" sz="1400" baseline="-25000" dirty="0">
                      <a:solidFill>
                        <a:srgbClr val="FF0000"/>
                      </a:solidFill>
                      <a:latin typeface="Arial" pitchFamily="34" charset="0"/>
                      <a:cs typeface="Arial" pitchFamily="34" charset="0"/>
                    </a:rPr>
                    <a:t>BS</a:t>
                  </a:r>
                  <a:endParaRPr lang="en-US" sz="1400" baseline="-25000" dirty="0">
                    <a:latin typeface="Arial" pitchFamily="34" charset="0"/>
                    <a:cs typeface="Arial" pitchFamily="34" charset="0"/>
                  </a:endParaRPr>
                </a:p>
              </p:txBody>
            </p:sp>
          </p:grpSp>
          <p:sp>
            <p:nvSpPr>
              <p:cNvPr id="18" name="Rectangle 34">
                <a:extLst>
                  <a:ext uri="{FF2B5EF4-FFF2-40B4-BE49-F238E27FC236}">
                    <a16:creationId xmlns:a16="http://schemas.microsoft.com/office/drawing/2014/main" id="{CBE9B959-4A24-86C0-91A9-DD673905A4D4}"/>
                  </a:ext>
                </a:extLst>
              </p:cNvPr>
              <p:cNvSpPr>
                <a:spLocks noChangeArrowheads="1"/>
              </p:cNvSpPr>
              <p:nvPr/>
            </p:nvSpPr>
            <p:spPr bwMode="auto">
              <a:xfrm>
                <a:off x="1441048" y="5231393"/>
                <a:ext cx="161056" cy="2352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1400" dirty="0" err="1">
                    <a:solidFill>
                      <a:srgbClr val="FF0000"/>
                    </a:solidFill>
                    <a:latin typeface="Arial" pitchFamily="34" charset="0"/>
                    <a:cs typeface="Arial" pitchFamily="34" charset="0"/>
                  </a:rPr>
                  <a:t>E</a:t>
                </a:r>
                <a:r>
                  <a:rPr lang="en-US" sz="1400" baseline="-25000" dirty="0" err="1">
                    <a:solidFill>
                      <a:srgbClr val="FF0000"/>
                    </a:solidFill>
                    <a:latin typeface="Arial" pitchFamily="34" charset="0"/>
                    <a:cs typeface="Arial" pitchFamily="34" charset="0"/>
                  </a:rPr>
                  <a:t>i</a:t>
                </a:r>
                <a:endParaRPr lang="en-US" sz="1400" dirty="0">
                  <a:latin typeface="Arial" pitchFamily="34" charset="0"/>
                  <a:cs typeface="Arial" pitchFamily="34" charset="0"/>
                </a:endParaRPr>
              </a:p>
            </p:txBody>
          </p:sp>
        </p:grpSp>
        <p:cxnSp>
          <p:nvCxnSpPr>
            <p:cNvPr id="10" name="Straight Connector 9">
              <a:extLst>
                <a:ext uri="{FF2B5EF4-FFF2-40B4-BE49-F238E27FC236}">
                  <a16:creationId xmlns:a16="http://schemas.microsoft.com/office/drawing/2014/main" id="{33AE9A47-EEB7-9AA0-86D9-5990A5D4D9FD}"/>
                </a:ext>
              </a:extLst>
            </p:cNvPr>
            <p:cNvCxnSpPr>
              <a:cxnSpLocks/>
            </p:cNvCxnSpPr>
            <p:nvPr/>
          </p:nvCxnSpPr>
          <p:spPr>
            <a:xfrm>
              <a:off x="2982001" y="3554453"/>
              <a:ext cx="944111" cy="217294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Rectangle 37">
              <a:extLst>
                <a:ext uri="{FF2B5EF4-FFF2-40B4-BE49-F238E27FC236}">
                  <a16:creationId xmlns:a16="http://schemas.microsoft.com/office/drawing/2014/main" id="{E8F4D0A6-9DDA-E3C7-8582-9D38B0D2C0C9}"/>
                </a:ext>
              </a:extLst>
            </p:cNvPr>
            <p:cNvSpPr>
              <a:spLocks noChangeArrowheads="1"/>
            </p:cNvSpPr>
            <p:nvPr/>
          </p:nvSpPr>
          <p:spPr bwMode="auto">
            <a:xfrm>
              <a:off x="3555333" y="4329788"/>
              <a:ext cx="141801" cy="2352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1400" dirty="0">
                  <a:solidFill>
                    <a:sysClr val="windowText" lastClr="000000"/>
                  </a:solidFill>
                  <a:latin typeface="Arial" pitchFamily="34" charset="0"/>
                  <a:cs typeface="Arial" pitchFamily="34" charset="0"/>
                </a:rPr>
                <a:t>D</a:t>
              </a:r>
              <a:endParaRPr lang="en-US" sz="1400" baseline="-25000" dirty="0">
                <a:solidFill>
                  <a:sysClr val="windowText" lastClr="000000"/>
                </a:solidFill>
                <a:latin typeface="Arial" pitchFamily="34" charset="0"/>
                <a:cs typeface="Arial" pitchFamily="34" charset="0"/>
              </a:endParaRPr>
            </a:p>
          </p:txBody>
        </p:sp>
        <p:sp>
          <p:nvSpPr>
            <p:cNvPr id="15" name="Rectangle 34">
              <a:extLst>
                <a:ext uri="{FF2B5EF4-FFF2-40B4-BE49-F238E27FC236}">
                  <a16:creationId xmlns:a16="http://schemas.microsoft.com/office/drawing/2014/main" id="{0DC3BBEE-E65D-5BE1-DA98-A4D4211AFD0C}"/>
                </a:ext>
              </a:extLst>
            </p:cNvPr>
            <p:cNvSpPr>
              <a:spLocks noChangeArrowheads="1"/>
            </p:cNvSpPr>
            <p:nvPr/>
          </p:nvSpPr>
          <p:spPr bwMode="auto">
            <a:xfrm>
              <a:off x="1444239" y="5548364"/>
              <a:ext cx="357126" cy="2352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1400" dirty="0">
                  <a:solidFill>
                    <a:srgbClr val="FF0000"/>
                  </a:solidFill>
                  <a:latin typeface="Arial" pitchFamily="34" charset="0"/>
                  <a:cs typeface="Arial" pitchFamily="34" charset="0"/>
                </a:rPr>
                <a:t>E</a:t>
              </a:r>
              <a:r>
                <a:rPr lang="en-US" sz="1400" baseline="-25000" dirty="0">
                  <a:solidFill>
                    <a:srgbClr val="FF0000"/>
                  </a:solidFill>
                  <a:latin typeface="Arial" pitchFamily="34" charset="0"/>
                  <a:cs typeface="Arial" pitchFamily="34" charset="0"/>
                </a:rPr>
                <a:t>DIN</a:t>
              </a:r>
              <a:endParaRPr lang="en-US" sz="1400" dirty="0">
                <a:latin typeface="Arial" pitchFamily="34" charset="0"/>
                <a:cs typeface="Arial" pitchFamily="34" charset="0"/>
              </a:endParaRPr>
            </a:p>
          </p:txBody>
        </p:sp>
        <p:sp>
          <p:nvSpPr>
            <p:cNvPr id="16" name="Rectangle 34">
              <a:extLst>
                <a:ext uri="{FF2B5EF4-FFF2-40B4-BE49-F238E27FC236}">
                  <a16:creationId xmlns:a16="http://schemas.microsoft.com/office/drawing/2014/main" id="{179A2C09-F67C-A0DA-481C-BE270C9271C2}"/>
                </a:ext>
              </a:extLst>
            </p:cNvPr>
            <p:cNvSpPr>
              <a:spLocks noChangeArrowheads="1"/>
            </p:cNvSpPr>
            <p:nvPr/>
          </p:nvSpPr>
          <p:spPr bwMode="auto">
            <a:xfrm>
              <a:off x="2564042" y="4843651"/>
              <a:ext cx="469165" cy="2352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1400" dirty="0" err="1">
                  <a:solidFill>
                    <a:srgbClr val="FF0000"/>
                  </a:solidFill>
                  <a:latin typeface="Arial" pitchFamily="34" charset="0"/>
                  <a:cs typeface="Arial" pitchFamily="34" charset="0"/>
                </a:rPr>
                <a:t>E</a:t>
              </a:r>
              <a:r>
                <a:rPr lang="en-US" sz="1400" baseline="-25000" dirty="0" err="1">
                  <a:solidFill>
                    <a:srgbClr val="FF0000"/>
                  </a:solidFill>
                  <a:latin typeface="Arial" pitchFamily="34" charset="0"/>
                  <a:cs typeface="Arial" pitchFamily="34" charset="0"/>
                </a:rPr>
                <a:t>Angle</a:t>
              </a:r>
              <a:endParaRPr lang="en-US" sz="1400" dirty="0">
                <a:latin typeface="Arial" pitchFamily="34" charset="0"/>
                <a:cs typeface="Arial" pitchFamily="34" charset="0"/>
              </a:endParaRPr>
            </a:p>
          </p:txBody>
        </p:sp>
      </p:grpSp>
      <p:grpSp>
        <p:nvGrpSpPr>
          <p:cNvPr id="126" name="Group 125">
            <a:extLst>
              <a:ext uri="{FF2B5EF4-FFF2-40B4-BE49-F238E27FC236}">
                <a16:creationId xmlns:a16="http://schemas.microsoft.com/office/drawing/2014/main" id="{9C7CF444-ED72-4646-D226-D049CD14760E}"/>
              </a:ext>
            </a:extLst>
          </p:cNvPr>
          <p:cNvGrpSpPr/>
          <p:nvPr/>
        </p:nvGrpSpPr>
        <p:grpSpPr>
          <a:xfrm>
            <a:off x="4970207" y="3166347"/>
            <a:ext cx="4281975" cy="2183022"/>
            <a:chOff x="4498259" y="3254837"/>
            <a:chExt cx="4281975" cy="2183022"/>
          </a:xfrm>
        </p:grpSpPr>
        <p:sp>
          <p:nvSpPr>
            <p:cNvPr id="122" name="TextBox 121">
              <a:extLst>
                <a:ext uri="{FF2B5EF4-FFF2-40B4-BE49-F238E27FC236}">
                  <a16:creationId xmlns:a16="http://schemas.microsoft.com/office/drawing/2014/main" id="{D59C8E93-AEAE-DF2D-2068-C66BF9DC47AA}"/>
                </a:ext>
              </a:extLst>
            </p:cNvPr>
            <p:cNvSpPr txBox="1"/>
            <p:nvPr/>
          </p:nvSpPr>
          <p:spPr>
            <a:xfrm>
              <a:off x="4594738" y="3372772"/>
              <a:ext cx="1976284" cy="338554"/>
            </a:xfrm>
            <a:prstGeom prst="rect">
              <a:avLst/>
            </a:prstGeom>
            <a:noFill/>
          </p:spPr>
          <p:txBody>
            <a:bodyPr wrap="square" rtlCol="0">
              <a:spAutoFit/>
            </a:bodyPr>
            <a:lstStyle/>
            <a:p>
              <a:pPr algn="r"/>
              <a:r>
                <a:rPr lang="en-US" sz="1600" dirty="0"/>
                <a:t>Point &amp; read</a:t>
              </a:r>
            </a:p>
          </p:txBody>
        </p:sp>
        <p:sp>
          <p:nvSpPr>
            <p:cNvPr id="123" name="TextBox 122">
              <a:extLst>
                <a:ext uri="{FF2B5EF4-FFF2-40B4-BE49-F238E27FC236}">
                  <a16:creationId xmlns:a16="http://schemas.microsoft.com/office/drawing/2014/main" id="{32F0030A-BF46-0E34-45B8-341A0094AFF1}"/>
                </a:ext>
              </a:extLst>
            </p:cNvPr>
            <p:cNvSpPr txBox="1"/>
            <p:nvPr/>
          </p:nvSpPr>
          <p:spPr>
            <a:xfrm>
              <a:off x="4498259" y="3947652"/>
              <a:ext cx="1976284" cy="338554"/>
            </a:xfrm>
            <a:prstGeom prst="rect">
              <a:avLst/>
            </a:prstGeom>
            <a:noFill/>
          </p:spPr>
          <p:txBody>
            <a:bodyPr wrap="square" rtlCol="0">
              <a:spAutoFit/>
            </a:bodyPr>
            <a:lstStyle/>
            <a:p>
              <a:pPr algn="r"/>
              <a:r>
                <a:rPr lang="en-US" sz="1600" dirty="0"/>
                <a:t>Inst centering</a:t>
              </a:r>
            </a:p>
          </p:txBody>
        </p:sp>
        <p:sp>
          <p:nvSpPr>
            <p:cNvPr id="124" name="TextBox 123">
              <a:extLst>
                <a:ext uri="{FF2B5EF4-FFF2-40B4-BE49-F238E27FC236}">
                  <a16:creationId xmlns:a16="http://schemas.microsoft.com/office/drawing/2014/main" id="{1C195B3C-13CF-2AAB-4BF2-D77141B9E438}"/>
                </a:ext>
              </a:extLst>
            </p:cNvPr>
            <p:cNvSpPr txBox="1"/>
            <p:nvPr/>
          </p:nvSpPr>
          <p:spPr>
            <a:xfrm>
              <a:off x="4498259" y="4660491"/>
              <a:ext cx="1976284" cy="338554"/>
            </a:xfrm>
            <a:prstGeom prst="rect">
              <a:avLst/>
            </a:prstGeom>
            <a:noFill/>
          </p:spPr>
          <p:txBody>
            <a:bodyPr wrap="square" rtlCol="0">
              <a:spAutoFit/>
            </a:bodyPr>
            <a:lstStyle/>
            <a:p>
              <a:pPr algn="r"/>
              <a:r>
                <a:rPr lang="en-US" sz="1600" dirty="0"/>
                <a:t>Target centering</a:t>
              </a:r>
            </a:p>
          </p:txBody>
        </p:sp>
        <p:graphicFrame>
          <p:nvGraphicFramePr>
            <p:cNvPr id="125" name="Object 124">
              <a:extLst>
                <a:ext uri="{FF2B5EF4-FFF2-40B4-BE49-F238E27FC236}">
                  <a16:creationId xmlns:a16="http://schemas.microsoft.com/office/drawing/2014/main" id="{AA6C2415-A6C0-9E29-FE31-613B3B16E271}"/>
                </a:ext>
              </a:extLst>
            </p:cNvPr>
            <p:cNvGraphicFramePr>
              <a:graphicFrameLocks noChangeAspect="1"/>
            </p:cNvGraphicFramePr>
            <p:nvPr>
              <p:extLst>
                <p:ext uri="{D42A27DB-BD31-4B8C-83A1-F6EECF244321}">
                  <p14:modId xmlns:p14="http://schemas.microsoft.com/office/powerpoint/2010/main" val="1145800679"/>
                </p:ext>
              </p:extLst>
            </p:nvPr>
          </p:nvGraphicFramePr>
          <p:xfrm>
            <a:off x="6467630" y="3254837"/>
            <a:ext cx="2312604" cy="2183022"/>
          </p:xfrm>
          <a:graphic>
            <a:graphicData uri="http://schemas.openxmlformats.org/presentationml/2006/ole">
              <mc:AlternateContent xmlns:mc="http://schemas.openxmlformats.org/markup-compatibility/2006">
                <mc:Choice xmlns:v="urn:schemas-microsoft-com:vml" Requires="v">
                  <p:oleObj name="AxMath" r:id="rId2" imgW="2010960" imgH="1898280" progId="Equation.AxMath">
                    <p:embed/>
                  </p:oleObj>
                </mc:Choice>
                <mc:Fallback>
                  <p:oleObj name="AxMath" r:id="rId2" imgW="2010960" imgH="1898280" progId="Equation.AxMath">
                    <p:embed/>
                    <p:pic>
                      <p:nvPicPr>
                        <p:cNvPr id="0" name=""/>
                        <p:cNvPicPr/>
                        <p:nvPr/>
                      </p:nvPicPr>
                      <p:blipFill>
                        <a:blip r:embed="rId3"/>
                        <a:stretch>
                          <a:fillRect/>
                        </a:stretch>
                      </p:blipFill>
                      <p:spPr>
                        <a:xfrm>
                          <a:off x="6467630" y="3254837"/>
                          <a:ext cx="2312604" cy="2183022"/>
                        </a:xfrm>
                        <a:prstGeom prst="rect">
                          <a:avLst/>
                        </a:prstGeom>
                      </p:spPr>
                    </p:pic>
                  </p:oleObj>
                </mc:Fallback>
              </mc:AlternateContent>
            </a:graphicData>
          </a:graphic>
        </p:graphicFrame>
      </p:grpSp>
      <p:pic>
        <p:nvPicPr>
          <p:cNvPr id="127" name="Picture 126">
            <a:extLst>
              <a:ext uri="{FF2B5EF4-FFF2-40B4-BE49-F238E27FC236}">
                <a16:creationId xmlns:a16="http://schemas.microsoft.com/office/drawing/2014/main" id="{72A0E3E7-25E0-5206-E637-9391F9912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79770" y="628592"/>
            <a:ext cx="1865376" cy="643128"/>
          </a:xfrm>
          <a:prstGeom prst="rect">
            <a:avLst/>
          </a:prstGeom>
        </p:spPr>
      </p:pic>
    </p:spTree>
    <p:extLst>
      <p:ext uri="{BB962C8B-B14F-4D97-AF65-F5344CB8AC3E}">
        <p14:creationId xmlns:p14="http://schemas.microsoft.com/office/powerpoint/2010/main" val="2844837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3. All of which gave rise to a third issue with a few sub-issues.</a:t>
            </a:r>
          </a:p>
          <a:p>
            <a:pPr lvl="2"/>
            <a:r>
              <a:rPr lang="en-US" dirty="0"/>
              <a:t>c. Which a priori values, if any, can the user input? How does it use these to weight the measurements?</a:t>
            </a:r>
          </a:p>
          <a:p>
            <a:pPr lvl="2"/>
            <a:endParaRPr lang="en-US" dirty="0"/>
          </a:p>
        </p:txBody>
      </p:sp>
      <p:pic>
        <p:nvPicPr>
          <p:cNvPr id="7" name="Picture 6">
            <a:extLst>
              <a:ext uri="{FF2B5EF4-FFF2-40B4-BE49-F238E27FC236}">
                <a16:creationId xmlns:a16="http://schemas.microsoft.com/office/drawing/2014/main" id="{9A6BCA13-A993-C73C-16AE-8B1378AB7813}"/>
              </a:ext>
            </a:extLst>
          </p:cNvPr>
          <p:cNvPicPr>
            <a:picLocks noChangeAspect="1"/>
          </p:cNvPicPr>
          <p:nvPr/>
        </p:nvPicPr>
        <p:blipFill>
          <a:blip r:embed="rId2"/>
          <a:stretch>
            <a:fillRect/>
          </a:stretch>
        </p:blipFill>
        <p:spPr>
          <a:xfrm>
            <a:off x="3103720" y="2534656"/>
            <a:ext cx="2500667" cy="3600960"/>
          </a:xfrm>
          <a:prstGeom prst="rect">
            <a:avLst/>
          </a:prstGeom>
        </p:spPr>
      </p:pic>
      <p:sp>
        <p:nvSpPr>
          <p:cNvPr id="8" name="TextBox 7">
            <a:extLst>
              <a:ext uri="{FF2B5EF4-FFF2-40B4-BE49-F238E27FC236}">
                <a16:creationId xmlns:a16="http://schemas.microsoft.com/office/drawing/2014/main" id="{2A2F8D8C-8D05-BC4E-641A-872EC990C5E5}"/>
              </a:ext>
            </a:extLst>
          </p:cNvPr>
          <p:cNvSpPr txBox="1"/>
          <p:nvPr/>
        </p:nvSpPr>
        <p:spPr>
          <a:xfrm>
            <a:off x="816078" y="3411793"/>
            <a:ext cx="2458065" cy="1200329"/>
          </a:xfrm>
          <a:prstGeom prst="rect">
            <a:avLst/>
          </a:prstGeom>
          <a:noFill/>
        </p:spPr>
        <p:txBody>
          <a:bodyPr wrap="square" rtlCol="0">
            <a:spAutoFit/>
          </a:bodyPr>
          <a:lstStyle/>
          <a:p>
            <a:r>
              <a:rPr lang="en-US" dirty="0" err="1"/>
              <a:t>StarNet</a:t>
            </a:r>
            <a:r>
              <a:rPr lang="en-US" dirty="0"/>
              <a:t> allows entry of instrumental and personal a priori values</a:t>
            </a:r>
          </a:p>
          <a:p>
            <a:endParaRPr lang="en-US" dirty="0"/>
          </a:p>
        </p:txBody>
      </p:sp>
      <p:pic>
        <p:nvPicPr>
          <p:cNvPr id="9" name="Picture 8">
            <a:extLst>
              <a:ext uri="{FF2B5EF4-FFF2-40B4-BE49-F238E27FC236}">
                <a16:creationId xmlns:a16="http://schemas.microsoft.com/office/drawing/2014/main" id="{D280EC99-D295-4855-52E0-463516AB1DD3}"/>
              </a:ext>
            </a:extLst>
          </p:cNvPr>
          <p:cNvPicPr>
            <a:picLocks noChangeAspect="1"/>
          </p:cNvPicPr>
          <p:nvPr/>
        </p:nvPicPr>
        <p:blipFill>
          <a:blip r:embed="rId3"/>
          <a:stretch>
            <a:fillRect/>
          </a:stretch>
        </p:blipFill>
        <p:spPr>
          <a:xfrm>
            <a:off x="7354529" y="3061398"/>
            <a:ext cx="4337632" cy="1786982"/>
          </a:xfrm>
          <a:prstGeom prst="rect">
            <a:avLst/>
          </a:prstGeom>
        </p:spPr>
      </p:pic>
      <p:sp>
        <p:nvSpPr>
          <p:cNvPr id="11" name="TextBox 10">
            <a:extLst>
              <a:ext uri="{FF2B5EF4-FFF2-40B4-BE49-F238E27FC236}">
                <a16:creationId xmlns:a16="http://schemas.microsoft.com/office/drawing/2014/main" id="{3694F3AB-AD5A-D475-E3F8-B0DBFAF3DC94}"/>
              </a:ext>
            </a:extLst>
          </p:cNvPr>
          <p:cNvSpPr txBox="1"/>
          <p:nvPr/>
        </p:nvSpPr>
        <p:spPr>
          <a:xfrm>
            <a:off x="7944465" y="4989871"/>
            <a:ext cx="3392130" cy="923330"/>
          </a:xfrm>
          <a:prstGeom prst="rect">
            <a:avLst/>
          </a:prstGeom>
          <a:noFill/>
        </p:spPr>
        <p:txBody>
          <a:bodyPr wrap="square" rtlCol="0">
            <a:spAutoFit/>
          </a:bodyPr>
          <a:lstStyle/>
          <a:p>
            <a:r>
              <a:rPr lang="en-US" dirty="0"/>
              <a:t>Traverse PC only allows entry of instrumental a priori values.</a:t>
            </a:r>
          </a:p>
          <a:p>
            <a:endParaRPr lang="en-US" dirty="0"/>
          </a:p>
        </p:txBody>
      </p:sp>
      <p:pic>
        <p:nvPicPr>
          <p:cNvPr id="12" name="Picture 11">
            <a:extLst>
              <a:ext uri="{FF2B5EF4-FFF2-40B4-BE49-F238E27FC236}">
                <a16:creationId xmlns:a16="http://schemas.microsoft.com/office/drawing/2014/main" id="{257293F7-C2A3-A899-B425-F6B668BEE35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79770" y="628592"/>
            <a:ext cx="1865376" cy="643128"/>
          </a:xfrm>
          <a:prstGeom prst="rect">
            <a:avLst/>
          </a:prstGeom>
        </p:spPr>
      </p:pic>
    </p:spTree>
    <p:extLst>
      <p:ext uri="{BB962C8B-B14F-4D97-AF65-F5344CB8AC3E}">
        <p14:creationId xmlns:p14="http://schemas.microsoft.com/office/powerpoint/2010/main" val="1664370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3. All of which gave rise to a third issue with a few sub-issues.</a:t>
            </a:r>
          </a:p>
          <a:p>
            <a:pPr lvl="1"/>
            <a:r>
              <a:rPr lang="en-US" dirty="0"/>
              <a:t>Test Adjustment</a:t>
            </a:r>
          </a:p>
          <a:p>
            <a:pPr lvl="2"/>
            <a:r>
              <a:rPr lang="en-US" dirty="0"/>
              <a:t>The same data was adjusted using </a:t>
            </a:r>
            <a:r>
              <a:rPr lang="en-US" dirty="0" err="1"/>
              <a:t>StarNet</a:t>
            </a:r>
            <a:r>
              <a:rPr lang="en-US" dirty="0"/>
              <a:t> </a:t>
            </a:r>
          </a:p>
          <a:p>
            <a:pPr lvl="2"/>
            <a:r>
              <a:rPr lang="en-US" dirty="0"/>
              <a:t>and Traverse PC using 95% CI</a:t>
            </a:r>
          </a:p>
          <a:p>
            <a:pPr lvl="2"/>
            <a:endParaRPr lang="en-US" dirty="0"/>
          </a:p>
          <a:p>
            <a:endParaRPr lang="en-US" dirty="0"/>
          </a:p>
          <a:p>
            <a:pPr lvl="2"/>
            <a:endParaRPr lang="en-US" dirty="0"/>
          </a:p>
        </p:txBody>
      </p:sp>
      <p:pic>
        <p:nvPicPr>
          <p:cNvPr id="10" name="Picture 9">
            <a:extLst>
              <a:ext uri="{FF2B5EF4-FFF2-40B4-BE49-F238E27FC236}">
                <a16:creationId xmlns:a16="http://schemas.microsoft.com/office/drawing/2014/main" id="{31B14047-1556-785A-6643-FF211D571EBB}"/>
              </a:ext>
            </a:extLst>
          </p:cNvPr>
          <p:cNvPicPr>
            <a:picLocks noChangeAspect="1"/>
          </p:cNvPicPr>
          <p:nvPr/>
        </p:nvPicPr>
        <p:blipFill>
          <a:blip r:embed="rId2"/>
          <a:stretch>
            <a:fillRect/>
          </a:stretch>
        </p:blipFill>
        <p:spPr>
          <a:xfrm>
            <a:off x="7955328" y="1180838"/>
            <a:ext cx="3750898" cy="4896112"/>
          </a:xfrm>
          <a:prstGeom prst="rect">
            <a:avLst/>
          </a:prstGeom>
        </p:spPr>
      </p:pic>
      <p:pic>
        <p:nvPicPr>
          <p:cNvPr id="11" name="Picture 10">
            <a:extLst>
              <a:ext uri="{FF2B5EF4-FFF2-40B4-BE49-F238E27FC236}">
                <a16:creationId xmlns:a16="http://schemas.microsoft.com/office/drawing/2014/main" id="{DF63DD1D-F860-569F-0379-8F3F8680325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79770" y="628592"/>
            <a:ext cx="1865376" cy="643128"/>
          </a:xfrm>
          <a:prstGeom prst="rect">
            <a:avLst/>
          </a:prstGeom>
        </p:spPr>
      </p:pic>
      <p:sp>
        <p:nvSpPr>
          <p:cNvPr id="12" name="TextBox 11">
            <a:extLst>
              <a:ext uri="{FF2B5EF4-FFF2-40B4-BE49-F238E27FC236}">
                <a16:creationId xmlns:a16="http://schemas.microsoft.com/office/drawing/2014/main" id="{53559A5A-6D3F-9CAF-26AB-B3C281F56BDC}"/>
              </a:ext>
            </a:extLst>
          </p:cNvPr>
          <p:cNvSpPr txBox="1"/>
          <p:nvPr/>
        </p:nvSpPr>
        <p:spPr>
          <a:xfrm>
            <a:off x="1123950" y="3190875"/>
            <a:ext cx="3190875" cy="2031325"/>
          </a:xfrm>
          <a:prstGeom prst="rect">
            <a:avLst/>
          </a:prstGeom>
          <a:noFill/>
        </p:spPr>
        <p:txBody>
          <a:bodyPr wrap="square" rtlCol="0">
            <a:spAutoFit/>
          </a:bodyPr>
          <a:lstStyle/>
          <a:p>
            <a:r>
              <a:rPr lang="en-US" dirty="0"/>
              <a:t>Test data:</a:t>
            </a:r>
          </a:p>
          <a:p>
            <a:pPr lvl="1"/>
            <a:r>
              <a:rPr lang="en-US" dirty="0"/>
              <a:t>Seven points</a:t>
            </a:r>
          </a:p>
          <a:p>
            <a:pPr lvl="2"/>
            <a:r>
              <a:rPr lang="en-US" dirty="0"/>
              <a:t>Two fixed</a:t>
            </a:r>
          </a:p>
          <a:p>
            <a:pPr lvl="2"/>
            <a:r>
              <a:rPr lang="en-US" dirty="0"/>
              <a:t>Five unknown</a:t>
            </a:r>
          </a:p>
          <a:p>
            <a:pPr lvl="1"/>
            <a:r>
              <a:rPr lang="en-US" dirty="0"/>
              <a:t>Ten angles</a:t>
            </a:r>
          </a:p>
          <a:p>
            <a:pPr lvl="1"/>
            <a:r>
              <a:rPr lang="en-US" dirty="0"/>
              <a:t>Eight distances</a:t>
            </a:r>
          </a:p>
          <a:p>
            <a:pPr lvl="1"/>
            <a:r>
              <a:rPr lang="en-US" dirty="0"/>
              <a:t>Eight degrees of freedom</a:t>
            </a:r>
          </a:p>
        </p:txBody>
      </p:sp>
      <p:sp>
        <p:nvSpPr>
          <p:cNvPr id="13" name="TextBox 12">
            <a:extLst>
              <a:ext uri="{FF2B5EF4-FFF2-40B4-BE49-F238E27FC236}">
                <a16:creationId xmlns:a16="http://schemas.microsoft.com/office/drawing/2014/main" id="{031F097B-B847-41CB-C6DC-DC76C8AC08B8}"/>
              </a:ext>
            </a:extLst>
          </p:cNvPr>
          <p:cNvSpPr txBox="1"/>
          <p:nvPr/>
        </p:nvSpPr>
        <p:spPr>
          <a:xfrm>
            <a:off x="4524375" y="3467874"/>
            <a:ext cx="3400425" cy="1754326"/>
          </a:xfrm>
          <a:prstGeom prst="rect">
            <a:avLst/>
          </a:prstGeom>
          <a:noFill/>
        </p:spPr>
        <p:txBody>
          <a:bodyPr wrap="square" rtlCol="0">
            <a:spAutoFit/>
          </a:bodyPr>
          <a:lstStyle/>
          <a:p>
            <a:r>
              <a:rPr lang="en-US" dirty="0"/>
              <a:t>Total Station</a:t>
            </a:r>
          </a:p>
          <a:p>
            <a:pPr lvl="1"/>
            <a:r>
              <a:rPr lang="en-US" dirty="0"/>
              <a:t>distances: ±(0.05 ft + 5 ppm)</a:t>
            </a:r>
          </a:p>
          <a:p>
            <a:pPr lvl="1"/>
            <a:r>
              <a:rPr lang="en-US" dirty="0"/>
              <a:t>angles: 5” DIN</a:t>
            </a:r>
          </a:p>
          <a:p>
            <a:pPr lvl="1"/>
            <a:endParaRPr lang="en-US" dirty="0"/>
          </a:p>
          <a:p>
            <a:r>
              <a:rPr lang="en-US" dirty="0"/>
              <a:t>Instrument and target setup errors were not used.</a:t>
            </a:r>
          </a:p>
        </p:txBody>
      </p:sp>
    </p:spTree>
    <p:extLst>
      <p:ext uri="{BB962C8B-B14F-4D97-AF65-F5344CB8AC3E}">
        <p14:creationId xmlns:p14="http://schemas.microsoft.com/office/powerpoint/2010/main" val="2831844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200AC996-FB2E-E3C4-B160-98391310C1BE}"/>
              </a:ext>
            </a:extLst>
          </p:cNvPr>
          <p:cNvGraphicFramePr>
            <a:graphicFrameLocks noChangeAspect="1"/>
          </p:cNvGraphicFramePr>
          <p:nvPr>
            <p:extLst>
              <p:ext uri="{D42A27DB-BD31-4B8C-83A1-F6EECF244321}">
                <p14:modId xmlns:p14="http://schemas.microsoft.com/office/powerpoint/2010/main" val="2182394711"/>
              </p:ext>
            </p:extLst>
          </p:nvPr>
        </p:nvGraphicFramePr>
        <p:xfrm>
          <a:off x="2719388" y="214313"/>
          <a:ext cx="7477125" cy="5610225"/>
        </p:xfrm>
        <a:graphic>
          <a:graphicData uri="http://schemas.openxmlformats.org/presentationml/2006/ole">
            <mc:AlternateContent xmlns:mc="http://schemas.openxmlformats.org/markup-compatibility/2006">
              <mc:Choice xmlns:v="urn:schemas-microsoft-com:vml" Requires="v">
                <p:oleObj name="Worksheet" r:id="rId2" imgW="7477019" imgH="5610101" progId="Excel.Sheet.12">
                  <p:embed/>
                </p:oleObj>
              </mc:Choice>
              <mc:Fallback>
                <p:oleObj name="Worksheet" r:id="rId2" imgW="7477019" imgH="5610101" progId="Excel.Sheet.12">
                  <p:embed/>
                  <p:pic>
                    <p:nvPicPr>
                      <p:cNvPr id="0" name=""/>
                      <p:cNvPicPr/>
                      <p:nvPr/>
                    </p:nvPicPr>
                    <p:blipFill>
                      <a:blip r:embed="rId3"/>
                      <a:stretch>
                        <a:fillRect/>
                      </a:stretch>
                    </p:blipFill>
                    <p:spPr>
                      <a:xfrm>
                        <a:off x="2719388" y="214313"/>
                        <a:ext cx="7477125" cy="5610225"/>
                      </a:xfrm>
                      <a:prstGeom prst="rect">
                        <a:avLst/>
                      </a:prstGeom>
                    </p:spPr>
                  </p:pic>
                </p:oleObj>
              </mc:Fallback>
            </mc:AlternateContent>
          </a:graphicData>
        </a:graphic>
      </p:graphicFrame>
      <p:sp>
        <p:nvSpPr>
          <p:cNvPr id="11" name="Content Placeholder 2">
            <a:extLst>
              <a:ext uri="{FF2B5EF4-FFF2-40B4-BE49-F238E27FC236}">
                <a16:creationId xmlns:a16="http://schemas.microsoft.com/office/drawing/2014/main" id="{4AC658ED-E9F2-0DD0-26C8-71D4947B984A}"/>
              </a:ext>
            </a:extLst>
          </p:cNvPr>
          <p:cNvSpPr txBox="1">
            <a:spLocks/>
          </p:cNvSpPr>
          <p:nvPr/>
        </p:nvSpPr>
        <p:spPr>
          <a:xfrm>
            <a:off x="666750" y="449580"/>
            <a:ext cx="10789920" cy="4339378"/>
          </a:xfrm>
          <a:prstGeom prst="rect">
            <a:avLst/>
          </a:prstGeom>
        </p:spPr>
        <p:txBody>
          <a:bodyP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kern="1200">
                <a:solidFill>
                  <a:schemeClr val="tx1">
                    <a:lumMod val="75000"/>
                    <a:lumOff val="25000"/>
                  </a:schemeClr>
                </a:solidFill>
                <a:latin typeface="+mn-lt"/>
                <a:ea typeface="+mn-ea"/>
                <a:cs typeface="+mn-cs"/>
              </a:defRPr>
            </a:lvl1pPr>
            <a:lvl2pPr marL="201168"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2pPr>
            <a:lvl3pPr marL="384048"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3pPr>
            <a:lvl4pPr marL="566928"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lumMod val="75000"/>
                    <a:lumOff val="25000"/>
                  </a:schemeClr>
                </a:solidFill>
                <a:latin typeface="+mn-lt"/>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Initial Results</a:t>
            </a:r>
          </a:p>
          <a:p>
            <a:pPr lvl="1"/>
            <a:endParaRPr lang="en-US" dirty="0"/>
          </a:p>
          <a:p>
            <a:pPr lvl="1"/>
            <a:r>
              <a:rPr lang="en-US" dirty="0"/>
              <a:t>Umm......</a:t>
            </a:r>
          </a:p>
          <a:p>
            <a:pPr lvl="1"/>
            <a:endParaRPr lang="en-US" dirty="0"/>
          </a:p>
          <a:p>
            <a:r>
              <a:rPr lang="en-US" sz="1800" dirty="0"/>
              <a:t>Chi-Squared test</a:t>
            </a:r>
          </a:p>
          <a:p>
            <a:pPr lvl="1"/>
            <a:r>
              <a:rPr lang="en-US" sz="1800" dirty="0" err="1"/>
              <a:t>StarNet</a:t>
            </a:r>
            <a:r>
              <a:rPr lang="en-US" sz="1800" dirty="0"/>
              <a:t>: passed</a:t>
            </a:r>
          </a:p>
          <a:p>
            <a:pPr lvl="1"/>
            <a:r>
              <a:rPr lang="en-US" sz="1800" dirty="0"/>
              <a:t>TPCW: failed</a:t>
            </a:r>
          </a:p>
          <a:p>
            <a:pPr lvl="1"/>
            <a:endParaRPr lang="en-US" dirty="0"/>
          </a:p>
          <a:p>
            <a:pPr lvl="2"/>
            <a:endParaRPr lang="en-US" dirty="0"/>
          </a:p>
          <a:p>
            <a:pPr lvl="2"/>
            <a:endParaRPr lang="en-US" dirty="0"/>
          </a:p>
        </p:txBody>
      </p:sp>
    </p:spTree>
    <p:extLst>
      <p:ext uri="{BB962C8B-B14F-4D97-AF65-F5344CB8AC3E}">
        <p14:creationId xmlns:p14="http://schemas.microsoft.com/office/powerpoint/2010/main" val="3012532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So...</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normAutofit/>
          </a:bodyPr>
          <a:lstStyle/>
          <a:p>
            <a:r>
              <a:rPr lang="en-US" dirty="0"/>
              <a:t>These two adjustment tests aren’t conclusive and bear further investigation including comparing other adjustment software.</a:t>
            </a:r>
          </a:p>
          <a:p>
            <a:r>
              <a:rPr lang="en-US" dirty="0"/>
              <a:t>But a few general observations can be made...</a:t>
            </a:r>
          </a:p>
          <a:p>
            <a:pPr lvl="1"/>
            <a:endParaRPr lang="en-US" dirty="0"/>
          </a:p>
          <a:p>
            <a:pPr lvl="1"/>
            <a:r>
              <a:rPr lang="en-US" dirty="0"/>
              <a:t>The standard could be clearer and more explicitly defined.</a:t>
            </a:r>
          </a:p>
          <a:p>
            <a:pPr lvl="1"/>
            <a:endParaRPr lang="en-US" dirty="0"/>
          </a:p>
          <a:p>
            <a:pPr lvl="1"/>
            <a:r>
              <a:rPr lang="en-US" dirty="0"/>
              <a:t>Surveyors are dependent on software for analysis and adjustment.</a:t>
            </a:r>
          </a:p>
          <a:p>
            <a:pPr lvl="2"/>
            <a:r>
              <a:rPr lang="en-US" dirty="0"/>
              <a:t>Does it allow complete a priori input?</a:t>
            </a:r>
          </a:p>
          <a:p>
            <a:pPr lvl="2"/>
            <a:r>
              <a:rPr lang="en-US" dirty="0"/>
              <a:t>How are the priori values used to generate weights?</a:t>
            </a:r>
          </a:p>
          <a:p>
            <a:pPr lvl="2"/>
            <a:r>
              <a:rPr lang="en-US" dirty="0"/>
              <a:t>How does it scale standard error ellipses?</a:t>
            </a:r>
          </a:p>
          <a:p>
            <a:pPr lvl="2"/>
            <a:r>
              <a:rPr lang="en-US" dirty="0"/>
              <a:t>How easy is it to interpret adjustment results? </a:t>
            </a:r>
          </a:p>
        </p:txBody>
      </p:sp>
      <p:pic>
        <p:nvPicPr>
          <p:cNvPr id="7" name="Picture 6">
            <a:extLst>
              <a:ext uri="{FF2B5EF4-FFF2-40B4-BE49-F238E27FC236}">
                <a16:creationId xmlns:a16="http://schemas.microsoft.com/office/drawing/2014/main" id="{462F7339-E022-0FA2-263E-E459201BD234}"/>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601075" y="3829050"/>
            <a:ext cx="2117501" cy="2162174"/>
          </a:xfrm>
          <a:prstGeom prst="rect">
            <a:avLst/>
          </a:prstGeom>
        </p:spPr>
      </p:pic>
      <p:grpSp>
        <p:nvGrpSpPr>
          <p:cNvPr id="13" name="Group 12">
            <a:extLst>
              <a:ext uri="{FF2B5EF4-FFF2-40B4-BE49-F238E27FC236}">
                <a16:creationId xmlns:a16="http://schemas.microsoft.com/office/drawing/2014/main" id="{C2EBCAEC-B502-5BB7-3201-BA386D3ACDF5}"/>
              </a:ext>
            </a:extLst>
          </p:cNvPr>
          <p:cNvGrpSpPr/>
          <p:nvPr/>
        </p:nvGrpSpPr>
        <p:grpSpPr>
          <a:xfrm>
            <a:off x="2095500" y="419100"/>
            <a:ext cx="3298572" cy="1047749"/>
            <a:chOff x="2095500" y="419100"/>
            <a:chExt cx="3298572" cy="1047749"/>
          </a:xfrm>
        </p:grpSpPr>
        <p:pic>
          <p:nvPicPr>
            <p:cNvPr id="8" name="Picture 7">
              <a:extLst>
                <a:ext uri="{FF2B5EF4-FFF2-40B4-BE49-F238E27FC236}">
                  <a16:creationId xmlns:a16="http://schemas.microsoft.com/office/drawing/2014/main" id="{E5EFEEE2-210A-01E9-C26F-0612EB8269C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2095500" y="942976"/>
              <a:ext cx="1371600" cy="355476"/>
            </a:xfrm>
            <a:prstGeom prst="rect">
              <a:avLst/>
            </a:prstGeom>
          </p:spPr>
        </p:pic>
        <p:pic>
          <p:nvPicPr>
            <p:cNvPr id="10" name="Picture 9">
              <a:extLst>
                <a:ext uri="{FF2B5EF4-FFF2-40B4-BE49-F238E27FC236}">
                  <a16:creationId xmlns:a16="http://schemas.microsoft.com/office/drawing/2014/main" id="{A9E9C0E5-2DEF-428A-F23F-A6B89566407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09900" y="419100"/>
              <a:ext cx="2384172" cy="971550"/>
            </a:xfrm>
            <a:prstGeom prst="rect">
              <a:avLst/>
            </a:prstGeom>
          </p:spPr>
        </p:pic>
        <p:pic>
          <p:nvPicPr>
            <p:cNvPr id="12" name="Picture 11">
              <a:extLst>
                <a:ext uri="{FF2B5EF4-FFF2-40B4-BE49-F238E27FC236}">
                  <a16:creationId xmlns:a16="http://schemas.microsoft.com/office/drawing/2014/main" id="{CD7B1B21-C345-2D84-6BE1-6E1AB556D0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16693">
              <a:off x="3350997" y="552449"/>
              <a:ext cx="825981" cy="914400"/>
            </a:xfrm>
            <a:prstGeom prst="rect">
              <a:avLst/>
            </a:prstGeom>
          </p:spPr>
        </p:pic>
      </p:grpSp>
    </p:spTree>
    <p:extLst>
      <p:ext uri="{BB962C8B-B14F-4D97-AF65-F5344CB8AC3E}">
        <p14:creationId xmlns:p14="http://schemas.microsoft.com/office/powerpoint/2010/main" val="9233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2D9431-1704-F9EF-53B1-A0801EFBF4B9}"/>
              </a:ext>
            </a:extLst>
          </p:cNvPr>
          <p:cNvSpPr>
            <a:spLocks noGrp="1"/>
          </p:cNvSpPr>
          <p:nvPr>
            <p:ph type="title"/>
          </p:nvPr>
        </p:nvSpPr>
        <p:spPr/>
        <p:txBody>
          <a:bodyPr/>
          <a:lstStyle/>
          <a:p>
            <a:r>
              <a:rPr lang="en-US" dirty="0"/>
              <a:t>Some Background</a:t>
            </a:r>
          </a:p>
        </p:txBody>
      </p:sp>
      <p:sp>
        <p:nvSpPr>
          <p:cNvPr id="6" name="Content Placeholder 5">
            <a:extLst>
              <a:ext uri="{FF2B5EF4-FFF2-40B4-BE49-F238E27FC236}">
                <a16:creationId xmlns:a16="http://schemas.microsoft.com/office/drawing/2014/main" id="{0092C3F7-E467-ECCB-1EC7-398E0FF7A6DF}"/>
              </a:ext>
            </a:extLst>
          </p:cNvPr>
          <p:cNvSpPr>
            <a:spLocks noGrp="1"/>
          </p:cNvSpPr>
          <p:nvPr>
            <p:ph idx="1"/>
          </p:nvPr>
        </p:nvSpPr>
        <p:spPr/>
        <p:txBody>
          <a:bodyPr>
            <a:normAutofit/>
          </a:bodyPr>
          <a:lstStyle/>
          <a:p>
            <a:r>
              <a:rPr lang="en-US" dirty="0"/>
              <a:t>Wisconsin</a:t>
            </a:r>
          </a:p>
          <a:p>
            <a:pPr lvl="1"/>
            <a:r>
              <a:rPr lang="en-US" dirty="0"/>
              <a:t>Admin code was modified to include a requirements modeled on the 2011 ALTA/NSPS standard. The added parts are:</a:t>
            </a:r>
          </a:p>
          <a:p>
            <a:pPr lvl="3"/>
            <a:r>
              <a:rPr lang="en-US" i="1" dirty="0"/>
              <a:t>A-E 7.06  Relative positional accuracy measurements.</a:t>
            </a:r>
          </a:p>
          <a:p>
            <a:pPr lvl="4"/>
            <a:r>
              <a:rPr lang="en-US" sz="1600" dirty="0"/>
              <a:t>(1m) Relative positional accuracy shall be the value expressed in feet that represents the uncertainty between points of the boundary of the parcel being surveyed due to random errors in measurements at a 95 percent confidence level.</a:t>
            </a:r>
          </a:p>
          <a:p>
            <a:pPr lvl="4"/>
            <a:r>
              <a:rPr lang="en-US" sz="1600" dirty="0"/>
              <a:t>(3) The maximum allowable deviation in relative positional accuracy between any 2 adjacent property corners may not exceed plus or minus 0.13 foot plus 100 parts per million.</a:t>
            </a:r>
          </a:p>
          <a:p>
            <a:pPr lvl="4"/>
            <a:endParaRPr lang="en-US" sz="1600" dirty="0"/>
          </a:p>
          <a:p>
            <a:pPr lvl="2"/>
            <a:r>
              <a:rPr lang="en-US" sz="1800" dirty="0"/>
              <a:t>RPA is </a:t>
            </a:r>
            <a:r>
              <a:rPr lang="en-US" sz="1800" i="1" dirty="0"/>
              <a:t>relative</a:t>
            </a:r>
            <a:r>
              <a:rPr lang="en-US" sz="1800" dirty="0"/>
              <a:t> between any two boundary points.</a:t>
            </a:r>
          </a:p>
          <a:p>
            <a:pPr lvl="4"/>
            <a:r>
              <a:rPr lang="en-US" sz="1600" dirty="0"/>
              <a:t>Local v Network accuracy</a:t>
            </a:r>
          </a:p>
          <a:p>
            <a:pPr lvl="2"/>
            <a:r>
              <a:rPr lang="en-US" sz="1800" dirty="0"/>
              <a:t>Does not say the RPA is the semi-major axis of an error ellipse.</a:t>
            </a:r>
          </a:p>
        </p:txBody>
      </p:sp>
    </p:spTree>
    <p:extLst>
      <p:ext uri="{BB962C8B-B14F-4D97-AF65-F5344CB8AC3E}">
        <p14:creationId xmlns:p14="http://schemas.microsoft.com/office/powerpoint/2010/main" val="35027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2D9431-1704-F9EF-53B1-A0801EFBF4B9}"/>
              </a:ext>
            </a:extLst>
          </p:cNvPr>
          <p:cNvSpPr>
            <a:spLocks noGrp="1"/>
          </p:cNvSpPr>
          <p:nvPr>
            <p:ph type="title"/>
          </p:nvPr>
        </p:nvSpPr>
        <p:spPr/>
        <p:txBody>
          <a:bodyPr/>
          <a:lstStyle/>
          <a:p>
            <a:r>
              <a:rPr lang="en-US" dirty="0"/>
              <a:t>Current ALTA/NSPS Position Standards</a:t>
            </a:r>
          </a:p>
        </p:txBody>
      </p:sp>
      <p:sp>
        <p:nvSpPr>
          <p:cNvPr id="6" name="Content Placeholder 5">
            <a:extLst>
              <a:ext uri="{FF2B5EF4-FFF2-40B4-BE49-F238E27FC236}">
                <a16:creationId xmlns:a16="http://schemas.microsoft.com/office/drawing/2014/main" id="{0092C3F7-E467-ECCB-1EC7-398E0FF7A6DF}"/>
              </a:ext>
            </a:extLst>
          </p:cNvPr>
          <p:cNvSpPr>
            <a:spLocks noGrp="1"/>
          </p:cNvSpPr>
          <p:nvPr>
            <p:ph idx="1"/>
          </p:nvPr>
        </p:nvSpPr>
        <p:spPr>
          <a:xfrm>
            <a:off x="685800" y="1554479"/>
            <a:ext cx="10789920" cy="4895481"/>
          </a:xfrm>
        </p:spPr>
        <p:txBody>
          <a:bodyPr>
            <a:normAutofit/>
          </a:bodyPr>
          <a:lstStyle/>
          <a:p>
            <a:r>
              <a:rPr lang="en-US" dirty="0"/>
              <a:t>3.E.i. Relative Positional Precision” means the </a:t>
            </a:r>
            <a:r>
              <a:rPr lang="en-US" dirty="0">
                <a:highlight>
                  <a:srgbClr val="C0C0C0"/>
                </a:highlight>
              </a:rPr>
              <a:t>length of the semi-major axis</a:t>
            </a:r>
            <a:r>
              <a:rPr lang="en-US" dirty="0"/>
              <a:t>, expressed in meters or feet, of the error ellipse representing the uncertainty in the position of the monument or witness marking any boundary corner of the surveyed property </a:t>
            </a:r>
            <a:r>
              <a:rPr lang="en-US" dirty="0">
                <a:highlight>
                  <a:srgbClr val="C0C0C0"/>
                </a:highlight>
              </a:rPr>
              <a:t>relative to the position</a:t>
            </a:r>
            <a:r>
              <a:rPr lang="en-US" dirty="0"/>
              <a:t> of the monument or witness marking an immediately </a:t>
            </a:r>
            <a:r>
              <a:rPr lang="en-US" dirty="0">
                <a:highlight>
                  <a:srgbClr val="C0C0C0"/>
                </a:highlight>
              </a:rPr>
              <a:t>adjacent boundary corner </a:t>
            </a:r>
            <a:r>
              <a:rPr lang="en-US" dirty="0"/>
              <a:t>of the surveyed property resulting from random errors in the measurements made in determining those positions </a:t>
            </a:r>
            <a:r>
              <a:rPr lang="en-US" dirty="0">
                <a:highlight>
                  <a:srgbClr val="C0C0C0"/>
                </a:highlight>
              </a:rPr>
              <a:t>at the 95 percent confidence level</a:t>
            </a:r>
            <a:r>
              <a:rPr lang="en-US" dirty="0"/>
              <a:t>. Relative Positional Precision </a:t>
            </a:r>
            <a:r>
              <a:rPr lang="en-US" dirty="0">
                <a:highlight>
                  <a:srgbClr val="C0C0C0"/>
                </a:highlight>
              </a:rPr>
              <a:t>can be estimated by the results of a correctly weighted least squares adjustment of the survey</a:t>
            </a:r>
            <a:r>
              <a:rPr lang="en-US" dirty="0"/>
              <a:t>. Alternatively, Relative Positional Precision can be estimated by the standard deviation of the distance between the monument or witness marking any boundary corner of the surveyed property and the monument or witness marking an immediately adjacent boundary corner of the surveyed property (called local accuracy) that can be computed using the full covariance matrix of the coordinate inverse between any given pair of points, understanding that Relative Positional Precision is based on the </a:t>
            </a:r>
            <a:r>
              <a:rPr lang="en-US" dirty="0">
                <a:highlight>
                  <a:srgbClr val="C0C0C0"/>
                </a:highlight>
              </a:rPr>
              <a:t>95 percent confidence level, or approximately 2 standard deviations</a:t>
            </a:r>
            <a:r>
              <a:rPr lang="en-US" dirty="0"/>
              <a:t>.</a:t>
            </a:r>
          </a:p>
          <a:p>
            <a:r>
              <a:rPr lang="en-US" dirty="0"/>
              <a:t>3.E.v. The maximum allowable Relative Positional Precision for an ALTA/NSPS Land Title Survey is </a:t>
            </a:r>
            <a:r>
              <a:rPr lang="en-US" dirty="0">
                <a:highlight>
                  <a:srgbClr val="C0C0C0"/>
                </a:highlight>
              </a:rPr>
              <a:t>2 cm (0.07 feet) plus 50 parts per million</a:t>
            </a:r>
            <a:r>
              <a:rPr lang="en-US" dirty="0"/>
              <a:t> (based on the direct distance between the two corners being tested)...</a:t>
            </a:r>
          </a:p>
        </p:txBody>
      </p:sp>
    </p:spTree>
    <p:extLst>
      <p:ext uri="{BB962C8B-B14F-4D97-AF65-F5344CB8AC3E}">
        <p14:creationId xmlns:p14="http://schemas.microsoft.com/office/powerpoint/2010/main" val="329266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2D9431-1704-F9EF-53B1-A0801EFBF4B9}"/>
              </a:ext>
            </a:extLst>
          </p:cNvPr>
          <p:cNvSpPr>
            <a:spLocks noGrp="1"/>
          </p:cNvSpPr>
          <p:nvPr>
            <p:ph type="title"/>
          </p:nvPr>
        </p:nvSpPr>
        <p:spPr/>
        <p:txBody>
          <a:bodyPr/>
          <a:lstStyle/>
          <a:p>
            <a:r>
              <a:rPr lang="en-US" dirty="0"/>
              <a:t>Current ALTA/NSPS Position Standards</a:t>
            </a:r>
          </a:p>
        </p:txBody>
      </p:sp>
      <p:sp>
        <p:nvSpPr>
          <p:cNvPr id="6" name="Content Placeholder 5">
            <a:extLst>
              <a:ext uri="{FF2B5EF4-FFF2-40B4-BE49-F238E27FC236}">
                <a16:creationId xmlns:a16="http://schemas.microsoft.com/office/drawing/2014/main" id="{0092C3F7-E467-ECCB-1EC7-398E0FF7A6DF}"/>
              </a:ext>
            </a:extLst>
          </p:cNvPr>
          <p:cNvSpPr>
            <a:spLocks noGrp="1"/>
          </p:cNvSpPr>
          <p:nvPr>
            <p:ph idx="1"/>
          </p:nvPr>
        </p:nvSpPr>
        <p:spPr/>
        <p:txBody>
          <a:bodyPr>
            <a:normAutofit/>
          </a:bodyPr>
          <a:lstStyle/>
          <a:p>
            <a:r>
              <a:rPr lang="en-US" dirty="0"/>
              <a:t>Error Ellipses</a:t>
            </a:r>
          </a:p>
        </p:txBody>
      </p:sp>
      <p:grpSp>
        <p:nvGrpSpPr>
          <p:cNvPr id="2" name="Group 1">
            <a:extLst>
              <a:ext uri="{FF2B5EF4-FFF2-40B4-BE49-F238E27FC236}">
                <a16:creationId xmlns:a16="http://schemas.microsoft.com/office/drawing/2014/main" id="{2AE2E642-3CE5-7A13-4FA8-A5032CADDACB}"/>
              </a:ext>
            </a:extLst>
          </p:cNvPr>
          <p:cNvGrpSpPr/>
          <p:nvPr/>
        </p:nvGrpSpPr>
        <p:grpSpPr>
          <a:xfrm>
            <a:off x="3787210" y="1763611"/>
            <a:ext cx="3882905" cy="3068785"/>
            <a:chOff x="2388679" y="3194853"/>
            <a:chExt cx="3882905" cy="3068785"/>
          </a:xfrm>
        </p:grpSpPr>
        <p:sp>
          <p:nvSpPr>
            <p:cNvPr id="3" name="Freeform 10">
              <a:extLst>
                <a:ext uri="{FF2B5EF4-FFF2-40B4-BE49-F238E27FC236}">
                  <a16:creationId xmlns:a16="http://schemas.microsoft.com/office/drawing/2014/main" id="{2702B07C-5E5F-F374-CFCB-76452F694E65}"/>
                </a:ext>
              </a:extLst>
            </p:cNvPr>
            <p:cNvSpPr>
              <a:spLocks/>
            </p:cNvSpPr>
            <p:nvPr/>
          </p:nvSpPr>
          <p:spPr bwMode="auto">
            <a:xfrm>
              <a:off x="2933514" y="4162299"/>
              <a:ext cx="1127112" cy="1400002"/>
            </a:xfrm>
            <a:custGeom>
              <a:avLst/>
              <a:gdLst>
                <a:gd name="T0" fmla="*/ 4610 w 5548"/>
                <a:gd name="T1" fmla="*/ 120 h 6894"/>
                <a:gd name="T2" fmla="*/ 4221 w 5548"/>
                <a:gd name="T3" fmla="*/ 14 h 6894"/>
                <a:gd name="T4" fmla="*/ 3788 w 5548"/>
                <a:gd name="T5" fmla="*/ 12 h 6894"/>
                <a:gd name="T6" fmla="*/ 3324 w 5548"/>
                <a:gd name="T7" fmla="*/ 115 h 6894"/>
                <a:gd name="T8" fmla="*/ 2843 w 5548"/>
                <a:gd name="T9" fmla="*/ 319 h 6894"/>
                <a:gd name="T10" fmla="*/ 2361 w 5548"/>
                <a:gd name="T11" fmla="*/ 618 h 6894"/>
                <a:gd name="T12" fmla="*/ 1891 w 5548"/>
                <a:gd name="T13" fmla="*/ 1003 h 6894"/>
                <a:gd name="T14" fmla="*/ 1447 w 5548"/>
                <a:gd name="T15" fmla="*/ 1462 h 6894"/>
                <a:gd name="T16" fmla="*/ 1044 w 5548"/>
                <a:gd name="T17" fmla="*/ 1981 h 6894"/>
                <a:gd name="T18" fmla="*/ 694 w 5548"/>
                <a:gd name="T19" fmla="*/ 2545 h 6894"/>
                <a:gd name="T20" fmla="*/ 407 w 5548"/>
                <a:gd name="T21" fmla="*/ 3137 h 6894"/>
                <a:gd name="T22" fmla="*/ 191 w 5548"/>
                <a:gd name="T23" fmla="*/ 3738 h 6894"/>
                <a:gd name="T24" fmla="*/ 54 w 5548"/>
                <a:gd name="T25" fmla="*/ 4330 h 6894"/>
                <a:gd name="T26" fmla="*/ 0 w 5548"/>
                <a:gd name="T27" fmla="*/ 4895 h 6894"/>
                <a:gd name="T28" fmla="*/ 30 w 5548"/>
                <a:gd name="T29" fmla="*/ 5416 h 6894"/>
                <a:gd name="T30" fmla="*/ 144 w 5548"/>
                <a:gd name="T31" fmla="*/ 5878 h 6894"/>
                <a:gd name="T32" fmla="*/ 337 w 5548"/>
                <a:gd name="T33" fmla="*/ 6265 h 6894"/>
                <a:gd name="T34" fmla="*/ 605 w 5548"/>
                <a:gd name="T35" fmla="*/ 6567 h 6894"/>
                <a:gd name="T36" fmla="*/ 938 w 5548"/>
                <a:gd name="T37" fmla="*/ 6774 h 6894"/>
                <a:gd name="T38" fmla="*/ 1327 w 5548"/>
                <a:gd name="T39" fmla="*/ 6880 h 6894"/>
                <a:gd name="T40" fmla="*/ 1760 w 5548"/>
                <a:gd name="T41" fmla="*/ 6882 h 6894"/>
                <a:gd name="T42" fmla="*/ 2224 w 5548"/>
                <a:gd name="T43" fmla="*/ 6779 h 6894"/>
                <a:gd name="T44" fmla="*/ 2705 w 5548"/>
                <a:gd name="T45" fmla="*/ 6575 h 6894"/>
                <a:gd name="T46" fmla="*/ 3188 w 5548"/>
                <a:gd name="T47" fmla="*/ 6276 h 6894"/>
                <a:gd name="T48" fmla="*/ 3658 w 5548"/>
                <a:gd name="T49" fmla="*/ 5891 h 6894"/>
                <a:gd name="T50" fmla="*/ 4101 w 5548"/>
                <a:gd name="T51" fmla="*/ 5432 h 6894"/>
                <a:gd name="T52" fmla="*/ 4504 w 5548"/>
                <a:gd name="T53" fmla="*/ 4913 h 6894"/>
                <a:gd name="T54" fmla="*/ 4855 w 5548"/>
                <a:gd name="T55" fmla="*/ 4349 h 6894"/>
                <a:gd name="T56" fmla="*/ 5142 w 5548"/>
                <a:gd name="T57" fmla="*/ 3757 h 6894"/>
                <a:gd name="T58" fmla="*/ 5357 w 5548"/>
                <a:gd name="T59" fmla="*/ 3156 h 6894"/>
                <a:gd name="T60" fmla="*/ 5494 w 5548"/>
                <a:gd name="T61" fmla="*/ 2564 h 6894"/>
                <a:gd name="T62" fmla="*/ 5548 w 5548"/>
                <a:gd name="T63" fmla="*/ 1999 h 6894"/>
                <a:gd name="T64" fmla="*/ 5518 w 5548"/>
                <a:gd name="T65" fmla="*/ 1478 h 6894"/>
                <a:gd name="T66" fmla="*/ 5405 w 5548"/>
                <a:gd name="T67" fmla="*/ 1016 h 6894"/>
                <a:gd name="T68" fmla="*/ 5211 w 5548"/>
                <a:gd name="T69" fmla="*/ 629 h 6894"/>
                <a:gd name="T70" fmla="*/ 4944 w 5548"/>
                <a:gd name="T71" fmla="*/ 327 h 6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8" h="6894">
                  <a:moveTo>
                    <a:pt x="4785" y="211"/>
                  </a:moveTo>
                  <a:lnTo>
                    <a:pt x="4610" y="120"/>
                  </a:lnTo>
                  <a:lnTo>
                    <a:pt x="4422" y="54"/>
                  </a:lnTo>
                  <a:lnTo>
                    <a:pt x="4221" y="14"/>
                  </a:lnTo>
                  <a:lnTo>
                    <a:pt x="4009" y="0"/>
                  </a:lnTo>
                  <a:lnTo>
                    <a:pt x="3788" y="12"/>
                  </a:lnTo>
                  <a:lnTo>
                    <a:pt x="3559" y="50"/>
                  </a:lnTo>
                  <a:lnTo>
                    <a:pt x="3324" y="115"/>
                  </a:lnTo>
                  <a:lnTo>
                    <a:pt x="3085" y="204"/>
                  </a:lnTo>
                  <a:lnTo>
                    <a:pt x="2843" y="319"/>
                  </a:lnTo>
                  <a:lnTo>
                    <a:pt x="2601" y="457"/>
                  </a:lnTo>
                  <a:lnTo>
                    <a:pt x="2361" y="618"/>
                  </a:lnTo>
                  <a:lnTo>
                    <a:pt x="2123" y="800"/>
                  </a:lnTo>
                  <a:lnTo>
                    <a:pt x="1891" y="1003"/>
                  </a:lnTo>
                  <a:lnTo>
                    <a:pt x="1665" y="1224"/>
                  </a:lnTo>
                  <a:lnTo>
                    <a:pt x="1447" y="1462"/>
                  </a:lnTo>
                  <a:lnTo>
                    <a:pt x="1240" y="1715"/>
                  </a:lnTo>
                  <a:lnTo>
                    <a:pt x="1044" y="1981"/>
                  </a:lnTo>
                  <a:lnTo>
                    <a:pt x="862" y="2259"/>
                  </a:lnTo>
                  <a:lnTo>
                    <a:pt x="694" y="2545"/>
                  </a:lnTo>
                  <a:lnTo>
                    <a:pt x="542" y="2839"/>
                  </a:lnTo>
                  <a:lnTo>
                    <a:pt x="407" y="3137"/>
                  </a:lnTo>
                  <a:lnTo>
                    <a:pt x="289" y="3437"/>
                  </a:lnTo>
                  <a:lnTo>
                    <a:pt x="191" y="3738"/>
                  </a:lnTo>
                  <a:lnTo>
                    <a:pt x="113" y="4036"/>
                  </a:lnTo>
                  <a:lnTo>
                    <a:pt x="54" y="4330"/>
                  </a:lnTo>
                  <a:lnTo>
                    <a:pt x="17" y="4617"/>
                  </a:lnTo>
                  <a:lnTo>
                    <a:pt x="0" y="4895"/>
                  </a:lnTo>
                  <a:lnTo>
                    <a:pt x="5" y="5162"/>
                  </a:lnTo>
                  <a:lnTo>
                    <a:pt x="30" y="5416"/>
                  </a:lnTo>
                  <a:lnTo>
                    <a:pt x="77" y="5655"/>
                  </a:lnTo>
                  <a:lnTo>
                    <a:pt x="144" y="5878"/>
                  </a:lnTo>
                  <a:lnTo>
                    <a:pt x="231" y="6082"/>
                  </a:lnTo>
                  <a:lnTo>
                    <a:pt x="337" y="6265"/>
                  </a:lnTo>
                  <a:lnTo>
                    <a:pt x="462" y="6428"/>
                  </a:lnTo>
                  <a:lnTo>
                    <a:pt x="605" y="6567"/>
                  </a:lnTo>
                  <a:lnTo>
                    <a:pt x="764" y="6683"/>
                  </a:lnTo>
                  <a:lnTo>
                    <a:pt x="938" y="6774"/>
                  </a:lnTo>
                  <a:lnTo>
                    <a:pt x="1126" y="6840"/>
                  </a:lnTo>
                  <a:lnTo>
                    <a:pt x="1327" y="6880"/>
                  </a:lnTo>
                  <a:lnTo>
                    <a:pt x="1539" y="6894"/>
                  </a:lnTo>
                  <a:lnTo>
                    <a:pt x="1760" y="6882"/>
                  </a:lnTo>
                  <a:lnTo>
                    <a:pt x="1989" y="6844"/>
                  </a:lnTo>
                  <a:lnTo>
                    <a:pt x="2224" y="6779"/>
                  </a:lnTo>
                  <a:lnTo>
                    <a:pt x="2463" y="6690"/>
                  </a:lnTo>
                  <a:lnTo>
                    <a:pt x="2705" y="6575"/>
                  </a:lnTo>
                  <a:lnTo>
                    <a:pt x="2947" y="6437"/>
                  </a:lnTo>
                  <a:lnTo>
                    <a:pt x="3188" y="6276"/>
                  </a:lnTo>
                  <a:lnTo>
                    <a:pt x="3425" y="6094"/>
                  </a:lnTo>
                  <a:lnTo>
                    <a:pt x="3658" y="5891"/>
                  </a:lnTo>
                  <a:lnTo>
                    <a:pt x="3884" y="5670"/>
                  </a:lnTo>
                  <a:lnTo>
                    <a:pt x="4101" y="5432"/>
                  </a:lnTo>
                  <a:lnTo>
                    <a:pt x="4308" y="5179"/>
                  </a:lnTo>
                  <a:lnTo>
                    <a:pt x="4504" y="4913"/>
                  </a:lnTo>
                  <a:lnTo>
                    <a:pt x="4687" y="4635"/>
                  </a:lnTo>
                  <a:lnTo>
                    <a:pt x="4855" y="4349"/>
                  </a:lnTo>
                  <a:lnTo>
                    <a:pt x="5007" y="4055"/>
                  </a:lnTo>
                  <a:lnTo>
                    <a:pt x="5142" y="3757"/>
                  </a:lnTo>
                  <a:lnTo>
                    <a:pt x="5259" y="3457"/>
                  </a:lnTo>
                  <a:lnTo>
                    <a:pt x="5357" y="3156"/>
                  </a:lnTo>
                  <a:lnTo>
                    <a:pt x="5436" y="2858"/>
                  </a:lnTo>
                  <a:lnTo>
                    <a:pt x="5494" y="2564"/>
                  </a:lnTo>
                  <a:lnTo>
                    <a:pt x="5532" y="2277"/>
                  </a:lnTo>
                  <a:lnTo>
                    <a:pt x="5548" y="1999"/>
                  </a:lnTo>
                  <a:lnTo>
                    <a:pt x="5544" y="1732"/>
                  </a:lnTo>
                  <a:lnTo>
                    <a:pt x="5518" y="1478"/>
                  </a:lnTo>
                  <a:lnTo>
                    <a:pt x="5472" y="1239"/>
                  </a:lnTo>
                  <a:lnTo>
                    <a:pt x="5405" y="1016"/>
                  </a:lnTo>
                  <a:lnTo>
                    <a:pt x="5318" y="812"/>
                  </a:lnTo>
                  <a:lnTo>
                    <a:pt x="5211" y="629"/>
                  </a:lnTo>
                  <a:lnTo>
                    <a:pt x="5086" y="466"/>
                  </a:lnTo>
                  <a:lnTo>
                    <a:pt x="4944" y="327"/>
                  </a:lnTo>
                  <a:lnTo>
                    <a:pt x="4785" y="211"/>
                  </a:lnTo>
                </a:path>
              </a:pathLst>
            </a:custGeom>
            <a:noFill/>
            <a:ln w="4763">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latin typeface="+mj-lt"/>
              </a:endParaRPr>
            </a:p>
          </p:txBody>
        </p:sp>
        <p:grpSp>
          <p:nvGrpSpPr>
            <p:cNvPr id="7" name="Group 6">
              <a:extLst>
                <a:ext uri="{FF2B5EF4-FFF2-40B4-BE49-F238E27FC236}">
                  <a16:creationId xmlns:a16="http://schemas.microsoft.com/office/drawing/2014/main" id="{58C7596C-20F9-1096-DC79-C52254B08E6E}"/>
                </a:ext>
              </a:extLst>
            </p:cNvPr>
            <p:cNvGrpSpPr/>
            <p:nvPr/>
          </p:nvGrpSpPr>
          <p:grpSpPr>
            <a:xfrm>
              <a:off x="3425250" y="3194853"/>
              <a:ext cx="134652" cy="3068785"/>
              <a:chOff x="3425250" y="3777986"/>
              <a:chExt cx="134652" cy="2085834"/>
            </a:xfrm>
          </p:grpSpPr>
          <p:grpSp>
            <p:nvGrpSpPr>
              <p:cNvPr id="36" name="Group 35">
                <a:extLst>
                  <a:ext uri="{FF2B5EF4-FFF2-40B4-BE49-F238E27FC236}">
                    <a16:creationId xmlns:a16="http://schemas.microsoft.com/office/drawing/2014/main" id="{C58AC439-D68D-BD9F-DCC7-E0065CF40E74}"/>
                  </a:ext>
                </a:extLst>
              </p:cNvPr>
              <p:cNvGrpSpPr/>
              <p:nvPr/>
            </p:nvGrpSpPr>
            <p:grpSpPr>
              <a:xfrm>
                <a:off x="3462798" y="3951260"/>
                <a:ext cx="68539" cy="1912560"/>
                <a:chOff x="3462798" y="3951260"/>
                <a:chExt cx="68539" cy="1912560"/>
              </a:xfrm>
            </p:grpSpPr>
            <p:sp>
              <p:nvSpPr>
                <p:cNvPr id="38" name="Line 5">
                  <a:extLst>
                    <a:ext uri="{FF2B5EF4-FFF2-40B4-BE49-F238E27FC236}">
                      <a16:creationId xmlns:a16="http://schemas.microsoft.com/office/drawing/2014/main" id="{7DBCC54E-A9F7-8A0C-AB1C-0217EA66EFBA}"/>
                    </a:ext>
                  </a:extLst>
                </p:cNvPr>
                <p:cNvSpPr>
                  <a:spLocks noChangeShapeType="1"/>
                </p:cNvSpPr>
                <p:nvPr/>
              </p:nvSpPr>
              <p:spPr bwMode="auto">
                <a:xfrm flipV="1">
                  <a:off x="3497068" y="3951260"/>
                  <a:ext cx="0" cy="1912560"/>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39" name="Line 16">
                  <a:extLst>
                    <a:ext uri="{FF2B5EF4-FFF2-40B4-BE49-F238E27FC236}">
                      <a16:creationId xmlns:a16="http://schemas.microsoft.com/office/drawing/2014/main" id="{C0D68DF7-DF10-DD7E-0388-6D4EE5559A17}"/>
                    </a:ext>
                  </a:extLst>
                </p:cNvPr>
                <p:cNvSpPr>
                  <a:spLocks noChangeShapeType="1"/>
                </p:cNvSpPr>
                <p:nvPr/>
              </p:nvSpPr>
              <p:spPr bwMode="auto">
                <a:xfrm flipH="1" flipV="1">
                  <a:off x="3497068" y="3951262"/>
                  <a:ext cx="34269" cy="68540"/>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40" name="Line 17">
                  <a:extLst>
                    <a:ext uri="{FF2B5EF4-FFF2-40B4-BE49-F238E27FC236}">
                      <a16:creationId xmlns:a16="http://schemas.microsoft.com/office/drawing/2014/main" id="{49F8CC9A-7081-E8F3-9EBD-6CC70600BDC5}"/>
                    </a:ext>
                  </a:extLst>
                </p:cNvPr>
                <p:cNvSpPr>
                  <a:spLocks noChangeShapeType="1"/>
                </p:cNvSpPr>
                <p:nvPr/>
              </p:nvSpPr>
              <p:spPr bwMode="auto">
                <a:xfrm flipV="1">
                  <a:off x="3462798" y="3951262"/>
                  <a:ext cx="34269" cy="68540"/>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grpSp>
          <p:sp>
            <p:nvSpPr>
              <p:cNvPr id="37" name="Rectangle 20">
                <a:extLst>
                  <a:ext uri="{FF2B5EF4-FFF2-40B4-BE49-F238E27FC236}">
                    <a16:creationId xmlns:a16="http://schemas.microsoft.com/office/drawing/2014/main" id="{8DB36012-45DA-27F9-E323-6327CEAECDA8}"/>
                  </a:ext>
                </a:extLst>
              </p:cNvPr>
              <p:cNvSpPr>
                <a:spLocks noChangeArrowheads="1"/>
              </p:cNvSpPr>
              <p:nvPr/>
            </p:nvSpPr>
            <p:spPr bwMode="auto">
              <a:xfrm>
                <a:off x="3425250" y="3777986"/>
                <a:ext cx="1346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mj-lt"/>
                  </a:rPr>
                  <a:t>N</a:t>
                </a:r>
              </a:p>
            </p:txBody>
          </p:sp>
        </p:grpSp>
        <p:sp>
          <p:nvSpPr>
            <p:cNvPr id="8" name="Oval 7">
              <a:extLst>
                <a:ext uri="{FF2B5EF4-FFF2-40B4-BE49-F238E27FC236}">
                  <a16:creationId xmlns:a16="http://schemas.microsoft.com/office/drawing/2014/main" id="{A038C0C5-8215-1747-4220-5E167F33A92C}"/>
                </a:ext>
              </a:extLst>
            </p:cNvPr>
            <p:cNvSpPr>
              <a:spLocks noChangeAspect="1"/>
            </p:cNvSpPr>
            <p:nvPr/>
          </p:nvSpPr>
          <p:spPr>
            <a:xfrm>
              <a:off x="3476215" y="4847074"/>
              <a:ext cx="37976" cy="3797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Line 8">
              <a:extLst>
                <a:ext uri="{FF2B5EF4-FFF2-40B4-BE49-F238E27FC236}">
                  <a16:creationId xmlns:a16="http://schemas.microsoft.com/office/drawing/2014/main" id="{B028E450-34B7-37EE-48C2-F37A15A0E075}"/>
                </a:ext>
              </a:extLst>
            </p:cNvPr>
            <p:cNvSpPr>
              <a:spLocks noChangeShapeType="1"/>
            </p:cNvSpPr>
            <p:nvPr/>
          </p:nvSpPr>
          <p:spPr bwMode="auto">
            <a:xfrm flipV="1">
              <a:off x="3494075" y="3588190"/>
              <a:ext cx="788214" cy="1286642"/>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10" name="Line 9">
              <a:extLst>
                <a:ext uri="{FF2B5EF4-FFF2-40B4-BE49-F238E27FC236}">
                  <a16:creationId xmlns:a16="http://schemas.microsoft.com/office/drawing/2014/main" id="{F4B9FFE1-916F-28FF-C864-3E29DE7BF069}"/>
                </a:ext>
              </a:extLst>
            </p:cNvPr>
            <p:cNvSpPr>
              <a:spLocks noChangeShapeType="1"/>
            </p:cNvSpPr>
            <p:nvPr/>
          </p:nvSpPr>
          <p:spPr bwMode="auto">
            <a:xfrm>
              <a:off x="2733565" y="4390931"/>
              <a:ext cx="763170" cy="473823"/>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11" name="Rectangle 26">
              <a:extLst>
                <a:ext uri="{FF2B5EF4-FFF2-40B4-BE49-F238E27FC236}">
                  <a16:creationId xmlns:a16="http://schemas.microsoft.com/office/drawing/2014/main" id="{29FFCA0B-5CA9-B77B-34CF-7629D092D2BF}"/>
                </a:ext>
              </a:extLst>
            </p:cNvPr>
            <p:cNvSpPr>
              <a:spLocks noChangeArrowheads="1"/>
            </p:cNvSpPr>
            <p:nvPr/>
          </p:nvSpPr>
          <p:spPr bwMode="auto">
            <a:xfrm>
              <a:off x="4043387" y="3955806"/>
              <a:ext cx="2693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mj-lt"/>
                </a:rPr>
                <a:t>a</a:t>
              </a:r>
              <a:r>
                <a:rPr kumimoji="0" lang="en-US" altLang="en-US" sz="1600" b="0" i="0" u="none" strike="noStrike" cap="none" normalizeH="0" baseline="-25000" dirty="0">
                  <a:ln>
                    <a:noFill/>
                  </a:ln>
                  <a:solidFill>
                    <a:srgbClr val="FF0000"/>
                  </a:solidFill>
                  <a:effectLst/>
                  <a:latin typeface="+mj-lt"/>
                </a:rPr>
                <a:t>95</a:t>
              </a:r>
            </a:p>
          </p:txBody>
        </p:sp>
        <p:grpSp>
          <p:nvGrpSpPr>
            <p:cNvPr id="12" name="Group 11">
              <a:extLst>
                <a:ext uri="{FF2B5EF4-FFF2-40B4-BE49-F238E27FC236}">
                  <a16:creationId xmlns:a16="http://schemas.microsoft.com/office/drawing/2014/main" id="{079E860F-3F44-F32E-73DC-376ECE38CF0A}"/>
                </a:ext>
              </a:extLst>
            </p:cNvPr>
            <p:cNvGrpSpPr/>
            <p:nvPr/>
          </p:nvGrpSpPr>
          <p:grpSpPr>
            <a:xfrm rot="1828281">
              <a:off x="4243885" y="3579678"/>
              <a:ext cx="49504" cy="74887"/>
              <a:chOff x="5173796" y="3012595"/>
              <a:chExt cx="35759" cy="54094"/>
            </a:xfrm>
          </p:grpSpPr>
          <p:sp>
            <p:nvSpPr>
              <p:cNvPr id="34" name="Line 30">
                <a:extLst>
                  <a:ext uri="{FF2B5EF4-FFF2-40B4-BE49-F238E27FC236}">
                    <a16:creationId xmlns:a16="http://schemas.microsoft.com/office/drawing/2014/main" id="{0D6A9448-BECB-56DE-D55E-C011C553A03F}"/>
                  </a:ext>
                </a:extLst>
              </p:cNvPr>
              <p:cNvSpPr>
                <a:spLocks noChangeShapeType="1"/>
              </p:cNvSpPr>
              <p:nvPr/>
            </p:nvSpPr>
            <p:spPr bwMode="auto">
              <a:xfrm>
                <a:off x="5192139" y="3012608"/>
                <a:ext cx="17416" cy="54080"/>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35" name="Line 31">
                <a:extLst>
                  <a:ext uri="{FF2B5EF4-FFF2-40B4-BE49-F238E27FC236}">
                    <a16:creationId xmlns:a16="http://schemas.microsoft.com/office/drawing/2014/main" id="{022F5FAC-E837-1547-4D92-5904E03C6745}"/>
                  </a:ext>
                </a:extLst>
              </p:cNvPr>
              <p:cNvSpPr>
                <a:spLocks noChangeShapeType="1"/>
              </p:cNvSpPr>
              <p:nvPr/>
            </p:nvSpPr>
            <p:spPr bwMode="auto">
              <a:xfrm flipH="1">
                <a:off x="5173796" y="3012595"/>
                <a:ext cx="18337"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grpSp>
        <p:grpSp>
          <p:nvGrpSpPr>
            <p:cNvPr id="13" name="Group 12">
              <a:extLst>
                <a:ext uri="{FF2B5EF4-FFF2-40B4-BE49-F238E27FC236}">
                  <a16:creationId xmlns:a16="http://schemas.microsoft.com/office/drawing/2014/main" id="{ABCD2F0E-9540-D608-6EC8-321FC4A19026}"/>
                </a:ext>
              </a:extLst>
            </p:cNvPr>
            <p:cNvGrpSpPr/>
            <p:nvPr/>
          </p:nvGrpSpPr>
          <p:grpSpPr>
            <a:xfrm rot="12600000">
              <a:off x="3501954" y="4784564"/>
              <a:ext cx="49503" cy="74887"/>
              <a:chOff x="5173796" y="3012595"/>
              <a:chExt cx="35758" cy="54094"/>
            </a:xfrm>
          </p:grpSpPr>
          <p:sp>
            <p:nvSpPr>
              <p:cNvPr id="32" name="Line 30">
                <a:extLst>
                  <a:ext uri="{FF2B5EF4-FFF2-40B4-BE49-F238E27FC236}">
                    <a16:creationId xmlns:a16="http://schemas.microsoft.com/office/drawing/2014/main" id="{5C12F7E3-0023-5104-0BC8-BE8A87A6C71E}"/>
                  </a:ext>
                </a:extLst>
              </p:cNvPr>
              <p:cNvSpPr>
                <a:spLocks noChangeShapeType="1"/>
              </p:cNvSpPr>
              <p:nvPr/>
            </p:nvSpPr>
            <p:spPr bwMode="auto">
              <a:xfrm>
                <a:off x="5192134" y="3012595"/>
                <a:ext cx="17420"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33" name="Line 31">
                <a:extLst>
                  <a:ext uri="{FF2B5EF4-FFF2-40B4-BE49-F238E27FC236}">
                    <a16:creationId xmlns:a16="http://schemas.microsoft.com/office/drawing/2014/main" id="{32376229-2ECB-EB28-82B1-3E207D040C1D}"/>
                  </a:ext>
                </a:extLst>
              </p:cNvPr>
              <p:cNvSpPr>
                <a:spLocks noChangeShapeType="1"/>
              </p:cNvSpPr>
              <p:nvPr/>
            </p:nvSpPr>
            <p:spPr bwMode="auto">
              <a:xfrm flipH="1">
                <a:off x="5173796" y="3012595"/>
                <a:ext cx="18337"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grpSp>
        <p:grpSp>
          <p:nvGrpSpPr>
            <p:cNvPr id="14" name="Group 13">
              <a:extLst>
                <a:ext uri="{FF2B5EF4-FFF2-40B4-BE49-F238E27FC236}">
                  <a16:creationId xmlns:a16="http://schemas.microsoft.com/office/drawing/2014/main" id="{8D1ADD8F-C657-E18A-173A-A6152EFD2358}"/>
                </a:ext>
              </a:extLst>
            </p:cNvPr>
            <p:cNvGrpSpPr/>
            <p:nvPr/>
          </p:nvGrpSpPr>
          <p:grpSpPr>
            <a:xfrm rot="7200000">
              <a:off x="3428110" y="4802147"/>
              <a:ext cx="49503" cy="74887"/>
              <a:chOff x="5173796" y="3012595"/>
              <a:chExt cx="35758" cy="54094"/>
            </a:xfrm>
          </p:grpSpPr>
          <p:sp>
            <p:nvSpPr>
              <p:cNvPr id="30" name="Line 30">
                <a:extLst>
                  <a:ext uri="{FF2B5EF4-FFF2-40B4-BE49-F238E27FC236}">
                    <a16:creationId xmlns:a16="http://schemas.microsoft.com/office/drawing/2014/main" id="{09412FFD-5334-8D79-287F-98025D03DE2F}"/>
                  </a:ext>
                </a:extLst>
              </p:cNvPr>
              <p:cNvSpPr>
                <a:spLocks noChangeShapeType="1"/>
              </p:cNvSpPr>
              <p:nvPr/>
            </p:nvSpPr>
            <p:spPr bwMode="auto">
              <a:xfrm>
                <a:off x="5192134" y="3012595"/>
                <a:ext cx="17420"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31" name="Line 31">
                <a:extLst>
                  <a:ext uri="{FF2B5EF4-FFF2-40B4-BE49-F238E27FC236}">
                    <a16:creationId xmlns:a16="http://schemas.microsoft.com/office/drawing/2014/main" id="{A7B62F60-B9EF-01B7-63C6-BA5F11BB4EB9}"/>
                  </a:ext>
                </a:extLst>
              </p:cNvPr>
              <p:cNvSpPr>
                <a:spLocks noChangeShapeType="1"/>
              </p:cNvSpPr>
              <p:nvPr/>
            </p:nvSpPr>
            <p:spPr bwMode="auto">
              <a:xfrm flipH="1">
                <a:off x="5173796" y="3012595"/>
                <a:ext cx="18337"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grpSp>
        <p:grpSp>
          <p:nvGrpSpPr>
            <p:cNvPr id="15" name="Group 14">
              <a:extLst>
                <a:ext uri="{FF2B5EF4-FFF2-40B4-BE49-F238E27FC236}">
                  <a16:creationId xmlns:a16="http://schemas.microsoft.com/office/drawing/2014/main" id="{3DD7C51D-15F5-A644-B5EA-BDFA427BDE73}"/>
                </a:ext>
              </a:extLst>
            </p:cNvPr>
            <p:cNvGrpSpPr/>
            <p:nvPr/>
          </p:nvGrpSpPr>
          <p:grpSpPr>
            <a:xfrm rot="18000000">
              <a:off x="2743965" y="4378894"/>
              <a:ext cx="49503" cy="74887"/>
              <a:chOff x="5173796" y="3012595"/>
              <a:chExt cx="35758" cy="54094"/>
            </a:xfrm>
          </p:grpSpPr>
          <p:sp>
            <p:nvSpPr>
              <p:cNvPr id="28" name="Line 30">
                <a:extLst>
                  <a:ext uri="{FF2B5EF4-FFF2-40B4-BE49-F238E27FC236}">
                    <a16:creationId xmlns:a16="http://schemas.microsoft.com/office/drawing/2014/main" id="{B5963838-1795-F2A2-8062-3410598D68B5}"/>
                  </a:ext>
                </a:extLst>
              </p:cNvPr>
              <p:cNvSpPr>
                <a:spLocks noChangeShapeType="1"/>
              </p:cNvSpPr>
              <p:nvPr/>
            </p:nvSpPr>
            <p:spPr bwMode="auto">
              <a:xfrm>
                <a:off x="5192134" y="3012595"/>
                <a:ext cx="17420"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29" name="Line 31">
                <a:extLst>
                  <a:ext uri="{FF2B5EF4-FFF2-40B4-BE49-F238E27FC236}">
                    <a16:creationId xmlns:a16="http://schemas.microsoft.com/office/drawing/2014/main" id="{F23F32B5-BD5B-0C07-9CA7-F730492915A4}"/>
                  </a:ext>
                </a:extLst>
              </p:cNvPr>
              <p:cNvSpPr>
                <a:spLocks noChangeShapeType="1"/>
              </p:cNvSpPr>
              <p:nvPr/>
            </p:nvSpPr>
            <p:spPr bwMode="auto">
              <a:xfrm flipH="1">
                <a:off x="5173796" y="3012595"/>
                <a:ext cx="18337"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grpSp>
        <p:sp>
          <p:nvSpPr>
            <p:cNvPr id="16" name="Rectangle 26">
              <a:extLst>
                <a:ext uri="{FF2B5EF4-FFF2-40B4-BE49-F238E27FC236}">
                  <a16:creationId xmlns:a16="http://schemas.microsoft.com/office/drawing/2014/main" id="{BDF5A2D4-1D71-B271-8390-78731A87FE22}"/>
                </a:ext>
              </a:extLst>
            </p:cNvPr>
            <p:cNvSpPr>
              <a:spLocks noChangeArrowheads="1"/>
            </p:cNvSpPr>
            <p:nvPr/>
          </p:nvSpPr>
          <p:spPr bwMode="auto">
            <a:xfrm>
              <a:off x="2891973" y="4211984"/>
              <a:ext cx="2709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mj-lt"/>
                </a:rPr>
                <a:t>b</a:t>
              </a:r>
              <a:r>
                <a:rPr kumimoji="0" lang="en-US" altLang="en-US" sz="1600" b="0" i="0" u="none" strike="noStrike" cap="none" normalizeH="0" baseline="-25000" dirty="0">
                  <a:ln>
                    <a:noFill/>
                  </a:ln>
                  <a:solidFill>
                    <a:srgbClr val="FF0000"/>
                  </a:solidFill>
                  <a:effectLst/>
                  <a:latin typeface="+mj-lt"/>
                </a:rPr>
                <a:t>95</a:t>
              </a:r>
            </a:p>
          </p:txBody>
        </p:sp>
        <p:sp>
          <p:nvSpPr>
            <p:cNvPr id="17" name="Freeform 10">
              <a:extLst>
                <a:ext uri="{FF2B5EF4-FFF2-40B4-BE49-F238E27FC236}">
                  <a16:creationId xmlns:a16="http://schemas.microsoft.com/office/drawing/2014/main" id="{200D6948-C875-1505-DD07-B947E0DE254D}"/>
                </a:ext>
              </a:extLst>
            </p:cNvPr>
            <p:cNvSpPr>
              <a:spLocks noChangeAspect="1"/>
            </p:cNvSpPr>
            <p:nvPr/>
          </p:nvSpPr>
          <p:spPr bwMode="auto">
            <a:xfrm>
              <a:off x="2388679" y="3503169"/>
              <a:ext cx="2208490" cy="2743200"/>
            </a:xfrm>
            <a:custGeom>
              <a:avLst/>
              <a:gdLst>
                <a:gd name="T0" fmla="*/ 4610 w 5548"/>
                <a:gd name="T1" fmla="*/ 120 h 6894"/>
                <a:gd name="T2" fmla="*/ 4221 w 5548"/>
                <a:gd name="T3" fmla="*/ 14 h 6894"/>
                <a:gd name="T4" fmla="*/ 3788 w 5548"/>
                <a:gd name="T5" fmla="*/ 12 h 6894"/>
                <a:gd name="T6" fmla="*/ 3324 w 5548"/>
                <a:gd name="T7" fmla="*/ 115 h 6894"/>
                <a:gd name="T8" fmla="*/ 2843 w 5548"/>
                <a:gd name="T9" fmla="*/ 319 h 6894"/>
                <a:gd name="T10" fmla="*/ 2361 w 5548"/>
                <a:gd name="T11" fmla="*/ 618 h 6894"/>
                <a:gd name="T12" fmla="*/ 1891 w 5548"/>
                <a:gd name="T13" fmla="*/ 1003 h 6894"/>
                <a:gd name="T14" fmla="*/ 1447 w 5548"/>
                <a:gd name="T15" fmla="*/ 1462 h 6894"/>
                <a:gd name="T16" fmla="*/ 1044 w 5548"/>
                <a:gd name="T17" fmla="*/ 1981 h 6894"/>
                <a:gd name="T18" fmla="*/ 694 w 5548"/>
                <a:gd name="T19" fmla="*/ 2545 h 6894"/>
                <a:gd name="T20" fmla="*/ 407 w 5548"/>
                <a:gd name="T21" fmla="*/ 3137 h 6894"/>
                <a:gd name="T22" fmla="*/ 191 w 5548"/>
                <a:gd name="T23" fmla="*/ 3738 h 6894"/>
                <a:gd name="T24" fmla="*/ 54 w 5548"/>
                <a:gd name="T25" fmla="*/ 4330 h 6894"/>
                <a:gd name="T26" fmla="*/ 0 w 5548"/>
                <a:gd name="T27" fmla="*/ 4895 h 6894"/>
                <a:gd name="T28" fmla="*/ 30 w 5548"/>
                <a:gd name="T29" fmla="*/ 5416 h 6894"/>
                <a:gd name="T30" fmla="*/ 144 w 5548"/>
                <a:gd name="T31" fmla="*/ 5878 h 6894"/>
                <a:gd name="T32" fmla="*/ 337 w 5548"/>
                <a:gd name="T33" fmla="*/ 6265 h 6894"/>
                <a:gd name="T34" fmla="*/ 605 w 5548"/>
                <a:gd name="T35" fmla="*/ 6567 h 6894"/>
                <a:gd name="T36" fmla="*/ 938 w 5548"/>
                <a:gd name="T37" fmla="*/ 6774 h 6894"/>
                <a:gd name="T38" fmla="*/ 1327 w 5548"/>
                <a:gd name="T39" fmla="*/ 6880 h 6894"/>
                <a:gd name="T40" fmla="*/ 1760 w 5548"/>
                <a:gd name="T41" fmla="*/ 6882 h 6894"/>
                <a:gd name="T42" fmla="*/ 2224 w 5548"/>
                <a:gd name="T43" fmla="*/ 6779 h 6894"/>
                <a:gd name="T44" fmla="*/ 2705 w 5548"/>
                <a:gd name="T45" fmla="*/ 6575 h 6894"/>
                <a:gd name="T46" fmla="*/ 3188 w 5548"/>
                <a:gd name="T47" fmla="*/ 6276 h 6894"/>
                <a:gd name="T48" fmla="*/ 3658 w 5548"/>
                <a:gd name="T49" fmla="*/ 5891 h 6894"/>
                <a:gd name="T50" fmla="*/ 4101 w 5548"/>
                <a:gd name="T51" fmla="*/ 5432 h 6894"/>
                <a:gd name="T52" fmla="*/ 4504 w 5548"/>
                <a:gd name="T53" fmla="*/ 4913 h 6894"/>
                <a:gd name="T54" fmla="*/ 4855 w 5548"/>
                <a:gd name="T55" fmla="*/ 4349 h 6894"/>
                <a:gd name="T56" fmla="*/ 5142 w 5548"/>
                <a:gd name="T57" fmla="*/ 3757 h 6894"/>
                <a:gd name="T58" fmla="*/ 5357 w 5548"/>
                <a:gd name="T59" fmla="*/ 3156 h 6894"/>
                <a:gd name="T60" fmla="*/ 5494 w 5548"/>
                <a:gd name="T61" fmla="*/ 2564 h 6894"/>
                <a:gd name="T62" fmla="*/ 5548 w 5548"/>
                <a:gd name="T63" fmla="*/ 1999 h 6894"/>
                <a:gd name="T64" fmla="*/ 5518 w 5548"/>
                <a:gd name="T65" fmla="*/ 1478 h 6894"/>
                <a:gd name="T66" fmla="*/ 5405 w 5548"/>
                <a:gd name="T67" fmla="*/ 1016 h 6894"/>
                <a:gd name="T68" fmla="*/ 5211 w 5548"/>
                <a:gd name="T69" fmla="*/ 629 h 6894"/>
                <a:gd name="T70" fmla="*/ 4944 w 5548"/>
                <a:gd name="T71" fmla="*/ 327 h 6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8" h="6894">
                  <a:moveTo>
                    <a:pt x="4785" y="211"/>
                  </a:moveTo>
                  <a:lnTo>
                    <a:pt x="4610" y="120"/>
                  </a:lnTo>
                  <a:lnTo>
                    <a:pt x="4422" y="54"/>
                  </a:lnTo>
                  <a:lnTo>
                    <a:pt x="4221" y="14"/>
                  </a:lnTo>
                  <a:lnTo>
                    <a:pt x="4009" y="0"/>
                  </a:lnTo>
                  <a:lnTo>
                    <a:pt x="3788" y="12"/>
                  </a:lnTo>
                  <a:lnTo>
                    <a:pt x="3559" y="50"/>
                  </a:lnTo>
                  <a:lnTo>
                    <a:pt x="3324" y="115"/>
                  </a:lnTo>
                  <a:lnTo>
                    <a:pt x="3085" y="204"/>
                  </a:lnTo>
                  <a:lnTo>
                    <a:pt x="2843" y="319"/>
                  </a:lnTo>
                  <a:lnTo>
                    <a:pt x="2601" y="457"/>
                  </a:lnTo>
                  <a:lnTo>
                    <a:pt x="2361" y="618"/>
                  </a:lnTo>
                  <a:lnTo>
                    <a:pt x="2123" y="800"/>
                  </a:lnTo>
                  <a:lnTo>
                    <a:pt x="1891" y="1003"/>
                  </a:lnTo>
                  <a:lnTo>
                    <a:pt x="1665" y="1224"/>
                  </a:lnTo>
                  <a:lnTo>
                    <a:pt x="1447" y="1462"/>
                  </a:lnTo>
                  <a:lnTo>
                    <a:pt x="1240" y="1715"/>
                  </a:lnTo>
                  <a:lnTo>
                    <a:pt x="1044" y="1981"/>
                  </a:lnTo>
                  <a:lnTo>
                    <a:pt x="862" y="2259"/>
                  </a:lnTo>
                  <a:lnTo>
                    <a:pt x="694" y="2545"/>
                  </a:lnTo>
                  <a:lnTo>
                    <a:pt x="542" y="2839"/>
                  </a:lnTo>
                  <a:lnTo>
                    <a:pt x="407" y="3137"/>
                  </a:lnTo>
                  <a:lnTo>
                    <a:pt x="289" y="3437"/>
                  </a:lnTo>
                  <a:lnTo>
                    <a:pt x="191" y="3738"/>
                  </a:lnTo>
                  <a:lnTo>
                    <a:pt x="113" y="4036"/>
                  </a:lnTo>
                  <a:lnTo>
                    <a:pt x="54" y="4330"/>
                  </a:lnTo>
                  <a:lnTo>
                    <a:pt x="17" y="4617"/>
                  </a:lnTo>
                  <a:lnTo>
                    <a:pt x="0" y="4895"/>
                  </a:lnTo>
                  <a:lnTo>
                    <a:pt x="5" y="5162"/>
                  </a:lnTo>
                  <a:lnTo>
                    <a:pt x="30" y="5416"/>
                  </a:lnTo>
                  <a:lnTo>
                    <a:pt x="77" y="5655"/>
                  </a:lnTo>
                  <a:lnTo>
                    <a:pt x="144" y="5878"/>
                  </a:lnTo>
                  <a:lnTo>
                    <a:pt x="231" y="6082"/>
                  </a:lnTo>
                  <a:lnTo>
                    <a:pt x="337" y="6265"/>
                  </a:lnTo>
                  <a:lnTo>
                    <a:pt x="462" y="6428"/>
                  </a:lnTo>
                  <a:lnTo>
                    <a:pt x="605" y="6567"/>
                  </a:lnTo>
                  <a:lnTo>
                    <a:pt x="764" y="6683"/>
                  </a:lnTo>
                  <a:lnTo>
                    <a:pt x="938" y="6774"/>
                  </a:lnTo>
                  <a:lnTo>
                    <a:pt x="1126" y="6840"/>
                  </a:lnTo>
                  <a:lnTo>
                    <a:pt x="1327" y="6880"/>
                  </a:lnTo>
                  <a:lnTo>
                    <a:pt x="1539" y="6894"/>
                  </a:lnTo>
                  <a:lnTo>
                    <a:pt x="1760" y="6882"/>
                  </a:lnTo>
                  <a:lnTo>
                    <a:pt x="1989" y="6844"/>
                  </a:lnTo>
                  <a:lnTo>
                    <a:pt x="2224" y="6779"/>
                  </a:lnTo>
                  <a:lnTo>
                    <a:pt x="2463" y="6690"/>
                  </a:lnTo>
                  <a:lnTo>
                    <a:pt x="2705" y="6575"/>
                  </a:lnTo>
                  <a:lnTo>
                    <a:pt x="2947" y="6437"/>
                  </a:lnTo>
                  <a:lnTo>
                    <a:pt x="3188" y="6276"/>
                  </a:lnTo>
                  <a:lnTo>
                    <a:pt x="3425" y="6094"/>
                  </a:lnTo>
                  <a:lnTo>
                    <a:pt x="3658" y="5891"/>
                  </a:lnTo>
                  <a:lnTo>
                    <a:pt x="3884" y="5670"/>
                  </a:lnTo>
                  <a:lnTo>
                    <a:pt x="4101" y="5432"/>
                  </a:lnTo>
                  <a:lnTo>
                    <a:pt x="4308" y="5179"/>
                  </a:lnTo>
                  <a:lnTo>
                    <a:pt x="4504" y="4913"/>
                  </a:lnTo>
                  <a:lnTo>
                    <a:pt x="4687" y="4635"/>
                  </a:lnTo>
                  <a:lnTo>
                    <a:pt x="4855" y="4349"/>
                  </a:lnTo>
                  <a:lnTo>
                    <a:pt x="5007" y="4055"/>
                  </a:lnTo>
                  <a:lnTo>
                    <a:pt x="5142" y="3757"/>
                  </a:lnTo>
                  <a:lnTo>
                    <a:pt x="5259" y="3457"/>
                  </a:lnTo>
                  <a:lnTo>
                    <a:pt x="5357" y="3156"/>
                  </a:lnTo>
                  <a:lnTo>
                    <a:pt x="5436" y="2858"/>
                  </a:lnTo>
                  <a:lnTo>
                    <a:pt x="5494" y="2564"/>
                  </a:lnTo>
                  <a:lnTo>
                    <a:pt x="5532" y="2277"/>
                  </a:lnTo>
                  <a:lnTo>
                    <a:pt x="5548" y="1999"/>
                  </a:lnTo>
                  <a:lnTo>
                    <a:pt x="5544" y="1732"/>
                  </a:lnTo>
                  <a:lnTo>
                    <a:pt x="5518" y="1478"/>
                  </a:lnTo>
                  <a:lnTo>
                    <a:pt x="5472" y="1239"/>
                  </a:lnTo>
                  <a:lnTo>
                    <a:pt x="5405" y="1016"/>
                  </a:lnTo>
                  <a:lnTo>
                    <a:pt x="5318" y="812"/>
                  </a:lnTo>
                  <a:lnTo>
                    <a:pt x="5211" y="629"/>
                  </a:lnTo>
                  <a:lnTo>
                    <a:pt x="5086" y="466"/>
                  </a:lnTo>
                  <a:lnTo>
                    <a:pt x="4944" y="327"/>
                  </a:lnTo>
                  <a:lnTo>
                    <a:pt x="4785" y="211"/>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grpSp>
          <p:nvGrpSpPr>
            <p:cNvPr id="18" name="Group 17">
              <a:extLst>
                <a:ext uri="{FF2B5EF4-FFF2-40B4-BE49-F238E27FC236}">
                  <a16:creationId xmlns:a16="http://schemas.microsoft.com/office/drawing/2014/main" id="{934BD09B-F76B-358E-59DD-E499CC7C3A41}"/>
                </a:ext>
              </a:extLst>
            </p:cNvPr>
            <p:cNvGrpSpPr/>
            <p:nvPr/>
          </p:nvGrpSpPr>
          <p:grpSpPr>
            <a:xfrm>
              <a:off x="2880230" y="4780413"/>
              <a:ext cx="1889951" cy="246221"/>
              <a:chOff x="2880230" y="4780413"/>
              <a:chExt cx="1889951" cy="246221"/>
            </a:xfrm>
          </p:grpSpPr>
          <p:sp>
            <p:nvSpPr>
              <p:cNvPr id="23" name="Rectangle 22">
                <a:extLst>
                  <a:ext uri="{FF2B5EF4-FFF2-40B4-BE49-F238E27FC236}">
                    <a16:creationId xmlns:a16="http://schemas.microsoft.com/office/drawing/2014/main" id="{6C6E0D02-277B-BAC1-4C85-218B0590033B}"/>
                  </a:ext>
                </a:extLst>
              </p:cNvPr>
              <p:cNvSpPr>
                <a:spLocks noChangeArrowheads="1"/>
              </p:cNvSpPr>
              <p:nvPr/>
            </p:nvSpPr>
            <p:spPr bwMode="auto">
              <a:xfrm>
                <a:off x="4657971" y="4780413"/>
                <a:ext cx="1122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mj-lt"/>
                  </a:rPr>
                  <a:t>E</a:t>
                </a:r>
              </a:p>
            </p:txBody>
          </p:sp>
          <p:grpSp>
            <p:nvGrpSpPr>
              <p:cNvPr id="24" name="Group 23">
                <a:extLst>
                  <a:ext uri="{FF2B5EF4-FFF2-40B4-BE49-F238E27FC236}">
                    <a16:creationId xmlns:a16="http://schemas.microsoft.com/office/drawing/2014/main" id="{936EC69A-D289-0E32-4A5C-E9E370D395F1}"/>
                  </a:ext>
                </a:extLst>
              </p:cNvPr>
              <p:cNvGrpSpPr/>
              <p:nvPr/>
            </p:nvGrpSpPr>
            <p:grpSpPr>
              <a:xfrm>
                <a:off x="2880230" y="4826228"/>
                <a:ext cx="1722317" cy="69811"/>
                <a:chOff x="2788528" y="4975572"/>
                <a:chExt cx="1722317" cy="69811"/>
              </a:xfrm>
            </p:grpSpPr>
            <p:sp>
              <p:nvSpPr>
                <p:cNvPr id="25" name="Line 6">
                  <a:extLst>
                    <a:ext uri="{FF2B5EF4-FFF2-40B4-BE49-F238E27FC236}">
                      <a16:creationId xmlns:a16="http://schemas.microsoft.com/office/drawing/2014/main" id="{D3198248-348D-4889-83CC-DFA6BAF58390}"/>
                    </a:ext>
                  </a:extLst>
                </p:cNvPr>
                <p:cNvSpPr>
                  <a:spLocks noChangeShapeType="1"/>
                </p:cNvSpPr>
                <p:nvPr/>
              </p:nvSpPr>
              <p:spPr bwMode="auto">
                <a:xfrm>
                  <a:off x="2788528" y="5011112"/>
                  <a:ext cx="1705140" cy="0"/>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latin typeface="+mj-lt"/>
                  </a:endParaRPr>
                </a:p>
              </p:txBody>
            </p:sp>
            <p:sp>
              <p:nvSpPr>
                <p:cNvPr id="26" name="Line 14">
                  <a:extLst>
                    <a:ext uri="{FF2B5EF4-FFF2-40B4-BE49-F238E27FC236}">
                      <a16:creationId xmlns:a16="http://schemas.microsoft.com/office/drawing/2014/main" id="{F45E210E-874A-5826-DBCB-1BF03B2EB8F2}"/>
                    </a:ext>
                  </a:extLst>
                </p:cNvPr>
                <p:cNvSpPr>
                  <a:spLocks noChangeShapeType="1"/>
                </p:cNvSpPr>
                <p:nvPr/>
              </p:nvSpPr>
              <p:spPr bwMode="auto">
                <a:xfrm flipV="1">
                  <a:off x="4442306" y="5011112"/>
                  <a:ext cx="68539" cy="34271"/>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27" name="Line 15">
                  <a:extLst>
                    <a:ext uri="{FF2B5EF4-FFF2-40B4-BE49-F238E27FC236}">
                      <a16:creationId xmlns:a16="http://schemas.microsoft.com/office/drawing/2014/main" id="{BA6B0E67-7F9B-FE99-AD53-63570EDADF43}"/>
                    </a:ext>
                  </a:extLst>
                </p:cNvPr>
                <p:cNvSpPr>
                  <a:spLocks noChangeShapeType="1"/>
                </p:cNvSpPr>
                <p:nvPr/>
              </p:nvSpPr>
              <p:spPr bwMode="auto">
                <a:xfrm>
                  <a:off x="4442306" y="4975572"/>
                  <a:ext cx="68539" cy="35540"/>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latin typeface="+mj-lt"/>
                  </a:endParaRPr>
                </a:p>
              </p:txBody>
            </p:sp>
          </p:grpSp>
        </p:grpSp>
        <p:sp>
          <p:nvSpPr>
            <p:cNvPr id="19" name="TextBox 18">
              <a:extLst>
                <a:ext uri="{FF2B5EF4-FFF2-40B4-BE49-F238E27FC236}">
                  <a16:creationId xmlns:a16="http://schemas.microsoft.com/office/drawing/2014/main" id="{F6580D6A-2768-B5B3-D793-7EA2017656AC}"/>
                </a:ext>
              </a:extLst>
            </p:cNvPr>
            <p:cNvSpPr txBox="1"/>
            <p:nvPr/>
          </p:nvSpPr>
          <p:spPr>
            <a:xfrm>
              <a:off x="4708336" y="3958899"/>
              <a:ext cx="1563248" cy="369332"/>
            </a:xfrm>
            <a:prstGeom prst="rect">
              <a:avLst/>
            </a:prstGeom>
            <a:noFill/>
          </p:spPr>
          <p:txBody>
            <a:bodyPr wrap="none" rtlCol="0">
              <a:spAutoFit/>
            </a:bodyPr>
            <a:lstStyle/>
            <a:p>
              <a:r>
                <a:rPr lang="en-US" dirty="0">
                  <a:solidFill>
                    <a:srgbClr val="0000FF"/>
                  </a:solidFill>
                </a:rPr>
                <a:t>95% CI Ellipse</a:t>
              </a:r>
            </a:p>
          </p:txBody>
        </p:sp>
        <p:sp>
          <p:nvSpPr>
            <p:cNvPr id="20" name="TextBox 19">
              <a:extLst>
                <a:ext uri="{FF2B5EF4-FFF2-40B4-BE49-F238E27FC236}">
                  <a16:creationId xmlns:a16="http://schemas.microsoft.com/office/drawing/2014/main" id="{CD5F9613-ABC8-5EC9-EBA6-724D2D363C5A}"/>
                </a:ext>
              </a:extLst>
            </p:cNvPr>
            <p:cNvSpPr txBox="1"/>
            <p:nvPr/>
          </p:nvSpPr>
          <p:spPr>
            <a:xfrm>
              <a:off x="4244340" y="5524500"/>
              <a:ext cx="1771126" cy="369332"/>
            </a:xfrm>
            <a:prstGeom prst="rect">
              <a:avLst/>
            </a:prstGeom>
            <a:noFill/>
          </p:spPr>
          <p:txBody>
            <a:bodyPr wrap="none" rtlCol="0">
              <a:spAutoFit/>
            </a:bodyPr>
            <a:lstStyle/>
            <a:p>
              <a:r>
                <a:rPr lang="en-US" dirty="0">
                  <a:solidFill>
                    <a:srgbClr val="0000FF"/>
                  </a:solidFill>
                </a:rPr>
                <a:t>Standard Ellipse</a:t>
              </a:r>
            </a:p>
          </p:txBody>
        </p:sp>
        <p:cxnSp>
          <p:nvCxnSpPr>
            <p:cNvPr id="21" name="Straight Arrow Connector 20">
              <a:extLst>
                <a:ext uri="{FF2B5EF4-FFF2-40B4-BE49-F238E27FC236}">
                  <a16:creationId xmlns:a16="http://schemas.microsoft.com/office/drawing/2014/main" id="{B955D9DF-55FF-B435-62C4-815E71D2BB96}"/>
                </a:ext>
              </a:extLst>
            </p:cNvPr>
            <p:cNvCxnSpPr>
              <a:stCxn id="20" idx="1"/>
              <a:endCxn id="3" idx="25"/>
            </p:cNvCxnSpPr>
            <p:nvPr/>
          </p:nvCxnSpPr>
          <p:spPr>
            <a:xfrm flipH="1" flipV="1">
              <a:off x="3766659" y="5265405"/>
              <a:ext cx="477681" cy="443761"/>
            </a:xfrm>
            <a:prstGeom prst="straightConnector1">
              <a:avLst/>
            </a:prstGeom>
            <a:ln w="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a:extLst>
                <a:ext uri="{FF2B5EF4-FFF2-40B4-BE49-F238E27FC236}">
                  <a16:creationId xmlns:a16="http://schemas.microsoft.com/office/drawing/2014/main" id="{59626932-CE0E-3C4F-04F4-06A04323B242}"/>
                </a:ext>
              </a:extLst>
            </p:cNvPr>
            <p:cNvSpPr/>
            <p:nvPr/>
          </p:nvSpPr>
          <p:spPr>
            <a:xfrm>
              <a:off x="3715266" y="4003589"/>
              <a:ext cx="1725826" cy="626076"/>
            </a:xfrm>
            <a:prstGeom prst="arc">
              <a:avLst>
                <a:gd name="adj1" fmla="val 34037"/>
                <a:gd name="adj2" fmla="val 5236418"/>
              </a:avLst>
            </a:prstGeom>
            <a:ln w="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53BA3AD1-32B0-154F-9171-1F86895C3926}"/>
              </a:ext>
            </a:extLst>
          </p:cNvPr>
          <p:cNvGrpSpPr>
            <a:grpSpLocks noChangeAspect="1"/>
          </p:cNvGrpSpPr>
          <p:nvPr/>
        </p:nvGrpSpPr>
        <p:grpSpPr>
          <a:xfrm>
            <a:off x="8158363" y="2321814"/>
            <a:ext cx="3370983" cy="3200400"/>
            <a:chOff x="6922690" y="4768380"/>
            <a:chExt cx="2829338" cy="2686164"/>
          </a:xfrm>
        </p:grpSpPr>
        <p:grpSp>
          <p:nvGrpSpPr>
            <p:cNvPr id="42" name="Group 41">
              <a:extLst>
                <a:ext uri="{FF2B5EF4-FFF2-40B4-BE49-F238E27FC236}">
                  <a16:creationId xmlns:a16="http://schemas.microsoft.com/office/drawing/2014/main" id="{136754F2-64E1-1110-1942-ECD1A7C842AA}"/>
                </a:ext>
              </a:extLst>
            </p:cNvPr>
            <p:cNvGrpSpPr>
              <a:grpSpLocks noChangeAspect="1"/>
            </p:cNvGrpSpPr>
            <p:nvPr/>
          </p:nvGrpSpPr>
          <p:grpSpPr>
            <a:xfrm>
              <a:off x="6922690" y="4800600"/>
              <a:ext cx="2829338" cy="2653944"/>
              <a:chOff x="6762665" y="4422922"/>
              <a:chExt cx="3536524" cy="3317291"/>
            </a:xfrm>
          </p:grpSpPr>
          <p:grpSp>
            <p:nvGrpSpPr>
              <p:cNvPr id="47" name="Group 46">
                <a:extLst>
                  <a:ext uri="{FF2B5EF4-FFF2-40B4-BE49-F238E27FC236}">
                    <a16:creationId xmlns:a16="http://schemas.microsoft.com/office/drawing/2014/main" id="{375FDB7F-3528-7C6D-A421-ABC9E9CDC4B1}"/>
                  </a:ext>
                </a:extLst>
              </p:cNvPr>
              <p:cNvGrpSpPr/>
              <p:nvPr/>
            </p:nvGrpSpPr>
            <p:grpSpPr>
              <a:xfrm>
                <a:off x="6762665" y="4422922"/>
                <a:ext cx="3536524" cy="2285904"/>
                <a:chOff x="4297680" y="3749040"/>
                <a:chExt cx="3536524" cy="2285904"/>
              </a:xfrm>
            </p:grpSpPr>
            <p:grpSp>
              <p:nvGrpSpPr>
                <p:cNvPr id="49" name="Group 48">
                  <a:extLst>
                    <a:ext uri="{FF2B5EF4-FFF2-40B4-BE49-F238E27FC236}">
                      <a16:creationId xmlns:a16="http://schemas.microsoft.com/office/drawing/2014/main" id="{E2F2981D-CAEF-14C6-108E-9BF4B1A65C17}"/>
                    </a:ext>
                  </a:extLst>
                </p:cNvPr>
                <p:cNvGrpSpPr/>
                <p:nvPr/>
              </p:nvGrpSpPr>
              <p:grpSpPr>
                <a:xfrm>
                  <a:off x="4366260" y="3749040"/>
                  <a:ext cx="3337560" cy="2160270"/>
                  <a:chOff x="4366260" y="3749040"/>
                  <a:chExt cx="3337560" cy="2160270"/>
                </a:xfrm>
              </p:grpSpPr>
              <p:sp>
                <p:nvSpPr>
                  <p:cNvPr id="53" name="Freeform: Shape 52">
                    <a:extLst>
                      <a:ext uri="{FF2B5EF4-FFF2-40B4-BE49-F238E27FC236}">
                        <a16:creationId xmlns:a16="http://schemas.microsoft.com/office/drawing/2014/main" id="{C83C6D4D-EFFC-18C4-B80E-AB959AC0DBFA}"/>
                      </a:ext>
                    </a:extLst>
                  </p:cNvPr>
                  <p:cNvSpPr/>
                  <p:nvPr/>
                </p:nvSpPr>
                <p:spPr>
                  <a:xfrm>
                    <a:off x="4366260" y="3749040"/>
                    <a:ext cx="3337560" cy="2160270"/>
                  </a:xfrm>
                  <a:custGeom>
                    <a:avLst/>
                    <a:gdLst>
                      <a:gd name="connsiteX0" fmla="*/ 720090 w 3337560"/>
                      <a:gd name="connsiteY0" fmla="*/ 2160270 h 2160270"/>
                      <a:gd name="connsiteX1" fmla="*/ 0 w 3337560"/>
                      <a:gd name="connsiteY1" fmla="*/ 1005840 h 2160270"/>
                      <a:gd name="connsiteX2" fmla="*/ 1691640 w 3337560"/>
                      <a:gd name="connsiteY2" fmla="*/ 0 h 2160270"/>
                      <a:gd name="connsiteX3" fmla="*/ 3337560 w 3337560"/>
                      <a:gd name="connsiteY3" fmla="*/ 1348740 h 2160270"/>
                      <a:gd name="connsiteX4" fmla="*/ 720090 w 3337560"/>
                      <a:gd name="connsiteY4" fmla="*/ 2160270 h 216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560" h="2160270">
                        <a:moveTo>
                          <a:pt x="720090" y="2160270"/>
                        </a:moveTo>
                        <a:lnTo>
                          <a:pt x="0" y="1005840"/>
                        </a:lnTo>
                        <a:lnTo>
                          <a:pt x="1691640" y="0"/>
                        </a:lnTo>
                        <a:lnTo>
                          <a:pt x="3337560" y="1348740"/>
                        </a:lnTo>
                        <a:lnTo>
                          <a:pt x="720090" y="2160270"/>
                        </a:lnTo>
                        <a:close/>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4" name="Oval 53">
                    <a:extLst>
                      <a:ext uri="{FF2B5EF4-FFF2-40B4-BE49-F238E27FC236}">
                        <a16:creationId xmlns:a16="http://schemas.microsoft.com/office/drawing/2014/main" id="{89F95A4D-A5EB-BEA9-5CE1-39A8A369D472}"/>
                      </a:ext>
                    </a:extLst>
                  </p:cNvPr>
                  <p:cNvSpPr/>
                  <p:nvPr/>
                </p:nvSpPr>
                <p:spPr>
                  <a:xfrm rot="4111474">
                    <a:off x="6275070" y="5372099"/>
                    <a:ext cx="445770" cy="228600"/>
                  </a:xfrm>
                  <a:prstGeom prst="ellipse">
                    <a:avLst/>
                  </a:prstGeom>
                  <a:noFill/>
                  <a:ln w="127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Oval 54">
                    <a:extLst>
                      <a:ext uri="{FF2B5EF4-FFF2-40B4-BE49-F238E27FC236}">
                        <a16:creationId xmlns:a16="http://schemas.microsoft.com/office/drawing/2014/main" id="{71CA4105-49CD-0846-A9B1-4C3249678A6E}"/>
                      </a:ext>
                    </a:extLst>
                  </p:cNvPr>
                  <p:cNvSpPr/>
                  <p:nvPr/>
                </p:nvSpPr>
                <p:spPr>
                  <a:xfrm rot="2796859">
                    <a:off x="5086351" y="4149090"/>
                    <a:ext cx="285750" cy="217170"/>
                  </a:xfrm>
                  <a:prstGeom prst="ellipse">
                    <a:avLst/>
                  </a:prstGeom>
                  <a:noFill/>
                  <a:ln w="127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Oval 55">
                    <a:extLst>
                      <a:ext uri="{FF2B5EF4-FFF2-40B4-BE49-F238E27FC236}">
                        <a16:creationId xmlns:a16="http://schemas.microsoft.com/office/drawing/2014/main" id="{59CF6071-5348-A975-75B1-902CD92B4C3C}"/>
                      </a:ext>
                    </a:extLst>
                  </p:cNvPr>
                  <p:cNvSpPr/>
                  <p:nvPr/>
                </p:nvSpPr>
                <p:spPr>
                  <a:xfrm rot="19088909">
                    <a:off x="6812280" y="4400549"/>
                    <a:ext cx="331470" cy="240030"/>
                  </a:xfrm>
                  <a:prstGeom prst="ellipse">
                    <a:avLst/>
                  </a:prstGeom>
                  <a:noFill/>
                  <a:ln w="127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Oval 56">
                    <a:extLst>
                      <a:ext uri="{FF2B5EF4-FFF2-40B4-BE49-F238E27FC236}">
                        <a16:creationId xmlns:a16="http://schemas.microsoft.com/office/drawing/2014/main" id="{1170B845-6908-0AE3-9D75-427C9CEB8D93}"/>
                      </a:ext>
                    </a:extLst>
                  </p:cNvPr>
                  <p:cNvSpPr/>
                  <p:nvPr/>
                </p:nvSpPr>
                <p:spPr>
                  <a:xfrm rot="19861510">
                    <a:off x="4469130" y="5200650"/>
                    <a:ext cx="434340" cy="240030"/>
                  </a:xfrm>
                  <a:prstGeom prst="ellipse">
                    <a:avLst/>
                  </a:prstGeom>
                  <a:noFill/>
                  <a:ln w="127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50" name="Oval 49">
                  <a:extLst>
                    <a:ext uri="{FF2B5EF4-FFF2-40B4-BE49-F238E27FC236}">
                      <a16:creationId xmlns:a16="http://schemas.microsoft.com/office/drawing/2014/main" id="{F0772F5D-A53C-1B60-913B-AD20CB94C97F}"/>
                    </a:ext>
                  </a:extLst>
                </p:cNvPr>
                <p:cNvSpPr/>
                <p:nvPr/>
              </p:nvSpPr>
              <p:spPr>
                <a:xfrm rot="3956939">
                  <a:off x="4263390" y="4697730"/>
                  <a:ext cx="205740" cy="137160"/>
                </a:xfrm>
                <a:prstGeom prst="ellipse">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Oval 50">
                  <a:extLst>
                    <a:ext uri="{FF2B5EF4-FFF2-40B4-BE49-F238E27FC236}">
                      <a16:creationId xmlns:a16="http://schemas.microsoft.com/office/drawing/2014/main" id="{05B1B50E-06F0-38EB-1AA1-928CD4BDB38A}"/>
                    </a:ext>
                  </a:extLst>
                </p:cNvPr>
                <p:cNvSpPr/>
                <p:nvPr/>
              </p:nvSpPr>
              <p:spPr>
                <a:xfrm rot="1702878">
                  <a:off x="4867844" y="5790076"/>
                  <a:ext cx="427708" cy="244868"/>
                </a:xfrm>
                <a:prstGeom prst="ellipse">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Oval 51">
                  <a:extLst>
                    <a:ext uri="{FF2B5EF4-FFF2-40B4-BE49-F238E27FC236}">
                      <a16:creationId xmlns:a16="http://schemas.microsoft.com/office/drawing/2014/main" id="{E0AAD398-2FA1-FCE7-9DB5-2ADBDF66F5C9}"/>
                    </a:ext>
                  </a:extLst>
                </p:cNvPr>
                <p:cNvSpPr/>
                <p:nvPr/>
              </p:nvSpPr>
              <p:spPr>
                <a:xfrm rot="18736107">
                  <a:off x="7539539" y="4965973"/>
                  <a:ext cx="308829" cy="280501"/>
                </a:xfrm>
                <a:prstGeom prst="ellipse">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8" name="TextBox 47">
                <a:extLst>
                  <a:ext uri="{FF2B5EF4-FFF2-40B4-BE49-F238E27FC236}">
                    <a16:creationId xmlns:a16="http://schemas.microsoft.com/office/drawing/2014/main" id="{4DDAE5D4-03A6-11BA-3EAE-56C009199F62}"/>
                  </a:ext>
                </a:extLst>
              </p:cNvPr>
              <p:cNvSpPr txBox="1"/>
              <p:nvPr/>
            </p:nvSpPr>
            <p:spPr>
              <a:xfrm>
                <a:off x="7737352" y="7009275"/>
                <a:ext cx="2297747" cy="730938"/>
              </a:xfrm>
              <a:prstGeom prst="rect">
                <a:avLst/>
              </a:prstGeom>
              <a:noFill/>
            </p:spPr>
            <p:txBody>
              <a:bodyPr wrap="square" rtlCol="0">
                <a:spAutoFit/>
              </a:bodyPr>
              <a:lstStyle/>
              <a:p>
                <a:r>
                  <a:rPr lang="en-US" sz="1600" dirty="0">
                    <a:solidFill>
                      <a:srgbClr val="FF0000"/>
                    </a:solidFill>
                  </a:rPr>
                  <a:t>Absolute: Network</a:t>
                </a:r>
              </a:p>
              <a:p>
                <a:r>
                  <a:rPr lang="en-US" sz="1600" dirty="0">
                    <a:solidFill>
                      <a:srgbClr val="0000FF"/>
                    </a:solidFill>
                  </a:rPr>
                  <a:t>Relative: Local</a:t>
                </a:r>
              </a:p>
            </p:txBody>
          </p:sp>
        </p:grpSp>
        <p:sp>
          <p:nvSpPr>
            <p:cNvPr id="43" name="Oval 42">
              <a:extLst>
                <a:ext uri="{FF2B5EF4-FFF2-40B4-BE49-F238E27FC236}">
                  <a16:creationId xmlns:a16="http://schemas.microsoft.com/office/drawing/2014/main" id="{CDC567A6-0744-EFC1-3D04-8C98EF6F5EC6}"/>
                </a:ext>
              </a:extLst>
            </p:cNvPr>
            <p:cNvSpPr/>
            <p:nvPr/>
          </p:nvSpPr>
          <p:spPr>
            <a:xfrm>
              <a:off x="8279486" y="4768380"/>
              <a:ext cx="73152" cy="7315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0BFC256-2126-E70B-56A6-531B5AAEABB4}"/>
                </a:ext>
              </a:extLst>
            </p:cNvPr>
            <p:cNvSpPr/>
            <p:nvPr/>
          </p:nvSpPr>
          <p:spPr>
            <a:xfrm>
              <a:off x="7524161" y="6492614"/>
              <a:ext cx="73152" cy="7315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736101B-3B32-2D40-AF92-A527EC241F82}"/>
                </a:ext>
              </a:extLst>
            </p:cNvPr>
            <p:cNvSpPr/>
            <p:nvPr/>
          </p:nvSpPr>
          <p:spPr>
            <a:xfrm>
              <a:off x="9595466" y="5834069"/>
              <a:ext cx="73152" cy="7315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3AE700D-9E12-6319-09CF-BEEB58D8BFBC}"/>
                </a:ext>
              </a:extLst>
            </p:cNvPr>
            <p:cNvSpPr/>
            <p:nvPr/>
          </p:nvSpPr>
          <p:spPr>
            <a:xfrm>
              <a:off x="6944596" y="5572653"/>
              <a:ext cx="73152" cy="7315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812E279C-BF3D-6D0D-FABF-5BD0E187D426}"/>
              </a:ext>
            </a:extLst>
          </p:cNvPr>
          <p:cNvGrpSpPr>
            <a:grpSpLocks noChangeAspect="1"/>
          </p:cNvGrpSpPr>
          <p:nvPr/>
        </p:nvGrpSpPr>
        <p:grpSpPr>
          <a:xfrm>
            <a:off x="830135" y="2288136"/>
            <a:ext cx="1889951" cy="2402120"/>
            <a:chOff x="8458200" y="3217495"/>
            <a:chExt cx="2515174" cy="3196775"/>
          </a:xfrm>
        </p:grpSpPr>
        <p:grpSp>
          <p:nvGrpSpPr>
            <p:cNvPr id="59" name="Group 58">
              <a:extLst>
                <a:ext uri="{FF2B5EF4-FFF2-40B4-BE49-F238E27FC236}">
                  <a16:creationId xmlns:a16="http://schemas.microsoft.com/office/drawing/2014/main" id="{F07C0669-611D-5DE0-7C58-3DE5FE5D7881}"/>
                </a:ext>
              </a:extLst>
            </p:cNvPr>
            <p:cNvGrpSpPr/>
            <p:nvPr/>
          </p:nvGrpSpPr>
          <p:grpSpPr>
            <a:xfrm>
              <a:off x="8458200" y="3217495"/>
              <a:ext cx="2515174" cy="2691815"/>
              <a:chOff x="8458200" y="3217495"/>
              <a:chExt cx="2515174" cy="2691815"/>
            </a:xfrm>
          </p:grpSpPr>
          <p:sp>
            <p:nvSpPr>
              <p:cNvPr id="61" name="Freeform 10">
                <a:extLst>
                  <a:ext uri="{FF2B5EF4-FFF2-40B4-BE49-F238E27FC236}">
                    <a16:creationId xmlns:a16="http://schemas.microsoft.com/office/drawing/2014/main" id="{7B572B77-4EAC-4650-0FFC-628F7295BCD4}"/>
                  </a:ext>
                </a:extLst>
              </p:cNvPr>
              <p:cNvSpPr>
                <a:spLocks/>
              </p:cNvSpPr>
              <p:nvPr/>
            </p:nvSpPr>
            <p:spPr bwMode="auto">
              <a:xfrm>
                <a:off x="8855615" y="3801318"/>
                <a:ext cx="1499976" cy="1863142"/>
              </a:xfrm>
              <a:custGeom>
                <a:avLst/>
                <a:gdLst>
                  <a:gd name="T0" fmla="*/ 4610 w 5548"/>
                  <a:gd name="T1" fmla="*/ 120 h 6894"/>
                  <a:gd name="T2" fmla="*/ 4221 w 5548"/>
                  <a:gd name="T3" fmla="*/ 14 h 6894"/>
                  <a:gd name="T4" fmla="*/ 3788 w 5548"/>
                  <a:gd name="T5" fmla="*/ 12 h 6894"/>
                  <a:gd name="T6" fmla="*/ 3324 w 5548"/>
                  <a:gd name="T7" fmla="*/ 115 h 6894"/>
                  <a:gd name="T8" fmla="*/ 2843 w 5548"/>
                  <a:gd name="T9" fmla="*/ 319 h 6894"/>
                  <a:gd name="T10" fmla="*/ 2361 w 5548"/>
                  <a:gd name="T11" fmla="*/ 618 h 6894"/>
                  <a:gd name="T12" fmla="*/ 1891 w 5548"/>
                  <a:gd name="T13" fmla="*/ 1003 h 6894"/>
                  <a:gd name="T14" fmla="*/ 1447 w 5548"/>
                  <a:gd name="T15" fmla="*/ 1462 h 6894"/>
                  <a:gd name="T16" fmla="*/ 1044 w 5548"/>
                  <a:gd name="T17" fmla="*/ 1981 h 6894"/>
                  <a:gd name="T18" fmla="*/ 694 w 5548"/>
                  <a:gd name="T19" fmla="*/ 2545 h 6894"/>
                  <a:gd name="T20" fmla="*/ 407 w 5548"/>
                  <a:gd name="T21" fmla="*/ 3137 h 6894"/>
                  <a:gd name="T22" fmla="*/ 191 w 5548"/>
                  <a:gd name="T23" fmla="*/ 3738 h 6894"/>
                  <a:gd name="T24" fmla="*/ 54 w 5548"/>
                  <a:gd name="T25" fmla="*/ 4330 h 6894"/>
                  <a:gd name="T26" fmla="*/ 0 w 5548"/>
                  <a:gd name="T27" fmla="*/ 4895 h 6894"/>
                  <a:gd name="T28" fmla="*/ 30 w 5548"/>
                  <a:gd name="T29" fmla="*/ 5416 h 6894"/>
                  <a:gd name="T30" fmla="*/ 144 w 5548"/>
                  <a:gd name="T31" fmla="*/ 5878 h 6894"/>
                  <a:gd name="T32" fmla="*/ 337 w 5548"/>
                  <a:gd name="T33" fmla="*/ 6265 h 6894"/>
                  <a:gd name="T34" fmla="*/ 605 w 5548"/>
                  <a:gd name="T35" fmla="*/ 6567 h 6894"/>
                  <a:gd name="T36" fmla="*/ 938 w 5548"/>
                  <a:gd name="T37" fmla="*/ 6774 h 6894"/>
                  <a:gd name="T38" fmla="*/ 1327 w 5548"/>
                  <a:gd name="T39" fmla="*/ 6880 h 6894"/>
                  <a:gd name="T40" fmla="*/ 1760 w 5548"/>
                  <a:gd name="T41" fmla="*/ 6882 h 6894"/>
                  <a:gd name="T42" fmla="*/ 2224 w 5548"/>
                  <a:gd name="T43" fmla="*/ 6779 h 6894"/>
                  <a:gd name="T44" fmla="*/ 2705 w 5548"/>
                  <a:gd name="T45" fmla="*/ 6575 h 6894"/>
                  <a:gd name="T46" fmla="*/ 3188 w 5548"/>
                  <a:gd name="T47" fmla="*/ 6276 h 6894"/>
                  <a:gd name="T48" fmla="*/ 3658 w 5548"/>
                  <a:gd name="T49" fmla="*/ 5891 h 6894"/>
                  <a:gd name="T50" fmla="*/ 4101 w 5548"/>
                  <a:gd name="T51" fmla="*/ 5432 h 6894"/>
                  <a:gd name="T52" fmla="*/ 4504 w 5548"/>
                  <a:gd name="T53" fmla="*/ 4913 h 6894"/>
                  <a:gd name="T54" fmla="*/ 4855 w 5548"/>
                  <a:gd name="T55" fmla="*/ 4349 h 6894"/>
                  <a:gd name="T56" fmla="*/ 5142 w 5548"/>
                  <a:gd name="T57" fmla="*/ 3757 h 6894"/>
                  <a:gd name="T58" fmla="*/ 5357 w 5548"/>
                  <a:gd name="T59" fmla="*/ 3156 h 6894"/>
                  <a:gd name="T60" fmla="*/ 5494 w 5548"/>
                  <a:gd name="T61" fmla="*/ 2564 h 6894"/>
                  <a:gd name="T62" fmla="*/ 5548 w 5548"/>
                  <a:gd name="T63" fmla="*/ 1999 h 6894"/>
                  <a:gd name="T64" fmla="*/ 5518 w 5548"/>
                  <a:gd name="T65" fmla="*/ 1478 h 6894"/>
                  <a:gd name="T66" fmla="*/ 5405 w 5548"/>
                  <a:gd name="T67" fmla="*/ 1016 h 6894"/>
                  <a:gd name="T68" fmla="*/ 5211 w 5548"/>
                  <a:gd name="T69" fmla="*/ 629 h 6894"/>
                  <a:gd name="T70" fmla="*/ 4944 w 5548"/>
                  <a:gd name="T71" fmla="*/ 327 h 6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8" h="6894">
                    <a:moveTo>
                      <a:pt x="4785" y="211"/>
                    </a:moveTo>
                    <a:lnTo>
                      <a:pt x="4610" y="120"/>
                    </a:lnTo>
                    <a:lnTo>
                      <a:pt x="4422" y="54"/>
                    </a:lnTo>
                    <a:lnTo>
                      <a:pt x="4221" y="14"/>
                    </a:lnTo>
                    <a:lnTo>
                      <a:pt x="4009" y="0"/>
                    </a:lnTo>
                    <a:lnTo>
                      <a:pt x="3788" y="12"/>
                    </a:lnTo>
                    <a:lnTo>
                      <a:pt x="3559" y="50"/>
                    </a:lnTo>
                    <a:lnTo>
                      <a:pt x="3324" y="115"/>
                    </a:lnTo>
                    <a:lnTo>
                      <a:pt x="3085" y="204"/>
                    </a:lnTo>
                    <a:lnTo>
                      <a:pt x="2843" y="319"/>
                    </a:lnTo>
                    <a:lnTo>
                      <a:pt x="2601" y="457"/>
                    </a:lnTo>
                    <a:lnTo>
                      <a:pt x="2361" y="618"/>
                    </a:lnTo>
                    <a:lnTo>
                      <a:pt x="2123" y="800"/>
                    </a:lnTo>
                    <a:lnTo>
                      <a:pt x="1891" y="1003"/>
                    </a:lnTo>
                    <a:lnTo>
                      <a:pt x="1665" y="1224"/>
                    </a:lnTo>
                    <a:lnTo>
                      <a:pt x="1447" y="1462"/>
                    </a:lnTo>
                    <a:lnTo>
                      <a:pt x="1240" y="1715"/>
                    </a:lnTo>
                    <a:lnTo>
                      <a:pt x="1044" y="1981"/>
                    </a:lnTo>
                    <a:lnTo>
                      <a:pt x="862" y="2259"/>
                    </a:lnTo>
                    <a:lnTo>
                      <a:pt x="694" y="2545"/>
                    </a:lnTo>
                    <a:lnTo>
                      <a:pt x="542" y="2839"/>
                    </a:lnTo>
                    <a:lnTo>
                      <a:pt x="407" y="3137"/>
                    </a:lnTo>
                    <a:lnTo>
                      <a:pt x="289" y="3437"/>
                    </a:lnTo>
                    <a:lnTo>
                      <a:pt x="191" y="3738"/>
                    </a:lnTo>
                    <a:lnTo>
                      <a:pt x="113" y="4036"/>
                    </a:lnTo>
                    <a:lnTo>
                      <a:pt x="54" y="4330"/>
                    </a:lnTo>
                    <a:lnTo>
                      <a:pt x="17" y="4617"/>
                    </a:lnTo>
                    <a:lnTo>
                      <a:pt x="0" y="4895"/>
                    </a:lnTo>
                    <a:lnTo>
                      <a:pt x="5" y="5162"/>
                    </a:lnTo>
                    <a:lnTo>
                      <a:pt x="30" y="5416"/>
                    </a:lnTo>
                    <a:lnTo>
                      <a:pt x="77" y="5655"/>
                    </a:lnTo>
                    <a:lnTo>
                      <a:pt x="144" y="5878"/>
                    </a:lnTo>
                    <a:lnTo>
                      <a:pt x="231" y="6082"/>
                    </a:lnTo>
                    <a:lnTo>
                      <a:pt x="337" y="6265"/>
                    </a:lnTo>
                    <a:lnTo>
                      <a:pt x="462" y="6428"/>
                    </a:lnTo>
                    <a:lnTo>
                      <a:pt x="605" y="6567"/>
                    </a:lnTo>
                    <a:lnTo>
                      <a:pt x="764" y="6683"/>
                    </a:lnTo>
                    <a:lnTo>
                      <a:pt x="938" y="6774"/>
                    </a:lnTo>
                    <a:lnTo>
                      <a:pt x="1126" y="6840"/>
                    </a:lnTo>
                    <a:lnTo>
                      <a:pt x="1327" y="6880"/>
                    </a:lnTo>
                    <a:lnTo>
                      <a:pt x="1539" y="6894"/>
                    </a:lnTo>
                    <a:lnTo>
                      <a:pt x="1760" y="6882"/>
                    </a:lnTo>
                    <a:lnTo>
                      <a:pt x="1989" y="6844"/>
                    </a:lnTo>
                    <a:lnTo>
                      <a:pt x="2224" y="6779"/>
                    </a:lnTo>
                    <a:lnTo>
                      <a:pt x="2463" y="6690"/>
                    </a:lnTo>
                    <a:lnTo>
                      <a:pt x="2705" y="6575"/>
                    </a:lnTo>
                    <a:lnTo>
                      <a:pt x="2947" y="6437"/>
                    </a:lnTo>
                    <a:lnTo>
                      <a:pt x="3188" y="6276"/>
                    </a:lnTo>
                    <a:lnTo>
                      <a:pt x="3425" y="6094"/>
                    </a:lnTo>
                    <a:lnTo>
                      <a:pt x="3658" y="5891"/>
                    </a:lnTo>
                    <a:lnTo>
                      <a:pt x="3884" y="5670"/>
                    </a:lnTo>
                    <a:lnTo>
                      <a:pt x="4101" y="5432"/>
                    </a:lnTo>
                    <a:lnTo>
                      <a:pt x="4308" y="5179"/>
                    </a:lnTo>
                    <a:lnTo>
                      <a:pt x="4504" y="4913"/>
                    </a:lnTo>
                    <a:lnTo>
                      <a:pt x="4687" y="4635"/>
                    </a:lnTo>
                    <a:lnTo>
                      <a:pt x="4855" y="4349"/>
                    </a:lnTo>
                    <a:lnTo>
                      <a:pt x="5007" y="4055"/>
                    </a:lnTo>
                    <a:lnTo>
                      <a:pt x="5142" y="3757"/>
                    </a:lnTo>
                    <a:lnTo>
                      <a:pt x="5259" y="3457"/>
                    </a:lnTo>
                    <a:lnTo>
                      <a:pt x="5357" y="3156"/>
                    </a:lnTo>
                    <a:lnTo>
                      <a:pt x="5436" y="2858"/>
                    </a:lnTo>
                    <a:lnTo>
                      <a:pt x="5494" y="2564"/>
                    </a:lnTo>
                    <a:lnTo>
                      <a:pt x="5532" y="2277"/>
                    </a:lnTo>
                    <a:lnTo>
                      <a:pt x="5548" y="1999"/>
                    </a:lnTo>
                    <a:lnTo>
                      <a:pt x="5544" y="1732"/>
                    </a:lnTo>
                    <a:lnTo>
                      <a:pt x="5518" y="1478"/>
                    </a:lnTo>
                    <a:lnTo>
                      <a:pt x="5472" y="1239"/>
                    </a:lnTo>
                    <a:lnTo>
                      <a:pt x="5405" y="1016"/>
                    </a:lnTo>
                    <a:lnTo>
                      <a:pt x="5318" y="812"/>
                    </a:lnTo>
                    <a:lnTo>
                      <a:pt x="5211" y="629"/>
                    </a:lnTo>
                    <a:lnTo>
                      <a:pt x="5086" y="466"/>
                    </a:lnTo>
                    <a:lnTo>
                      <a:pt x="4944" y="327"/>
                    </a:lnTo>
                    <a:lnTo>
                      <a:pt x="4785" y="211"/>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62" name="Line 5">
                <a:extLst>
                  <a:ext uri="{FF2B5EF4-FFF2-40B4-BE49-F238E27FC236}">
                    <a16:creationId xmlns:a16="http://schemas.microsoft.com/office/drawing/2014/main" id="{7957D435-6B4E-5240-5CE2-EFACFC331908}"/>
                  </a:ext>
                </a:extLst>
              </p:cNvPr>
              <p:cNvSpPr>
                <a:spLocks noChangeShapeType="1"/>
              </p:cNvSpPr>
              <p:nvPr/>
            </p:nvSpPr>
            <p:spPr bwMode="auto">
              <a:xfrm flipV="1">
                <a:off x="9605600" y="3520465"/>
                <a:ext cx="0" cy="2388845"/>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63" name="Line 6">
                <a:extLst>
                  <a:ext uri="{FF2B5EF4-FFF2-40B4-BE49-F238E27FC236}">
                    <a16:creationId xmlns:a16="http://schemas.microsoft.com/office/drawing/2014/main" id="{9999FDB8-F8A6-6B9F-AD83-E9D62C1DEA1B}"/>
                  </a:ext>
                </a:extLst>
              </p:cNvPr>
              <p:cNvSpPr>
                <a:spLocks noChangeShapeType="1"/>
              </p:cNvSpPr>
              <p:nvPr/>
            </p:nvSpPr>
            <p:spPr bwMode="auto">
              <a:xfrm>
                <a:off x="8458200" y="4733735"/>
                <a:ext cx="2269225" cy="0"/>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latin typeface="+mj-lt"/>
                </a:endParaRPr>
              </a:p>
            </p:txBody>
          </p:sp>
          <p:sp>
            <p:nvSpPr>
              <p:cNvPr id="64" name="Line 14">
                <a:extLst>
                  <a:ext uri="{FF2B5EF4-FFF2-40B4-BE49-F238E27FC236}">
                    <a16:creationId xmlns:a16="http://schemas.microsoft.com/office/drawing/2014/main" id="{555415CF-BF8E-13C6-240A-F0FE9D3719AF}"/>
                  </a:ext>
                </a:extLst>
              </p:cNvPr>
              <p:cNvSpPr>
                <a:spLocks noChangeShapeType="1"/>
              </p:cNvSpPr>
              <p:nvPr/>
            </p:nvSpPr>
            <p:spPr bwMode="auto">
              <a:xfrm flipV="1">
                <a:off x="10659071" y="4733735"/>
                <a:ext cx="91213" cy="45608"/>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65" name="Line 15">
                <a:extLst>
                  <a:ext uri="{FF2B5EF4-FFF2-40B4-BE49-F238E27FC236}">
                    <a16:creationId xmlns:a16="http://schemas.microsoft.com/office/drawing/2014/main" id="{70A4EC34-E39B-37F6-189A-722A2A0DB7F5}"/>
                  </a:ext>
                </a:extLst>
              </p:cNvPr>
              <p:cNvSpPr>
                <a:spLocks noChangeShapeType="1"/>
              </p:cNvSpPr>
              <p:nvPr/>
            </p:nvSpPr>
            <p:spPr bwMode="auto">
              <a:xfrm>
                <a:off x="10659071" y="4686438"/>
                <a:ext cx="91213" cy="47297"/>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66" name="Line 16">
                <a:extLst>
                  <a:ext uri="{FF2B5EF4-FFF2-40B4-BE49-F238E27FC236}">
                    <a16:creationId xmlns:a16="http://schemas.microsoft.com/office/drawing/2014/main" id="{697F8E59-1E65-1256-D329-B39CA433CFD3}"/>
                  </a:ext>
                </a:extLst>
              </p:cNvPr>
              <p:cNvSpPr>
                <a:spLocks noChangeShapeType="1"/>
              </p:cNvSpPr>
              <p:nvPr/>
            </p:nvSpPr>
            <p:spPr bwMode="auto">
              <a:xfrm flipH="1" flipV="1">
                <a:off x="9605600" y="3520467"/>
                <a:ext cx="45606" cy="91214"/>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67" name="Line 17">
                <a:extLst>
                  <a:ext uri="{FF2B5EF4-FFF2-40B4-BE49-F238E27FC236}">
                    <a16:creationId xmlns:a16="http://schemas.microsoft.com/office/drawing/2014/main" id="{35559C57-E9F5-8595-3B8E-D558C4C6385F}"/>
                  </a:ext>
                </a:extLst>
              </p:cNvPr>
              <p:cNvSpPr>
                <a:spLocks noChangeShapeType="1"/>
              </p:cNvSpPr>
              <p:nvPr/>
            </p:nvSpPr>
            <p:spPr bwMode="auto">
              <a:xfrm flipV="1">
                <a:off x="9559993" y="3520467"/>
                <a:ext cx="45606" cy="91214"/>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68" name="Rectangle 20">
                <a:extLst>
                  <a:ext uri="{FF2B5EF4-FFF2-40B4-BE49-F238E27FC236}">
                    <a16:creationId xmlns:a16="http://schemas.microsoft.com/office/drawing/2014/main" id="{02FDD188-1EF1-C6EE-C992-AB6D9224DAE6}"/>
                  </a:ext>
                </a:extLst>
              </p:cNvPr>
              <p:cNvSpPr>
                <a:spLocks noChangeArrowheads="1"/>
              </p:cNvSpPr>
              <p:nvPr/>
            </p:nvSpPr>
            <p:spPr bwMode="auto">
              <a:xfrm>
                <a:off x="9510024" y="3217495"/>
                <a:ext cx="179197" cy="32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mj-lt"/>
                  </a:rPr>
                  <a:t>N</a:t>
                </a:r>
              </a:p>
            </p:txBody>
          </p:sp>
          <p:sp>
            <p:nvSpPr>
              <p:cNvPr id="69" name="Rectangle 21">
                <a:extLst>
                  <a:ext uri="{FF2B5EF4-FFF2-40B4-BE49-F238E27FC236}">
                    <a16:creationId xmlns:a16="http://schemas.microsoft.com/office/drawing/2014/main" id="{393BAD3A-5868-4A39-E609-D62D23E69B49}"/>
                  </a:ext>
                </a:extLst>
              </p:cNvPr>
              <p:cNvSpPr>
                <a:spLocks noChangeArrowheads="1"/>
              </p:cNvSpPr>
              <p:nvPr/>
            </p:nvSpPr>
            <p:spPr bwMode="auto">
              <a:xfrm>
                <a:off x="10824043" y="4625467"/>
                <a:ext cx="149331" cy="32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mj-lt"/>
                  </a:rPr>
                  <a:t>E</a:t>
                </a:r>
              </a:p>
            </p:txBody>
          </p:sp>
          <p:grpSp>
            <p:nvGrpSpPr>
              <p:cNvPr id="70" name="Group 69">
                <a:extLst>
                  <a:ext uri="{FF2B5EF4-FFF2-40B4-BE49-F238E27FC236}">
                    <a16:creationId xmlns:a16="http://schemas.microsoft.com/office/drawing/2014/main" id="{07F13465-2AC9-A6ED-D8E5-D7376286D7DB}"/>
                  </a:ext>
                </a:extLst>
              </p:cNvPr>
              <p:cNvGrpSpPr/>
              <p:nvPr/>
            </p:nvGrpSpPr>
            <p:grpSpPr>
              <a:xfrm>
                <a:off x="9317234" y="4712626"/>
                <a:ext cx="311154" cy="359110"/>
                <a:chOff x="3988779" y="1376343"/>
                <a:chExt cx="168889" cy="194918"/>
              </a:xfrm>
            </p:grpSpPr>
            <p:sp>
              <p:nvSpPr>
                <p:cNvPr id="90" name="Oval 89">
                  <a:extLst>
                    <a:ext uri="{FF2B5EF4-FFF2-40B4-BE49-F238E27FC236}">
                      <a16:creationId xmlns:a16="http://schemas.microsoft.com/office/drawing/2014/main" id="{6ADB889E-01A1-7E69-5A18-B7B996495210}"/>
                    </a:ext>
                  </a:extLst>
                </p:cNvPr>
                <p:cNvSpPr>
                  <a:spLocks noChangeAspect="1"/>
                </p:cNvSpPr>
                <p:nvPr/>
              </p:nvSpPr>
              <p:spPr>
                <a:xfrm>
                  <a:off x="4130236" y="1376343"/>
                  <a:ext cx="27432" cy="274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1" name="Rectangle 21">
                  <a:extLst>
                    <a:ext uri="{FF2B5EF4-FFF2-40B4-BE49-F238E27FC236}">
                      <a16:creationId xmlns:a16="http://schemas.microsoft.com/office/drawing/2014/main" id="{EC7B4615-3417-A0A1-6408-225E6E46FB50}"/>
                    </a:ext>
                  </a:extLst>
                </p:cNvPr>
                <p:cNvSpPr>
                  <a:spLocks noChangeArrowheads="1"/>
                </p:cNvSpPr>
                <p:nvPr/>
              </p:nvSpPr>
              <p:spPr bwMode="auto">
                <a:xfrm>
                  <a:off x="3988779" y="1393405"/>
                  <a:ext cx="83370" cy="17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000FF"/>
                      </a:solidFill>
                      <a:latin typeface="+mj-lt"/>
                    </a:rPr>
                    <a:t>P</a:t>
                  </a:r>
                  <a:endParaRPr kumimoji="0" lang="en-US" altLang="en-US" sz="1600" b="0" i="0" u="none" strike="noStrike" cap="none" normalizeH="0" baseline="0" dirty="0">
                    <a:ln>
                      <a:noFill/>
                    </a:ln>
                    <a:solidFill>
                      <a:srgbClr val="0000FF"/>
                    </a:solidFill>
                    <a:effectLst/>
                    <a:latin typeface="+mj-lt"/>
                  </a:endParaRPr>
                </a:p>
              </p:txBody>
            </p:sp>
          </p:grpSp>
          <p:grpSp>
            <p:nvGrpSpPr>
              <p:cNvPr id="71" name="Group 70">
                <a:extLst>
                  <a:ext uri="{FF2B5EF4-FFF2-40B4-BE49-F238E27FC236}">
                    <a16:creationId xmlns:a16="http://schemas.microsoft.com/office/drawing/2014/main" id="{9144FECC-803E-344D-0A76-6AD0FC82F33A}"/>
                  </a:ext>
                </a:extLst>
              </p:cNvPr>
              <p:cNvGrpSpPr/>
              <p:nvPr/>
            </p:nvGrpSpPr>
            <p:grpSpPr>
              <a:xfrm>
                <a:off x="9058782" y="3857303"/>
                <a:ext cx="1096516" cy="1757989"/>
                <a:chOff x="4301965" y="3037995"/>
                <a:chExt cx="595169" cy="954204"/>
              </a:xfrm>
            </p:grpSpPr>
            <p:sp>
              <p:nvSpPr>
                <p:cNvPr id="72" name="Line 8">
                  <a:extLst>
                    <a:ext uri="{FF2B5EF4-FFF2-40B4-BE49-F238E27FC236}">
                      <a16:creationId xmlns:a16="http://schemas.microsoft.com/office/drawing/2014/main" id="{E1DD3594-EDFC-8E56-0507-89CB20F3AEDB}"/>
                    </a:ext>
                  </a:extLst>
                </p:cNvPr>
                <p:cNvSpPr>
                  <a:spLocks noChangeShapeType="1"/>
                </p:cNvSpPr>
                <p:nvPr/>
              </p:nvSpPr>
              <p:spPr bwMode="auto">
                <a:xfrm flipV="1">
                  <a:off x="4301965" y="3516711"/>
                  <a:ext cx="295529" cy="475488"/>
                </a:xfrm>
                <a:prstGeom prst="line">
                  <a:avLst/>
                </a:prstGeom>
                <a:noFill/>
                <a:ln w="4763">
                  <a:solidFill>
                    <a:schemeClr val="bg1">
                      <a:lumMod val="75000"/>
                    </a:schemeClr>
                  </a:solidFill>
                  <a:prstDash val="lg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73" name="Line 9">
                  <a:extLst>
                    <a:ext uri="{FF2B5EF4-FFF2-40B4-BE49-F238E27FC236}">
                      <a16:creationId xmlns:a16="http://schemas.microsoft.com/office/drawing/2014/main" id="{5B90F85E-709D-7F2E-C8D0-EF7CA6538293}"/>
                    </a:ext>
                  </a:extLst>
                </p:cNvPr>
                <p:cNvSpPr>
                  <a:spLocks noChangeShapeType="1"/>
                </p:cNvSpPr>
                <p:nvPr/>
              </p:nvSpPr>
              <p:spPr bwMode="auto">
                <a:xfrm>
                  <a:off x="4602901" y="3523030"/>
                  <a:ext cx="277565" cy="172330"/>
                </a:xfrm>
                <a:prstGeom prst="line">
                  <a:avLst/>
                </a:prstGeom>
                <a:noFill/>
                <a:ln w="4763">
                  <a:solidFill>
                    <a:schemeClr val="bg1">
                      <a:lumMod val="75000"/>
                    </a:schemeClr>
                  </a:solidFill>
                  <a:prstDash val="lg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74" name="Line 8">
                  <a:extLst>
                    <a:ext uri="{FF2B5EF4-FFF2-40B4-BE49-F238E27FC236}">
                      <a16:creationId xmlns:a16="http://schemas.microsoft.com/office/drawing/2014/main" id="{E5C4A5CE-74A1-DCC9-2A17-7D15D5ED54C0}"/>
                    </a:ext>
                  </a:extLst>
                </p:cNvPr>
                <p:cNvSpPr>
                  <a:spLocks noChangeShapeType="1"/>
                </p:cNvSpPr>
                <p:nvPr/>
              </p:nvSpPr>
              <p:spPr bwMode="auto">
                <a:xfrm flipV="1">
                  <a:off x="4596605" y="3046811"/>
                  <a:ext cx="295529" cy="475488"/>
                </a:xfrm>
                <a:prstGeom prst="line">
                  <a:avLst/>
                </a:prstGeom>
                <a:noFill/>
                <a:ln w="3175">
                  <a:solidFill>
                    <a:srgbClr val="FF0000"/>
                  </a:solidFill>
                  <a:prstDash val="lg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75" name="Line 9">
                  <a:extLst>
                    <a:ext uri="{FF2B5EF4-FFF2-40B4-BE49-F238E27FC236}">
                      <a16:creationId xmlns:a16="http://schemas.microsoft.com/office/drawing/2014/main" id="{0FD28F10-C04D-C9A1-0A26-1E657379134F}"/>
                    </a:ext>
                  </a:extLst>
                </p:cNvPr>
                <p:cNvSpPr>
                  <a:spLocks noChangeShapeType="1"/>
                </p:cNvSpPr>
                <p:nvPr/>
              </p:nvSpPr>
              <p:spPr bwMode="auto">
                <a:xfrm>
                  <a:off x="4320961" y="3342690"/>
                  <a:ext cx="277565" cy="172330"/>
                </a:xfrm>
                <a:prstGeom prst="line">
                  <a:avLst/>
                </a:prstGeom>
                <a:noFill/>
                <a:ln w="3175">
                  <a:solidFill>
                    <a:srgbClr val="FF0000"/>
                  </a:solidFill>
                  <a:prstDash val="lg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76" name="Rectangle 26">
                  <a:extLst>
                    <a:ext uri="{FF2B5EF4-FFF2-40B4-BE49-F238E27FC236}">
                      <a16:creationId xmlns:a16="http://schemas.microsoft.com/office/drawing/2014/main" id="{52E06017-70EF-0104-3FE2-1C2F25EA9D33}"/>
                    </a:ext>
                  </a:extLst>
                </p:cNvPr>
                <p:cNvSpPr>
                  <a:spLocks noChangeArrowheads="1"/>
                </p:cNvSpPr>
                <p:nvPr/>
              </p:nvSpPr>
              <p:spPr bwMode="auto">
                <a:xfrm>
                  <a:off x="4668591" y="3091698"/>
                  <a:ext cx="78738" cy="17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mj-lt"/>
                    </a:rPr>
                    <a:t>a</a:t>
                  </a:r>
                  <a:endParaRPr kumimoji="0" lang="en-US" altLang="en-US" sz="1600" b="0" i="0" u="none" strike="noStrike" cap="none" normalizeH="0" baseline="-25000" dirty="0">
                    <a:ln>
                      <a:noFill/>
                    </a:ln>
                    <a:solidFill>
                      <a:srgbClr val="FF0000"/>
                    </a:solidFill>
                    <a:effectLst/>
                    <a:latin typeface="+mj-lt"/>
                  </a:endParaRPr>
                </a:p>
              </p:txBody>
            </p:sp>
            <p:grpSp>
              <p:nvGrpSpPr>
                <p:cNvPr id="77" name="Group 76">
                  <a:extLst>
                    <a:ext uri="{FF2B5EF4-FFF2-40B4-BE49-F238E27FC236}">
                      <a16:creationId xmlns:a16="http://schemas.microsoft.com/office/drawing/2014/main" id="{C280EAB8-C543-342E-7E91-77FC0434F0BB}"/>
                    </a:ext>
                  </a:extLst>
                </p:cNvPr>
                <p:cNvGrpSpPr/>
                <p:nvPr/>
              </p:nvGrpSpPr>
              <p:grpSpPr>
                <a:xfrm rot="1828281">
                  <a:off x="4861376" y="3037995"/>
                  <a:ext cx="35758" cy="54094"/>
                  <a:chOff x="5173796" y="3012595"/>
                  <a:chExt cx="35758" cy="54094"/>
                </a:xfrm>
              </p:grpSpPr>
              <p:sp>
                <p:nvSpPr>
                  <p:cNvPr id="88" name="Line 30">
                    <a:extLst>
                      <a:ext uri="{FF2B5EF4-FFF2-40B4-BE49-F238E27FC236}">
                        <a16:creationId xmlns:a16="http://schemas.microsoft.com/office/drawing/2014/main" id="{BB25F3C1-35E1-2365-F684-A00CE0D449D0}"/>
                      </a:ext>
                    </a:extLst>
                  </p:cNvPr>
                  <p:cNvSpPr>
                    <a:spLocks noChangeShapeType="1"/>
                  </p:cNvSpPr>
                  <p:nvPr/>
                </p:nvSpPr>
                <p:spPr bwMode="auto">
                  <a:xfrm>
                    <a:off x="5192134" y="3012595"/>
                    <a:ext cx="17420"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89" name="Line 31">
                    <a:extLst>
                      <a:ext uri="{FF2B5EF4-FFF2-40B4-BE49-F238E27FC236}">
                        <a16:creationId xmlns:a16="http://schemas.microsoft.com/office/drawing/2014/main" id="{997DAF6F-B7D7-568A-50D4-0DC1D18B4859}"/>
                      </a:ext>
                    </a:extLst>
                  </p:cNvPr>
                  <p:cNvSpPr>
                    <a:spLocks noChangeShapeType="1"/>
                  </p:cNvSpPr>
                  <p:nvPr/>
                </p:nvSpPr>
                <p:spPr bwMode="auto">
                  <a:xfrm flipH="1">
                    <a:off x="5173796" y="3012595"/>
                    <a:ext cx="18337"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grpSp>
            <p:grpSp>
              <p:nvGrpSpPr>
                <p:cNvPr id="78" name="Group 77">
                  <a:extLst>
                    <a:ext uri="{FF2B5EF4-FFF2-40B4-BE49-F238E27FC236}">
                      <a16:creationId xmlns:a16="http://schemas.microsoft.com/office/drawing/2014/main" id="{451FBBBE-8E81-7141-0ADB-75B048F3575B}"/>
                    </a:ext>
                  </a:extLst>
                </p:cNvPr>
                <p:cNvGrpSpPr/>
                <p:nvPr/>
              </p:nvGrpSpPr>
              <p:grpSpPr>
                <a:xfrm rot="12600000">
                  <a:off x="4602296" y="3457095"/>
                  <a:ext cx="35758" cy="54094"/>
                  <a:chOff x="5173796" y="3012595"/>
                  <a:chExt cx="35758" cy="54094"/>
                </a:xfrm>
              </p:grpSpPr>
              <p:sp>
                <p:nvSpPr>
                  <p:cNvPr id="86" name="Line 30">
                    <a:extLst>
                      <a:ext uri="{FF2B5EF4-FFF2-40B4-BE49-F238E27FC236}">
                        <a16:creationId xmlns:a16="http://schemas.microsoft.com/office/drawing/2014/main" id="{AD4CE323-F075-EFF1-5CE9-4AF461AE8624}"/>
                      </a:ext>
                    </a:extLst>
                  </p:cNvPr>
                  <p:cNvSpPr>
                    <a:spLocks noChangeShapeType="1"/>
                  </p:cNvSpPr>
                  <p:nvPr/>
                </p:nvSpPr>
                <p:spPr bwMode="auto">
                  <a:xfrm>
                    <a:off x="5192134" y="3012595"/>
                    <a:ext cx="17420"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87" name="Line 31">
                    <a:extLst>
                      <a:ext uri="{FF2B5EF4-FFF2-40B4-BE49-F238E27FC236}">
                        <a16:creationId xmlns:a16="http://schemas.microsoft.com/office/drawing/2014/main" id="{C29732AF-3C47-DFCF-CE86-070C8F74474D}"/>
                      </a:ext>
                    </a:extLst>
                  </p:cNvPr>
                  <p:cNvSpPr>
                    <a:spLocks noChangeShapeType="1"/>
                  </p:cNvSpPr>
                  <p:nvPr/>
                </p:nvSpPr>
                <p:spPr bwMode="auto">
                  <a:xfrm flipH="1">
                    <a:off x="5173796" y="3012595"/>
                    <a:ext cx="18337"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grpSp>
            <p:grpSp>
              <p:nvGrpSpPr>
                <p:cNvPr id="79" name="Group 78">
                  <a:extLst>
                    <a:ext uri="{FF2B5EF4-FFF2-40B4-BE49-F238E27FC236}">
                      <a16:creationId xmlns:a16="http://schemas.microsoft.com/office/drawing/2014/main" id="{19C3759E-F4EE-09BC-B0A4-531A5FE9594B}"/>
                    </a:ext>
                  </a:extLst>
                </p:cNvPr>
                <p:cNvGrpSpPr/>
                <p:nvPr/>
              </p:nvGrpSpPr>
              <p:grpSpPr>
                <a:xfrm rot="7200000">
                  <a:off x="4548956" y="3469796"/>
                  <a:ext cx="35758" cy="54094"/>
                  <a:chOff x="5173796" y="3012595"/>
                  <a:chExt cx="35758" cy="54094"/>
                </a:xfrm>
              </p:grpSpPr>
              <p:sp>
                <p:nvSpPr>
                  <p:cNvPr id="84" name="Line 30">
                    <a:extLst>
                      <a:ext uri="{FF2B5EF4-FFF2-40B4-BE49-F238E27FC236}">
                        <a16:creationId xmlns:a16="http://schemas.microsoft.com/office/drawing/2014/main" id="{537FA762-86FD-A6EA-2220-27B87B3C5B98}"/>
                      </a:ext>
                    </a:extLst>
                  </p:cNvPr>
                  <p:cNvSpPr>
                    <a:spLocks noChangeShapeType="1"/>
                  </p:cNvSpPr>
                  <p:nvPr/>
                </p:nvSpPr>
                <p:spPr bwMode="auto">
                  <a:xfrm>
                    <a:off x="5192134" y="3012595"/>
                    <a:ext cx="17420"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85" name="Line 31">
                    <a:extLst>
                      <a:ext uri="{FF2B5EF4-FFF2-40B4-BE49-F238E27FC236}">
                        <a16:creationId xmlns:a16="http://schemas.microsoft.com/office/drawing/2014/main" id="{93F536E7-EE53-2C81-9EFC-F0922D8AB8E4}"/>
                      </a:ext>
                    </a:extLst>
                  </p:cNvPr>
                  <p:cNvSpPr>
                    <a:spLocks noChangeShapeType="1"/>
                  </p:cNvSpPr>
                  <p:nvPr/>
                </p:nvSpPr>
                <p:spPr bwMode="auto">
                  <a:xfrm flipH="1">
                    <a:off x="5173796" y="3012595"/>
                    <a:ext cx="18337"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grpSp>
            <p:grpSp>
              <p:nvGrpSpPr>
                <p:cNvPr id="80" name="Group 79">
                  <a:extLst>
                    <a:ext uri="{FF2B5EF4-FFF2-40B4-BE49-F238E27FC236}">
                      <a16:creationId xmlns:a16="http://schemas.microsoft.com/office/drawing/2014/main" id="{FCD6E8A8-183A-EEC2-3060-7BA0471999B3}"/>
                    </a:ext>
                  </a:extLst>
                </p:cNvPr>
                <p:cNvGrpSpPr/>
                <p:nvPr/>
              </p:nvGrpSpPr>
              <p:grpSpPr>
                <a:xfrm rot="18000000">
                  <a:off x="4322897" y="3327555"/>
                  <a:ext cx="35758" cy="54094"/>
                  <a:chOff x="5173796" y="3012595"/>
                  <a:chExt cx="35758" cy="54094"/>
                </a:xfrm>
              </p:grpSpPr>
              <p:sp>
                <p:nvSpPr>
                  <p:cNvPr id="82" name="Line 30">
                    <a:extLst>
                      <a:ext uri="{FF2B5EF4-FFF2-40B4-BE49-F238E27FC236}">
                        <a16:creationId xmlns:a16="http://schemas.microsoft.com/office/drawing/2014/main" id="{2384FB2D-3562-806C-F9F0-FD65848DF3D9}"/>
                      </a:ext>
                    </a:extLst>
                  </p:cNvPr>
                  <p:cNvSpPr>
                    <a:spLocks noChangeShapeType="1"/>
                  </p:cNvSpPr>
                  <p:nvPr/>
                </p:nvSpPr>
                <p:spPr bwMode="auto">
                  <a:xfrm>
                    <a:off x="5192134" y="3012595"/>
                    <a:ext cx="17420"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83" name="Line 31">
                    <a:extLst>
                      <a:ext uri="{FF2B5EF4-FFF2-40B4-BE49-F238E27FC236}">
                        <a16:creationId xmlns:a16="http://schemas.microsoft.com/office/drawing/2014/main" id="{CED82C95-A030-30F5-7921-FA7F71E22B88}"/>
                      </a:ext>
                    </a:extLst>
                  </p:cNvPr>
                  <p:cNvSpPr>
                    <a:spLocks noChangeShapeType="1"/>
                  </p:cNvSpPr>
                  <p:nvPr/>
                </p:nvSpPr>
                <p:spPr bwMode="auto">
                  <a:xfrm flipH="1">
                    <a:off x="5173796" y="3012595"/>
                    <a:ext cx="18337" cy="54094"/>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grpSp>
            <p:sp>
              <p:nvSpPr>
                <p:cNvPr id="81" name="Rectangle 26">
                  <a:extLst>
                    <a:ext uri="{FF2B5EF4-FFF2-40B4-BE49-F238E27FC236}">
                      <a16:creationId xmlns:a16="http://schemas.microsoft.com/office/drawing/2014/main" id="{0B490191-7CEB-9D8B-71F2-11E1514DADCF}"/>
                    </a:ext>
                  </a:extLst>
                </p:cNvPr>
                <p:cNvSpPr>
                  <a:spLocks noChangeArrowheads="1"/>
                </p:cNvSpPr>
                <p:nvPr/>
              </p:nvSpPr>
              <p:spPr bwMode="auto">
                <a:xfrm>
                  <a:off x="4430167" y="3243222"/>
                  <a:ext cx="79897" cy="17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mj-lt"/>
                    </a:rPr>
                    <a:t>b</a:t>
                  </a:r>
                  <a:endParaRPr kumimoji="0" lang="en-US" altLang="en-US" sz="1600" b="0" i="0" u="none" strike="noStrike" cap="none" normalizeH="0" baseline="-25000" dirty="0">
                    <a:ln>
                      <a:noFill/>
                    </a:ln>
                    <a:solidFill>
                      <a:srgbClr val="FF0000"/>
                    </a:solidFill>
                    <a:effectLst/>
                    <a:latin typeface="+mj-lt"/>
                  </a:endParaRPr>
                </a:p>
              </p:txBody>
            </p:sp>
          </p:grpSp>
        </p:grpSp>
        <p:sp>
          <p:nvSpPr>
            <p:cNvPr id="60" name="TextBox 59">
              <a:extLst>
                <a:ext uri="{FF2B5EF4-FFF2-40B4-BE49-F238E27FC236}">
                  <a16:creationId xmlns:a16="http://schemas.microsoft.com/office/drawing/2014/main" id="{09C2BD33-8E75-12EF-0E95-398C0285DFB7}"/>
                </a:ext>
              </a:extLst>
            </p:cNvPr>
            <p:cNvSpPr txBox="1"/>
            <p:nvPr/>
          </p:nvSpPr>
          <p:spPr>
            <a:xfrm>
              <a:off x="8480965" y="5963718"/>
              <a:ext cx="2325723" cy="450552"/>
            </a:xfrm>
            <a:prstGeom prst="rect">
              <a:avLst/>
            </a:prstGeom>
            <a:noFill/>
          </p:spPr>
          <p:txBody>
            <a:bodyPr wrap="none" rtlCol="0">
              <a:spAutoFit/>
            </a:bodyPr>
            <a:lstStyle/>
            <a:p>
              <a:r>
                <a:rPr lang="en-US" sz="1600" dirty="0"/>
                <a:t>a: semi-major axis</a:t>
              </a:r>
            </a:p>
          </p:txBody>
        </p:sp>
      </p:grpSp>
    </p:spTree>
    <p:extLst>
      <p:ext uri="{BB962C8B-B14F-4D97-AF65-F5344CB8AC3E}">
        <p14:creationId xmlns:p14="http://schemas.microsoft.com/office/powerpoint/2010/main" val="423488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lstStyle/>
          <a:p>
            <a:r>
              <a:rPr lang="en-US" dirty="0"/>
              <a:t>Being retired, I should leave well enough alone.</a:t>
            </a:r>
          </a:p>
          <a:p>
            <a:r>
              <a:rPr lang="en-US" dirty="0"/>
              <a:t>But some things bothered me about the Wis standards and, by extension, the  ALTA/NSPS standards:</a:t>
            </a:r>
          </a:p>
          <a:p>
            <a:pPr lvl="1"/>
            <a:r>
              <a:rPr lang="en-US" dirty="0"/>
              <a:t>1. What do ”plus or minus 0.13 foot plus 50 parts per million” and “2 cm (0.07 feet) plus 50 parts per million” mean?</a:t>
            </a:r>
          </a:p>
          <a:p>
            <a:pPr lvl="1"/>
            <a:r>
              <a:rPr lang="en-US" dirty="0"/>
              <a:t>2. ALTA/NSPS: “Relative Positional Precision is based on the 95 percent confidence level, or approximately 2 standard deviations.”</a:t>
            </a:r>
          </a:p>
          <a:p>
            <a:pPr lvl="1"/>
            <a:endParaRPr lang="en-US" dirty="0"/>
          </a:p>
          <a:p>
            <a:r>
              <a:rPr lang="en-US" dirty="0"/>
              <a:t>Dan Rodman, who recently started as an instructor at Madison College, serves as my sounding board.</a:t>
            </a:r>
          </a:p>
          <a:p>
            <a:pPr lvl="1"/>
            <a:r>
              <a:rPr lang="en-US" dirty="0"/>
              <a:t>Dan has extensive field experience with newer technology and has been using various adjustment software packages for years.</a:t>
            </a:r>
          </a:p>
          <a:p>
            <a:pPr lvl="1"/>
            <a:r>
              <a:rPr lang="en-US" dirty="0"/>
              <a:t>I always learn something every time I discuss an issue with him.</a:t>
            </a:r>
          </a:p>
          <a:p>
            <a:pPr lvl="2"/>
            <a:r>
              <a:rPr lang="en-US" dirty="0"/>
              <a:t>(I’m trying to talk him into doing some Mentoring Monday presentations).</a:t>
            </a:r>
          </a:p>
          <a:p>
            <a:pPr lvl="1"/>
            <a:endParaRPr lang="en-US" dirty="0"/>
          </a:p>
        </p:txBody>
      </p:sp>
      <p:pic>
        <p:nvPicPr>
          <p:cNvPr id="4" name="Picture 3">
            <a:extLst>
              <a:ext uri="{FF2B5EF4-FFF2-40B4-BE49-F238E27FC236}">
                <a16:creationId xmlns:a16="http://schemas.microsoft.com/office/drawing/2014/main" id="{11078E91-5A7F-AA99-997A-D1F6BC67FC6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79770" y="628592"/>
            <a:ext cx="1865376" cy="643128"/>
          </a:xfrm>
          <a:prstGeom prst="rect">
            <a:avLst/>
          </a:prstGeom>
        </p:spPr>
      </p:pic>
    </p:spTree>
    <p:extLst>
      <p:ext uri="{BB962C8B-B14F-4D97-AF65-F5344CB8AC3E}">
        <p14:creationId xmlns:p14="http://schemas.microsoft.com/office/powerpoint/2010/main" val="70799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lstStyle/>
          <a:p>
            <a:r>
              <a:rPr lang="en-US" dirty="0"/>
              <a:t>1. RPP Standard</a:t>
            </a:r>
          </a:p>
          <a:p>
            <a:pPr lvl="1"/>
            <a:r>
              <a:rPr lang="en-US" dirty="0"/>
              <a:t>The first issue, numeric interpretation of “2 cm (0.07 feet) plus 50 parts per million”</a:t>
            </a:r>
          </a:p>
          <a:p>
            <a:pPr lvl="2"/>
            <a:r>
              <a:rPr lang="en-US" dirty="0"/>
              <a:t>RPP is based on random errors, which are small and tend to compensate.</a:t>
            </a:r>
          </a:p>
          <a:p>
            <a:pPr lvl="2"/>
            <a:r>
              <a:rPr lang="en-US" dirty="0"/>
              <a:t>They are generally expressed as “plus or minus” or with a “±” prefix.</a:t>
            </a:r>
          </a:p>
          <a:p>
            <a:pPr lvl="3"/>
            <a:endParaRPr lang="en-US" dirty="0"/>
          </a:p>
          <a:p>
            <a:pPr lvl="3"/>
            <a:r>
              <a:rPr lang="en-US" dirty="0"/>
              <a:t>Examples: Manufacturer State Accuracy for Total Stations and GPS</a:t>
            </a:r>
          </a:p>
          <a:p>
            <a:pPr lvl="4"/>
            <a:r>
              <a:rPr lang="en-US" dirty="0"/>
              <a:t>Topcon GTS-30N Series total station</a:t>
            </a:r>
          </a:p>
          <a:p>
            <a:pPr lvl="4"/>
            <a:endParaRPr lang="en-US" dirty="0"/>
          </a:p>
          <a:p>
            <a:pPr lvl="4"/>
            <a:endParaRPr lang="en-US" dirty="0"/>
          </a:p>
          <a:p>
            <a:pPr lvl="4"/>
            <a:endParaRPr lang="en-US" dirty="0"/>
          </a:p>
          <a:p>
            <a:pPr lvl="4"/>
            <a:endParaRPr lang="en-US" dirty="0"/>
          </a:p>
          <a:p>
            <a:pPr lvl="4"/>
            <a:r>
              <a:rPr lang="en-US" dirty="0"/>
              <a:t>The accuracy consists of two parts: a </a:t>
            </a:r>
            <a:r>
              <a:rPr lang="en-US" i="1" dirty="0"/>
              <a:t>constant uncertainty</a:t>
            </a:r>
            <a:r>
              <a:rPr lang="en-US" dirty="0"/>
              <a:t> (contradictory though that may sound) and a</a:t>
            </a:r>
            <a:r>
              <a:rPr lang="en-US" i="1" dirty="0"/>
              <a:t> proportional one</a:t>
            </a:r>
            <a:r>
              <a:rPr lang="en-US" dirty="0"/>
              <a:t> based on distance.</a:t>
            </a:r>
          </a:p>
        </p:txBody>
      </p:sp>
      <p:pic>
        <p:nvPicPr>
          <p:cNvPr id="4" name="Picture 3">
            <a:extLst>
              <a:ext uri="{FF2B5EF4-FFF2-40B4-BE49-F238E27FC236}">
                <a16:creationId xmlns:a16="http://schemas.microsoft.com/office/drawing/2014/main" id="{11078E91-5A7F-AA99-997A-D1F6BC67FC6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79770" y="628592"/>
            <a:ext cx="1865376" cy="643128"/>
          </a:xfrm>
          <a:prstGeom prst="rect">
            <a:avLst/>
          </a:prstGeom>
        </p:spPr>
      </p:pic>
      <p:pic>
        <p:nvPicPr>
          <p:cNvPr id="6" name="Picture 5">
            <a:extLst>
              <a:ext uri="{FF2B5EF4-FFF2-40B4-BE49-F238E27FC236}">
                <a16:creationId xmlns:a16="http://schemas.microsoft.com/office/drawing/2014/main" id="{28496BFA-04DD-3CA1-1509-A6EDE18E88FD}"/>
              </a:ext>
            </a:extLst>
          </p:cNvPr>
          <p:cNvPicPr>
            <a:picLocks noChangeAspect="1"/>
          </p:cNvPicPr>
          <p:nvPr/>
        </p:nvPicPr>
        <p:blipFill>
          <a:blip r:embed="rId3"/>
          <a:stretch>
            <a:fillRect/>
          </a:stretch>
        </p:blipFill>
        <p:spPr>
          <a:xfrm>
            <a:off x="1924651" y="4009997"/>
            <a:ext cx="5963482" cy="1057423"/>
          </a:xfrm>
          <a:prstGeom prst="rect">
            <a:avLst/>
          </a:prstGeom>
          <a:ln>
            <a:solidFill>
              <a:schemeClr val="bg1">
                <a:lumMod val="50000"/>
              </a:schemeClr>
            </a:solidFill>
          </a:ln>
        </p:spPr>
      </p:pic>
    </p:spTree>
    <p:extLst>
      <p:ext uri="{BB962C8B-B14F-4D97-AF65-F5344CB8AC3E}">
        <p14:creationId xmlns:p14="http://schemas.microsoft.com/office/powerpoint/2010/main" val="396648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p:txBody>
          <a:bodyPr/>
          <a:lstStyle/>
          <a:p>
            <a:r>
              <a:rPr lang="en-US" dirty="0"/>
              <a:t>1. RPP Standard</a:t>
            </a:r>
          </a:p>
          <a:p>
            <a:pPr lvl="1"/>
            <a:r>
              <a:rPr lang="en-US" dirty="0"/>
              <a:t>How is the RPP between points evaluated?</a:t>
            </a:r>
          </a:p>
          <a:p>
            <a:pPr lvl="2"/>
            <a:r>
              <a:rPr lang="en-US" dirty="0"/>
              <a:t>According to Ghilani “Adjustment Computations”, an error expressed as </a:t>
            </a:r>
          </a:p>
          <a:p>
            <a:pPr lvl="2"/>
            <a:r>
              <a:rPr lang="en-US" dirty="0"/>
              <a:t> </a:t>
            </a:r>
          </a:p>
          <a:p>
            <a:pPr lvl="2"/>
            <a:r>
              <a:rPr lang="en-US" dirty="0"/>
              <a:t>propagates as an </a:t>
            </a:r>
            <a:r>
              <a:rPr lang="en-US" i="1" dirty="0"/>
              <a:t>Error of a Sum</a:t>
            </a:r>
            <a:r>
              <a:rPr lang="en-US" dirty="0"/>
              <a:t>:</a:t>
            </a:r>
          </a:p>
          <a:p>
            <a:pPr lvl="2"/>
            <a:endParaRPr lang="en-US" dirty="0"/>
          </a:p>
          <a:p>
            <a:pPr lvl="2"/>
            <a:endParaRPr lang="en-US" dirty="0"/>
          </a:p>
          <a:p>
            <a:pPr lvl="2"/>
            <a:r>
              <a:rPr lang="en-US" dirty="0"/>
              <a:t>Is RPP evaluated the same way or as a simple sum?</a:t>
            </a:r>
          </a:p>
          <a:p>
            <a:pPr lvl="2"/>
            <a:endParaRPr lang="en-US" dirty="0"/>
          </a:p>
          <a:p>
            <a:pPr lvl="2"/>
            <a:endParaRPr lang="en-US" dirty="0"/>
          </a:p>
          <a:p>
            <a:pPr lvl="4"/>
            <a:r>
              <a:rPr lang="en-US" dirty="0"/>
              <a:t>or</a:t>
            </a:r>
          </a:p>
          <a:p>
            <a:pPr lvl="2"/>
            <a:endParaRPr lang="en-US" dirty="0"/>
          </a:p>
          <a:p>
            <a:pPr lvl="2"/>
            <a:endParaRPr lang="en-US" dirty="0"/>
          </a:p>
        </p:txBody>
      </p:sp>
      <p:pic>
        <p:nvPicPr>
          <p:cNvPr id="4" name="Picture 3">
            <a:extLst>
              <a:ext uri="{FF2B5EF4-FFF2-40B4-BE49-F238E27FC236}">
                <a16:creationId xmlns:a16="http://schemas.microsoft.com/office/drawing/2014/main" id="{11078E91-5A7F-AA99-997A-D1F6BC67FC6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79770" y="628592"/>
            <a:ext cx="1865376" cy="643128"/>
          </a:xfrm>
          <a:prstGeom prst="rect">
            <a:avLst/>
          </a:prstGeom>
        </p:spPr>
      </p:pic>
      <p:graphicFrame>
        <p:nvGraphicFramePr>
          <p:cNvPr id="5" name="Object 4">
            <a:extLst>
              <a:ext uri="{FF2B5EF4-FFF2-40B4-BE49-F238E27FC236}">
                <a16:creationId xmlns:a16="http://schemas.microsoft.com/office/drawing/2014/main" id="{F05864BF-AC48-66EC-6B46-47F29140F0D0}"/>
              </a:ext>
            </a:extLst>
          </p:cNvPr>
          <p:cNvGraphicFramePr>
            <a:graphicFrameLocks noChangeAspect="1"/>
          </p:cNvGraphicFramePr>
          <p:nvPr>
            <p:extLst>
              <p:ext uri="{D42A27DB-BD31-4B8C-83A1-F6EECF244321}">
                <p14:modId xmlns:p14="http://schemas.microsoft.com/office/powerpoint/2010/main" val="3739912113"/>
              </p:ext>
            </p:extLst>
          </p:nvPr>
        </p:nvGraphicFramePr>
        <p:xfrm>
          <a:off x="1419225" y="2617771"/>
          <a:ext cx="2463300" cy="338400"/>
        </p:xfrm>
        <a:graphic>
          <a:graphicData uri="http://schemas.openxmlformats.org/presentationml/2006/ole">
            <mc:AlternateContent xmlns:mc="http://schemas.openxmlformats.org/markup-compatibility/2006">
              <mc:Choice xmlns:v="urn:schemas-microsoft-com:vml" Requires="v">
                <p:oleObj name="AxMath" r:id="rId3" imgW="1970640" imgH="270720" progId="Equation.AxMath">
                  <p:embed/>
                </p:oleObj>
              </mc:Choice>
              <mc:Fallback>
                <p:oleObj name="AxMath" r:id="rId3" imgW="1970640" imgH="270720" progId="Equation.AxMath">
                  <p:embed/>
                  <p:pic>
                    <p:nvPicPr>
                      <p:cNvPr id="0" name=""/>
                      <p:cNvPicPr/>
                      <p:nvPr/>
                    </p:nvPicPr>
                    <p:blipFill>
                      <a:blip r:embed="rId4"/>
                      <a:stretch>
                        <a:fillRect/>
                      </a:stretch>
                    </p:blipFill>
                    <p:spPr>
                      <a:xfrm>
                        <a:off x="1419225" y="2617771"/>
                        <a:ext cx="2463300" cy="3384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B8809BA-7B0C-AF0C-5244-A8B9530AE544}"/>
              </a:ext>
            </a:extLst>
          </p:cNvPr>
          <p:cNvGraphicFramePr>
            <a:graphicFrameLocks noChangeAspect="1"/>
          </p:cNvGraphicFramePr>
          <p:nvPr>
            <p:extLst>
              <p:ext uri="{D42A27DB-BD31-4B8C-83A1-F6EECF244321}">
                <p14:modId xmlns:p14="http://schemas.microsoft.com/office/powerpoint/2010/main" val="1052540996"/>
              </p:ext>
            </p:extLst>
          </p:nvPr>
        </p:nvGraphicFramePr>
        <p:xfrm>
          <a:off x="1419225" y="3300413"/>
          <a:ext cx="3905550" cy="548100"/>
        </p:xfrm>
        <a:graphic>
          <a:graphicData uri="http://schemas.openxmlformats.org/presentationml/2006/ole">
            <mc:AlternateContent xmlns:mc="http://schemas.openxmlformats.org/markup-compatibility/2006">
              <mc:Choice xmlns:v="urn:schemas-microsoft-com:vml" Requires="v">
                <p:oleObj name="AxMath" r:id="rId5" imgW="3124440" imgH="438480" progId="Equation.AxMath">
                  <p:embed/>
                </p:oleObj>
              </mc:Choice>
              <mc:Fallback>
                <p:oleObj name="AxMath" r:id="rId5" imgW="3124440" imgH="438480" progId="Equation.AxMath">
                  <p:embed/>
                  <p:pic>
                    <p:nvPicPr>
                      <p:cNvPr id="5" name="Object 4">
                        <a:extLst>
                          <a:ext uri="{FF2B5EF4-FFF2-40B4-BE49-F238E27FC236}">
                            <a16:creationId xmlns:a16="http://schemas.microsoft.com/office/drawing/2014/main" id="{F05864BF-AC48-66EC-6B46-47F29140F0D0}"/>
                          </a:ext>
                        </a:extLst>
                      </p:cNvPr>
                      <p:cNvPicPr/>
                      <p:nvPr/>
                    </p:nvPicPr>
                    <p:blipFill>
                      <a:blip r:embed="rId6"/>
                      <a:stretch>
                        <a:fillRect/>
                      </a:stretch>
                    </p:blipFill>
                    <p:spPr>
                      <a:xfrm>
                        <a:off x="1419225" y="3300413"/>
                        <a:ext cx="3905550" cy="548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A376669-B725-9C37-3A35-9905D0F04BCC}"/>
              </a:ext>
            </a:extLst>
          </p:cNvPr>
          <p:cNvGraphicFramePr>
            <a:graphicFrameLocks noChangeAspect="1"/>
          </p:cNvGraphicFramePr>
          <p:nvPr>
            <p:extLst>
              <p:ext uri="{D42A27DB-BD31-4B8C-83A1-F6EECF244321}">
                <p14:modId xmlns:p14="http://schemas.microsoft.com/office/powerpoint/2010/main" val="1602367984"/>
              </p:ext>
            </p:extLst>
          </p:nvPr>
        </p:nvGraphicFramePr>
        <p:xfrm>
          <a:off x="1419225" y="4481513"/>
          <a:ext cx="4160838" cy="1382712"/>
        </p:xfrm>
        <a:graphic>
          <a:graphicData uri="http://schemas.openxmlformats.org/presentationml/2006/ole">
            <mc:AlternateContent xmlns:mc="http://schemas.openxmlformats.org/markup-compatibility/2006">
              <mc:Choice xmlns:v="urn:schemas-microsoft-com:vml" Requires="v">
                <p:oleObj name="AxMath" r:id="rId7" imgW="3329640" imgH="1105920" progId="Equation.AxMath">
                  <p:embed/>
                </p:oleObj>
              </mc:Choice>
              <mc:Fallback>
                <p:oleObj name="AxMath" r:id="rId7" imgW="3329640" imgH="1105920" progId="Equation.AxMath">
                  <p:embed/>
                  <p:pic>
                    <p:nvPicPr>
                      <p:cNvPr id="7" name="Object 6">
                        <a:extLst>
                          <a:ext uri="{FF2B5EF4-FFF2-40B4-BE49-F238E27FC236}">
                            <a16:creationId xmlns:a16="http://schemas.microsoft.com/office/drawing/2014/main" id="{BB8809BA-7B0C-AF0C-5244-A8B9530AE544}"/>
                          </a:ext>
                        </a:extLst>
                      </p:cNvPr>
                      <p:cNvPicPr/>
                      <p:nvPr/>
                    </p:nvPicPr>
                    <p:blipFill>
                      <a:blip r:embed="rId8"/>
                      <a:stretch>
                        <a:fillRect/>
                      </a:stretch>
                    </p:blipFill>
                    <p:spPr>
                      <a:xfrm>
                        <a:off x="1419225" y="4481513"/>
                        <a:ext cx="4160838" cy="1382712"/>
                      </a:xfrm>
                      <a:prstGeom prst="rect">
                        <a:avLst/>
                      </a:prstGeom>
                    </p:spPr>
                  </p:pic>
                </p:oleObj>
              </mc:Fallback>
            </mc:AlternateContent>
          </a:graphicData>
        </a:graphic>
      </p:graphicFrame>
      <p:grpSp>
        <p:nvGrpSpPr>
          <p:cNvPr id="11" name="Group 10">
            <a:extLst>
              <a:ext uri="{FF2B5EF4-FFF2-40B4-BE49-F238E27FC236}">
                <a16:creationId xmlns:a16="http://schemas.microsoft.com/office/drawing/2014/main" id="{35430E1A-2CDF-5EFE-E2FA-4E9C25757B87}"/>
              </a:ext>
            </a:extLst>
          </p:cNvPr>
          <p:cNvGrpSpPr/>
          <p:nvPr/>
        </p:nvGrpSpPr>
        <p:grpSpPr>
          <a:xfrm>
            <a:off x="5970680" y="4456837"/>
            <a:ext cx="1629656" cy="1435071"/>
            <a:chOff x="7278370" y="4348682"/>
            <a:chExt cx="1629656" cy="1435071"/>
          </a:xfrm>
        </p:grpSpPr>
        <p:pic>
          <p:nvPicPr>
            <p:cNvPr id="9" name="Picture 8">
              <a:extLst>
                <a:ext uri="{FF2B5EF4-FFF2-40B4-BE49-F238E27FC236}">
                  <a16:creationId xmlns:a16="http://schemas.microsoft.com/office/drawing/2014/main" id="{CB109F35-7826-57C5-B761-15AD453AE3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78370" y="4348682"/>
              <a:ext cx="1629656" cy="1435071"/>
            </a:xfrm>
            <a:prstGeom prst="rect">
              <a:avLst/>
            </a:prstGeom>
          </p:spPr>
        </p:pic>
        <p:sp>
          <p:nvSpPr>
            <p:cNvPr id="10" name="TextBox 9">
              <a:extLst>
                <a:ext uri="{FF2B5EF4-FFF2-40B4-BE49-F238E27FC236}">
                  <a16:creationId xmlns:a16="http://schemas.microsoft.com/office/drawing/2014/main" id="{C1E5DE9C-CD59-49EE-7EDA-2DDF7A863D16}"/>
                </a:ext>
              </a:extLst>
            </p:cNvPr>
            <p:cNvSpPr txBox="1"/>
            <p:nvPr/>
          </p:nvSpPr>
          <p:spPr>
            <a:xfrm rot="20181538">
              <a:off x="7746851" y="4535667"/>
              <a:ext cx="995785" cy="738664"/>
            </a:xfrm>
            <a:prstGeom prst="rect">
              <a:avLst/>
            </a:prstGeom>
            <a:noFill/>
          </p:spPr>
          <p:txBody>
            <a:bodyPr wrap="none" rtlCol="0">
              <a:spAutoFit/>
            </a:bodyPr>
            <a:lstStyle/>
            <a:p>
              <a:pPr algn="ctr"/>
              <a:r>
                <a:rPr lang="en-US" sz="1400" dirty="0">
                  <a:latin typeface="Lucida Handwriting" panose="03010101010101010101" pitchFamily="66" charset="0"/>
                </a:rPr>
                <a:t>Square </a:t>
              </a:r>
            </a:p>
            <a:p>
              <a:pPr algn="ctr"/>
              <a:r>
                <a:rPr lang="en-US" sz="1400" dirty="0">
                  <a:latin typeface="Lucida Handwriting" panose="03010101010101010101" pitchFamily="66" charset="0"/>
                </a:rPr>
                <a:t>Root</a:t>
              </a:r>
            </a:p>
            <a:p>
              <a:pPr algn="ctr"/>
              <a:r>
                <a:rPr lang="en-US" sz="1400" dirty="0">
                  <a:latin typeface="Lucida Handwriting" panose="03010101010101010101" pitchFamily="66" charset="0"/>
                </a:rPr>
                <a:t>or Sum?</a:t>
              </a:r>
            </a:p>
          </p:txBody>
        </p:sp>
      </p:grpSp>
    </p:spTree>
    <p:extLst>
      <p:ext uri="{BB962C8B-B14F-4D97-AF65-F5344CB8AC3E}">
        <p14:creationId xmlns:p14="http://schemas.microsoft.com/office/powerpoint/2010/main" val="214563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3FB-F21D-905A-C833-76672928BC75}"/>
              </a:ext>
            </a:extLst>
          </p:cNvPr>
          <p:cNvSpPr>
            <a:spLocks noGrp="1"/>
          </p:cNvSpPr>
          <p:nvPr>
            <p:ph type="title"/>
          </p:nvPr>
        </p:nvSpPr>
        <p:spPr/>
        <p:txBody>
          <a:bodyPr/>
          <a:lstStyle/>
          <a:p>
            <a:r>
              <a:rPr lang="en-US" dirty="0"/>
              <a:t>The Rabbit Hole</a:t>
            </a:r>
          </a:p>
        </p:txBody>
      </p:sp>
      <p:sp>
        <p:nvSpPr>
          <p:cNvPr id="3" name="Content Placeholder 2">
            <a:extLst>
              <a:ext uri="{FF2B5EF4-FFF2-40B4-BE49-F238E27FC236}">
                <a16:creationId xmlns:a16="http://schemas.microsoft.com/office/drawing/2014/main" id="{442C90D9-6911-8D6D-DA9F-07EABC549B86}"/>
              </a:ext>
            </a:extLst>
          </p:cNvPr>
          <p:cNvSpPr>
            <a:spLocks noGrp="1"/>
          </p:cNvSpPr>
          <p:nvPr>
            <p:ph idx="1"/>
          </p:nvPr>
        </p:nvSpPr>
        <p:spPr>
          <a:xfrm>
            <a:off x="685800" y="1554479"/>
            <a:ext cx="10789920" cy="4593173"/>
          </a:xfrm>
        </p:spPr>
        <p:txBody>
          <a:bodyPr>
            <a:normAutofit/>
          </a:bodyPr>
          <a:lstStyle/>
          <a:p>
            <a:r>
              <a:rPr lang="en-US" dirty="0"/>
              <a:t>1. RPP Standard</a:t>
            </a:r>
          </a:p>
          <a:p>
            <a:pPr lvl="2"/>
            <a:r>
              <a:rPr lang="en-US" dirty="0"/>
              <a:t>Ghilani (and others) treat the two parts as separate random errors.</a:t>
            </a:r>
          </a:p>
          <a:p>
            <a:pPr lvl="2"/>
            <a:endParaRPr lang="en-US" dirty="0"/>
          </a:p>
          <a:p>
            <a:pPr lvl="2"/>
            <a:r>
              <a:rPr lang="en-US" dirty="0"/>
              <a:t>Dan’s perspectives</a:t>
            </a:r>
          </a:p>
          <a:p>
            <a:pPr lvl="3"/>
            <a:r>
              <a:rPr lang="en-US" dirty="0"/>
              <a:t>“It’s not inherently truer to treat the constant &amp; proportional parts as independent random errors, and therefore combine them by error of a sum. </a:t>
            </a:r>
          </a:p>
          <a:p>
            <a:pPr lvl="3"/>
            <a:r>
              <a:rPr lang="en-US" dirty="0"/>
              <a:t>What matters is how the equipment manufacturer tests and models the error. Trimble engineers say the instrument contribution of EDM random error is a linear sum of the constant &amp; distance dependent portion.</a:t>
            </a:r>
          </a:p>
          <a:p>
            <a:pPr lvl="3"/>
            <a:r>
              <a:rPr lang="en-US" dirty="0"/>
              <a:t>...</a:t>
            </a:r>
          </a:p>
          <a:p>
            <a:pPr lvl="3"/>
            <a:r>
              <a:rPr lang="en-US" b="0" i="0" dirty="0" err="1">
                <a:solidFill>
                  <a:srgbClr val="000000"/>
                </a:solidFill>
                <a:effectLst/>
                <a:latin typeface="Calibri" panose="020F0502020204030204" pitchFamily="34" charset="0"/>
              </a:rPr>
              <a:t>StarNet</a:t>
            </a:r>
            <a:r>
              <a:rPr lang="en-US" b="0" i="0" dirty="0">
                <a:solidFill>
                  <a:srgbClr val="000000"/>
                </a:solidFill>
                <a:effectLst/>
                <a:latin typeface="Calibri" panose="020F0502020204030204" pitchFamily="34" charset="0"/>
              </a:rPr>
              <a:t> has been computing ALTA-NSPS allowable as a linear sum of 0.07 ft + 50 ppm, not error of a sum.  </a:t>
            </a:r>
          </a:p>
          <a:p>
            <a:pPr lvl="3"/>
            <a:r>
              <a:rPr lang="en-US" b="0" i="0" dirty="0">
                <a:solidFill>
                  <a:srgbClr val="000000"/>
                </a:solidFill>
                <a:effectLst/>
                <a:latin typeface="Calibri" panose="020F0502020204030204" pitchFamily="34" charset="0"/>
              </a:rPr>
              <a:t>I believe Trimble Business Center does a linear sum too, although they only added the test a few years ago.”</a:t>
            </a:r>
          </a:p>
          <a:p>
            <a:pPr lvl="3"/>
            <a:endParaRPr lang="en-US" dirty="0">
              <a:solidFill>
                <a:srgbClr val="000000"/>
              </a:solidFill>
              <a:latin typeface="Calibri" panose="020F0502020204030204" pitchFamily="34" charset="0"/>
            </a:endParaRPr>
          </a:p>
          <a:p>
            <a:pPr lvl="2"/>
            <a:r>
              <a:rPr lang="en-US" dirty="0">
                <a:solidFill>
                  <a:srgbClr val="000000"/>
                </a:solidFill>
                <a:latin typeface="Calibri" panose="020F0502020204030204" pitchFamily="34" charset="0"/>
              </a:rPr>
              <a:t>The way it’s written, it’s not clear what the standard means let alone how adjustments textbooks treat the errors.</a:t>
            </a:r>
            <a:endParaRPr lang="en-US" dirty="0"/>
          </a:p>
        </p:txBody>
      </p:sp>
      <p:pic>
        <p:nvPicPr>
          <p:cNvPr id="4" name="Picture 3">
            <a:extLst>
              <a:ext uri="{FF2B5EF4-FFF2-40B4-BE49-F238E27FC236}">
                <a16:creationId xmlns:a16="http://schemas.microsoft.com/office/drawing/2014/main" id="{11078E91-5A7F-AA99-997A-D1F6BC67FC6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79770" y="628592"/>
            <a:ext cx="1865376" cy="643128"/>
          </a:xfrm>
          <a:prstGeom prst="rect">
            <a:avLst/>
          </a:prstGeom>
        </p:spPr>
      </p:pic>
    </p:spTree>
    <p:extLst>
      <p:ext uri="{BB962C8B-B14F-4D97-AF65-F5344CB8AC3E}">
        <p14:creationId xmlns:p14="http://schemas.microsoft.com/office/powerpoint/2010/main" val="302862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 Fundamental Concepts.pptx" id="{886D93D9-AB54-4329-95DD-24F2FB58CA8F}" vid="{12141FCA-838C-4C25-9604-9737A9A72CE3}"/>
    </a:ext>
  </a:extLst>
</a:theme>
</file>

<file path=docProps/app.xml><?xml version="1.0" encoding="utf-8"?>
<Properties xmlns="http://schemas.openxmlformats.org/officeDocument/2006/extended-properties" xmlns:vt="http://schemas.openxmlformats.org/officeDocument/2006/docPropsVTypes">
  <Template>Basic Surveying Principles</Template>
  <TotalTime>846</TotalTime>
  <Words>2541</Words>
  <Application>Microsoft Office PowerPoint</Application>
  <PresentationFormat>Widescreen</PresentationFormat>
  <Paragraphs>392</Paragraphs>
  <Slides>27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4" baseType="lpstr">
      <vt:lpstr>Arial</vt:lpstr>
      <vt:lpstr>Calibri</vt:lpstr>
      <vt:lpstr>Calibri Light</vt:lpstr>
      <vt:lpstr>Lucida Handwriting</vt:lpstr>
      <vt:lpstr>Retrospect</vt:lpstr>
      <vt:lpstr>AxMath</vt:lpstr>
      <vt:lpstr>Worksheet</vt:lpstr>
      <vt:lpstr>ALTA/NSPS Position Standards...</vt:lpstr>
      <vt:lpstr>Some Background</vt:lpstr>
      <vt:lpstr>Some Background</vt:lpstr>
      <vt:lpstr>Current ALTA/NSPS Position Standards</vt:lpstr>
      <vt:lpstr>Current ALTA/NSPS Position Standards</vt:lpstr>
      <vt:lpstr>The Rabbit Hole</vt:lpstr>
      <vt:lpstr>The Rabbit Hole</vt:lpstr>
      <vt:lpstr>The Rabbit Hole</vt:lpstr>
      <vt:lpstr>The Rabbit Hole</vt:lpstr>
      <vt:lpstr>The Rabbit Hole</vt:lpstr>
      <vt:lpstr>The Rabbit Hole</vt:lpstr>
      <vt:lpstr>The Rabbit Hole</vt:lpstr>
      <vt:lpstr>The Rabbit Hole</vt:lpstr>
      <vt:lpstr>The Rabbit Hole</vt:lpstr>
      <vt:lpstr>The Rabbit Hole</vt:lpstr>
      <vt:lpstr>The Rabbit Hole</vt:lpstr>
      <vt:lpstr>The Rabbit Hole</vt:lpstr>
      <vt:lpstr>The Rabbit Hole</vt:lpstr>
      <vt:lpstr>The Rabbit Hole</vt:lpstr>
      <vt:lpstr>The Rabbit Hole</vt:lpstr>
      <vt:lpstr>The Rabbit Hole</vt:lpstr>
      <vt:lpstr>The Rabbit Hole</vt:lpstr>
      <vt:lpstr>The Rabbit Hole</vt:lpstr>
      <vt:lpstr>The Rabbit Hole</vt:lpstr>
      <vt:lpstr>The Rabbit Hole</vt:lpstr>
      <vt:lpstr>PowerPoint Presentation</vt:lpstr>
      <vt:lpstr>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ALTA/NSPS Position Standards...</dc:title>
  <dc:creator>Jerry Mahun</dc:creator>
  <cp:lastModifiedBy>Jerry Mahun</cp:lastModifiedBy>
  <cp:revision>7</cp:revision>
  <cp:lastPrinted>2023-11-13T18:38:18Z</cp:lastPrinted>
  <dcterms:created xsi:type="dcterms:W3CDTF">2023-11-12T18:09:17Z</dcterms:created>
  <dcterms:modified xsi:type="dcterms:W3CDTF">2023-11-14T01:00:51Z</dcterms:modified>
</cp:coreProperties>
</file>