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9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26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bookmarkIdSeed="2">
  <p:sldMasterIdLst>
    <p:sldMasterId id="2147483686" r:id="rId1"/>
  </p:sldMasterIdLst>
  <p:notesMasterIdLst>
    <p:notesMasterId r:id="rId57"/>
  </p:notesMasterIdLst>
  <p:handoutMasterIdLst>
    <p:handoutMasterId r:id="rId58"/>
  </p:handoutMasterIdLst>
  <p:sldIdLst>
    <p:sldId id="388" r:id="rId2"/>
    <p:sldId id="688" r:id="rId3"/>
    <p:sldId id="369" r:id="rId4"/>
    <p:sldId id="400" r:id="rId5"/>
    <p:sldId id="618" r:id="rId6"/>
    <p:sldId id="691" r:id="rId7"/>
    <p:sldId id="717" r:id="rId8"/>
    <p:sldId id="692" r:id="rId9"/>
    <p:sldId id="693" r:id="rId10"/>
    <p:sldId id="694" r:id="rId11"/>
    <p:sldId id="396" r:id="rId12"/>
    <p:sldId id="695" r:id="rId13"/>
    <p:sldId id="781" r:id="rId14"/>
    <p:sldId id="783" r:id="rId15"/>
    <p:sldId id="697" r:id="rId16"/>
    <p:sldId id="698" r:id="rId17"/>
    <p:sldId id="760" r:id="rId18"/>
    <p:sldId id="758" r:id="rId19"/>
    <p:sldId id="759" r:id="rId20"/>
    <p:sldId id="762" r:id="rId21"/>
    <p:sldId id="766" r:id="rId22"/>
    <p:sldId id="699" r:id="rId23"/>
    <p:sldId id="767" r:id="rId24"/>
    <p:sldId id="713" r:id="rId25"/>
    <p:sldId id="763" r:id="rId26"/>
    <p:sldId id="720" r:id="rId27"/>
    <p:sldId id="722" r:id="rId28"/>
    <p:sldId id="724" r:id="rId29"/>
    <p:sldId id="769" r:id="rId30"/>
    <p:sldId id="725" r:id="rId31"/>
    <p:sldId id="726" r:id="rId32"/>
    <p:sldId id="739" r:id="rId33"/>
    <p:sldId id="730" r:id="rId34"/>
    <p:sldId id="733" r:id="rId35"/>
    <p:sldId id="737" r:id="rId36"/>
    <p:sldId id="734" r:id="rId37"/>
    <p:sldId id="735" r:id="rId38"/>
    <p:sldId id="738" r:id="rId39"/>
    <p:sldId id="764" r:id="rId40"/>
    <p:sldId id="740" r:id="rId41"/>
    <p:sldId id="731" r:id="rId42"/>
    <p:sldId id="742" r:id="rId43"/>
    <p:sldId id="743" r:id="rId44"/>
    <p:sldId id="782" r:id="rId45"/>
    <p:sldId id="727" r:id="rId46"/>
    <p:sldId id="744" r:id="rId47"/>
    <p:sldId id="745" r:id="rId48"/>
    <p:sldId id="747" r:id="rId49"/>
    <p:sldId id="751" r:id="rId50"/>
    <p:sldId id="752" r:id="rId51"/>
    <p:sldId id="753" r:id="rId52"/>
    <p:sldId id="756" r:id="rId53"/>
    <p:sldId id="757" r:id="rId54"/>
    <p:sldId id="765" r:id="rId55"/>
    <p:sldId id="770" r:id="rId56"/>
  </p:sldIdLst>
  <p:sldSz cx="9144000" cy="6858000" type="screen4x3"/>
  <p:notesSz cx="7010400" cy="9236075"/>
  <p:embeddedFontLst>
    <p:embeddedFont>
      <p:font typeface="Calibri" panose="020F0502020204030204" pitchFamily="34" charset="0"/>
      <p:regular r:id="rId59"/>
      <p:bold r:id="rId60"/>
      <p:italic r:id="rId61"/>
      <p:boldItalic r:id="rId62"/>
    </p:embeddedFont>
    <p:embeddedFont>
      <p:font typeface="Calibri Light" panose="020F0302020204030204" pitchFamily="34" charset="0"/>
      <p:regular r:id="rId63"/>
      <p:italic r:id="rId64"/>
    </p:embeddedFont>
    <p:embeddedFont>
      <p:font typeface="GreekC" panose="00000400000000000000" pitchFamily="2" charset="0"/>
      <p:regular r:id="rId65"/>
    </p:embeddedFont>
    <p:embeddedFont>
      <p:font typeface="Verdana" panose="020B0604030504040204" pitchFamily="34" charset="0"/>
      <p:regular r:id="rId66"/>
      <p:bold r:id="rId67"/>
      <p:italic r:id="rId68"/>
      <p:boldItalic r:id="rId69"/>
    </p:embeddedFont>
  </p:embeddedFontLst>
  <p:custDataLst>
    <p:tags r:id="rId7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70" userDrawn="1">
          <p15:clr>
            <a:srgbClr val="A4A3A4"/>
          </p15:clr>
        </p15:guide>
        <p15:guide id="2" pos="2070" userDrawn="1">
          <p15:clr>
            <a:srgbClr val="A4A3A4"/>
          </p15:clr>
        </p15:guide>
        <p15:guide id="3" orient="horz" pos="2909" userDrawn="1">
          <p15:clr>
            <a:srgbClr val="A4A3A4"/>
          </p15:clr>
        </p15:guide>
        <p15:guide id="4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5E00"/>
    <a:srgbClr val="0000FF"/>
    <a:srgbClr val="663300"/>
    <a:srgbClr val="FCF600"/>
    <a:srgbClr val="FF75BA"/>
    <a:srgbClr val="73A9DB"/>
    <a:srgbClr val="FF99CC"/>
    <a:srgbClr val="FF6699"/>
    <a:srgbClr val="FF7B6D"/>
    <a:srgbClr val="FEC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41" autoAdjust="0"/>
    <p:restoredTop sz="94952" autoAdjust="0"/>
  </p:normalViewPr>
  <p:slideViewPr>
    <p:cSldViewPr snapToGrid="0">
      <p:cViewPr varScale="1">
        <p:scale>
          <a:sx n="97" d="100"/>
          <a:sy n="97" d="100"/>
        </p:scale>
        <p:origin x="1194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2" y="-8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2328" y="102"/>
      </p:cViewPr>
      <p:guideLst>
        <p:guide orient="horz" pos="2770"/>
        <p:guide pos="2070"/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5.fntdata"/><Relationship Id="rId68" Type="http://schemas.openxmlformats.org/officeDocument/2006/relationships/font" Target="fonts/font10.fntdata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66" Type="http://schemas.openxmlformats.org/officeDocument/2006/relationships/font" Target="fonts/font8.fntdata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2.fntdata"/><Relationship Id="rId65" Type="http://schemas.openxmlformats.org/officeDocument/2006/relationships/font" Target="fonts/font7.fntdata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6.fntdata"/><Relationship Id="rId69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.fntdata"/><Relationship Id="rId67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4.fntdata"/><Relationship Id="rId7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271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774271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F3F0F2-F2F1-42AA-90D2-EDF123EFDB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010400" cy="9236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92824" tIns="46412" rIns="92824" bIns="46412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6623050" y="-4265613"/>
            <a:ext cx="13246100" cy="9936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01042" y="4387136"/>
            <a:ext cx="5605074" cy="41546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56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623050" y="-4265613"/>
            <a:ext cx="13246100" cy="9936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50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50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34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45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50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703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363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369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281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72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623050" y="-4265613"/>
            <a:ext cx="13246100" cy="9936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858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430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652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932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905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955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623050" y="-4265613"/>
            <a:ext cx="13246100" cy="9936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623050" y="-4265613"/>
            <a:ext cx="13246100" cy="9936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46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623050" y="-4265613"/>
            <a:ext cx="13246100" cy="9936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70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623050" y="-4265613"/>
            <a:ext cx="13246100" cy="9936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06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50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50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47619-5EBB-414F-AFAC-767844C04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1B4FEE-1EB3-498D-8DDA-D72D73C8DE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88899-08A6-4AB7-B6F8-8CD817427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8B4AB-47B0-431D-83D8-BB5DBF96B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55EFA-7D8C-425B-B861-E456DF659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55789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D700F-6346-4B41-B1EC-BEF881668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B615E-580F-4FB7-A0C0-5BEDC9AF6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3CBDE-C464-4681-80D6-2A55A720B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1217A-465C-4350-88B4-6A57E3BC8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9369E-01CF-4507-935C-89AFCED36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20082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83E80-D431-469A-BDBC-06E995D92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321E6-D88F-40ED-844B-FF79BC11D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F88590-B81F-4775-9E63-4D43CB159C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897982-2082-441D-B878-D72BC5A5D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C5E20-AEFD-4F6A-AECA-6E87488C9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71CBC-D2F6-4EC0-B5E6-81C1B9FD6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95502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DB32D-032F-481F-B53C-420B67476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530491-A1C7-4EC0-A723-7914EC303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139CB7-A5A6-4589-9343-F60100EC7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5DB41F-4677-4B94-95BD-290EE9F57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48782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V. Least_Squ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93B3109-F6E4-4FCA-B5CE-9318D56E05A7}"/>
              </a:ext>
            </a:extLst>
          </p:cNvPr>
          <p:cNvSpPr/>
          <p:nvPr userDrawn="1"/>
        </p:nvSpPr>
        <p:spPr>
          <a:xfrm>
            <a:off x="91440" y="228600"/>
            <a:ext cx="8731624" cy="320040"/>
          </a:xfrm>
          <a:prstGeom prst="roundRect">
            <a:avLst/>
          </a:prstGeo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27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CD5D96-B737-4FC3-9755-BEBAA142AE44}"/>
              </a:ext>
            </a:extLst>
          </p:cNvPr>
          <p:cNvSpPr txBox="1"/>
          <p:nvPr userDrawn="1"/>
        </p:nvSpPr>
        <p:spPr>
          <a:xfrm>
            <a:off x="161365" y="152400"/>
            <a:ext cx="6669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IV. Least Squares Adjustment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8FC0375-9841-4CE4-84C1-D0D55D415A41}"/>
              </a:ext>
            </a:extLst>
          </p:cNvPr>
          <p:cNvSpPr/>
          <p:nvPr userDrawn="1"/>
        </p:nvSpPr>
        <p:spPr>
          <a:xfrm>
            <a:off x="177859" y="720498"/>
            <a:ext cx="210312" cy="210312"/>
          </a:xfrm>
          <a:prstGeom prst="ellipse">
            <a:avLst/>
          </a:prstGeo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circle">
              <a:fillToRect l="100000" t="100000"/>
            </a:path>
            <a:tileRect r="-100000" b="-100000"/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BE21F36-C12D-4621-9078-B80809071BDF}"/>
              </a:ext>
            </a:extLst>
          </p:cNvPr>
          <p:cNvSpPr/>
          <p:nvPr userDrawn="1"/>
        </p:nvSpPr>
        <p:spPr>
          <a:xfrm>
            <a:off x="674855" y="641661"/>
            <a:ext cx="64008" cy="64008"/>
          </a:xfrm>
          <a:prstGeom prst="ellipse">
            <a:avLst/>
          </a:prstGeo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circle">
              <a:fillToRect l="100000" t="100000"/>
            </a:path>
            <a:tileRect r="-100000" b="-100000"/>
          </a:gradFill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A8D2F8-6593-4E72-9CC9-72A2A905D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603" y="884331"/>
            <a:ext cx="7886700" cy="5358814"/>
          </a:xfrm>
        </p:spPr>
        <p:txBody>
          <a:bodyPr/>
          <a:lstStyle>
            <a:lvl1pPr>
              <a:defRPr b="1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2983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II_Random_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93B3109-F6E4-4FCA-B5CE-9318D56E05A7}"/>
              </a:ext>
            </a:extLst>
          </p:cNvPr>
          <p:cNvSpPr/>
          <p:nvPr userDrawn="1"/>
        </p:nvSpPr>
        <p:spPr>
          <a:xfrm>
            <a:off x="91440" y="228600"/>
            <a:ext cx="8731624" cy="320040"/>
          </a:xfrm>
          <a:prstGeom prst="rect">
            <a:avLst/>
          </a:prstGeom>
          <a:gradFill flip="none" rotWithShape="1">
            <a:gsLst>
              <a:gs pos="0">
                <a:srgbClr val="FF3300"/>
              </a:gs>
              <a:gs pos="48000">
                <a:srgbClr val="FFCC66"/>
              </a:gs>
              <a:gs pos="100000">
                <a:srgbClr val="FDFEC6"/>
              </a:gs>
              <a:gs pos="79000">
                <a:schemeClr val="accent4">
                  <a:lumMod val="20000"/>
                  <a:lumOff val="80000"/>
                </a:schemeClr>
              </a:gs>
            </a:gsLst>
            <a:lin ang="108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CD5D96-B737-4FC3-9755-BEBAA142AE44}"/>
              </a:ext>
            </a:extLst>
          </p:cNvPr>
          <p:cNvSpPr txBox="1"/>
          <p:nvPr userDrawn="1"/>
        </p:nvSpPr>
        <p:spPr>
          <a:xfrm>
            <a:off x="161365" y="152400"/>
            <a:ext cx="6669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III. Random Errors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8FC0375-9841-4CE4-84C1-D0D55D415A41}"/>
              </a:ext>
            </a:extLst>
          </p:cNvPr>
          <p:cNvSpPr/>
          <p:nvPr userDrawn="1"/>
        </p:nvSpPr>
        <p:spPr>
          <a:xfrm>
            <a:off x="177859" y="720498"/>
            <a:ext cx="210312" cy="21031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BE21F36-C12D-4621-9078-B80809071BDF}"/>
              </a:ext>
            </a:extLst>
          </p:cNvPr>
          <p:cNvSpPr/>
          <p:nvPr userDrawn="1"/>
        </p:nvSpPr>
        <p:spPr>
          <a:xfrm>
            <a:off x="674855" y="641661"/>
            <a:ext cx="64008" cy="64008"/>
          </a:xfrm>
          <a:prstGeom prst="ellipse">
            <a:avLst/>
          </a:prstGeom>
          <a:solidFill>
            <a:srgbClr val="FFCC66"/>
          </a:solidFill>
          <a:ln w="12700" cap="rnd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A8D2F8-6593-4E72-9CC9-72A2A905D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603" y="884331"/>
            <a:ext cx="7886700" cy="5358814"/>
          </a:xfrm>
        </p:spPr>
        <p:txBody>
          <a:bodyPr/>
          <a:lstStyle>
            <a:lvl1pPr>
              <a:defRPr b="1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1960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ignment"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93B3109-F6E4-4FCA-B5CE-9318D56E05A7}"/>
              </a:ext>
            </a:extLst>
          </p:cNvPr>
          <p:cNvSpPr/>
          <p:nvPr userDrawn="1"/>
        </p:nvSpPr>
        <p:spPr>
          <a:xfrm>
            <a:off x="91440" y="228600"/>
            <a:ext cx="8731624" cy="32004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5500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CD5D96-B737-4FC3-9755-BEBAA142AE44}"/>
              </a:ext>
            </a:extLst>
          </p:cNvPr>
          <p:cNvSpPr txBox="1"/>
          <p:nvPr userDrawn="1"/>
        </p:nvSpPr>
        <p:spPr>
          <a:xfrm>
            <a:off x="161365" y="152400"/>
            <a:ext cx="6669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Assignment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8FC0375-9841-4CE4-84C1-D0D55D415A41}"/>
              </a:ext>
            </a:extLst>
          </p:cNvPr>
          <p:cNvSpPr/>
          <p:nvPr userDrawn="1"/>
        </p:nvSpPr>
        <p:spPr>
          <a:xfrm>
            <a:off x="177859" y="720498"/>
            <a:ext cx="210312" cy="21031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A8D2F8-6593-4E72-9CC9-72A2A905D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603" y="884331"/>
            <a:ext cx="7886700" cy="5358814"/>
          </a:xfrm>
        </p:spPr>
        <p:txBody>
          <a:bodyPr/>
          <a:lstStyle>
            <a:lvl1pPr>
              <a:defRPr b="1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5965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F39B2B-096D-4BE2-A04D-DD2785369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12/6/2021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CC99D1-BD0D-4119-9F5A-CAA62A538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E1960-A7A9-4170-AB78-71B462534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167F521-0DA4-4504-9F55-13BA1D83DF27}"/>
              </a:ext>
            </a:extLst>
          </p:cNvPr>
          <p:cNvSpPr/>
          <p:nvPr userDrawn="1"/>
        </p:nvSpPr>
        <p:spPr>
          <a:xfrm>
            <a:off x="177859" y="720498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B7DA99F-4D09-4401-B696-3920D9BA2F77}"/>
              </a:ext>
            </a:extLst>
          </p:cNvPr>
          <p:cNvSpPr/>
          <p:nvPr userDrawn="1"/>
        </p:nvSpPr>
        <p:spPr>
          <a:xfrm>
            <a:off x="674855" y="641661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5562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865" y="836341"/>
            <a:ext cx="7674270" cy="5032753"/>
          </a:xfrm>
        </p:spPr>
        <p:txBody>
          <a:bodyPr>
            <a:normAutofit/>
          </a:bodyPr>
          <a:lstStyle>
            <a:lvl1pPr marL="0" indent="0">
              <a:buNone/>
              <a:defRPr sz="2200" b="1"/>
            </a:lvl1pPr>
            <a:lvl2pPr marL="201168" indent="0">
              <a:buNone/>
              <a:defRPr sz="2200"/>
            </a:lvl2pPr>
            <a:lvl3pPr marL="384048" indent="0">
              <a:buNone/>
              <a:defRPr sz="2200"/>
            </a:lvl3pPr>
            <a:lvl4pPr marL="566928" indent="0">
              <a:buNone/>
              <a:defRPr sz="2200"/>
            </a:lvl4pPr>
            <a:lvl5pPr marL="749808" indent="0">
              <a:buNone/>
              <a:defRPr sz="2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42A9D-2DB5-4523-B068-9FD173D37F38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E47C-07FD-4AEB-A184-3DFF2545A6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54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F78980-DC9A-43C9-B452-84BC16FE9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03" y="284444"/>
            <a:ext cx="7886700" cy="4148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EA614-8E1E-4978-9E2E-82B4D2B70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603" y="884331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A24EF-1B96-4D5B-9722-6726BDB4DF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12/6/2021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54455-84DB-4184-B58F-F3B646889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8C443-55C2-4FD1-ABF4-4EE4F1263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79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90" r:id="rId3"/>
    <p:sldLayoutId id="2147483692" r:id="rId4"/>
    <p:sldLayoutId id="2147483701" r:id="rId5"/>
    <p:sldLayoutId id="2147483703" r:id="rId6"/>
    <p:sldLayoutId id="2147483704" r:id="rId7"/>
    <p:sldLayoutId id="2147483693" r:id="rId8"/>
    <p:sldLayoutId id="2147483699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8.wmf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tags" Target="../tags/tag5.xml"/><Relationship Id="rId7" Type="http://schemas.openxmlformats.org/officeDocument/2006/relationships/oleObject" Target="../embeddings/oleObject2.bin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tags" Target="../tags/tag7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4.wmf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2.xml"/><Relationship Id="rId11" Type="http://schemas.openxmlformats.org/officeDocument/2006/relationships/oleObject" Target="../embeddings/oleObject4.bin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6.png"/><Relationship Id="rId4" Type="http://schemas.openxmlformats.org/officeDocument/2006/relationships/tags" Target="../tags/tag8.xml"/><Relationship Id="rId9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7.wmf"/><Relationship Id="rId2" Type="http://schemas.openxmlformats.org/officeDocument/2006/relationships/tags" Target="../tags/tag2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5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7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8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5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3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5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8.wmf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oleObject" Target="../embeddings/oleObject6.bin"/><Relationship Id="rId2" Type="http://schemas.openxmlformats.org/officeDocument/2006/relationships/tags" Target="../tags/tag9.xml"/><Relationship Id="rId1" Type="http://schemas.openxmlformats.org/officeDocument/2006/relationships/vmlDrawing" Target="../drawings/vmlDrawing3.vml"/><Relationship Id="rId6" Type="http://schemas.openxmlformats.org/officeDocument/2006/relationships/tags" Target="../tags/tag13.xml"/><Relationship Id="rId11" Type="http://schemas.openxmlformats.org/officeDocument/2006/relationships/image" Target="../media/image7.wmf"/><Relationship Id="rId5" Type="http://schemas.openxmlformats.org/officeDocument/2006/relationships/tags" Target="../tags/tag12.xml"/><Relationship Id="rId10" Type="http://schemas.openxmlformats.org/officeDocument/2006/relationships/oleObject" Target="../embeddings/oleObject5.bin"/><Relationship Id="rId4" Type="http://schemas.openxmlformats.org/officeDocument/2006/relationships/tags" Target="../tags/tag11.xml"/><Relationship Id="rId9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33.w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3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1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38.w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37.bin"/><Relationship Id="rId17" Type="http://schemas.openxmlformats.org/officeDocument/2006/relationships/image" Target="../media/image40.wmf"/><Relationship Id="rId2" Type="http://schemas.openxmlformats.org/officeDocument/2006/relationships/slideLayout" Target="../slideLayouts/slideLayout5.xml"/><Relationship Id="rId16" Type="http://schemas.openxmlformats.org/officeDocument/2006/relationships/oleObject" Target="../embeddings/oleObject39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5" Type="http://schemas.openxmlformats.org/officeDocument/2006/relationships/image" Target="../media/image39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36.wmf"/><Relationship Id="rId14" Type="http://schemas.openxmlformats.org/officeDocument/2006/relationships/oleObject" Target="../embeddings/oleObject38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slideLayout" Target="../slideLayouts/slideLayout5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7.v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5" Type="http://schemas.openxmlformats.org/officeDocument/2006/relationships/tags" Target="../tags/tag26.xml"/><Relationship Id="rId15" Type="http://schemas.openxmlformats.org/officeDocument/2006/relationships/image" Target="../media/image41.wmf"/><Relationship Id="rId10" Type="http://schemas.openxmlformats.org/officeDocument/2006/relationships/tags" Target="../tags/tag31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oleObject" Target="../embeddings/oleObject40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tags" Target="../tags/tag46.xml"/><Relationship Id="rId18" Type="http://schemas.openxmlformats.org/officeDocument/2006/relationships/tags" Target="../tags/tag51.xml"/><Relationship Id="rId3" Type="http://schemas.openxmlformats.org/officeDocument/2006/relationships/tags" Target="../tags/tag36.xml"/><Relationship Id="rId21" Type="http://schemas.openxmlformats.org/officeDocument/2006/relationships/tags" Target="../tags/tag54.xml"/><Relationship Id="rId7" Type="http://schemas.openxmlformats.org/officeDocument/2006/relationships/tags" Target="../tags/tag40.xml"/><Relationship Id="rId12" Type="http://schemas.openxmlformats.org/officeDocument/2006/relationships/tags" Target="../tags/tag45.xml"/><Relationship Id="rId17" Type="http://schemas.openxmlformats.org/officeDocument/2006/relationships/tags" Target="../tags/tag50.xml"/><Relationship Id="rId2" Type="http://schemas.openxmlformats.org/officeDocument/2006/relationships/tags" Target="../tags/tag35.xml"/><Relationship Id="rId16" Type="http://schemas.openxmlformats.org/officeDocument/2006/relationships/tags" Target="../tags/tag49.xml"/><Relationship Id="rId20" Type="http://schemas.openxmlformats.org/officeDocument/2006/relationships/tags" Target="../tags/tag53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5" Type="http://schemas.openxmlformats.org/officeDocument/2006/relationships/tags" Target="../tags/tag38.xml"/><Relationship Id="rId15" Type="http://schemas.openxmlformats.org/officeDocument/2006/relationships/tags" Target="../tags/tag48.xml"/><Relationship Id="rId23" Type="http://schemas.openxmlformats.org/officeDocument/2006/relationships/slideLayout" Target="../slideLayouts/slideLayout5.xml"/><Relationship Id="rId10" Type="http://schemas.openxmlformats.org/officeDocument/2006/relationships/tags" Target="../tags/tag43.xml"/><Relationship Id="rId19" Type="http://schemas.openxmlformats.org/officeDocument/2006/relationships/tags" Target="../tags/tag52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tags" Target="../tags/tag47.xml"/><Relationship Id="rId22" Type="http://schemas.openxmlformats.org/officeDocument/2006/relationships/tags" Target="../tags/tag5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image" Target="../media/image42.wmf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12" Type="http://schemas.openxmlformats.org/officeDocument/2006/relationships/oleObject" Target="../embeddings/oleObject41.bin"/><Relationship Id="rId2" Type="http://schemas.openxmlformats.org/officeDocument/2006/relationships/tags" Target="../tags/tag56.xml"/><Relationship Id="rId1" Type="http://schemas.openxmlformats.org/officeDocument/2006/relationships/vmlDrawing" Target="../drawings/vmlDrawing18.vml"/><Relationship Id="rId6" Type="http://schemas.openxmlformats.org/officeDocument/2006/relationships/tags" Target="../tags/tag60.xml"/><Relationship Id="rId11" Type="http://schemas.openxmlformats.org/officeDocument/2006/relationships/notesSlide" Target="../notesSlides/notesSlide20.xml"/><Relationship Id="rId5" Type="http://schemas.openxmlformats.org/officeDocument/2006/relationships/tags" Target="../tags/tag59.xml"/><Relationship Id="rId10" Type="http://schemas.openxmlformats.org/officeDocument/2006/relationships/slideLayout" Target="../slideLayouts/slideLayout5.xml"/><Relationship Id="rId4" Type="http://schemas.openxmlformats.org/officeDocument/2006/relationships/tags" Target="../tags/tag58.xml"/><Relationship Id="rId9" Type="http://schemas.openxmlformats.org/officeDocument/2006/relationships/tags" Target="../tags/tag6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4" Type="http://schemas.openxmlformats.org/officeDocument/2006/relationships/notesSlide" Target="../notesSlides/notesSlide2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notesSlide" Target="../notesSlides/notesSlide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tags" Target="../tags/tag18.xml"/><Relationship Id="rId7" Type="http://schemas.openxmlformats.org/officeDocument/2006/relationships/oleObject" Target="../embeddings/oleObject10.bin"/><Relationship Id="rId2" Type="http://schemas.openxmlformats.org/officeDocument/2006/relationships/tags" Target="../tags/tag1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9.bin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/>
            </a:br>
            <a:r>
              <a:rPr lang="en-US" sz="3100"/>
              <a:t>Mentoring Mondays</a:t>
            </a:r>
            <a:br>
              <a:rPr lang="en-US" dirty="0"/>
            </a:br>
            <a:r>
              <a:rPr lang="en-US" dirty="0"/>
              <a:t>Measurement &amp; </a:t>
            </a:r>
            <a:r>
              <a:rPr lang="en-US"/>
              <a:t>Computation Errors</a:t>
            </a:r>
            <a:br>
              <a:rPr lang="en-US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I. Numbers</a:t>
            </a: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A. Type</a:t>
            </a: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B. Communication</a:t>
            </a: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C. Sig Fig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II. Measurement Errors</a:t>
            </a: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A. Quality</a:t>
            </a: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B. Error Tenets</a:t>
            </a: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C. Error Sources</a:t>
            </a: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D. Error Types</a:t>
            </a: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E. Behavior</a:t>
            </a: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F. Minimizing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159812-5667-4362-A802-3FC45E081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67150" cy="4351338"/>
          </a:xfrm>
        </p:spPr>
        <p:txBody>
          <a:bodyPr/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III. Random Errors</a:t>
            </a: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A. Basic Analysis</a:t>
            </a:r>
          </a:p>
          <a:p>
            <a:pPr lvl="1"/>
            <a:r>
              <a:rPr lang="en-US" sz="2000" dirty="0">
                <a:solidFill>
                  <a:srgbClr val="663300"/>
                </a:solidFill>
              </a:rPr>
              <a:t>B. Error Propagation</a:t>
            </a:r>
          </a:p>
          <a:p>
            <a:endParaRPr lang="en-US" sz="2400" dirty="0">
              <a:solidFill>
                <a:srgbClr val="663300"/>
              </a:solidFill>
            </a:endParaRPr>
          </a:p>
          <a:p>
            <a:r>
              <a:rPr lang="en-US" sz="2400" dirty="0">
                <a:solidFill>
                  <a:srgbClr val="663300"/>
                </a:solidFill>
              </a:rPr>
              <a:t>IV. Least Squares </a:t>
            </a:r>
            <a:r>
              <a:rPr lang="en-US" sz="2400" dirty="0" err="1">
                <a:solidFill>
                  <a:srgbClr val="663300"/>
                </a:solidFill>
              </a:rPr>
              <a:t>Adj</a:t>
            </a:r>
            <a:endParaRPr lang="en-US" sz="2400" dirty="0">
              <a:solidFill>
                <a:srgbClr val="663300"/>
              </a:solidFill>
            </a:endParaRPr>
          </a:p>
          <a:p>
            <a:pPr lvl="1"/>
            <a:r>
              <a:rPr lang="en-US" sz="2000" dirty="0">
                <a:solidFill>
                  <a:srgbClr val="663300"/>
                </a:solidFill>
              </a:rPr>
              <a:t>A. Compared to Simplified </a:t>
            </a:r>
            <a:r>
              <a:rPr lang="en-US" sz="2000" dirty="0" err="1">
                <a:solidFill>
                  <a:srgbClr val="663300"/>
                </a:solidFill>
              </a:rPr>
              <a:t>Adj</a:t>
            </a:r>
            <a:endParaRPr lang="en-US" sz="2000" dirty="0">
              <a:solidFill>
                <a:srgbClr val="663300"/>
              </a:solidFill>
            </a:endParaRPr>
          </a:p>
          <a:p>
            <a:pPr lvl="1"/>
            <a:r>
              <a:rPr lang="en-US" sz="2000" dirty="0">
                <a:solidFill>
                  <a:srgbClr val="663300"/>
                </a:solidFill>
              </a:rPr>
              <a:t>B. Complex Networks</a:t>
            </a:r>
          </a:p>
          <a:p>
            <a:pPr lvl="1"/>
            <a:r>
              <a:rPr lang="en-US" sz="2000" dirty="0">
                <a:solidFill>
                  <a:srgbClr val="663300"/>
                </a:solidFill>
              </a:rPr>
              <a:t>C. Random Errors Only</a:t>
            </a:r>
          </a:p>
          <a:p>
            <a:pPr lvl="1"/>
            <a:r>
              <a:rPr lang="en-US" sz="2000" dirty="0">
                <a:solidFill>
                  <a:srgbClr val="663300"/>
                </a:solidFill>
              </a:rPr>
              <a:t>D. Redundancies</a:t>
            </a:r>
          </a:p>
          <a:p>
            <a:pPr lvl="1"/>
            <a:r>
              <a:rPr lang="en-US" sz="2000" dirty="0">
                <a:solidFill>
                  <a:srgbClr val="663300"/>
                </a:solidFill>
              </a:rPr>
              <a:t>E. Weights</a:t>
            </a:r>
          </a:p>
          <a:p>
            <a:pPr lvl="1"/>
            <a:r>
              <a:rPr lang="en-US" sz="2000" dirty="0">
                <a:solidFill>
                  <a:srgbClr val="663300"/>
                </a:solidFill>
              </a:rPr>
              <a:t>F. Linear/Non-Linear</a:t>
            </a:r>
          </a:p>
          <a:p>
            <a:pPr lvl="1"/>
            <a:r>
              <a:rPr lang="en-US" sz="2000" dirty="0">
                <a:solidFill>
                  <a:srgbClr val="663300"/>
                </a:solidFill>
              </a:rPr>
              <a:t>G. Adjustment Statistics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A2FD8C-4C0B-45D8-99CA-76A5C32D71D4}"/>
              </a:ext>
            </a:extLst>
          </p:cNvPr>
          <p:cNvSpPr txBox="1"/>
          <p:nvPr/>
        </p:nvSpPr>
        <p:spPr>
          <a:xfrm>
            <a:off x="3305503" y="1145629"/>
            <a:ext cx="1108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663300"/>
                </a:solidFill>
              </a:rPr>
              <a:t>Tonight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8DF4368-1BD5-4FAA-A1FF-954643758FF3}"/>
              </a:ext>
            </a:extLst>
          </p:cNvPr>
          <p:cNvGrpSpPr/>
          <p:nvPr/>
        </p:nvGrpSpPr>
        <p:grpSpPr>
          <a:xfrm>
            <a:off x="3851393" y="1607294"/>
            <a:ext cx="623330" cy="2029288"/>
            <a:chOff x="3780777" y="1680864"/>
            <a:chExt cx="623330" cy="202928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6802FDF-B099-417B-9A2E-7249D2674B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88138" y="3694387"/>
              <a:ext cx="615969" cy="0"/>
            </a:xfrm>
            <a:prstGeom prst="line">
              <a:avLst/>
            </a:prstGeom>
            <a:ln w="15875">
              <a:solidFill>
                <a:srgbClr val="6633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FF88FA6-0316-40D9-BFDA-CD7B09D34D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80777" y="1680864"/>
              <a:ext cx="0" cy="2029288"/>
            </a:xfrm>
            <a:prstGeom prst="line">
              <a:avLst/>
            </a:prstGeom>
            <a:ln w="15875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A8AD948-FBDC-4BE7-A64A-B4F107357ED1}"/>
                </a:ext>
              </a:extLst>
            </p:cNvPr>
            <p:cNvCxnSpPr>
              <a:cxnSpLocks/>
            </p:cNvCxnSpPr>
            <p:nvPr/>
          </p:nvCxnSpPr>
          <p:spPr>
            <a:xfrm>
              <a:off x="3794238" y="2828291"/>
              <a:ext cx="599090" cy="0"/>
            </a:xfrm>
            <a:prstGeom prst="line">
              <a:avLst/>
            </a:prstGeom>
            <a:ln w="15875">
              <a:solidFill>
                <a:srgbClr val="663300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1C6C0AD-D273-4509-810F-F03688F982DE}"/>
              </a:ext>
            </a:extLst>
          </p:cNvPr>
          <p:cNvSpPr/>
          <p:nvPr/>
        </p:nvSpPr>
        <p:spPr>
          <a:xfrm>
            <a:off x="4582510" y="2548646"/>
            <a:ext cx="2753711" cy="404761"/>
          </a:xfrm>
          <a:prstGeom prst="roundRect">
            <a:avLst>
              <a:gd name="adj" fmla="val 9849"/>
            </a:avLst>
          </a:prstGeom>
          <a:noFill/>
          <a:ln w="1905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F091EE1-8D9B-44E4-BF33-CABCC6860060}"/>
              </a:ext>
            </a:extLst>
          </p:cNvPr>
          <p:cNvSpPr/>
          <p:nvPr/>
        </p:nvSpPr>
        <p:spPr>
          <a:xfrm>
            <a:off x="4603533" y="3279228"/>
            <a:ext cx="3698495" cy="2786594"/>
          </a:xfrm>
          <a:prstGeom prst="roundRect">
            <a:avLst>
              <a:gd name="adj" fmla="val 8908"/>
            </a:avLst>
          </a:prstGeom>
          <a:noFill/>
          <a:ln w="1905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4E1DB7E-3D74-4895-985D-15E658378D86}"/>
              </a:ext>
            </a:extLst>
          </p:cNvPr>
          <p:cNvSpPr txBox="1"/>
          <p:nvPr/>
        </p:nvSpPr>
        <p:spPr>
          <a:xfrm>
            <a:off x="5507421" y="115613"/>
            <a:ext cx="322216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Jerry </a:t>
            </a:r>
            <a:r>
              <a:rPr lang="en-US" sz="2000" dirty="0" err="1"/>
              <a:t>Mahun</a:t>
            </a:r>
            <a:r>
              <a:rPr lang="en-US" sz="2000" dirty="0"/>
              <a:t>, PLS</a:t>
            </a:r>
          </a:p>
          <a:p>
            <a:r>
              <a:rPr lang="en-US" i="1" dirty="0"/>
              <a:t>Retired and a burden on my wife</a:t>
            </a:r>
          </a:p>
          <a:p>
            <a:r>
              <a:rPr lang="en-US" sz="1600" dirty="0"/>
              <a:t>jerry.mahun@gmail.com</a:t>
            </a:r>
          </a:p>
          <a:p>
            <a:r>
              <a:rPr lang="en-US" sz="1600" dirty="0"/>
              <a:t>jerrymahun.com</a:t>
            </a:r>
          </a:p>
        </p:txBody>
      </p:sp>
    </p:spTree>
    <p:extLst>
      <p:ext uri="{BB962C8B-B14F-4D97-AF65-F5344CB8AC3E}">
        <p14:creationId xmlns:p14="http://schemas.microsoft.com/office/powerpoint/2010/main" val="276911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207267-F42D-4659-8AD7-4CDCAF419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B. Error Propagation; 2. Combined</a:t>
            </a:r>
          </a:p>
          <a:p>
            <a:pPr lvl="1"/>
            <a:r>
              <a:rPr lang="en-US"/>
              <a:t>b. Angle</a:t>
            </a:r>
          </a:p>
          <a:p>
            <a:pPr lvl="1"/>
            <a:endParaRPr lang="en-US"/>
          </a:p>
          <a:p>
            <a:pPr lvl="1"/>
            <a:r>
              <a:rPr lang="en-US"/>
              <a:t>Example</a:t>
            </a:r>
          </a:p>
          <a:p>
            <a:pPr lvl="2"/>
            <a:r>
              <a:rPr lang="en-US" sz="1800">
                <a:effectLst/>
                <a:latin typeface="Calibri" panose="020F0502020204030204" pitchFamily="34" charset="0"/>
              </a:rPr>
              <a:t>A TSI with DIN spec of 2 sec; </a:t>
            </a:r>
          </a:p>
          <a:p>
            <a:pPr lvl="3"/>
            <a:r>
              <a:rPr lang="en-US">
                <a:effectLst/>
                <a:latin typeface="Calibri" panose="020F0502020204030204" pitchFamily="34" charset="0"/>
              </a:rPr>
              <a:t>centering error: ±0.005 ft</a:t>
            </a:r>
          </a:p>
          <a:p>
            <a:pPr lvl="2"/>
            <a:endParaRPr lang="en-US" sz="1800">
              <a:latin typeface="Calibri" panose="020F0502020204030204" pitchFamily="34" charset="0"/>
            </a:endParaRPr>
          </a:p>
          <a:p>
            <a:pPr lvl="2"/>
            <a:r>
              <a:rPr lang="en-US" sz="1800">
                <a:effectLst/>
                <a:latin typeface="Calibri" panose="020F0502020204030204" pitchFamily="34" charset="0"/>
              </a:rPr>
              <a:t>BS &amp; FS centering errors: ±0.005 ft &amp; ±0.01 ft; </a:t>
            </a:r>
          </a:p>
          <a:p>
            <a:pPr lvl="2"/>
            <a:r>
              <a:rPr lang="en-US" sz="1800">
                <a:effectLst/>
                <a:latin typeface="Calibri" panose="020F0502020204030204" pitchFamily="34" charset="0"/>
              </a:rPr>
              <a:t>BS &amp; FS dists: 176 ft &amp; 243 ft.</a:t>
            </a:r>
          </a:p>
          <a:p>
            <a:pPr lvl="1"/>
            <a:endParaRPr lang="en-US" sz="1800"/>
          </a:p>
          <a:p>
            <a:pPr lvl="2"/>
            <a:r>
              <a:rPr lang="en-US" sz="1800">
                <a:effectLst/>
                <a:latin typeface="Calibri" panose="020F0502020204030204" pitchFamily="34" charset="0"/>
              </a:rPr>
              <a:t>Angle was measured 2 D/R to get 123°30’10”</a:t>
            </a:r>
          </a:p>
          <a:p>
            <a:pPr lvl="2"/>
            <a:endParaRPr lang="en-US" sz="1800">
              <a:latin typeface="Calibri" panose="020F0502020204030204" pitchFamily="34" charset="0"/>
            </a:endParaRPr>
          </a:p>
          <a:p>
            <a:pPr lvl="2"/>
            <a:r>
              <a:rPr lang="en-US" sz="1800">
                <a:latin typeface="Calibri" panose="020F0502020204030204" pitchFamily="34" charset="0"/>
              </a:rPr>
              <a:t>What is the expected error in the angle?</a:t>
            </a:r>
            <a:endParaRPr lang="en-US" sz="18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D7ABD5A-8B90-443E-BE75-BACBCBC205AA}"/>
              </a:ext>
            </a:extLst>
          </p:cNvPr>
          <p:cNvGrpSpPr/>
          <p:nvPr/>
        </p:nvGrpSpPr>
        <p:grpSpPr>
          <a:xfrm>
            <a:off x="6228050" y="2300449"/>
            <a:ext cx="2585897" cy="2183930"/>
            <a:chOff x="373788" y="3845470"/>
            <a:chExt cx="2585897" cy="218393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BDF10E5-A594-4D5E-87F1-67581F2103E9}"/>
                </a:ext>
              </a:extLst>
            </p:cNvPr>
            <p:cNvCxnSpPr/>
            <p:nvPr/>
          </p:nvCxnSpPr>
          <p:spPr>
            <a:xfrm>
              <a:off x="1620634" y="4174346"/>
              <a:ext cx="1040330" cy="1690036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F7232245-5E04-4D38-8679-8FC1EFD98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864" y="4053571"/>
              <a:ext cx="234950" cy="238125"/>
            </a:xfrm>
            <a:custGeom>
              <a:avLst/>
              <a:gdLst/>
              <a:ahLst/>
              <a:cxnLst>
                <a:cxn ang="0">
                  <a:pos x="633" y="319"/>
                </a:cxn>
                <a:cxn ang="0">
                  <a:pos x="606" y="189"/>
                </a:cxn>
                <a:cxn ang="0">
                  <a:pos x="527" y="81"/>
                </a:cxn>
                <a:cxn ang="0">
                  <a:pos x="412" y="14"/>
                </a:cxn>
                <a:cxn ang="0">
                  <a:pos x="280" y="0"/>
                </a:cxn>
                <a:cxn ang="0">
                  <a:pos x="153" y="42"/>
                </a:cxn>
                <a:cxn ang="0">
                  <a:pos x="54" y="131"/>
                </a:cxn>
                <a:cxn ang="0">
                  <a:pos x="0" y="252"/>
                </a:cxn>
                <a:cxn ang="0">
                  <a:pos x="0" y="386"/>
                </a:cxn>
                <a:cxn ang="0">
                  <a:pos x="54" y="507"/>
                </a:cxn>
                <a:cxn ang="0">
                  <a:pos x="153" y="596"/>
                </a:cxn>
                <a:cxn ang="0">
                  <a:pos x="280" y="638"/>
                </a:cxn>
                <a:cxn ang="0">
                  <a:pos x="412" y="624"/>
                </a:cxn>
                <a:cxn ang="0">
                  <a:pos x="527" y="557"/>
                </a:cxn>
                <a:cxn ang="0">
                  <a:pos x="606" y="449"/>
                </a:cxn>
                <a:cxn ang="0">
                  <a:pos x="633" y="319"/>
                </a:cxn>
              </a:cxnLst>
              <a:rect l="0" t="0" r="r" b="b"/>
              <a:pathLst>
                <a:path w="633" h="638">
                  <a:moveTo>
                    <a:pt x="633" y="319"/>
                  </a:moveTo>
                  <a:lnTo>
                    <a:pt x="606" y="189"/>
                  </a:lnTo>
                  <a:lnTo>
                    <a:pt x="527" y="81"/>
                  </a:lnTo>
                  <a:lnTo>
                    <a:pt x="412" y="14"/>
                  </a:lnTo>
                  <a:lnTo>
                    <a:pt x="280" y="0"/>
                  </a:lnTo>
                  <a:lnTo>
                    <a:pt x="153" y="42"/>
                  </a:lnTo>
                  <a:lnTo>
                    <a:pt x="54" y="131"/>
                  </a:lnTo>
                  <a:lnTo>
                    <a:pt x="0" y="252"/>
                  </a:lnTo>
                  <a:lnTo>
                    <a:pt x="0" y="386"/>
                  </a:lnTo>
                  <a:lnTo>
                    <a:pt x="54" y="507"/>
                  </a:lnTo>
                  <a:lnTo>
                    <a:pt x="153" y="596"/>
                  </a:lnTo>
                  <a:lnTo>
                    <a:pt x="280" y="638"/>
                  </a:lnTo>
                  <a:lnTo>
                    <a:pt x="412" y="624"/>
                  </a:lnTo>
                  <a:lnTo>
                    <a:pt x="527" y="557"/>
                  </a:lnTo>
                  <a:lnTo>
                    <a:pt x="606" y="449"/>
                  </a:lnTo>
                  <a:lnTo>
                    <a:pt x="633" y="319"/>
                  </a:lnTo>
                </a:path>
              </a:pathLst>
            </a:cu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10" name="Rectangle 26">
              <a:extLst>
                <a:ext uri="{FF2B5EF4-FFF2-40B4-BE49-F238E27FC236}">
                  <a16:creationId xmlns:a16="http://schemas.microsoft.com/office/drawing/2014/main" id="{BA681A21-C967-401D-A8A7-5BF7E76C7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33" y="3845470"/>
              <a:ext cx="14747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+mj-lt"/>
                  <a:cs typeface="Times New Roman" pitchFamily="18" charset="0"/>
                </a:rPr>
                <a:t>E</a:t>
              </a:r>
              <a:r>
                <a:rPr kumimoji="0" lang="en-US" sz="1000" b="0" i="0" u="none" strike="noStrike" cap="none" normalizeH="0" baseline="-25000">
                  <a:ln>
                    <a:noFill/>
                  </a:ln>
                  <a:solidFill>
                    <a:srgbClr val="C00000"/>
                  </a:solidFill>
                  <a:effectLst/>
                  <a:latin typeface="+mj-lt"/>
                  <a:cs typeface="Times New Roman" pitchFamily="18" charset="0"/>
                </a:rPr>
                <a:t>BS</a:t>
              </a:r>
              <a:endParaRPr kumimoji="0" lang="en-US" sz="1000" b="0" i="0" u="none" strike="noStrike" cap="none" normalizeH="0" baseline="-2500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endParaRPr>
            </a:p>
          </p:txBody>
        </p:sp>
        <p:sp>
          <p:nvSpPr>
            <p:cNvPr id="11" name="Line 27">
              <a:extLst>
                <a:ext uri="{FF2B5EF4-FFF2-40B4-BE49-F238E27FC236}">
                  <a16:creationId xmlns:a16="http://schemas.microsoft.com/office/drawing/2014/main" id="{8547868C-4360-4627-B0D0-1DFB10EABF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4403" y="4171166"/>
              <a:ext cx="831456" cy="1274817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12" name="Line 28">
              <a:extLst>
                <a:ext uri="{FF2B5EF4-FFF2-40B4-BE49-F238E27FC236}">
                  <a16:creationId xmlns:a16="http://schemas.microsoft.com/office/drawing/2014/main" id="{AA84DE85-0EBD-4B1E-B66D-2AA63B6402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4402" y="5445984"/>
              <a:ext cx="1878012" cy="419100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13" name="Freeform 33">
              <a:extLst>
                <a:ext uri="{FF2B5EF4-FFF2-40B4-BE49-F238E27FC236}">
                  <a16:creationId xmlns:a16="http://schemas.microsoft.com/office/drawing/2014/main" id="{41FBE77E-0674-49EB-ACA1-5509CA5AF94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87090" y="4967297"/>
              <a:ext cx="265450" cy="619899"/>
            </a:xfrm>
            <a:custGeom>
              <a:avLst/>
              <a:gdLst/>
              <a:ahLst/>
              <a:cxnLst>
                <a:cxn ang="0">
                  <a:pos x="1392" y="3419"/>
                </a:cxn>
                <a:cxn ang="0">
                  <a:pos x="1458" y="2988"/>
                </a:cxn>
                <a:cxn ang="0">
                  <a:pos x="1466" y="2552"/>
                </a:cxn>
                <a:cxn ang="0">
                  <a:pos x="1415" y="2119"/>
                </a:cxn>
                <a:cxn ang="0">
                  <a:pos x="1306" y="1696"/>
                </a:cxn>
                <a:cxn ang="0">
                  <a:pos x="1142" y="1292"/>
                </a:cxn>
                <a:cxn ang="0">
                  <a:pos x="925" y="914"/>
                </a:cxn>
                <a:cxn ang="0">
                  <a:pos x="658" y="568"/>
                </a:cxn>
                <a:cxn ang="0">
                  <a:pos x="348" y="262"/>
                </a:cxn>
                <a:cxn ang="0">
                  <a:pos x="0" y="0"/>
                </a:cxn>
              </a:cxnLst>
              <a:rect l="0" t="0" r="r" b="b"/>
              <a:pathLst>
                <a:path w="1466" h="3419">
                  <a:moveTo>
                    <a:pt x="1392" y="3419"/>
                  </a:moveTo>
                  <a:lnTo>
                    <a:pt x="1458" y="2988"/>
                  </a:lnTo>
                  <a:lnTo>
                    <a:pt x="1466" y="2552"/>
                  </a:lnTo>
                  <a:lnTo>
                    <a:pt x="1415" y="2119"/>
                  </a:lnTo>
                  <a:lnTo>
                    <a:pt x="1306" y="1696"/>
                  </a:lnTo>
                  <a:lnTo>
                    <a:pt x="1142" y="1292"/>
                  </a:lnTo>
                  <a:lnTo>
                    <a:pt x="925" y="914"/>
                  </a:lnTo>
                  <a:lnTo>
                    <a:pt x="658" y="568"/>
                  </a:lnTo>
                  <a:lnTo>
                    <a:pt x="348" y="26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 type="arrow" w="sm" len="sm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14" name="Rectangle 37">
              <a:extLst>
                <a:ext uri="{FF2B5EF4-FFF2-40B4-BE49-F238E27FC236}">
                  <a16:creationId xmlns:a16="http://schemas.microsoft.com/office/drawing/2014/main" id="{4E69D01F-F98C-4090-807D-22234A278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8621" y="5626651"/>
              <a:ext cx="14106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>
                  <a:ln>
                    <a:noFill/>
                  </a:ln>
                  <a:solidFill>
                    <a:srgbClr val="009900"/>
                  </a:solidFill>
                  <a:effectLst/>
                  <a:latin typeface="+mj-lt"/>
                  <a:cs typeface="Times New Roman" pitchFamily="18" charset="0"/>
                </a:rPr>
                <a:t>E</a:t>
              </a:r>
              <a:r>
                <a:rPr kumimoji="0" lang="en-US" sz="1000" b="0" i="0" u="none" strike="noStrike" cap="none" normalizeH="0" baseline="-25000">
                  <a:ln>
                    <a:noFill/>
                  </a:ln>
                  <a:solidFill>
                    <a:srgbClr val="009900"/>
                  </a:solidFill>
                  <a:effectLst/>
                  <a:latin typeface="+mj-lt"/>
                  <a:cs typeface="Times New Roman" pitchFamily="18" charset="0"/>
                </a:rPr>
                <a:t>FS</a:t>
              </a: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+mj-lt"/>
                <a:cs typeface="Times New Roman" pitchFamily="18" charset="0"/>
              </a:endParaRPr>
            </a:p>
          </p:txBody>
        </p:sp>
        <p:sp>
          <p:nvSpPr>
            <p:cNvPr id="15" name="Freeform 38">
              <a:extLst>
                <a:ext uri="{FF2B5EF4-FFF2-40B4-BE49-F238E27FC236}">
                  <a16:creationId xmlns:a16="http://schemas.microsoft.com/office/drawing/2014/main" id="{F89ABCEB-6F44-4375-B45A-7F791ED6A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8602" y="5841271"/>
              <a:ext cx="47625" cy="47625"/>
            </a:xfrm>
            <a:custGeom>
              <a:avLst/>
              <a:gdLst/>
              <a:ahLst/>
              <a:cxnLst>
                <a:cxn ang="0">
                  <a:pos x="30" y="15"/>
                </a:cxn>
                <a:cxn ang="0">
                  <a:pos x="30" y="13"/>
                </a:cxn>
                <a:cxn ang="0">
                  <a:pos x="30" y="11"/>
                </a:cxn>
                <a:cxn ang="0">
                  <a:pos x="29" y="10"/>
                </a:cxn>
                <a:cxn ang="0">
                  <a:pos x="28" y="8"/>
                </a:cxn>
                <a:cxn ang="0">
                  <a:pos x="27" y="6"/>
                </a:cxn>
                <a:cxn ang="0">
                  <a:pos x="26" y="5"/>
                </a:cxn>
                <a:cxn ang="0">
                  <a:pos x="24" y="3"/>
                </a:cxn>
                <a:cxn ang="0">
                  <a:pos x="23" y="2"/>
                </a:cxn>
                <a:cxn ang="0">
                  <a:pos x="21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1" y="1"/>
                </a:cxn>
                <a:cxn ang="0">
                  <a:pos x="9" y="2"/>
                </a:cxn>
                <a:cxn ang="0">
                  <a:pos x="8" y="2"/>
                </a:cxn>
                <a:cxn ang="0">
                  <a:pos x="6" y="3"/>
                </a:cxn>
                <a:cxn ang="0">
                  <a:pos x="4" y="5"/>
                </a:cxn>
                <a:cxn ang="0">
                  <a:pos x="3" y="6"/>
                </a:cxn>
                <a:cxn ang="0">
                  <a:pos x="2" y="8"/>
                </a:cxn>
                <a:cxn ang="0">
                  <a:pos x="1" y="10"/>
                </a:cxn>
                <a:cxn ang="0">
                  <a:pos x="1" y="11"/>
                </a:cxn>
                <a:cxn ang="0">
                  <a:pos x="0" y="13"/>
                </a:cxn>
                <a:cxn ang="0">
                  <a:pos x="0" y="15"/>
                </a:cxn>
                <a:cxn ang="0">
                  <a:pos x="0" y="17"/>
                </a:cxn>
                <a:cxn ang="0">
                  <a:pos x="1" y="19"/>
                </a:cxn>
                <a:cxn ang="0">
                  <a:pos x="1" y="21"/>
                </a:cxn>
                <a:cxn ang="0">
                  <a:pos x="2" y="23"/>
                </a:cxn>
                <a:cxn ang="0">
                  <a:pos x="3" y="25"/>
                </a:cxn>
                <a:cxn ang="0">
                  <a:pos x="4" y="26"/>
                </a:cxn>
                <a:cxn ang="0">
                  <a:pos x="6" y="27"/>
                </a:cxn>
                <a:cxn ang="0">
                  <a:pos x="8" y="28"/>
                </a:cxn>
                <a:cxn ang="0">
                  <a:pos x="9" y="29"/>
                </a:cxn>
                <a:cxn ang="0">
                  <a:pos x="11" y="30"/>
                </a:cxn>
                <a:cxn ang="0">
                  <a:pos x="13" y="30"/>
                </a:cxn>
                <a:cxn ang="0">
                  <a:pos x="15" y="30"/>
                </a:cxn>
                <a:cxn ang="0">
                  <a:pos x="17" y="30"/>
                </a:cxn>
                <a:cxn ang="0">
                  <a:pos x="19" y="30"/>
                </a:cxn>
                <a:cxn ang="0">
                  <a:pos x="21" y="29"/>
                </a:cxn>
                <a:cxn ang="0">
                  <a:pos x="23" y="28"/>
                </a:cxn>
                <a:cxn ang="0">
                  <a:pos x="24" y="27"/>
                </a:cxn>
                <a:cxn ang="0">
                  <a:pos x="26" y="26"/>
                </a:cxn>
                <a:cxn ang="0">
                  <a:pos x="27" y="25"/>
                </a:cxn>
                <a:cxn ang="0">
                  <a:pos x="28" y="23"/>
                </a:cxn>
                <a:cxn ang="0">
                  <a:pos x="29" y="21"/>
                </a:cxn>
                <a:cxn ang="0">
                  <a:pos x="30" y="19"/>
                </a:cxn>
                <a:cxn ang="0">
                  <a:pos x="30" y="17"/>
                </a:cxn>
              </a:cxnLst>
              <a:rect l="0" t="0" r="r" b="b"/>
              <a:pathLst>
                <a:path w="30" h="30">
                  <a:moveTo>
                    <a:pt x="30" y="16"/>
                  </a:moveTo>
                  <a:lnTo>
                    <a:pt x="30" y="15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29" y="11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8" y="7"/>
                  </a:lnTo>
                  <a:lnTo>
                    <a:pt x="27" y="6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5" y="4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5" y="27"/>
                  </a:lnTo>
                  <a:lnTo>
                    <a:pt x="6" y="27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29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1" y="30"/>
                  </a:lnTo>
                  <a:lnTo>
                    <a:pt x="12" y="30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5" y="30"/>
                  </a:lnTo>
                  <a:lnTo>
                    <a:pt x="16" y="30"/>
                  </a:lnTo>
                  <a:lnTo>
                    <a:pt x="17" y="30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20" y="29"/>
                  </a:lnTo>
                  <a:lnTo>
                    <a:pt x="21" y="29"/>
                  </a:lnTo>
                  <a:lnTo>
                    <a:pt x="22" y="29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24" y="27"/>
                  </a:lnTo>
                  <a:lnTo>
                    <a:pt x="25" y="27"/>
                  </a:lnTo>
                  <a:lnTo>
                    <a:pt x="26" y="26"/>
                  </a:lnTo>
                  <a:lnTo>
                    <a:pt x="27" y="25"/>
                  </a:lnTo>
                  <a:lnTo>
                    <a:pt x="27" y="25"/>
                  </a:lnTo>
                  <a:lnTo>
                    <a:pt x="28" y="24"/>
                  </a:lnTo>
                  <a:lnTo>
                    <a:pt x="28" y="23"/>
                  </a:lnTo>
                  <a:lnTo>
                    <a:pt x="29" y="22"/>
                  </a:lnTo>
                  <a:lnTo>
                    <a:pt x="29" y="21"/>
                  </a:lnTo>
                  <a:lnTo>
                    <a:pt x="29" y="20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16" name="Freeform 40">
              <a:extLst>
                <a:ext uri="{FF2B5EF4-FFF2-40B4-BE49-F238E27FC236}">
                  <a16:creationId xmlns:a16="http://schemas.microsoft.com/office/drawing/2014/main" id="{0021CE00-D86D-4E25-AED0-9A28696FB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939" y="4148821"/>
              <a:ext cx="47625" cy="47625"/>
            </a:xfrm>
            <a:custGeom>
              <a:avLst/>
              <a:gdLst/>
              <a:ahLst/>
              <a:cxnLst>
                <a:cxn ang="0">
                  <a:pos x="30" y="15"/>
                </a:cxn>
                <a:cxn ang="0">
                  <a:pos x="30" y="13"/>
                </a:cxn>
                <a:cxn ang="0">
                  <a:pos x="30" y="11"/>
                </a:cxn>
                <a:cxn ang="0">
                  <a:pos x="29" y="9"/>
                </a:cxn>
                <a:cxn ang="0">
                  <a:pos x="28" y="8"/>
                </a:cxn>
                <a:cxn ang="0">
                  <a:pos x="27" y="6"/>
                </a:cxn>
                <a:cxn ang="0">
                  <a:pos x="26" y="5"/>
                </a:cxn>
                <a:cxn ang="0">
                  <a:pos x="24" y="3"/>
                </a:cxn>
                <a:cxn ang="0">
                  <a:pos x="23" y="2"/>
                </a:cxn>
                <a:cxn ang="0">
                  <a:pos x="21" y="1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1"/>
                </a:cxn>
                <a:cxn ang="0">
                  <a:pos x="10" y="1"/>
                </a:cxn>
                <a:cxn ang="0">
                  <a:pos x="8" y="2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3" y="6"/>
                </a:cxn>
                <a:cxn ang="0">
                  <a:pos x="2" y="8"/>
                </a:cxn>
                <a:cxn ang="0">
                  <a:pos x="1" y="9"/>
                </a:cxn>
                <a:cxn ang="0">
                  <a:pos x="1" y="11"/>
                </a:cxn>
                <a:cxn ang="0">
                  <a:pos x="1" y="13"/>
                </a:cxn>
                <a:cxn ang="0">
                  <a:pos x="0" y="15"/>
                </a:cxn>
                <a:cxn ang="0">
                  <a:pos x="1" y="17"/>
                </a:cxn>
                <a:cxn ang="0">
                  <a:pos x="1" y="19"/>
                </a:cxn>
                <a:cxn ang="0">
                  <a:pos x="1" y="21"/>
                </a:cxn>
                <a:cxn ang="0">
                  <a:pos x="2" y="23"/>
                </a:cxn>
                <a:cxn ang="0">
                  <a:pos x="3" y="24"/>
                </a:cxn>
                <a:cxn ang="0">
                  <a:pos x="5" y="26"/>
                </a:cxn>
                <a:cxn ang="0">
                  <a:pos x="6" y="27"/>
                </a:cxn>
                <a:cxn ang="0">
                  <a:pos x="8" y="28"/>
                </a:cxn>
                <a:cxn ang="0">
                  <a:pos x="10" y="29"/>
                </a:cxn>
                <a:cxn ang="0">
                  <a:pos x="12" y="30"/>
                </a:cxn>
                <a:cxn ang="0">
                  <a:pos x="13" y="30"/>
                </a:cxn>
                <a:cxn ang="0">
                  <a:pos x="15" y="30"/>
                </a:cxn>
                <a:cxn ang="0">
                  <a:pos x="17" y="30"/>
                </a:cxn>
                <a:cxn ang="0">
                  <a:pos x="19" y="30"/>
                </a:cxn>
                <a:cxn ang="0">
                  <a:pos x="21" y="29"/>
                </a:cxn>
                <a:cxn ang="0">
                  <a:pos x="23" y="28"/>
                </a:cxn>
                <a:cxn ang="0">
                  <a:pos x="24" y="27"/>
                </a:cxn>
                <a:cxn ang="0">
                  <a:pos x="26" y="26"/>
                </a:cxn>
                <a:cxn ang="0">
                  <a:pos x="27" y="24"/>
                </a:cxn>
                <a:cxn ang="0">
                  <a:pos x="28" y="23"/>
                </a:cxn>
                <a:cxn ang="0">
                  <a:pos x="29" y="21"/>
                </a:cxn>
                <a:cxn ang="0">
                  <a:pos x="30" y="19"/>
                </a:cxn>
                <a:cxn ang="0">
                  <a:pos x="30" y="17"/>
                </a:cxn>
              </a:cxnLst>
              <a:rect l="0" t="0" r="r" b="b"/>
              <a:pathLst>
                <a:path w="30" h="30">
                  <a:moveTo>
                    <a:pt x="30" y="16"/>
                  </a:moveTo>
                  <a:lnTo>
                    <a:pt x="30" y="15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9" y="9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8" y="7"/>
                  </a:lnTo>
                  <a:lnTo>
                    <a:pt x="27" y="6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5" y="4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4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5" y="30"/>
                  </a:lnTo>
                  <a:lnTo>
                    <a:pt x="16" y="30"/>
                  </a:lnTo>
                  <a:lnTo>
                    <a:pt x="17" y="30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20" y="29"/>
                  </a:lnTo>
                  <a:lnTo>
                    <a:pt x="21" y="29"/>
                  </a:lnTo>
                  <a:lnTo>
                    <a:pt x="22" y="28"/>
                  </a:lnTo>
                  <a:lnTo>
                    <a:pt x="23" y="28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5" y="26"/>
                  </a:lnTo>
                  <a:lnTo>
                    <a:pt x="26" y="26"/>
                  </a:lnTo>
                  <a:lnTo>
                    <a:pt x="27" y="25"/>
                  </a:lnTo>
                  <a:lnTo>
                    <a:pt x="27" y="24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9" y="22"/>
                  </a:lnTo>
                  <a:lnTo>
                    <a:pt x="29" y="21"/>
                  </a:lnTo>
                  <a:lnTo>
                    <a:pt x="30" y="20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17" name="Freeform 42">
              <a:extLst>
                <a:ext uri="{FF2B5EF4-FFF2-40B4-BE49-F238E27FC236}">
                  <a16:creationId xmlns:a16="http://schemas.microsoft.com/office/drawing/2014/main" id="{E656972C-4F9B-474E-B064-8F2715384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590" y="5422171"/>
              <a:ext cx="47625" cy="47625"/>
            </a:xfrm>
            <a:custGeom>
              <a:avLst/>
              <a:gdLst/>
              <a:ahLst/>
              <a:cxnLst>
                <a:cxn ang="0">
                  <a:pos x="30" y="15"/>
                </a:cxn>
                <a:cxn ang="0">
                  <a:pos x="30" y="13"/>
                </a:cxn>
                <a:cxn ang="0">
                  <a:pos x="30" y="11"/>
                </a:cxn>
                <a:cxn ang="0">
                  <a:pos x="29" y="9"/>
                </a:cxn>
                <a:cxn ang="0">
                  <a:pos x="28" y="8"/>
                </a:cxn>
                <a:cxn ang="0">
                  <a:pos x="27" y="6"/>
                </a:cxn>
                <a:cxn ang="0">
                  <a:pos x="26" y="5"/>
                </a:cxn>
                <a:cxn ang="0">
                  <a:pos x="24" y="3"/>
                </a:cxn>
                <a:cxn ang="0">
                  <a:pos x="23" y="2"/>
                </a:cxn>
                <a:cxn ang="0">
                  <a:pos x="21" y="1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1" y="1"/>
                </a:cxn>
                <a:cxn ang="0">
                  <a:pos x="9" y="1"/>
                </a:cxn>
                <a:cxn ang="0">
                  <a:pos x="8" y="2"/>
                </a:cxn>
                <a:cxn ang="0">
                  <a:pos x="6" y="3"/>
                </a:cxn>
                <a:cxn ang="0">
                  <a:pos x="4" y="5"/>
                </a:cxn>
                <a:cxn ang="0">
                  <a:pos x="3" y="6"/>
                </a:cxn>
                <a:cxn ang="0">
                  <a:pos x="2" y="8"/>
                </a:cxn>
                <a:cxn ang="0">
                  <a:pos x="1" y="9"/>
                </a:cxn>
                <a:cxn ang="0">
                  <a:pos x="1" y="11"/>
                </a:cxn>
                <a:cxn ang="0">
                  <a:pos x="0" y="13"/>
                </a:cxn>
                <a:cxn ang="0">
                  <a:pos x="0" y="15"/>
                </a:cxn>
                <a:cxn ang="0">
                  <a:pos x="0" y="17"/>
                </a:cxn>
                <a:cxn ang="0">
                  <a:pos x="1" y="19"/>
                </a:cxn>
                <a:cxn ang="0">
                  <a:pos x="1" y="21"/>
                </a:cxn>
                <a:cxn ang="0">
                  <a:pos x="2" y="23"/>
                </a:cxn>
                <a:cxn ang="0">
                  <a:pos x="3" y="24"/>
                </a:cxn>
                <a:cxn ang="0">
                  <a:pos x="4" y="26"/>
                </a:cxn>
                <a:cxn ang="0">
                  <a:pos x="6" y="27"/>
                </a:cxn>
                <a:cxn ang="0">
                  <a:pos x="8" y="28"/>
                </a:cxn>
                <a:cxn ang="0">
                  <a:pos x="9" y="29"/>
                </a:cxn>
                <a:cxn ang="0">
                  <a:pos x="11" y="30"/>
                </a:cxn>
                <a:cxn ang="0">
                  <a:pos x="13" y="30"/>
                </a:cxn>
                <a:cxn ang="0">
                  <a:pos x="15" y="30"/>
                </a:cxn>
                <a:cxn ang="0">
                  <a:pos x="17" y="30"/>
                </a:cxn>
                <a:cxn ang="0">
                  <a:pos x="19" y="30"/>
                </a:cxn>
                <a:cxn ang="0">
                  <a:pos x="21" y="29"/>
                </a:cxn>
                <a:cxn ang="0">
                  <a:pos x="23" y="28"/>
                </a:cxn>
                <a:cxn ang="0">
                  <a:pos x="24" y="27"/>
                </a:cxn>
                <a:cxn ang="0">
                  <a:pos x="26" y="26"/>
                </a:cxn>
                <a:cxn ang="0">
                  <a:pos x="27" y="24"/>
                </a:cxn>
                <a:cxn ang="0">
                  <a:pos x="28" y="23"/>
                </a:cxn>
                <a:cxn ang="0">
                  <a:pos x="29" y="21"/>
                </a:cxn>
                <a:cxn ang="0">
                  <a:pos x="30" y="19"/>
                </a:cxn>
                <a:cxn ang="0">
                  <a:pos x="30" y="17"/>
                </a:cxn>
              </a:cxnLst>
              <a:rect l="0" t="0" r="r" b="b"/>
              <a:pathLst>
                <a:path w="30" h="30">
                  <a:moveTo>
                    <a:pt x="30" y="16"/>
                  </a:moveTo>
                  <a:lnTo>
                    <a:pt x="30" y="15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8" y="9"/>
                  </a:lnTo>
                  <a:lnTo>
                    <a:pt x="28" y="8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5" y="4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5" y="26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8" y="28"/>
                  </a:lnTo>
                  <a:lnTo>
                    <a:pt x="8" y="29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1" y="30"/>
                  </a:lnTo>
                  <a:lnTo>
                    <a:pt x="12" y="30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5" y="30"/>
                  </a:lnTo>
                  <a:lnTo>
                    <a:pt x="16" y="30"/>
                  </a:lnTo>
                  <a:lnTo>
                    <a:pt x="17" y="30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20" y="29"/>
                  </a:lnTo>
                  <a:lnTo>
                    <a:pt x="21" y="29"/>
                  </a:lnTo>
                  <a:lnTo>
                    <a:pt x="22" y="29"/>
                  </a:lnTo>
                  <a:lnTo>
                    <a:pt x="23" y="28"/>
                  </a:lnTo>
                  <a:lnTo>
                    <a:pt x="23" y="27"/>
                  </a:lnTo>
                  <a:lnTo>
                    <a:pt x="24" y="27"/>
                  </a:lnTo>
                  <a:lnTo>
                    <a:pt x="25" y="26"/>
                  </a:lnTo>
                  <a:lnTo>
                    <a:pt x="26" y="26"/>
                  </a:lnTo>
                  <a:lnTo>
                    <a:pt x="26" y="25"/>
                  </a:lnTo>
                  <a:lnTo>
                    <a:pt x="27" y="24"/>
                  </a:lnTo>
                  <a:lnTo>
                    <a:pt x="27" y="24"/>
                  </a:lnTo>
                  <a:lnTo>
                    <a:pt x="28" y="23"/>
                  </a:lnTo>
                  <a:lnTo>
                    <a:pt x="28" y="22"/>
                  </a:lnTo>
                  <a:lnTo>
                    <a:pt x="29" y="21"/>
                  </a:lnTo>
                  <a:lnTo>
                    <a:pt x="29" y="20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18" name="Freeform 43">
              <a:extLst>
                <a:ext uri="{FF2B5EF4-FFF2-40B4-BE49-F238E27FC236}">
                  <a16:creationId xmlns:a16="http://schemas.microsoft.com/office/drawing/2014/main" id="{CBAE5007-C9E5-4EE8-BC65-9690EDBD9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590" y="5422171"/>
              <a:ext cx="47625" cy="47625"/>
            </a:xfrm>
            <a:custGeom>
              <a:avLst/>
              <a:gdLst/>
              <a:ahLst/>
              <a:cxnLst>
                <a:cxn ang="0">
                  <a:pos x="128" y="60"/>
                </a:cxn>
                <a:cxn ang="0">
                  <a:pos x="127" y="52"/>
                </a:cxn>
                <a:cxn ang="0">
                  <a:pos x="125" y="44"/>
                </a:cxn>
                <a:cxn ang="0">
                  <a:pos x="121" y="36"/>
                </a:cxn>
                <a:cxn ang="0">
                  <a:pos x="117" y="29"/>
                </a:cxn>
                <a:cxn ang="0">
                  <a:pos x="112" y="22"/>
                </a:cxn>
                <a:cxn ang="0">
                  <a:pos x="106" y="16"/>
                </a:cxn>
                <a:cxn ang="0">
                  <a:pos x="100" y="11"/>
                </a:cxn>
                <a:cxn ang="0">
                  <a:pos x="92" y="7"/>
                </a:cxn>
                <a:cxn ang="0">
                  <a:pos x="85" y="4"/>
                </a:cxn>
                <a:cxn ang="0">
                  <a:pos x="76" y="1"/>
                </a:cxn>
                <a:cxn ang="0">
                  <a:pos x="68" y="0"/>
                </a:cxn>
                <a:cxn ang="0">
                  <a:pos x="60" y="0"/>
                </a:cxn>
                <a:cxn ang="0">
                  <a:pos x="51" y="1"/>
                </a:cxn>
                <a:cxn ang="0">
                  <a:pos x="43" y="4"/>
                </a:cxn>
                <a:cxn ang="0">
                  <a:pos x="36" y="7"/>
                </a:cxn>
                <a:cxn ang="0">
                  <a:pos x="28" y="11"/>
                </a:cxn>
                <a:cxn ang="0">
                  <a:pos x="22" y="16"/>
                </a:cxn>
                <a:cxn ang="0">
                  <a:pos x="16" y="22"/>
                </a:cxn>
                <a:cxn ang="0">
                  <a:pos x="11" y="29"/>
                </a:cxn>
                <a:cxn ang="0">
                  <a:pos x="7" y="36"/>
                </a:cxn>
                <a:cxn ang="0">
                  <a:pos x="3" y="44"/>
                </a:cxn>
                <a:cxn ang="0">
                  <a:pos x="1" y="52"/>
                </a:cxn>
                <a:cxn ang="0">
                  <a:pos x="0" y="60"/>
                </a:cxn>
                <a:cxn ang="0">
                  <a:pos x="0" y="68"/>
                </a:cxn>
                <a:cxn ang="0">
                  <a:pos x="1" y="77"/>
                </a:cxn>
                <a:cxn ang="0">
                  <a:pos x="3" y="85"/>
                </a:cxn>
                <a:cxn ang="0">
                  <a:pos x="7" y="93"/>
                </a:cxn>
                <a:cxn ang="0">
                  <a:pos x="11" y="100"/>
                </a:cxn>
                <a:cxn ang="0">
                  <a:pos x="16" y="106"/>
                </a:cxn>
                <a:cxn ang="0">
                  <a:pos x="22" y="112"/>
                </a:cxn>
                <a:cxn ang="0">
                  <a:pos x="28" y="117"/>
                </a:cxn>
                <a:cxn ang="0">
                  <a:pos x="36" y="122"/>
                </a:cxn>
                <a:cxn ang="0">
                  <a:pos x="43" y="125"/>
                </a:cxn>
                <a:cxn ang="0">
                  <a:pos x="51" y="127"/>
                </a:cxn>
                <a:cxn ang="0">
                  <a:pos x="60" y="128"/>
                </a:cxn>
                <a:cxn ang="0">
                  <a:pos x="68" y="128"/>
                </a:cxn>
                <a:cxn ang="0">
                  <a:pos x="76" y="127"/>
                </a:cxn>
                <a:cxn ang="0">
                  <a:pos x="85" y="125"/>
                </a:cxn>
                <a:cxn ang="0">
                  <a:pos x="92" y="122"/>
                </a:cxn>
                <a:cxn ang="0">
                  <a:pos x="100" y="117"/>
                </a:cxn>
                <a:cxn ang="0">
                  <a:pos x="106" y="112"/>
                </a:cxn>
                <a:cxn ang="0">
                  <a:pos x="112" y="106"/>
                </a:cxn>
                <a:cxn ang="0">
                  <a:pos x="117" y="100"/>
                </a:cxn>
                <a:cxn ang="0">
                  <a:pos x="121" y="93"/>
                </a:cxn>
                <a:cxn ang="0">
                  <a:pos x="125" y="85"/>
                </a:cxn>
                <a:cxn ang="0">
                  <a:pos x="127" y="77"/>
                </a:cxn>
                <a:cxn ang="0">
                  <a:pos x="128" y="68"/>
                </a:cxn>
              </a:cxnLst>
              <a:rect l="0" t="0" r="r" b="b"/>
              <a:pathLst>
                <a:path w="128" h="128">
                  <a:moveTo>
                    <a:pt x="128" y="64"/>
                  </a:moveTo>
                  <a:lnTo>
                    <a:pt x="128" y="60"/>
                  </a:lnTo>
                  <a:lnTo>
                    <a:pt x="128" y="56"/>
                  </a:lnTo>
                  <a:lnTo>
                    <a:pt x="127" y="52"/>
                  </a:lnTo>
                  <a:lnTo>
                    <a:pt x="126" y="48"/>
                  </a:lnTo>
                  <a:lnTo>
                    <a:pt x="125" y="44"/>
                  </a:lnTo>
                  <a:lnTo>
                    <a:pt x="123" y="40"/>
                  </a:lnTo>
                  <a:lnTo>
                    <a:pt x="121" y="36"/>
                  </a:lnTo>
                  <a:lnTo>
                    <a:pt x="119" y="32"/>
                  </a:lnTo>
                  <a:lnTo>
                    <a:pt x="117" y="29"/>
                  </a:lnTo>
                  <a:lnTo>
                    <a:pt x="115" y="25"/>
                  </a:lnTo>
                  <a:lnTo>
                    <a:pt x="112" y="22"/>
                  </a:lnTo>
                  <a:lnTo>
                    <a:pt x="109" y="19"/>
                  </a:lnTo>
                  <a:lnTo>
                    <a:pt x="106" y="16"/>
                  </a:lnTo>
                  <a:lnTo>
                    <a:pt x="103" y="13"/>
                  </a:lnTo>
                  <a:lnTo>
                    <a:pt x="100" y="11"/>
                  </a:lnTo>
                  <a:lnTo>
                    <a:pt x="96" y="9"/>
                  </a:lnTo>
                  <a:lnTo>
                    <a:pt x="92" y="7"/>
                  </a:lnTo>
                  <a:lnTo>
                    <a:pt x="88" y="5"/>
                  </a:lnTo>
                  <a:lnTo>
                    <a:pt x="85" y="4"/>
                  </a:lnTo>
                  <a:lnTo>
                    <a:pt x="81" y="2"/>
                  </a:lnTo>
                  <a:lnTo>
                    <a:pt x="76" y="1"/>
                  </a:lnTo>
                  <a:lnTo>
                    <a:pt x="72" y="1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56" y="1"/>
                  </a:lnTo>
                  <a:lnTo>
                    <a:pt x="51" y="1"/>
                  </a:lnTo>
                  <a:lnTo>
                    <a:pt x="47" y="2"/>
                  </a:lnTo>
                  <a:lnTo>
                    <a:pt x="43" y="4"/>
                  </a:lnTo>
                  <a:lnTo>
                    <a:pt x="39" y="5"/>
                  </a:lnTo>
                  <a:lnTo>
                    <a:pt x="36" y="7"/>
                  </a:lnTo>
                  <a:lnTo>
                    <a:pt x="32" y="9"/>
                  </a:lnTo>
                  <a:lnTo>
                    <a:pt x="28" y="11"/>
                  </a:lnTo>
                  <a:lnTo>
                    <a:pt x="25" y="13"/>
                  </a:lnTo>
                  <a:lnTo>
                    <a:pt x="22" y="16"/>
                  </a:lnTo>
                  <a:lnTo>
                    <a:pt x="19" y="19"/>
                  </a:lnTo>
                  <a:lnTo>
                    <a:pt x="16" y="22"/>
                  </a:lnTo>
                  <a:lnTo>
                    <a:pt x="13" y="25"/>
                  </a:lnTo>
                  <a:lnTo>
                    <a:pt x="11" y="29"/>
                  </a:lnTo>
                  <a:lnTo>
                    <a:pt x="8" y="32"/>
                  </a:lnTo>
                  <a:lnTo>
                    <a:pt x="7" y="36"/>
                  </a:lnTo>
                  <a:lnTo>
                    <a:pt x="5" y="40"/>
                  </a:lnTo>
                  <a:lnTo>
                    <a:pt x="3" y="44"/>
                  </a:lnTo>
                  <a:lnTo>
                    <a:pt x="2" y="48"/>
                  </a:lnTo>
                  <a:lnTo>
                    <a:pt x="1" y="52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1" y="77"/>
                  </a:lnTo>
                  <a:lnTo>
                    <a:pt x="2" y="81"/>
                  </a:lnTo>
                  <a:lnTo>
                    <a:pt x="3" y="85"/>
                  </a:lnTo>
                  <a:lnTo>
                    <a:pt x="5" y="89"/>
                  </a:lnTo>
                  <a:lnTo>
                    <a:pt x="7" y="93"/>
                  </a:lnTo>
                  <a:lnTo>
                    <a:pt x="8" y="96"/>
                  </a:lnTo>
                  <a:lnTo>
                    <a:pt x="11" y="100"/>
                  </a:lnTo>
                  <a:lnTo>
                    <a:pt x="13" y="103"/>
                  </a:lnTo>
                  <a:lnTo>
                    <a:pt x="16" y="106"/>
                  </a:lnTo>
                  <a:lnTo>
                    <a:pt x="19" y="110"/>
                  </a:lnTo>
                  <a:lnTo>
                    <a:pt x="22" y="112"/>
                  </a:lnTo>
                  <a:lnTo>
                    <a:pt x="25" y="115"/>
                  </a:lnTo>
                  <a:lnTo>
                    <a:pt x="28" y="117"/>
                  </a:lnTo>
                  <a:lnTo>
                    <a:pt x="32" y="120"/>
                  </a:lnTo>
                  <a:lnTo>
                    <a:pt x="36" y="122"/>
                  </a:lnTo>
                  <a:lnTo>
                    <a:pt x="39" y="123"/>
                  </a:lnTo>
                  <a:lnTo>
                    <a:pt x="43" y="125"/>
                  </a:lnTo>
                  <a:lnTo>
                    <a:pt x="47" y="126"/>
                  </a:lnTo>
                  <a:lnTo>
                    <a:pt x="51" y="127"/>
                  </a:lnTo>
                  <a:lnTo>
                    <a:pt x="56" y="128"/>
                  </a:lnTo>
                  <a:lnTo>
                    <a:pt x="60" y="128"/>
                  </a:lnTo>
                  <a:lnTo>
                    <a:pt x="64" y="128"/>
                  </a:lnTo>
                  <a:lnTo>
                    <a:pt x="68" y="128"/>
                  </a:lnTo>
                  <a:lnTo>
                    <a:pt x="72" y="128"/>
                  </a:lnTo>
                  <a:lnTo>
                    <a:pt x="76" y="127"/>
                  </a:lnTo>
                  <a:lnTo>
                    <a:pt x="81" y="126"/>
                  </a:lnTo>
                  <a:lnTo>
                    <a:pt x="85" y="125"/>
                  </a:lnTo>
                  <a:lnTo>
                    <a:pt x="88" y="123"/>
                  </a:lnTo>
                  <a:lnTo>
                    <a:pt x="92" y="122"/>
                  </a:lnTo>
                  <a:lnTo>
                    <a:pt x="96" y="120"/>
                  </a:lnTo>
                  <a:lnTo>
                    <a:pt x="100" y="117"/>
                  </a:lnTo>
                  <a:lnTo>
                    <a:pt x="103" y="115"/>
                  </a:lnTo>
                  <a:lnTo>
                    <a:pt x="106" y="112"/>
                  </a:lnTo>
                  <a:lnTo>
                    <a:pt x="109" y="110"/>
                  </a:lnTo>
                  <a:lnTo>
                    <a:pt x="112" y="106"/>
                  </a:lnTo>
                  <a:lnTo>
                    <a:pt x="115" y="103"/>
                  </a:lnTo>
                  <a:lnTo>
                    <a:pt x="117" y="100"/>
                  </a:lnTo>
                  <a:lnTo>
                    <a:pt x="119" y="96"/>
                  </a:lnTo>
                  <a:lnTo>
                    <a:pt x="121" y="93"/>
                  </a:lnTo>
                  <a:lnTo>
                    <a:pt x="123" y="89"/>
                  </a:lnTo>
                  <a:lnTo>
                    <a:pt x="125" y="85"/>
                  </a:lnTo>
                  <a:lnTo>
                    <a:pt x="126" y="81"/>
                  </a:lnTo>
                  <a:lnTo>
                    <a:pt x="127" y="77"/>
                  </a:lnTo>
                  <a:lnTo>
                    <a:pt x="128" y="73"/>
                  </a:lnTo>
                  <a:lnTo>
                    <a:pt x="128" y="68"/>
                  </a:lnTo>
                  <a:lnTo>
                    <a:pt x="128" y="64"/>
                  </a:lnTo>
                </a:path>
              </a:pathLst>
            </a:cu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19" name="Freeform 44">
              <a:extLst>
                <a:ext uri="{FF2B5EF4-FFF2-40B4-BE49-F238E27FC236}">
                  <a16:creationId xmlns:a16="http://schemas.microsoft.com/office/drawing/2014/main" id="{D4078C18-E5DE-4ABE-942A-6DD92C3D6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527" y="5747609"/>
              <a:ext cx="234950" cy="236538"/>
            </a:xfrm>
            <a:custGeom>
              <a:avLst/>
              <a:gdLst/>
              <a:ahLst/>
              <a:cxnLst>
                <a:cxn ang="0">
                  <a:pos x="634" y="319"/>
                </a:cxn>
                <a:cxn ang="0">
                  <a:pos x="606" y="188"/>
                </a:cxn>
                <a:cxn ang="0">
                  <a:pos x="528" y="81"/>
                </a:cxn>
                <a:cxn ang="0">
                  <a:pos x="413" y="14"/>
                </a:cxn>
                <a:cxn ang="0">
                  <a:pos x="280" y="0"/>
                </a:cxn>
                <a:cxn ang="0">
                  <a:pos x="153" y="41"/>
                </a:cxn>
                <a:cxn ang="0">
                  <a:pos x="54" y="130"/>
                </a:cxn>
                <a:cxn ang="0">
                  <a:pos x="0" y="252"/>
                </a:cxn>
                <a:cxn ang="0">
                  <a:pos x="0" y="385"/>
                </a:cxn>
                <a:cxn ang="0">
                  <a:pos x="54" y="507"/>
                </a:cxn>
                <a:cxn ang="0">
                  <a:pos x="153" y="596"/>
                </a:cxn>
                <a:cxn ang="0">
                  <a:pos x="280" y="637"/>
                </a:cxn>
                <a:cxn ang="0">
                  <a:pos x="413" y="623"/>
                </a:cxn>
                <a:cxn ang="0">
                  <a:pos x="528" y="557"/>
                </a:cxn>
                <a:cxn ang="0">
                  <a:pos x="606" y="449"/>
                </a:cxn>
                <a:cxn ang="0">
                  <a:pos x="634" y="319"/>
                </a:cxn>
              </a:cxnLst>
              <a:rect l="0" t="0" r="r" b="b"/>
              <a:pathLst>
                <a:path w="634" h="637">
                  <a:moveTo>
                    <a:pt x="634" y="319"/>
                  </a:moveTo>
                  <a:lnTo>
                    <a:pt x="606" y="188"/>
                  </a:lnTo>
                  <a:lnTo>
                    <a:pt x="528" y="81"/>
                  </a:lnTo>
                  <a:lnTo>
                    <a:pt x="413" y="14"/>
                  </a:lnTo>
                  <a:lnTo>
                    <a:pt x="280" y="0"/>
                  </a:lnTo>
                  <a:lnTo>
                    <a:pt x="153" y="41"/>
                  </a:lnTo>
                  <a:lnTo>
                    <a:pt x="54" y="130"/>
                  </a:lnTo>
                  <a:lnTo>
                    <a:pt x="0" y="252"/>
                  </a:lnTo>
                  <a:lnTo>
                    <a:pt x="0" y="385"/>
                  </a:lnTo>
                  <a:lnTo>
                    <a:pt x="54" y="507"/>
                  </a:lnTo>
                  <a:lnTo>
                    <a:pt x="153" y="596"/>
                  </a:lnTo>
                  <a:lnTo>
                    <a:pt x="280" y="637"/>
                  </a:lnTo>
                  <a:lnTo>
                    <a:pt x="413" y="623"/>
                  </a:lnTo>
                  <a:lnTo>
                    <a:pt x="528" y="557"/>
                  </a:lnTo>
                  <a:lnTo>
                    <a:pt x="606" y="449"/>
                  </a:lnTo>
                  <a:lnTo>
                    <a:pt x="634" y="319"/>
                  </a:lnTo>
                </a:path>
              </a:pathLst>
            </a:custGeom>
            <a:noFill/>
            <a:ln w="6350">
              <a:solidFill>
                <a:srgbClr val="009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20" name="Freeform 45">
              <a:extLst>
                <a:ext uri="{FF2B5EF4-FFF2-40B4-BE49-F238E27FC236}">
                  <a16:creationId xmlns:a16="http://schemas.microsoft.com/office/drawing/2014/main" id="{814CF6AD-1D44-47EA-A23F-0D4C58DD0A1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5484" y="5369838"/>
              <a:ext cx="160020" cy="154940"/>
            </a:xfrm>
            <a:custGeom>
              <a:avLst/>
              <a:gdLst/>
              <a:ahLst/>
              <a:cxnLst>
                <a:cxn ang="0">
                  <a:pos x="534" y="260"/>
                </a:cxn>
                <a:cxn ang="0">
                  <a:pos x="508" y="144"/>
                </a:cxn>
                <a:cxn ang="0">
                  <a:pos x="433" y="51"/>
                </a:cxn>
                <a:cxn ang="0">
                  <a:pos x="326" y="0"/>
                </a:cxn>
                <a:cxn ang="0">
                  <a:pos x="208" y="0"/>
                </a:cxn>
                <a:cxn ang="0">
                  <a:pos x="101" y="51"/>
                </a:cxn>
                <a:cxn ang="0">
                  <a:pos x="26" y="144"/>
                </a:cxn>
                <a:cxn ang="0">
                  <a:pos x="0" y="260"/>
                </a:cxn>
                <a:cxn ang="0">
                  <a:pos x="26" y="376"/>
                </a:cxn>
                <a:cxn ang="0">
                  <a:pos x="101" y="469"/>
                </a:cxn>
                <a:cxn ang="0">
                  <a:pos x="208" y="520"/>
                </a:cxn>
                <a:cxn ang="0">
                  <a:pos x="326" y="520"/>
                </a:cxn>
                <a:cxn ang="0">
                  <a:pos x="433" y="469"/>
                </a:cxn>
                <a:cxn ang="0">
                  <a:pos x="508" y="376"/>
                </a:cxn>
                <a:cxn ang="0">
                  <a:pos x="534" y="260"/>
                </a:cxn>
              </a:cxnLst>
              <a:rect l="0" t="0" r="r" b="b"/>
              <a:pathLst>
                <a:path w="534" h="520">
                  <a:moveTo>
                    <a:pt x="534" y="260"/>
                  </a:moveTo>
                  <a:lnTo>
                    <a:pt x="508" y="144"/>
                  </a:lnTo>
                  <a:lnTo>
                    <a:pt x="433" y="51"/>
                  </a:lnTo>
                  <a:lnTo>
                    <a:pt x="326" y="0"/>
                  </a:lnTo>
                  <a:lnTo>
                    <a:pt x="208" y="0"/>
                  </a:lnTo>
                  <a:lnTo>
                    <a:pt x="101" y="51"/>
                  </a:lnTo>
                  <a:lnTo>
                    <a:pt x="26" y="144"/>
                  </a:lnTo>
                  <a:lnTo>
                    <a:pt x="0" y="260"/>
                  </a:lnTo>
                  <a:lnTo>
                    <a:pt x="26" y="376"/>
                  </a:lnTo>
                  <a:lnTo>
                    <a:pt x="101" y="469"/>
                  </a:lnTo>
                  <a:lnTo>
                    <a:pt x="208" y="520"/>
                  </a:lnTo>
                  <a:lnTo>
                    <a:pt x="326" y="520"/>
                  </a:lnTo>
                  <a:lnTo>
                    <a:pt x="433" y="469"/>
                  </a:lnTo>
                  <a:lnTo>
                    <a:pt x="508" y="376"/>
                  </a:lnTo>
                  <a:lnTo>
                    <a:pt x="534" y="260"/>
                  </a:lnTo>
                </a:path>
              </a:pathLst>
            </a:cu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21" name="Line 54">
              <a:extLst>
                <a:ext uri="{FF2B5EF4-FFF2-40B4-BE49-F238E27FC236}">
                  <a16:creationId xmlns:a16="http://schemas.microsoft.com/office/drawing/2014/main" id="{60984D50-BFB4-4DAF-818B-6300312C52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91526" y="4150409"/>
              <a:ext cx="139700" cy="139700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22" name="Line 55">
              <a:extLst>
                <a:ext uri="{FF2B5EF4-FFF2-40B4-BE49-F238E27FC236}">
                  <a16:creationId xmlns:a16="http://schemas.microsoft.com/office/drawing/2014/main" id="{3AE8056C-FED3-43ED-89A7-0E780C3AB0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43901" y="4102784"/>
              <a:ext cx="166687" cy="166688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23" name="Line 56">
              <a:extLst>
                <a:ext uri="{FF2B5EF4-FFF2-40B4-BE49-F238E27FC236}">
                  <a16:creationId xmlns:a16="http://schemas.microsoft.com/office/drawing/2014/main" id="{0F10AB07-CBC3-4567-97B9-F742D8BBB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12151" y="4071034"/>
              <a:ext cx="163512" cy="163513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24" name="Line 57">
              <a:extLst>
                <a:ext uri="{FF2B5EF4-FFF2-40B4-BE49-F238E27FC236}">
                  <a16:creationId xmlns:a16="http://schemas.microsoft.com/office/drawing/2014/main" id="{1C89BB1D-5ABD-419B-85C6-59E1BE0722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96276" y="4053571"/>
              <a:ext cx="128587" cy="130175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25" name="Line 58">
              <a:extLst>
                <a:ext uri="{FF2B5EF4-FFF2-40B4-BE49-F238E27FC236}">
                  <a16:creationId xmlns:a16="http://schemas.microsoft.com/office/drawing/2014/main" id="{B91EBB43-EE22-41D5-ACF6-E944A1F802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02102" y="5904771"/>
              <a:ext cx="73025" cy="73025"/>
            </a:xfrm>
            <a:prstGeom prst="line">
              <a:avLst/>
            </a:prstGeom>
            <a:noFill/>
            <a:ln w="6350">
              <a:solidFill>
                <a:srgbClr val="009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26" name="Line 59">
              <a:extLst>
                <a:ext uri="{FF2B5EF4-FFF2-40B4-BE49-F238E27FC236}">
                  <a16:creationId xmlns:a16="http://schemas.microsoft.com/office/drawing/2014/main" id="{4EBD6CE3-AD17-43FC-A382-8A90B8C23C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32252" y="5834921"/>
              <a:ext cx="146050" cy="146050"/>
            </a:xfrm>
            <a:prstGeom prst="line">
              <a:avLst/>
            </a:prstGeom>
            <a:noFill/>
            <a:ln w="6350">
              <a:solidFill>
                <a:srgbClr val="009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27" name="Line 60">
              <a:extLst>
                <a:ext uri="{FF2B5EF4-FFF2-40B4-BE49-F238E27FC236}">
                  <a16:creationId xmlns:a16="http://schemas.microsoft.com/office/drawing/2014/main" id="{32661F2E-351D-4D70-A2E3-67EC0EF7D6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87802" y="5790471"/>
              <a:ext cx="166687" cy="166688"/>
            </a:xfrm>
            <a:prstGeom prst="line">
              <a:avLst/>
            </a:prstGeom>
            <a:noFill/>
            <a:ln w="6350">
              <a:solidFill>
                <a:srgbClr val="009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28" name="Line 61">
              <a:extLst>
                <a:ext uri="{FF2B5EF4-FFF2-40B4-BE49-F238E27FC236}">
                  <a16:creationId xmlns:a16="http://schemas.microsoft.com/office/drawing/2014/main" id="{D247E58B-606C-4866-992A-69FD94B109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57640" y="5760309"/>
              <a:ext cx="160337" cy="160338"/>
            </a:xfrm>
            <a:prstGeom prst="line">
              <a:avLst/>
            </a:prstGeom>
            <a:noFill/>
            <a:ln w="6350">
              <a:solidFill>
                <a:srgbClr val="009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29" name="Line 62">
              <a:extLst>
                <a:ext uri="{FF2B5EF4-FFF2-40B4-BE49-F238E27FC236}">
                  <a16:creationId xmlns:a16="http://schemas.microsoft.com/office/drawing/2014/main" id="{14C34082-9AC3-450A-825D-4248F7D2A2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43352" y="5746021"/>
              <a:ext cx="120650" cy="120650"/>
            </a:xfrm>
            <a:prstGeom prst="line">
              <a:avLst/>
            </a:prstGeom>
            <a:noFill/>
            <a:ln w="6350">
              <a:solidFill>
                <a:srgbClr val="009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30" name="Line 63">
              <a:extLst>
                <a:ext uri="{FF2B5EF4-FFF2-40B4-BE49-F238E27FC236}">
                  <a16:creationId xmlns:a16="http://schemas.microsoft.com/office/drawing/2014/main" id="{EBB4682B-27ED-409F-BDB8-63CBC2A0C6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0731" y="5455693"/>
              <a:ext cx="67487" cy="6748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31" name="Line 64">
              <a:extLst>
                <a:ext uri="{FF2B5EF4-FFF2-40B4-BE49-F238E27FC236}">
                  <a16:creationId xmlns:a16="http://schemas.microsoft.com/office/drawing/2014/main" id="{3A9D75EF-6468-4B7B-B04C-BE91F7AA45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8898" y="5406814"/>
              <a:ext cx="106765" cy="10676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32" name="Line 65">
              <a:extLst>
                <a:ext uri="{FF2B5EF4-FFF2-40B4-BE49-F238E27FC236}">
                  <a16:creationId xmlns:a16="http://schemas.microsoft.com/office/drawing/2014/main" id="{79FA9C5F-D7A1-49A0-8BDB-7F91411D01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6596" y="5377993"/>
              <a:ext cx="90126" cy="9121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33" name="Rectangle 26">
              <a:extLst>
                <a:ext uri="{FF2B5EF4-FFF2-40B4-BE49-F238E27FC236}">
                  <a16:creationId xmlns:a16="http://schemas.microsoft.com/office/drawing/2014/main" id="{3A025A7F-56BC-4982-919A-80A9588CEA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636" y="5407995"/>
              <a:ext cx="15228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>
                  <a:latin typeface="+mj-lt"/>
                  <a:cs typeface="Times New Roman" pitchFamily="18" charset="0"/>
                </a:rPr>
                <a:t>TSI</a:t>
              </a:r>
              <a:endParaRPr kumimoji="0" lang="en-US" sz="1000" b="0" i="0" u="none" strike="noStrike" cap="none" normalizeH="0" baseline="0" dirty="0">
                <a:ln>
                  <a:noFill/>
                </a:ln>
                <a:effectLst/>
                <a:latin typeface="+mj-lt"/>
                <a:cs typeface="Times New Roman" pitchFamily="18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2A86235-8555-4A95-96B1-FC3F0345544D}"/>
                </a:ext>
              </a:extLst>
            </p:cNvPr>
            <p:cNvSpPr txBox="1"/>
            <p:nvPr/>
          </p:nvSpPr>
          <p:spPr bwMode="auto">
            <a:xfrm>
              <a:off x="924025" y="4475747"/>
              <a:ext cx="34817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dirty="0">
                  <a:solidFill>
                    <a:srgbClr val="C00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D</a:t>
              </a:r>
              <a:r>
                <a:rPr lang="en-US" sz="1000" baseline="-25000" dirty="0">
                  <a:solidFill>
                    <a:srgbClr val="C00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BS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D307088-5B9D-4CAB-B912-1BE1B6DA999C}"/>
                </a:ext>
              </a:extLst>
            </p:cNvPr>
            <p:cNvSpPr txBox="1"/>
            <p:nvPr/>
          </p:nvSpPr>
          <p:spPr bwMode="auto">
            <a:xfrm>
              <a:off x="1730943" y="5783179"/>
              <a:ext cx="34176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dirty="0">
                  <a:solidFill>
                    <a:srgbClr val="008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D</a:t>
              </a:r>
              <a:r>
                <a:rPr lang="en-US" sz="1000" baseline="-25000" dirty="0">
                  <a:solidFill>
                    <a:srgbClr val="008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FS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D56CC26-1080-40DA-831F-AC574A599423}"/>
                </a:ext>
              </a:extLst>
            </p:cNvPr>
            <p:cNvSpPr txBox="1"/>
            <p:nvPr/>
          </p:nvSpPr>
          <p:spPr bwMode="auto">
            <a:xfrm>
              <a:off x="2048799" y="4683707"/>
              <a:ext cx="26321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dirty="0">
                  <a:latin typeface="+mj-lt"/>
                  <a:ea typeface="Verdana" pitchFamily="34" charset="0"/>
                  <a:cs typeface="Verdana" pitchFamily="34" charset="0"/>
                </a:rPr>
                <a:t>D</a:t>
              </a:r>
              <a:endParaRPr lang="en-US" sz="1000" baseline="-25000" dirty="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7" name="Rectangle 26">
              <a:extLst>
                <a:ext uri="{FF2B5EF4-FFF2-40B4-BE49-F238E27FC236}">
                  <a16:creationId xmlns:a16="http://schemas.microsoft.com/office/drawing/2014/main" id="{2F9B6C00-6F26-49BA-B0B8-3615D9DE2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788" y="5589271"/>
              <a:ext cx="56105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>
                  <a:latin typeface="+mj-lt"/>
                  <a:cs typeface="Times New Roman" pitchFamily="18" charset="0"/>
                </a:rPr>
                <a:t>resolution;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>
                  <a:latin typeface="+mj-lt"/>
                  <a:cs typeface="Times New Roman" pitchFamily="18" charset="0"/>
                </a:rPr>
                <a:t>centering</a:t>
              </a:r>
              <a:endParaRPr kumimoji="0" lang="en-US" sz="1000" b="0" i="0" u="none" strike="noStrike" cap="none" normalizeH="0" baseline="0" dirty="0">
                <a:ln>
                  <a:noFill/>
                </a:ln>
                <a:effectLst/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40EC0465-F0BD-4527-B4BC-3F59AB492322}"/>
              </a:ext>
            </a:extLst>
          </p:cNvPr>
          <p:cNvSpPr txBox="1"/>
          <p:nvPr/>
        </p:nvSpPr>
        <p:spPr>
          <a:xfrm>
            <a:off x="1870841" y="5213132"/>
            <a:ext cx="2532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See workbook for comps</a:t>
            </a:r>
          </a:p>
        </p:txBody>
      </p:sp>
    </p:spTree>
    <p:extLst>
      <p:ext uri="{BB962C8B-B14F-4D97-AF65-F5344CB8AC3E}">
        <p14:creationId xmlns:p14="http://schemas.microsoft.com/office/powerpoint/2010/main" val="2494810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12183" y="1051261"/>
            <a:ext cx="8543327" cy="5141259"/>
          </a:xfrm>
        </p:spPr>
        <p:txBody>
          <a:bodyPr>
            <a:normAutofit/>
          </a:bodyPr>
          <a:lstStyle/>
          <a:p>
            <a:r>
              <a:rPr lang="en-US" dirty="0"/>
              <a:t>Error Budget Management</a:t>
            </a:r>
          </a:p>
          <a:p>
            <a:pPr lvl="1"/>
            <a:r>
              <a:rPr lang="en-US" dirty="0"/>
              <a:t>Errors can’t be eliminated </a:t>
            </a:r>
            <a:r>
              <a:rPr lang="en-US" i="1" dirty="0"/>
              <a:t>but e</a:t>
            </a:r>
            <a:r>
              <a:rPr lang="en-US" dirty="0"/>
              <a:t>ffects can be minimized</a:t>
            </a:r>
          </a:p>
          <a:p>
            <a:pPr lvl="1"/>
            <a:r>
              <a:rPr lang="en-US" dirty="0"/>
              <a:t>Systematic errors</a:t>
            </a:r>
          </a:p>
          <a:p>
            <a:pPr lvl="2"/>
            <a:r>
              <a:rPr lang="en-US" dirty="0"/>
              <a:t>Procedure</a:t>
            </a:r>
          </a:p>
          <a:p>
            <a:pPr lvl="2"/>
            <a:r>
              <a:rPr lang="en-US" dirty="0"/>
              <a:t>Adjustment</a:t>
            </a:r>
          </a:p>
          <a:p>
            <a:pPr lvl="2"/>
            <a:r>
              <a:rPr lang="en-US" dirty="0"/>
              <a:t>Computation</a:t>
            </a:r>
          </a:p>
          <a:p>
            <a:pPr lvl="1"/>
            <a:r>
              <a:rPr lang="en-US" dirty="0"/>
              <a:t>Random Errors</a:t>
            </a:r>
          </a:p>
          <a:p>
            <a:pPr lvl="2"/>
            <a:r>
              <a:rPr lang="en-US" dirty="0"/>
              <a:t>Appropriate equipment</a:t>
            </a:r>
          </a:p>
          <a:p>
            <a:pPr lvl="2"/>
            <a:r>
              <a:rPr lang="en-US" dirty="0"/>
              <a:t>Knowledgeable personnel</a:t>
            </a:r>
          </a:p>
          <a:p>
            <a:pPr lvl="2"/>
            <a:r>
              <a:rPr lang="en-US" dirty="0"/>
              <a:t>Careful measuring techniques</a:t>
            </a:r>
          </a:p>
          <a:p>
            <a:pPr lvl="2"/>
            <a:endParaRPr lang="en-US" sz="2000" dirty="0"/>
          </a:p>
          <a:p>
            <a:pPr lvl="2"/>
            <a:endParaRPr lang="en-US" dirty="0"/>
          </a:p>
        </p:txBody>
      </p:sp>
      <p:sp>
        <p:nvSpPr>
          <p:cNvPr id="9" name="Rectangle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06650" y="1254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8124" name="Picture 12" descr="C:\Users\gmahun\AppData\Local\Microsoft\Windows\Temporary Internet Files\Content.IE5\FZT0Y6EP\MC90004488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416" y="2229256"/>
            <a:ext cx="1404421" cy="151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786758" y="4837350"/>
            <a:ext cx="5990897" cy="899577"/>
          </a:xfrm>
          <a:prstGeom prst="roundRect">
            <a:avLst>
              <a:gd name="adj" fmla="val 37602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Understanding the origin of and how errors behave ensures accurate and reliable measurement results.</a:t>
            </a:r>
          </a:p>
        </p:txBody>
      </p:sp>
    </p:spTree>
    <p:extLst>
      <p:ext uri="{BB962C8B-B14F-4D97-AF65-F5344CB8AC3E}">
        <p14:creationId xmlns:p14="http://schemas.microsoft.com/office/powerpoint/2010/main" val="251045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1293E1-37E0-4940-A003-683B7059E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603" y="884331"/>
            <a:ext cx="8431576" cy="5358814"/>
          </a:xfrm>
        </p:spPr>
        <p:txBody>
          <a:bodyPr/>
          <a:lstStyle/>
          <a:p>
            <a:r>
              <a:rPr lang="en-US" dirty="0"/>
              <a:t>A. Compared to Simplified Adjustments; 1. Adv/</a:t>
            </a:r>
            <a:r>
              <a:rPr lang="en-US" dirty="0" err="1"/>
              <a:t>Disadv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Advantages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en-US" dirty="0"/>
              <a:t>Models random errors better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en-US" dirty="0"/>
              <a:t>Able to deal with multiple unknowns simultaneously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en-US" dirty="0"/>
              <a:t>Easily incorporate redundant measurements – the more the merrier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en-US" dirty="0"/>
              <a:t>Can easily use mixed quality measurements - weights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en-US" dirty="0"/>
              <a:t>Can generate statistics for</a:t>
            </a:r>
          </a:p>
          <a:p>
            <a:pPr marL="1371600" lvl="3" indent="-342900">
              <a:buFont typeface="Arial" panose="020B0604020202020204" pitchFamily="34" charset="0"/>
              <a:buChar char="•"/>
            </a:pPr>
            <a:r>
              <a:rPr lang="en-US" dirty="0"/>
              <a:t>overall adjustment</a:t>
            </a:r>
          </a:p>
          <a:p>
            <a:pPr marL="1371600" lvl="3" indent="-342900">
              <a:buFont typeface="Arial" panose="020B0604020202020204" pitchFamily="34" charset="0"/>
              <a:buChar char="•"/>
            </a:pPr>
            <a:r>
              <a:rPr lang="en-US" dirty="0"/>
              <a:t>individual unknowns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Disadvantages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en-US" dirty="0"/>
              <a:t>Computation intensive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en-US" dirty="0"/>
              <a:t>Statistics overload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en-US" dirty="0"/>
              <a:t>Easy to misuse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59490" y="6275467"/>
            <a:ext cx="1088270" cy="468942"/>
            <a:chOff x="5953708" y="6212093"/>
            <a:chExt cx="1088270" cy="468942"/>
          </a:xfrm>
        </p:grpSpPr>
        <p:grpSp>
          <p:nvGrpSpPr>
            <p:cNvPr id="4" name="Group 7"/>
            <p:cNvGrpSpPr>
              <a:grpSpLocks noChangeAspect="1"/>
            </p:cNvGrpSpPr>
            <p:nvPr/>
          </p:nvGrpSpPr>
          <p:grpSpPr>
            <a:xfrm>
              <a:off x="5953708" y="6212093"/>
              <a:ext cx="468942" cy="468942"/>
              <a:chOff x="1789113" y="649288"/>
              <a:chExt cx="5557837" cy="5557837"/>
            </a:xfrm>
          </p:grpSpPr>
          <p:sp>
            <p:nvSpPr>
              <p:cNvPr id="12" name="Rectangle 5"/>
              <p:cNvSpPr>
                <a:spLocks noChangeArrowheads="1"/>
              </p:cNvSpPr>
              <p:nvPr/>
            </p:nvSpPr>
            <p:spPr bwMode="auto">
              <a:xfrm>
                <a:off x="2189163" y="3697288"/>
                <a:ext cx="1841500" cy="1841500"/>
              </a:xfrm>
              <a:prstGeom prst="rect">
                <a:avLst/>
              </a:pr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ln w="0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Rectangle 6"/>
              <p:cNvSpPr>
                <a:spLocks noChangeArrowheads="1"/>
              </p:cNvSpPr>
              <p:nvPr/>
            </p:nvSpPr>
            <p:spPr bwMode="auto">
              <a:xfrm>
                <a:off x="2979738" y="4267200"/>
                <a:ext cx="1841500" cy="1841500"/>
              </a:xfrm>
              <a:prstGeom prst="rect">
                <a:avLst/>
              </a:pr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ln w="0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3948113" y="4365625"/>
                <a:ext cx="1841500" cy="1841500"/>
              </a:xfrm>
              <a:prstGeom prst="rect">
                <a:avLst/>
              </a:pr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ln w="0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4837113" y="3965575"/>
                <a:ext cx="1841500" cy="1843088"/>
              </a:xfrm>
              <a:prstGeom prst="rect">
                <a:avLst/>
              </a:pr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ln w="0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Rectangle 9"/>
              <p:cNvSpPr>
                <a:spLocks noChangeArrowheads="1"/>
              </p:cNvSpPr>
              <p:nvPr/>
            </p:nvSpPr>
            <p:spPr bwMode="auto">
              <a:xfrm>
                <a:off x="5407025" y="3176588"/>
                <a:ext cx="1841500" cy="1841500"/>
              </a:xfrm>
              <a:prstGeom prst="rect">
                <a:avLst/>
              </a:pr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ln w="0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Rectangle 10"/>
              <p:cNvSpPr>
                <a:spLocks noChangeArrowheads="1"/>
              </p:cNvSpPr>
              <p:nvPr/>
            </p:nvSpPr>
            <p:spPr bwMode="auto">
              <a:xfrm>
                <a:off x="5505450" y="2206625"/>
                <a:ext cx="1841500" cy="1841500"/>
              </a:xfrm>
              <a:prstGeom prst="rect">
                <a:avLst/>
              </a:pr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ln w="0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Rectangle 11"/>
              <p:cNvSpPr>
                <a:spLocks noChangeArrowheads="1"/>
              </p:cNvSpPr>
              <p:nvPr/>
            </p:nvSpPr>
            <p:spPr bwMode="auto">
              <a:xfrm>
                <a:off x="5105400" y="1317625"/>
                <a:ext cx="1843088" cy="1841500"/>
              </a:xfrm>
              <a:prstGeom prst="rect">
                <a:avLst/>
              </a:pr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ln w="0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Rectangle 12"/>
              <p:cNvSpPr>
                <a:spLocks noChangeArrowheads="1"/>
              </p:cNvSpPr>
              <p:nvPr/>
            </p:nvSpPr>
            <p:spPr bwMode="auto">
              <a:xfrm>
                <a:off x="4316413" y="747713"/>
                <a:ext cx="1841500" cy="1841500"/>
              </a:xfrm>
              <a:prstGeom prst="rect">
                <a:avLst/>
              </a:pr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ln w="0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Rectangle 13"/>
              <p:cNvSpPr>
                <a:spLocks noChangeArrowheads="1"/>
              </p:cNvSpPr>
              <p:nvPr/>
            </p:nvSpPr>
            <p:spPr bwMode="auto">
              <a:xfrm>
                <a:off x="3346450" y="649288"/>
                <a:ext cx="1841500" cy="1841500"/>
              </a:xfrm>
              <a:prstGeom prst="rect">
                <a:avLst/>
              </a:pr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ln w="0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14"/>
              <p:cNvSpPr>
                <a:spLocks noChangeArrowheads="1"/>
              </p:cNvSpPr>
              <p:nvPr/>
            </p:nvSpPr>
            <p:spPr bwMode="auto">
              <a:xfrm>
                <a:off x="2457450" y="1049338"/>
                <a:ext cx="1841500" cy="1841500"/>
              </a:xfrm>
              <a:prstGeom prst="rect">
                <a:avLst/>
              </a:pr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ln w="0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15"/>
              <p:cNvSpPr>
                <a:spLocks noChangeArrowheads="1"/>
              </p:cNvSpPr>
              <p:nvPr/>
            </p:nvSpPr>
            <p:spPr bwMode="auto">
              <a:xfrm>
                <a:off x="1887538" y="1838325"/>
                <a:ext cx="1841500" cy="1843088"/>
              </a:xfrm>
              <a:prstGeom prst="rect">
                <a:avLst/>
              </a:pr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ln w="0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16"/>
              <p:cNvSpPr>
                <a:spLocks noChangeArrowheads="1"/>
              </p:cNvSpPr>
              <p:nvPr/>
            </p:nvSpPr>
            <p:spPr bwMode="auto">
              <a:xfrm>
                <a:off x="1789113" y="2808288"/>
                <a:ext cx="1841500" cy="1841500"/>
              </a:xfrm>
              <a:prstGeom prst="rect">
                <a:avLst/>
              </a:pr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ln w="0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17"/>
              <p:cNvSpPr>
                <a:spLocks noChangeArrowheads="1"/>
              </p:cNvSpPr>
              <p:nvPr/>
            </p:nvSpPr>
            <p:spPr bwMode="auto">
              <a:xfrm>
                <a:off x="2189163" y="3697288"/>
                <a:ext cx="1841500" cy="1841500"/>
              </a:xfrm>
              <a:prstGeom prst="rect">
                <a:avLst/>
              </a:pr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ln w="0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6453355" y="6246509"/>
              <a:ext cx="5886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+mj-lt"/>
                </a:rPr>
                <a:t>Most</a:t>
              </a:r>
            </a:p>
            <a:p>
              <a:pPr algn="ctr"/>
              <a:r>
                <a:rPr lang="en-US" sz="1000" dirty="0">
                  <a:latin typeface="+mj-lt"/>
                </a:rPr>
                <a:t>squares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963784" y="6309883"/>
            <a:ext cx="997567" cy="400110"/>
            <a:chOff x="7366251" y="6246509"/>
            <a:chExt cx="997567" cy="400110"/>
          </a:xfrm>
        </p:grpSpPr>
        <p:grpSp>
          <p:nvGrpSpPr>
            <p:cNvPr id="5" name="Group 40"/>
            <p:cNvGrpSpPr>
              <a:grpSpLocks noChangeAspect="1"/>
            </p:cNvGrpSpPr>
            <p:nvPr/>
          </p:nvGrpSpPr>
          <p:grpSpPr>
            <a:xfrm>
              <a:off x="8049623" y="6302772"/>
              <a:ext cx="314195" cy="287585"/>
              <a:chOff x="6356623" y="780602"/>
              <a:chExt cx="797955" cy="730375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6647110" y="1142677"/>
                <a:ext cx="368300" cy="368300"/>
              </a:xfrm>
              <a:prstGeom prst="rect">
                <a:avLst/>
              </a:prstGeom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ln w="0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11"/>
              <p:cNvSpPr>
                <a:spLocks noChangeArrowheads="1"/>
              </p:cNvSpPr>
              <p:nvPr/>
            </p:nvSpPr>
            <p:spPr bwMode="auto">
              <a:xfrm>
                <a:off x="6785961" y="924793"/>
                <a:ext cx="368617" cy="368300"/>
              </a:xfrm>
              <a:prstGeom prst="rect">
                <a:avLst/>
              </a:prstGeom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ln w="0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Rectangle 14"/>
              <p:cNvSpPr>
                <a:spLocks noChangeArrowheads="1"/>
              </p:cNvSpPr>
              <p:nvPr/>
            </p:nvSpPr>
            <p:spPr bwMode="auto">
              <a:xfrm>
                <a:off x="6500815" y="780602"/>
                <a:ext cx="368300" cy="368300"/>
              </a:xfrm>
              <a:prstGeom prst="rect">
                <a:avLst/>
              </a:prstGeom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ln w="0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Rectangle 17"/>
              <p:cNvSpPr>
                <a:spLocks noChangeArrowheads="1"/>
              </p:cNvSpPr>
              <p:nvPr/>
            </p:nvSpPr>
            <p:spPr bwMode="auto">
              <a:xfrm>
                <a:off x="6356623" y="1074801"/>
                <a:ext cx="368300" cy="368300"/>
              </a:xfrm>
              <a:prstGeom prst="rect">
                <a:avLst/>
              </a:prstGeom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ln w="0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7366251" y="6246509"/>
              <a:ext cx="5886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+mj-lt"/>
                </a:rPr>
                <a:t>Least</a:t>
              </a:r>
            </a:p>
            <a:p>
              <a:pPr algn="ctr"/>
              <a:r>
                <a:rPr lang="en-US" sz="1000" dirty="0">
                  <a:latin typeface="+mj-lt"/>
                </a:rPr>
                <a:t>squares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4057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F18324-5F83-4238-BEF6-7CD0351A9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B. Building Complex Networks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202B50-8C98-4B1D-8BF6-77A7C9D6C8A3}"/>
              </a:ext>
            </a:extLst>
          </p:cNvPr>
          <p:cNvGrpSpPr>
            <a:grpSpLocks noChangeAspect="1"/>
          </p:cNvGrpSpPr>
          <p:nvPr/>
        </p:nvGrpSpPr>
        <p:grpSpPr>
          <a:xfrm>
            <a:off x="828651" y="1541959"/>
            <a:ext cx="4633750" cy="1808197"/>
            <a:chOff x="4875134" y="3318208"/>
            <a:chExt cx="3333430" cy="1300782"/>
          </a:xfrm>
        </p:grpSpPr>
        <p:sp>
          <p:nvSpPr>
            <p:cNvPr id="4" name="Rectangle 126">
              <a:extLst>
                <a:ext uri="{FF2B5EF4-FFF2-40B4-BE49-F238E27FC236}">
                  <a16:creationId xmlns:a16="http://schemas.microsoft.com/office/drawing/2014/main" id="{94776AEF-CE6D-46E0-B2C0-DFCECEAFD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0717" y="4371482"/>
              <a:ext cx="324041" cy="154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400" dirty="0">
                  <a:solidFill>
                    <a:srgbClr val="0000FF"/>
                  </a:solidFill>
                  <a:latin typeface="+mj-lt"/>
                </a:rPr>
                <a:t>+6.89’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6" name="Rectangle 128">
              <a:extLst>
                <a:ext uri="{FF2B5EF4-FFF2-40B4-BE49-F238E27FC236}">
                  <a16:creationId xmlns:a16="http://schemas.microsoft.com/office/drawing/2014/main" id="{F35EA20F-B187-4C2D-A577-9DB8339E31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6738" y="3754894"/>
              <a:ext cx="324041" cy="154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400">
                  <a:solidFill>
                    <a:srgbClr val="0000FF"/>
                  </a:solidFill>
                  <a:latin typeface="+mj-lt"/>
                </a:rPr>
                <a:t>+8.91’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C51F4E1-8B14-43A3-BB68-954B8D1A35F8}"/>
                </a:ext>
              </a:extLst>
            </p:cNvPr>
            <p:cNvGrpSpPr/>
            <p:nvPr/>
          </p:nvGrpSpPr>
          <p:grpSpPr>
            <a:xfrm>
              <a:off x="4875134" y="3318208"/>
              <a:ext cx="3333430" cy="1300782"/>
              <a:chOff x="767261" y="3221226"/>
              <a:chExt cx="3333430" cy="1300782"/>
            </a:xfrm>
          </p:grpSpPr>
          <p:sp>
            <p:nvSpPr>
              <p:cNvPr id="8" name="Rectangle 141">
                <a:extLst>
                  <a:ext uri="{FF2B5EF4-FFF2-40B4-BE49-F238E27FC236}">
                    <a16:creationId xmlns:a16="http://schemas.microsoft.com/office/drawing/2014/main" id="{4DBEFDE8-89A4-41A1-8F0B-036467CB43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272" y="4367022"/>
                <a:ext cx="62271" cy="1549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1400" dirty="0">
                    <a:solidFill>
                      <a:srgbClr val="000000"/>
                    </a:solidFill>
                    <a:latin typeface="+mj-lt"/>
                  </a:rPr>
                  <a:t>T</a:t>
                </a:r>
                <a:endPara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1692ADC4-D4E4-4E40-81AC-6A1DC0F48585}"/>
                  </a:ext>
                </a:extLst>
              </p:cNvPr>
              <p:cNvGrpSpPr/>
              <p:nvPr/>
            </p:nvGrpSpPr>
            <p:grpSpPr>
              <a:xfrm>
                <a:off x="767261" y="3221226"/>
                <a:ext cx="3333430" cy="1104600"/>
                <a:chOff x="767261" y="3221226"/>
                <a:chExt cx="3333430" cy="1104600"/>
              </a:xfrm>
            </p:grpSpPr>
            <p:sp>
              <p:nvSpPr>
                <p:cNvPr id="10" name="Line 79">
                  <a:extLst>
                    <a:ext uri="{FF2B5EF4-FFF2-40B4-BE49-F238E27FC236}">
                      <a16:creationId xmlns:a16="http://schemas.microsoft.com/office/drawing/2014/main" id="{CDDFC74A-3200-4938-A8FB-D997405E03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790418" y="3278901"/>
                  <a:ext cx="832175" cy="770380"/>
                </a:xfrm>
                <a:prstGeom prst="line">
                  <a:avLst/>
                </a:prstGeom>
                <a:noFill/>
                <a:ln w="317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latin typeface="+mj-lt"/>
                  </a:endParaRPr>
                </a:p>
              </p:txBody>
            </p:sp>
            <p:sp>
              <p:nvSpPr>
                <p:cNvPr id="11" name="Line 81">
                  <a:extLst>
                    <a:ext uri="{FF2B5EF4-FFF2-40B4-BE49-F238E27FC236}">
                      <a16:creationId xmlns:a16="http://schemas.microsoft.com/office/drawing/2014/main" id="{A5BDD59E-9804-4895-B76D-439D186773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762871" y="4094597"/>
                  <a:ext cx="969873" cy="202223"/>
                </a:xfrm>
                <a:prstGeom prst="line">
                  <a:avLst/>
                </a:prstGeom>
                <a:noFill/>
                <a:ln w="317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latin typeface="+mj-lt"/>
                  </a:endParaRPr>
                </a:p>
              </p:txBody>
            </p:sp>
            <p:sp>
              <p:nvSpPr>
                <p:cNvPr id="12" name="Rectangle 82">
                  <a:extLst>
                    <a:ext uri="{FF2B5EF4-FFF2-40B4-BE49-F238E27FC236}">
                      <a16:creationId xmlns:a16="http://schemas.microsoft.com/office/drawing/2014/main" id="{6DCA897C-D48C-4C07-B80E-758B7F818E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73445" y="3620835"/>
                  <a:ext cx="41197" cy="39136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latin typeface="+mj-lt"/>
                  </a:endParaRPr>
                </a:p>
              </p:txBody>
            </p:sp>
            <p:sp>
              <p:nvSpPr>
                <p:cNvPr id="13" name="Rectangle 83">
                  <a:extLst>
                    <a:ext uri="{FF2B5EF4-FFF2-40B4-BE49-F238E27FC236}">
                      <a16:creationId xmlns:a16="http://schemas.microsoft.com/office/drawing/2014/main" id="{61385008-AE2E-4FEC-8D83-2FEDBCD311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73445" y="3620835"/>
                  <a:ext cx="41197" cy="39136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latin typeface="+mj-lt"/>
                  </a:endParaRPr>
                </a:p>
              </p:txBody>
            </p:sp>
            <p:sp>
              <p:nvSpPr>
                <p:cNvPr id="14" name="Rectangle 88">
                  <a:extLst>
                    <a:ext uri="{FF2B5EF4-FFF2-40B4-BE49-F238E27FC236}">
                      <a16:creationId xmlns:a16="http://schemas.microsoft.com/office/drawing/2014/main" id="{0842B8E6-6F5D-4FD1-AF31-1CD0A2ED20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01995" y="3258303"/>
                  <a:ext cx="41197" cy="41197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latin typeface="+mj-lt"/>
                  </a:endParaRPr>
                </a:p>
              </p:txBody>
            </p:sp>
            <p:sp>
              <p:nvSpPr>
                <p:cNvPr id="15" name="Rectangle 89">
                  <a:extLst>
                    <a:ext uri="{FF2B5EF4-FFF2-40B4-BE49-F238E27FC236}">
                      <a16:creationId xmlns:a16="http://schemas.microsoft.com/office/drawing/2014/main" id="{33888EC1-03CC-464C-9221-CD2BA509FD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01995" y="3258303"/>
                  <a:ext cx="41197" cy="4119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latin typeface="+mj-lt"/>
                  </a:endParaRPr>
                </a:p>
              </p:txBody>
            </p:sp>
            <p:sp>
              <p:nvSpPr>
                <p:cNvPr id="16" name="Freeform 90">
                  <a:extLst>
                    <a:ext uri="{FF2B5EF4-FFF2-40B4-BE49-F238E27FC236}">
                      <a16:creationId xmlns:a16="http://schemas.microsoft.com/office/drawing/2014/main" id="{4846F872-8343-4BF1-9AA7-CD14559768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3042" y="4053401"/>
                  <a:ext cx="41197" cy="41197"/>
                </a:xfrm>
                <a:custGeom>
                  <a:avLst/>
                  <a:gdLst>
                    <a:gd name="T0" fmla="*/ 20 w 20"/>
                    <a:gd name="T1" fmla="*/ 10 h 20"/>
                    <a:gd name="T2" fmla="*/ 20 w 20"/>
                    <a:gd name="T3" fmla="*/ 9 h 20"/>
                    <a:gd name="T4" fmla="*/ 19 w 20"/>
                    <a:gd name="T5" fmla="*/ 8 h 20"/>
                    <a:gd name="T6" fmla="*/ 19 w 20"/>
                    <a:gd name="T7" fmla="*/ 6 h 20"/>
                    <a:gd name="T8" fmla="*/ 19 w 20"/>
                    <a:gd name="T9" fmla="*/ 5 h 20"/>
                    <a:gd name="T10" fmla="*/ 18 w 20"/>
                    <a:gd name="T11" fmla="*/ 4 h 20"/>
                    <a:gd name="T12" fmla="*/ 17 w 20"/>
                    <a:gd name="T13" fmla="*/ 3 h 20"/>
                    <a:gd name="T14" fmla="*/ 16 w 20"/>
                    <a:gd name="T15" fmla="*/ 2 h 20"/>
                    <a:gd name="T16" fmla="*/ 15 w 20"/>
                    <a:gd name="T17" fmla="*/ 2 h 20"/>
                    <a:gd name="T18" fmla="*/ 14 w 20"/>
                    <a:gd name="T19" fmla="*/ 1 h 20"/>
                    <a:gd name="T20" fmla="*/ 13 w 20"/>
                    <a:gd name="T21" fmla="*/ 1 h 20"/>
                    <a:gd name="T22" fmla="*/ 11 w 20"/>
                    <a:gd name="T23" fmla="*/ 0 h 20"/>
                    <a:gd name="T24" fmla="*/ 10 w 20"/>
                    <a:gd name="T25" fmla="*/ 0 h 20"/>
                    <a:gd name="T26" fmla="*/ 9 w 20"/>
                    <a:gd name="T27" fmla="*/ 0 h 20"/>
                    <a:gd name="T28" fmla="*/ 8 w 20"/>
                    <a:gd name="T29" fmla="*/ 1 h 20"/>
                    <a:gd name="T30" fmla="*/ 6 w 20"/>
                    <a:gd name="T31" fmla="*/ 1 h 20"/>
                    <a:gd name="T32" fmla="*/ 5 w 20"/>
                    <a:gd name="T33" fmla="*/ 2 h 20"/>
                    <a:gd name="T34" fmla="*/ 4 w 20"/>
                    <a:gd name="T35" fmla="*/ 2 h 20"/>
                    <a:gd name="T36" fmla="*/ 3 w 20"/>
                    <a:gd name="T37" fmla="*/ 3 h 20"/>
                    <a:gd name="T38" fmla="*/ 2 w 20"/>
                    <a:gd name="T39" fmla="*/ 4 h 20"/>
                    <a:gd name="T40" fmla="*/ 2 w 20"/>
                    <a:gd name="T41" fmla="*/ 5 h 20"/>
                    <a:gd name="T42" fmla="*/ 1 w 20"/>
                    <a:gd name="T43" fmla="*/ 6 h 20"/>
                    <a:gd name="T44" fmla="*/ 1 w 20"/>
                    <a:gd name="T45" fmla="*/ 8 h 20"/>
                    <a:gd name="T46" fmla="*/ 0 w 20"/>
                    <a:gd name="T47" fmla="*/ 9 h 20"/>
                    <a:gd name="T48" fmla="*/ 0 w 20"/>
                    <a:gd name="T49" fmla="*/ 10 h 20"/>
                    <a:gd name="T50" fmla="*/ 0 w 20"/>
                    <a:gd name="T51" fmla="*/ 11 h 20"/>
                    <a:gd name="T52" fmla="*/ 1 w 20"/>
                    <a:gd name="T53" fmla="*/ 13 h 20"/>
                    <a:gd name="T54" fmla="*/ 1 w 20"/>
                    <a:gd name="T55" fmla="*/ 14 h 20"/>
                    <a:gd name="T56" fmla="*/ 2 w 20"/>
                    <a:gd name="T57" fmla="*/ 15 h 20"/>
                    <a:gd name="T58" fmla="*/ 2 w 20"/>
                    <a:gd name="T59" fmla="*/ 16 h 20"/>
                    <a:gd name="T60" fmla="*/ 3 w 20"/>
                    <a:gd name="T61" fmla="*/ 17 h 20"/>
                    <a:gd name="T62" fmla="*/ 4 w 20"/>
                    <a:gd name="T63" fmla="*/ 18 h 20"/>
                    <a:gd name="T64" fmla="*/ 5 w 20"/>
                    <a:gd name="T65" fmla="*/ 19 h 20"/>
                    <a:gd name="T66" fmla="*/ 6 w 20"/>
                    <a:gd name="T67" fmla="*/ 19 h 20"/>
                    <a:gd name="T68" fmla="*/ 8 w 20"/>
                    <a:gd name="T69" fmla="*/ 20 h 20"/>
                    <a:gd name="T70" fmla="*/ 9 w 20"/>
                    <a:gd name="T71" fmla="*/ 20 h 20"/>
                    <a:gd name="T72" fmla="*/ 10 w 20"/>
                    <a:gd name="T73" fmla="*/ 20 h 20"/>
                    <a:gd name="T74" fmla="*/ 11 w 20"/>
                    <a:gd name="T75" fmla="*/ 20 h 20"/>
                    <a:gd name="T76" fmla="*/ 13 w 20"/>
                    <a:gd name="T77" fmla="*/ 20 h 20"/>
                    <a:gd name="T78" fmla="*/ 14 w 20"/>
                    <a:gd name="T79" fmla="*/ 19 h 20"/>
                    <a:gd name="T80" fmla="*/ 15 w 20"/>
                    <a:gd name="T81" fmla="*/ 19 h 20"/>
                    <a:gd name="T82" fmla="*/ 16 w 20"/>
                    <a:gd name="T83" fmla="*/ 18 h 20"/>
                    <a:gd name="T84" fmla="*/ 17 w 20"/>
                    <a:gd name="T85" fmla="*/ 17 h 20"/>
                    <a:gd name="T86" fmla="*/ 18 w 20"/>
                    <a:gd name="T87" fmla="*/ 16 h 20"/>
                    <a:gd name="T88" fmla="*/ 19 w 20"/>
                    <a:gd name="T89" fmla="*/ 15 h 20"/>
                    <a:gd name="T90" fmla="*/ 19 w 20"/>
                    <a:gd name="T91" fmla="*/ 14 h 20"/>
                    <a:gd name="T92" fmla="*/ 19 w 20"/>
                    <a:gd name="T93" fmla="*/ 13 h 20"/>
                    <a:gd name="T94" fmla="*/ 20 w 20"/>
                    <a:gd name="T95" fmla="*/ 11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0" h="20">
                      <a:moveTo>
                        <a:pt x="20" y="11"/>
                      </a:moveTo>
                      <a:lnTo>
                        <a:pt x="20" y="10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0" y="8"/>
                      </a:lnTo>
                      <a:lnTo>
                        <a:pt x="19" y="8"/>
                      </a:lnTo>
                      <a:lnTo>
                        <a:pt x="19" y="7"/>
                      </a:lnTo>
                      <a:lnTo>
                        <a:pt x="19" y="6"/>
                      </a:lnTo>
                      <a:lnTo>
                        <a:pt x="19" y="6"/>
                      </a:lnTo>
                      <a:lnTo>
                        <a:pt x="19" y="5"/>
                      </a:lnTo>
                      <a:lnTo>
                        <a:pt x="18" y="5"/>
                      </a:lnTo>
                      <a:lnTo>
                        <a:pt x="18" y="4"/>
                      </a:lnTo>
                      <a:lnTo>
                        <a:pt x="17" y="4"/>
                      </a:lnTo>
                      <a:lnTo>
                        <a:pt x="17" y="3"/>
                      </a:lnTo>
                      <a:lnTo>
                        <a:pt x="17" y="3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5" y="2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3" y="1"/>
                      </a:lnTo>
                      <a:lnTo>
                        <a:pt x="13" y="1"/>
                      </a:lnTo>
                      <a:lnTo>
                        <a:pt x="12" y="1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4" y="2"/>
                      </a:ln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2" y="15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3" y="17"/>
                      </a:lnTo>
                      <a:lnTo>
                        <a:pt x="3" y="17"/>
                      </a:lnTo>
                      <a:lnTo>
                        <a:pt x="4" y="17"/>
                      </a:lnTo>
                      <a:lnTo>
                        <a:pt x="4" y="18"/>
                      </a:lnTo>
                      <a:lnTo>
                        <a:pt x="5" y="18"/>
                      </a:lnTo>
                      <a:lnTo>
                        <a:pt x="5" y="19"/>
                      </a:lnTo>
                      <a:lnTo>
                        <a:pt x="6" y="19"/>
                      </a:lnTo>
                      <a:lnTo>
                        <a:pt x="6" y="19"/>
                      </a:lnTo>
                      <a:lnTo>
                        <a:pt x="7" y="19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9" y="20"/>
                      </a:lnTo>
                      <a:lnTo>
                        <a:pt x="10" y="20"/>
                      </a:lnTo>
                      <a:lnTo>
                        <a:pt x="10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2" y="20"/>
                      </a:lnTo>
                      <a:lnTo>
                        <a:pt x="13" y="20"/>
                      </a:lnTo>
                      <a:lnTo>
                        <a:pt x="13" y="19"/>
                      </a:lnTo>
                      <a:lnTo>
                        <a:pt x="14" y="19"/>
                      </a:lnTo>
                      <a:lnTo>
                        <a:pt x="14" y="19"/>
                      </a:lnTo>
                      <a:lnTo>
                        <a:pt x="15" y="19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7" y="17"/>
                      </a:lnTo>
                      <a:lnTo>
                        <a:pt x="17" y="17"/>
                      </a:lnTo>
                      <a:lnTo>
                        <a:pt x="17" y="17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9" y="15"/>
                      </a:lnTo>
                      <a:lnTo>
                        <a:pt x="19" y="14"/>
                      </a:lnTo>
                      <a:lnTo>
                        <a:pt x="19" y="14"/>
                      </a:lnTo>
                      <a:lnTo>
                        <a:pt x="19" y="13"/>
                      </a:lnTo>
                      <a:lnTo>
                        <a:pt x="19" y="13"/>
                      </a:lnTo>
                      <a:lnTo>
                        <a:pt x="20" y="12"/>
                      </a:lnTo>
                      <a:lnTo>
                        <a:pt x="2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latin typeface="+mj-lt"/>
                  </a:endParaRPr>
                </a:p>
              </p:txBody>
            </p:sp>
            <p:sp>
              <p:nvSpPr>
                <p:cNvPr id="17" name="Freeform 91">
                  <a:extLst>
                    <a:ext uri="{FF2B5EF4-FFF2-40B4-BE49-F238E27FC236}">
                      <a16:creationId xmlns:a16="http://schemas.microsoft.com/office/drawing/2014/main" id="{8AF0725D-C91A-420B-8E2B-51E073FF9C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3042" y="4053401"/>
                  <a:ext cx="41197" cy="41197"/>
                </a:xfrm>
                <a:custGeom>
                  <a:avLst/>
                  <a:gdLst>
                    <a:gd name="T0" fmla="*/ 153 w 153"/>
                    <a:gd name="T1" fmla="*/ 71 h 153"/>
                    <a:gd name="T2" fmla="*/ 151 w 153"/>
                    <a:gd name="T3" fmla="*/ 61 h 153"/>
                    <a:gd name="T4" fmla="*/ 149 w 153"/>
                    <a:gd name="T5" fmla="*/ 52 h 153"/>
                    <a:gd name="T6" fmla="*/ 145 w 153"/>
                    <a:gd name="T7" fmla="*/ 43 h 153"/>
                    <a:gd name="T8" fmla="*/ 140 w 153"/>
                    <a:gd name="T9" fmla="*/ 34 h 153"/>
                    <a:gd name="T10" fmla="*/ 134 w 153"/>
                    <a:gd name="T11" fmla="*/ 26 h 153"/>
                    <a:gd name="T12" fmla="*/ 127 w 153"/>
                    <a:gd name="T13" fmla="*/ 19 h 153"/>
                    <a:gd name="T14" fmla="*/ 119 w 153"/>
                    <a:gd name="T15" fmla="*/ 13 h 153"/>
                    <a:gd name="T16" fmla="*/ 110 w 153"/>
                    <a:gd name="T17" fmla="*/ 8 h 153"/>
                    <a:gd name="T18" fmla="*/ 101 w 153"/>
                    <a:gd name="T19" fmla="*/ 4 h 153"/>
                    <a:gd name="T20" fmla="*/ 91 w 153"/>
                    <a:gd name="T21" fmla="*/ 2 h 153"/>
                    <a:gd name="T22" fmla="*/ 82 w 153"/>
                    <a:gd name="T23" fmla="*/ 0 h 153"/>
                    <a:gd name="T24" fmla="*/ 72 w 153"/>
                    <a:gd name="T25" fmla="*/ 0 h 153"/>
                    <a:gd name="T26" fmla="*/ 62 w 153"/>
                    <a:gd name="T27" fmla="*/ 2 h 153"/>
                    <a:gd name="T28" fmla="*/ 52 w 153"/>
                    <a:gd name="T29" fmla="*/ 4 h 153"/>
                    <a:gd name="T30" fmla="*/ 43 w 153"/>
                    <a:gd name="T31" fmla="*/ 8 h 153"/>
                    <a:gd name="T32" fmla="*/ 34 w 153"/>
                    <a:gd name="T33" fmla="*/ 13 h 153"/>
                    <a:gd name="T34" fmla="*/ 26 w 153"/>
                    <a:gd name="T35" fmla="*/ 19 h 153"/>
                    <a:gd name="T36" fmla="*/ 19 w 153"/>
                    <a:gd name="T37" fmla="*/ 26 h 153"/>
                    <a:gd name="T38" fmla="*/ 13 w 153"/>
                    <a:gd name="T39" fmla="*/ 34 h 153"/>
                    <a:gd name="T40" fmla="*/ 8 w 153"/>
                    <a:gd name="T41" fmla="*/ 43 h 153"/>
                    <a:gd name="T42" fmla="*/ 4 w 153"/>
                    <a:gd name="T43" fmla="*/ 52 h 153"/>
                    <a:gd name="T44" fmla="*/ 2 w 153"/>
                    <a:gd name="T45" fmla="*/ 61 h 153"/>
                    <a:gd name="T46" fmla="*/ 1 w 153"/>
                    <a:gd name="T47" fmla="*/ 71 h 153"/>
                    <a:gd name="T48" fmla="*/ 1 w 153"/>
                    <a:gd name="T49" fmla="*/ 81 h 153"/>
                    <a:gd name="T50" fmla="*/ 2 w 153"/>
                    <a:gd name="T51" fmla="*/ 91 h 153"/>
                    <a:gd name="T52" fmla="*/ 4 w 153"/>
                    <a:gd name="T53" fmla="*/ 101 h 153"/>
                    <a:gd name="T54" fmla="*/ 8 w 153"/>
                    <a:gd name="T55" fmla="*/ 110 h 153"/>
                    <a:gd name="T56" fmla="*/ 13 w 153"/>
                    <a:gd name="T57" fmla="*/ 119 h 153"/>
                    <a:gd name="T58" fmla="*/ 19 w 153"/>
                    <a:gd name="T59" fmla="*/ 127 h 153"/>
                    <a:gd name="T60" fmla="*/ 26 w 153"/>
                    <a:gd name="T61" fmla="*/ 134 h 153"/>
                    <a:gd name="T62" fmla="*/ 34 w 153"/>
                    <a:gd name="T63" fmla="*/ 140 h 153"/>
                    <a:gd name="T64" fmla="*/ 43 w 153"/>
                    <a:gd name="T65" fmla="*/ 145 h 153"/>
                    <a:gd name="T66" fmla="*/ 52 w 153"/>
                    <a:gd name="T67" fmla="*/ 148 h 153"/>
                    <a:gd name="T68" fmla="*/ 62 w 153"/>
                    <a:gd name="T69" fmla="*/ 151 h 153"/>
                    <a:gd name="T70" fmla="*/ 72 w 153"/>
                    <a:gd name="T71" fmla="*/ 152 h 153"/>
                    <a:gd name="T72" fmla="*/ 82 w 153"/>
                    <a:gd name="T73" fmla="*/ 152 h 153"/>
                    <a:gd name="T74" fmla="*/ 91 w 153"/>
                    <a:gd name="T75" fmla="*/ 151 h 153"/>
                    <a:gd name="T76" fmla="*/ 101 w 153"/>
                    <a:gd name="T77" fmla="*/ 148 h 153"/>
                    <a:gd name="T78" fmla="*/ 110 w 153"/>
                    <a:gd name="T79" fmla="*/ 145 h 153"/>
                    <a:gd name="T80" fmla="*/ 119 w 153"/>
                    <a:gd name="T81" fmla="*/ 140 h 153"/>
                    <a:gd name="T82" fmla="*/ 127 w 153"/>
                    <a:gd name="T83" fmla="*/ 134 h 153"/>
                    <a:gd name="T84" fmla="*/ 134 w 153"/>
                    <a:gd name="T85" fmla="*/ 127 h 153"/>
                    <a:gd name="T86" fmla="*/ 140 w 153"/>
                    <a:gd name="T87" fmla="*/ 119 h 153"/>
                    <a:gd name="T88" fmla="*/ 145 w 153"/>
                    <a:gd name="T89" fmla="*/ 110 h 153"/>
                    <a:gd name="T90" fmla="*/ 149 w 153"/>
                    <a:gd name="T91" fmla="*/ 101 h 153"/>
                    <a:gd name="T92" fmla="*/ 151 w 153"/>
                    <a:gd name="T93" fmla="*/ 91 h 153"/>
                    <a:gd name="T94" fmla="*/ 153 w 153"/>
                    <a:gd name="T95" fmla="*/ 81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53" h="153">
                      <a:moveTo>
                        <a:pt x="153" y="76"/>
                      </a:moveTo>
                      <a:lnTo>
                        <a:pt x="153" y="71"/>
                      </a:lnTo>
                      <a:lnTo>
                        <a:pt x="152" y="66"/>
                      </a:lnTo>
                      <a:lnTo>
                        <a:pt x="151" y="61"/>
                      </a:lnTo>
                      <a:lnTo>
                        <a:pt x="150" y="57"/>
                      </a:lnTo>
                      <a:lnTo>
                        <a:pt x="149" y="52"/>
                      </a:lnTo>
                      <a:lnTo>
                        <a:pt x="147" y="47"/>
                      </a:lnTo>
                      <a:lnTo>
                        <a:pt x="145" y="43"/>
                      </a:lnTo>
                      <a:lnTo>
                        <a:pt x="143" y="38"/>
                      </a:lnTo>
                      <a:lnTo>
                        <a:pt x="140" y="34"/>
                      </a:lnTo>
                      <a:lnTo>
                        <a:pt x="137" y="30"/>
                      </a:lnTo>
                      <a:lnTo>
                        <a:pt x="134" y="26"/>
                      </a:lnTo>
                      <a:lnTo>
                        <a:pt x="130" y="22"/>
                      </a:lnTo>
                      <a:lnTo>
                        <a:pt x="127" y="19"/>
                      </a:lnTo>
                      <a:lnTo>
                        <a:pt x="123" y="16"/>
                      </a:lnTo>
                      <a:lnTo>
                        <a:pt x="119" y="13"/>
                      </a:lnTo>
                      <a:lnTo>
                        <a:pt x="115" y="10"/>
                      </a:lnTo>
                      <a:lnTo>
                        <a:pt x="110" y="8"/>
                      </a:lnTo>
                      <a:lnTo>
                        <a:pt x="106" y="6"/>
                      </a:lnTo>
                      <a:lnTo>
                        <a:pt x="101" y="4"/>
                      </a:lnTo>
                      <a:lnTo>
                        <a:pt x="96" y="3"/>
                      </a:lnTo>
                      <a:lnTo>
                        <a:pt x="91" y="2"/>
                      </a:lnTo>
                      <a:lnTo>
                        <a:pt x="87" y="1"/>
                      </a:lnTo>
                      <a:lnTo>
                        <a:pt x="82" y="0"/>
                      </a:lnTo>
                      <a:lnTo>
                        <a:pt x="77" y="0"/>
                      </a:lnTo>
                      <a:lnTo>
                        <a:pt x="72" y="0"/>
                      </a:lnTo>
                      <a:lnTo>
                        <a:pt x="67" y="1"/>
                      </a:lnTo>
                      <a:lnTo>
                        <a:pt x="62" y="2"/>
                      </a:lnTo>
                      <a:lnTo>
                        <a:pt x="57" y="3"/>
                      </a:lnTo>
                      <a:lnTo>
                        <a:pt x="52" y="4"/>
                      </a:lnTo>
                      <a:lnTo>
                        <a:pt x="47" y="6"/>
                      </a:lnTo>
                      <a:lnTo>
                        <a:pt x="43" y="8"/>
                      </a:lnTo>
                      <a:lnTo>
                        <a:pt x="38" y="10"/>
                      </a:lnTo>
                      <a:lnTo>
                        <a:pt x="34" y="13"/>
                      </a:lnTo>
                      <a:lnTo>
                        <a:pt x="30" y="16"/>
                      </a:lnTo>
                      <a:lnTo>
                        <a:pt x="26" y="19"/>
                      </a:lnTo>
                      <a:lnTo>
                        <a:pt x="23" y="22"/>
                      </a:lnTo>
                      <a:lnTo>
                        <a:pt x="19" y="26"/>
                      </a:lnTo>
                      <a:lnTo>
                        <a:pt x="16" y="30"/>
                      </a:lnTo>
                      <a:lnTo>
                        <a:pt x="13" y="34"/>
                      </a:lnTo>
                      <a:lnTo>
                        <a:pt x="11" y="38"/>
                      </a:lnTo>
                      <a:lnTo>
                        <a:pt x="8" y="43"/>
                      </a:lnTo>
                      <a:lnTo>
                        <a:pt x="6" y="47"/>
                      </a:lnTo>
                      <a:lnTo>
                        <a:pt x="4" y="52"/>
                      </a:lnTo>
                      <a:lnTo>
                        <a:pt x="3" y="57"/>
                      </a:lnTo>
                      <a:lnTo>
                        <a:pt x="2" y="61"/>
                      </a:lnTo>
                      <a:lnTo>
                        <a:pt x="1" y="66"/>
                      </a:lnTo>
                      <a:lnTo>
                        <a:pt x="1" y="71"/>
                      </a:lnTo>
                      <a:lnTo>
                        <a:pt x="0" y="76"/>
                      </a:lnTo>
                      <a:lnTo>
                        <a:pt x="1" y="81"/>
                      </a:lnTo>
                      <a:lnTo>
                        <a:pt x="1" y="86"/>
                      </a:lnTo>
                      <a:lnTo>
                        <a:pt x="2" y="91"/>
                      </a:lnTo>
                      <a:lnTo>
                        <a:pt x="3" y="96"/>
                      </a:lnTo>
                      <a:lnTo>
                        <a:pt x="4" y="101"/>
                      </a:lnTo>
                      <a:lnTo>
                        <a:pt x="6" y="105"/>
                      </a:lnTo>
                      <a:lnTo>
                        <a:pt x="8" y="110"/>
                      </a:lnTo>
                      <a:lnTo>
                        <a:pt x="11" y="114"/>
                      </a:lnTo>
                      <a:lnTo>
                        <a:pt x="13" y="119"/>
                      </a:lnTo>
                      <a:lnTo>
                        <a:pt x="16" y="123"/>
                      </a:lnTo>
                      <a:lnTo>
                        <a:pt x="19" y="127"/>
                      </a:lnTo>
                      <a:lnTo>
                        <a:pt x="23" y="130"/>
                      </a:lnTo>
                      <a:lnTo>
                        <a:pt x="26" y="134"/>
                      </a:lnTo>
                      <a:lnTo>
                        <a:pt x="30" y="137"/>
                      </a:lnTo>
                      <a:lnTo>
                        <a:pt x="34" y="140"/>
                      </a:lnTo>
                      <a:lnTo>
                        <a:pt x="38" y="142"/>
                      </a:lnTo>
                      <a:lnTo>
                        <a:pt x="43" y="145"/>
                      </a:lnTo>
                      <a:lnTo>
                        <a:pt x="47" y="147"/>
                      </a:lnTo>
                      <a:lnTo>
                        <a:pt x="52" y="148"/>
                      </a:lnTo>
                      <a:lnTo>
                        <a:pt x="57" y="150"/>
                      </a:lnTo>
                      <a:lnTo>
                        <a:pt x="62" y="151"/>
                      </a:lnTo>
                      <a:lnTo>
                        <a:pt x="67" y="152"/>
                      </a:lnTo>
                      <a:lnTo>
                        <a:pt x="72" y="152"/>
                      </a:lnTo>
                      <a:lnTo>
                        <a:pt x="77" y="153"/>
                      </a:lnTo>
                      <a:lnTo>
                        <a:pt x="82" y="152"/>
                      </a:lnTo>
                      <a:lnTo>
                        <a:pt x="87" y="152"/>
                      </a:lnTo>
                      <a:lnTo>
                        <a:pt x="91" y="151"/>
                      </a:lnTo>
                      <a:lnTo>
                        <a:pt x="96" y="150"/>
                      </a:lnTo>
                      <a:lnTo>
                        <a:pt x="101" y="148"/>
                      </a:lnTo>
                      <a:lnTo>
                        <a:pt x="106" y="147"/>
                      </a:lnTo>
                      <a:lnTo>
                        <a:pt x="110" y="145"/>
                      </a:lnTo>
                      <a:lnTo>
                        <a:pt x="115" y="142"/>
                      </a:lnTo>
                      <a:lnTo>
                        <a:pt x="119" y="140"/>
                      </a:lnTo>
                      <a:lnTo>
                        <a:pt x="123" y="137"/>
                      </a:lnTo>
                      <a:lnTo>
                        <a:pt x="127" y="134"/>
                      </a:lnTo>
                      <a:lnTo>
                        <a:pt x="130" y="130"/>
                      </a:lnTo>
                      <a:lnTo>
                        <a:pt x="134" y="127"/>
                      </a:lnTo>
                      <a:lnTo>
                        <a:pt x="137" y="123"/>
                      </a:lnTo>
                      <a:lnTo>
                        <a:pt x="140" y="119"/>
                      </a:lnTo>
                      <a:lnTo>
                        <a:pt x="143" y="114"/>
                      </a:lnTo>
                      <a:lnTo>
                        <a:pt x="145" y="110"/>
                      </a:lnTo>
                      <a:lnTo>
                        <a:pt x="147" y="105"/>
                      </a:lnTo>
                      <a:lnTo>
                        <a:pt x="149" y="101"/>
                      </a:lnTo>
                      <a:lnTo>
                        <a:pt x="150" y="96"/>
                      </a:lnTo>
                      <a:lnTo>
                        <a:pt x="151" y="91"/>
                      </a:lnTo>
                      <a:lnTo>
                        <a:pt x="152" y="86"/>
                      </a:lnTo>
                      <a:lnTo>
                        <a:pt x="153" y="81"/>
                      </a:lnTo>
                      <a:lnTo>
                        <a:pt x="153" y="7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latin typeface="+mj-lt"/>
                  </a:endParaRPr>
                </a:p>
              </p:txBody>
            </p:sp>
            <p:sp>
              <p:nvSpPr>
                <p:cNvPr id="18" name="Line 96">
                  <a:extLst>
                    <a:ext uri="{FF2B5EF4-FFF2-40B4-BE49-F238E27FC236}">
                      <a16:creationId xmlns:a16="http://schemas.microsoft.com/office/drawing/2014/main" id="{5AC1DB8C-233D-44D7-96C7-6AB7DAFBC6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790418" y="4032802"/>
                  <a:ext cx="57676" cy="16479"/>
                </a:xfrm>
                <a:prstGeom prst="line">
                  <a:avLst/>
                </a:prstGeom>
                <a:noFill/>
                <a:ln w="317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latin typeface="+mj-lt"/>
                  </a:endParaRPr>
                </a:p>
              </p:txBody>
            </p: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727EC2C9-C073-47D6-A626-09640B94C7BF}"/>
                    </a:ext>
                  </a:extLst>
                </p:cNvPr>
                <p:cNvGrpSpPr/>
                <p:nvPr/>
              </p:nvGrpSpPr>
              <p:grpSpPr>
                <a:xfrm>
                  <a:off x="2790418" y="3993666"/>
                  <a:ext cx="57676" cy="55615"/>
                  <a:chOff x="2790418" y="3993666"/>
                  <a:chExt cx="57676" cy="55615"/>
                </a:xfrm>
              </p:grpSpPr>
              <p:sp>
                <p:nvSpPr>
                  <p:cNvPr id="36" name="Line 95">
                    <a:extLst>
                      <a:ext uri="{FF2B5EF4-FFF2-40B4-BE49-F238E27FC236}">
                        <a16:creationId xmlns:a16="http://schemas.microsoft.com/office/drawing/2014/main" id="{8FBBE137-BDBC-45BC-9C58-3184B392C41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90418" y="3993666"/>
                    <a:ext cx="22659" cy="55615"/>
                  </a:xfrm>
                  <a:prstGeom prst="line">
                    <a:avLst/>
                  </a:prstGeom>
                  <a:noFill/>
                  <a:ln w="3175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latin typeface="+mj-lt"/>
                    </a:endParaRPr>
                  </a:p>
                </p:txBody>
              </p:sp>
              <p:sp>
                <p:nvSpPr>
                  <p:cNvPr id="37" name="Line 97">
                    <a:extLst>
                      <a:ext uri="{FF2B5EF4-FFF2-40B4-BE49-F238E27FC236}">
                        <a16:creationId xmlns:a16="http://schemas.microsoft.com/office/drawing/2014/main" id="{1E245AD6-CEFC-4757-BA7A-2C0EC892676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90418" y="4032802"/>
                    <a:ext cx="57676" cy="16479"/>
                  </a:xfrm>
                  <a:prstGeom prst="line">
                    <a:avLst/>
                  </a:prstGeom>
                  <a:noFill/>
                  <a:ln w="3175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latin typeface="+mj-lt"/>
                    </a:endParaRPr>
                  </a:p>
                </p:txBody>
              </p:sp>
            </p:grpSp>
            <p:sp>
              <p:nvSpPr>
                <p:cNvPr id="20" name="Line 80">
                  <a:extLst>
                    <a:ext uri="{FF2B5EF4-FFF2-40B4-BE49-F238E27FC236}">
                      <a16:creationId xmlns:a16="http://schemas.microsoft.com/office/drawing/2014/main" id="{537B727D-F8C3-4F1F-842C-18F5C94E18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204935" y="3680122"/>
                  <a:ext cx="494985" cy="611450"/>
                </a:xfrm>
                <a:prstGeom prst="line">
                  <a:avLst/>
                </a:prstGeom>
                <a:noFill/>
                <a:ln w="317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latin typeface="+mj-lt"/>
                  </a:endParaRPr>
                </a:p>
              </p:txBody>
            </p: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F56E5E76-BF01-4020-A0E9-9C6D6E37557C}"/>
                    </a:ext>
                  </a:extLst>
                </p:cNvPr>
                <p:cNvGrpSpPr/>
                <p:nvPr/>
              </p:nvGrpSpPr>
              <p:grpSpPr>
                <a:xfrm rot="2140740">
                  <a:off x="1183818" y="3677417"/>
                  <a:ext cx="59736" cy="51495"/>
                  <a:chOff x="1017153" y="4098582"/>
                  <a:chExt cx="59736" cy="51495"/>
                </a:xfrm>
              </p:grpSpPr>
              <p:sp>
                <p:nvSpPr>
                  <p:cNvPr id="33" name="Line 98">
                    <a:extLst>
                      <a:ext uri="{FF2B5EF4-FFF2-40B4-BE49-F238E27FC236}">
                        <a16:creationId xmlns:a16="http://schemas.microsoft.com/office/drawing/2014/main" id="{F397E099-8D18-4FC4-85A5-7F80206C34D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17153" y="4098582"/>
                    <a:ext cx="59736" cy="10299"/>
                  </a:xfrm>
                  <a:prstGeom prst="line">
                    <a:avLst/>
                  </a:prstGeom>
                  <a:noFill/>
                  <a:ln w="3175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latin typeface="+mj-lt"/>
                    </a:endParaRPr>
                  </a:p>
                </p:txBody>
              </p:sp>
              <p:sp>
                <p:nvSpPr>
                  <p:cNvPr id="34" name="Line 99">
                    <a:extLst>
                      <a:ext uri="{FF2B5EF4-FFF2-40B4-BE49-F238E27FC236}">
                        <a16:creationId xmlns:a16="http://schemas.microsoft.com/office/drawing/2014/main" id="{7BD8A784-91E9-4741-BA90-D5845283FD7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017153" y="4108880"/>
                    <a:ext cx="43257" cy="41197"/>
                  </a:xfrm>
                  <a:prstGeom prst="line">
                    <a:avLst/>
                  </a:prstGeom>
                  <a:noFill/>
                  <a:ln w="3175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latin typeface="+mj-lt"/>
                    </a:endParaRPr>
                  </a:p>
                </p:txBody>
              </p:sp>
              <p:sp>
                <p:nvSpPr>
                  <p:cNvPr id="35" name="Line 100">
                    <a:extLst>
                      <a:ext uri="{FF2B5EF4-FFF2-40B4-BE49-F238E27FC236}">
                        <a16:creationId xmlns:a16="http://schemas.microsoft.com/office/drawing/2014/main" id="{D0E4243D-5BEA-4E4D-A0A2-8790CF4CB15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17153" y="4108880"/>
                    <a:ext cx="43257" cy="41197"/>
                  </a:xfrm>
                  <a:prstGeom prst="line">
                    <a:avLst/>
                  </a:prstGeom>
                  <a:noFill/>
                  <a:ln w="3175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latin typeface="+mj-lt"/>
                    </a:endParaRPr>
                  </a:p>
                </p:txBody>
              </p:sp>
            </p:grpSp>
            <p:grpSp>
              <p:nvGrpSpPr>
                <p:cNvPr id="22" name="Group 64">
                  <a:extLst>
                    <a:ext uri="{FF2B5EF4-FFF2-40B4-BE49-F238E27FC236}">
                      <a16:creationId xmlns:a16="http://schemas.microsoft.com/office/drawing/2014/main" id="{20B4BDFF-BAA9-468B-BB4D-2CBBE9839488}"/>
                    </a:ext>
                  </a:extLst>
                </p:cNvPr>
                <p:cNvGrpSpPr/>
                <p:nvPr/>
              </p:nvGrpSpPr>
              <p:grpSpPr>
                <a:xfrm rot="11963780">
                  <a:off x="1764024" y="4257670"/>
                  <a:ext cx="57676" cy="53556"/>
                  <a:chOff x="1976438" y="5637389"/>
                  <a:chExt cx="44450" cy="41275"/>
                </a:xfrm>
              </p:grpSpPr>
              <p:sp>
                <p:nvSpPr>
                  <p:cNvPr id="30" name="Line 101">
                    <a:extLst>
                      <a:ext uri="{FF2B5EF4-FFF2-40B4-BE49-F238E27FC236}">
                        <a16:creationId xmlns:a16="http://schemas.microsoft.com/office/drawing/2014/main" id="{40DAEE6E-CB29-4A60-8B33-A17864EC488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98663" y="5637389"/>
                    <a:ext cx="22225" cy="41275"/>
                  </a:xfrm>
                  <a:prstGeom prst="line">
                    <a:avLst/>
                  </a:prstGeom>
                  <a:noFill/>
                  <a:ln w="3175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latin typeface="+mj-lt"/>
                    </a:endParaRPr>
                  </a:p>
                </p:txBody>
              </p:sp>
              <p:sp>
                <p:nvSpPr>
                  <p:cNvPr id="31" name="Line 102">
                    <a:extLst>
                      <a:ext uri="{FF2B5EF4-FFF2-40B4-BE49-F238E27FC236}">
                        <a16:creationId xmlns:a16="http://schemas.microsoft.com/office/drawing/2014/main" id="{2A169F05-D177-44F2-A9F1-5AF40B2D694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6438" y="5637389"/>
                    <a:ext cx="44450" cy="6350"/>
                  </a:xfrm>
                  <a:prstGeom prst="line">
                    <a:avLst/>
                  </a:prstGeom>
                  <a:noFill/>
                  <a:ln w="3175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latin typeface="+mj-lt"/>
                    </a:endParaRPr>
                  </a:p>
                </p:txBody>
              </p:sp>
              <p:sp>
                <p:nvSpPr>
                  <p:cNvPr id="32" name="Line 103">
                    <a:extLst>
                      <a:ext uri="{FF2B5EF4-FFF2-40B4-BE49-F238E27FC236}">
                        <a16:creationId xmlns:a16="http://schemas.microsoft.com/office/drawing/2014/main" id="{BDF217B9-B0A4-4240-B1C5-98E82FA70DF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76438" y="5637389"/>
                    <a:ext cx="44450" cy="6350"/>
                  </a:xfrm>
                  <a:prstGeom prst="line">
                    <a:avLst/>
                  </a:prstGeom>
                  <a:noFill/>
                  <a:ln w="3175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latin typeface="+mj-lt"/>
                    </a:endParaRPr>
                  </a:p>
                </p:txBody>
              </p:sp>
            </p:grpSp>
            <p:sp>
              <p:nvSpPr>
                <p:cNvPr id="23" name="Rectangle 132">
                  <a:extLst>
                    <a:ext uri="{FF2B5EF4-FFF2-40B4-BE49-F238E27FC236}">
                      <a16:creationId xmlns:a16="http://schemas.microsoft.com/office/drawing/2014/main" id="{A8E2381C-E152-4AD3-979D-FC9C3B29CE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13226" y="3221226"/>
                  <a:ext cx="251391" cy="1549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+mj-lt"/>
                    </a:rPr>
                    <a:t>BMA</a:t>
                  </a:r>
                  <a:endPara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24" name="Rectangle 133">
                  <a:extLst>
                    <a:ext uri="{FF2B5EF4-FFF2-40B4-BE49-F238E27FC236}">
                      <a16:creationId xmlns:a16="http://schemas.microsoft.com/office/drawing/2014/main" id="{4D6FE970-3763-4EC8-A3ED-B3AF782E86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13226" y="3320098"/>
                  <a:ext cx="387465" cy="1549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+mj-lt"/>
                    </a:rPr>
                    <a:t>806.52'</a:t>
                  </a:r>
                  <a:endPara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25" name="Rectangle 138">
                  <a:extLst>
                    <a:ext uri="{FF2B5EF4-FFF2-40B4-BE49-F238E27FC236}">
                      <a16:creationId xmlns:a16="http://schemas.microsoft.com/office/drawing/2014/main" id="{530F8436-FE04-4DBC-85EF-997229887E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7261" y="3568151"/>
                  <a:ext cx="257157" cy="1549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+mj-lt"/>
                    </a:rPr>
                    <a:t>BMD</a:t>
                  </a:r>
                  <a:endPara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26" name="Rectangle 139">
                  <a:extLst>
                    <a:ext uri="{FF2B5EF4-FFF2-40B4-BE49-F238E27FC236}">
                      <a16:creationId xmlns:a16="http://schemas.microsoft.com/office/drawing/2014/main" id="{91A80CE0-5377-4174-B36F-626D4906F2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7261" y="3669084"/>
                  <a:ext cx="387465" cy="1549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+mj-lt"/>
                    </a:rPr>
                    <a:t>824.04'</a:t>
                  </a:r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27" name="Rectangle 141">
                  <a:extLst>
                    <a:ext uri="{FF2B5EF4-FFF2-40B4-BE49-F238E27FC236}">
                      <a16:creationId xmlns:a16="http://schemas.microsoft.com/office/drawing/2014/main" id="{22545B1E-3E91-461B-BAE5-A3DC4274BB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43042" y="4135794"/>
                  <a:ext cx="86488" cy="1549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+mj-lt"/>
                    </a:rPr>
                    <a:t>Q</a:t>
                  </a:r>
                  <a:endPara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28" name="Freeform 90">
                  <a:extLst>
                    <a:ext uri="{FF2B5EF4-FFF2-40B4-BE49-F238E27FC236}">
                      <a16:creationId xmlns:a16="http://schemas.microsoft.com/office/drawing/2014/main" id="{CFD807F3-A5EC-4C44-A851-EEDAF022D6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6272" y="4284629"/>
                  <a:ext cx="41197" cy="41197"/>
                </a:xfrm>
                <a:custGeom>
                  <a:avLst/>
                  <a:gdLst>
                    <a:gd name="T0" fmla="*/ 20 w 20"/>
                    <a:gd name="T1" fmla="*/ 10 h 20"/>
                    <a:gd name="T2" fmla="*/ 20 w 20"/>
                    <a:gd name="T3" fmla="*/ 9 h 20"/>
                    <a:gd name="T4" fmla="*/ 19 w 20"/>
                    <a:gd name="T5" fmla="*/ 8 h 20"/>
                    <a:gd name="T6" fmla="*/ 19 w 20"/>
                    <a:gd name="T7" fmla="*/ 6 h 20"/>
                    <a:gd name="T8" fmla="*/ 19 w 20"/>
                    <a:gd name="T9" fmla="*/ 5 h 20"/>
                    <a:gd name="T10" fmla="*/ 18 w 20"/>
                    <a:gd name="T11" fmla="*/ 4 h 20"/>
                    <a:gd name="T12" fmla="*/ 17 w 20"/>
                    <a:gd name="T13" fmla="*/ 3 h 20"/>
                    <a:gd name="T14" fmla="*/ 16 w 20"/>
                    <a:gd name="T15" fmla="*/ 2 h 20"/>
                    <a:gd name="T16" fmla="*/ 15 w 20"/>
                    <a:gd name="T17" fmla="*/ 2 h 20"/>
                    <a:gd name="T18" fmla="*/ 14 w 20"/>
                    <a:gd name="T19" fmla="*/ 1 h 20"/>
                    <a:gd name="T20" fmla="*/ 13 w 20"/>
                    <a:gd name="T21" fmla="*/ 1 h 20"/>
                    <a:gd name="T22" fmla="*/ 11 w 20"/>
                    <a:gd name="T23" fmla="*/ 0 h 20"/>
                    <a:gd name="T24" fmla="*/ 10 w 20"/>
                    <a:gd name="T25" fmla="*/ 0 h 20"/>
                    <a:gd name="T26" fmla="*/ 9 w 20"/>
                    <a:gd name="T27" fmla="*/ 0 h 20"/>
                    <a:gd name="T28" fmla="*/ 8 w 20"/>
                    <a:gd name="T29" fmla="*/ 1 h 20"/>
                    <a:gd name="T30" fmla="*/ 6 w 20"/>
                    <a:gd name="T31" fmla="*/ 1 h 20"/>
                    <a:gd name="T32" fmla="*/ 5 w 20"/>
                    <a:gd name="T33" fmla="*/ 2 h 20"/>
                    <a:gd name="T34" fmla="*/ 4 w 20"/>
                    <a:gd name="T35" fmla="*/ 2 h 20"/>
                    <a:gd name="T36" fmla="*/ 3 w 20"/>
                    <a:gd name="T37" fmla="*/ 3 h 20"/>
                    <a:gd name="T38" fmla="*/ 2 w 20"/>
                    <a:gd name="T39" fmla="*/ 4 h 20"/>
                    <a:gd name="T40" fmla="*/ 2 w 20"/>
                    <a:gd name="T41" fmla="*/ 5 h 20"/>
                    <a:gd name="T42" fmla="*/ 1 w 20"/>
                    <a:gd name="T43" fmla="*/ 6 h 20"/>
                    <a:gd name="T44" fmla="*/ 1 w 20"/>
                    <a:gd name="T45" fmla="*/ 8 h 20"/>
                    <a:gd name="T46" fmla="*/ 0 w 20"/>
                    <a:gd name="T47" fmla="*/ 9 h 20"/>
                    <a:gd name="T48" fmla="*/ 0 w 20"/>
                    <a:gd name="T49" fmla="*/ 10 h 20"/>
                    <a:gd name="T50" fmla="*/ 0 w 20"/>
                    <a:gd name="T51" fmla="*/ 11 h 20"/>
                    <a:gd name="T52" fmla="*/ 1 w 20"/>
                    <a:gd name="T53" fmla="*/ 13 h 20"/>
                    <a:gd name="T54" fmla="*/ 1 w 20"/>
                    <a:gd name="T55" fmla="*/ 14 h 20"/>
                    <a:gd name="T56" fmla="*/ 2 w 20"/>
                    <a:gd name="T57" fmla="*/ 15 h 20"/>
                    <a:gd name="T58" fmla="*/ 2 w 20"/>
                    <a:gd name="T59" fmla="*/ 16 h 20"/>
                    <a:gd name="T60" fmla="*/ 3 w 20"/>
                    <a:gd name="T61" fmla="*/ 17 h 20"/>
                    <a:gd name="T62" fmla="*/ 4 w 20"/>
                    <a:gd name="T63" fmla="*/ 18 h 20"/>
                    <a:gd name="T64" fmla="*/ 5 w 20"/>
                    <a:gd name="T65" fmla="*/ 19 h 20"/>
                    <a:gd name="T66" fmla="*/ 6 w 20"/>
                    <a:gd name="T67" fmla="*/ 19 h 20"/>
                    <a:gd name="T68" fmla="*/ 8 w 20"/>
                    <a:gd name="T69" fmla="*/ 20 h 20"/>
                    <a:gd name="T70" fmla="*/ 9 w 20"/>
                    <a:gd name="T71" fmla="*/ 20 h 20"/>
                    <a:gd name="T72" fmla="*/ 10 w 20"/>
                    <a:gd name="T73" fmla="*/ 20 h 20"/>
                    <a:gd name="T74" fmla="*/ 11 w 20"/>
                    <a:gd name="T75" fmla="*/ 20 h 20"/>
                    <a:gd name="T76" fmla="*/ 13 w 20"/>
                    <a:gd name="T77" fmla="*/ 20 h 20"/>
                    <a:gd name="T78" fmla="*/ 14 w 20"/>
                    <a:gd name="T79" fmla="*/ 19 h 20"/>
                    <a:gd name="T80" fmla="*/ 15 w 20"/>
                    <a:gd name="T81" fmla="*/ 19 h 20"/>
                    <a:gd name="T82" fmla="*/ 16 w 20"/>
                    <a:gd name="T83" fmla="*/ 18 h 20"/>
                    <a:gd name="T84" fmla="*/ 17 w 20"/>
                    <a:gd name="T85" fmla="*/ 17 h 20"/>
                    <a:gd name="T86" fmla="*/ 18 w 20"/>
                    <a:gd name="T87" fmla="*/ 16 h 20"/>
                    <a:gd name="T88" fmla="*/ 19 w 20"/>
                    <a:gd name="T89" fmla="*/ 15 h 20"/>
                    <a:gd name="T90" fmla="*/ 19 w 20"/>
                    <a:gd name="T91" fmla="*/ 14 h 20"/>
                    <a:gd name="T92" fmla="*/ 19 w 20"/>
                    <a:gd name="T93" fmla="*/ 13 h 20"/>
                    <a:gd name="T94" fmla="*/ 20 w 20"/>
                    <a:gd name="T95" fmla="*/ 11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0" h="20">
                      <a:moveTo>
                        <a:pt x="20" y="11"/>
                      </a:moveTo>
                      <a:lnTo>
                        <a:pt x="20" y="10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0" y="8"/>
                      </a:lnTo>
                      <a:lnTo>
                        <a:pt x="19" y="8"/>
                      </a:lnTo>
                      <a:lnTo>
                        <a:pt x="19" y="7"/>
                      </a:lnTo>
                      <a:lnTo>
                        <a:pt x="19" y="6"/>
                      </a:lnTo>
                      <a:lnTo>
                        <a:pt x="19" y="6"/>
                      </a:lnTo>
                      <a:lnTo>
                        <a:pt x="19" y="5"/>
                      </a:lnTo>
                      <a:lnTo>
                        <a:pt x="18" y="5"/>
                      </a:lnTo>
                      <a:lnTo>
                        <a:pt x="18" y="4"/>
                      </a:lnTo>
                      <a:lnTo>
                        <a:pt x="17" y="4"/>
                      </a:lnTo>
                      <a:lnTo>
                        <a:pt x="17" y="3"/>
                      </a:lnTo>
                      <a:lnTo>
                        <a:pt x="17" y="3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5" y="2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3" y="1"/>
                      </a:lnTo>
                      <a:lnTo>
                        <a:pt x="13" y="1"/>
                      </a:lnTo>
                      <a:lnTo>
                        <a:pt x="12" y="1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4" y="2"/>
                      </a:ln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2" y="15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3" y="17"/>
                      </a:lnTo>
                      <a:lnTo>
                        <a:pt x="3" y="17"/>
                      </a:lnTo>
                      <a:lnTo>
                        <a:pt x="4" y="17"/>
                      </a:lnTo>
                      <a:lnTo>
                        <a:pt x="4" y="18"/>
                      </a:lnTo>
                      <a:lnTo>
                        <a:pt x="5" y="18"/>
                      </a:lnTo>
                      <a:lnTo>
                        <a:pt x="5" y="19"/>
                      </a:lnTo>
                      <a:lnTo>
                        <a:pt x="6" y="19"/>
                      </a:lnTo>
                      <a:lnTo>
                        <a:pt x="6" y="19"/>
                      </a:lnTo>
                      <a:lnTo>
                        <a:pt x="7" y="19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9" y="20"/>
                      </a:lnTo>
                      <a:lnTo>
                        <a:pt x="10" y="20"/>
                      </a:lnTo>
                      <a:lnTo>
                        <a:pt x="10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2" y="20"/>
                      </a:lnTo>
                      <a:lnTo>
                        <a:pt x="13" y="20"/>
                      </a:lnTo>
                      <a:lnTo>
                        <a:pt x="13" y="19"/>
                      </a:lnTo>
                      <a:lnTo>
                        <a:pt x="14" y="19"/>
                      </a:lnTo>
                      <a:lnTo>
                        <a:pt x="14" y="19"/>
                      </a:lnTo>
                      <a:lnTo>
                        <a:pt x="15" y="19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7" y="17"/>
                      </a:lnTo>
                      <a:lnTo>
                        <a:pt x="17" y="17"/>
                      </a:lnTo>
                      <a:lnTo>
                        <a:pt x="17" y="17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9" y="15"/>
                      </a:lnTo>
                      <a:lnTo>
                        <a:pt x="19" y="14"/>
                      </a:lnTo>
                      <a:lnTo>
                        <a:pt x="19" y="14"/>
                      </a:lnTo>
                      <a:lnTo>
                        <a:pt x="19" y="13"/>
                      </a:lnTo>
                      <a:lnTo>
                        <a:pt x="19" y="13"/>
                      </a:lnTo>
                      <a:lnTo>
                        <a:pt x="20" y="12"/>
                      </a:lnTo>
                      <a:lnTo>
                        <a:pt x="2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latin typeface="+mj-lt"/>
                  </a:endParaRPr>
                </a:p>
              </p:txBody>
            </p:sp>
            <p:sp>
              <p:nvSpPr>
                <p:cNvPr id="29" name="Rectangle 126">
                  <a:extLst>
                    <a:ext uri="{FF2B5EF4-FFF2-40B4-BE49-F238E27FC236}">
                      <a16:creationId xmlns:a16="http://schemas.microsoft.com/office/drawing/2014/main" id="{C2A74BBA-6F53-4841-8B98-1A23F17125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63387" y="4007800"/>
                  <a:ext cx="324041" cy="1549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en-US" sz="1400" dirty="0">
                      <a:solidFill>
                        <a:srgbClr val="0000FF"/>
                      </a:solidFill>
                      <a:latin typeface="+mj-lt"/>
                    </a:rPr>
                    <a:t>+1.75’</a:t>
                  </a:r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p:grpSp>
        </p:grp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CF24E65C-AA41-45D6-BF80-987AA4B744C5}"/>
              </a:ext>
            </a:extLst>
          </p:cNvPr>
          <p:cNvSpPr txBox="1"/>
          <p:nvPr/>
        </p:nvSpPr>
        <p:spPr>
          <a:xfrm>
            <a:off x="5192110" y="2196662"/>
            <a:ext cx="3163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Simple network adjustment is possible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F01A054-1048-435D-9988-A0F0BF0633D3}"/>
              </a:ext>
            </a:extLst>
          </p:cNvPr>
          <p:cNvSpPr txBox="1"/>
          <p:nvPr/>
        </p:nvSpPr>
        <p:spPr>
          <a:xfrm>
            <a:off x="3384330" y="3026978"/>
            <a:ext cx="686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000FF"/>
                </a:solidFill>
                <a:latin typeface="+mj-lt"/>
              </a:rPr>
              <a:t>815.43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BC70226-D836-47CD-8740-B596DBCEB2B7}"/>
              </a:ext>
            </a:extLst>
          </p:cNvPr>
          <p:cNvSpPr txBox="1"/>
          <p:nvPr/>
        </p:nvSpPr>
        <p:spPr>
          <a:xfrm>
            <a:off x="1834056" y="3294993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000FF"/>
                </a:solidFill>
                <a:latin typeface="+mj-lt"/>
              </a:rPr>
              <a:t>822.32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1834B24-4E59-4FF6-AAD4-FEE9C5BE3270}"/>
              </a:ext>
            </a:extLst>
          </p:cNvPr>
          <p:cNvSpPr txBox="1"/>
          <p:nvPr/>
        </p:nvSpPr>
        <p:spPr>
          <a:xfrm>
            <a:off x="746234" y="2312274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000FF"/>
                </a:solidFill>
                <a:latin typeface="+mj-lt"/>
              </a:rPr>
              <a:t>824.07’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7F0FC54-0AD0-4977-88D2-9B1D6F159495}"/>
              </a:ext>
            </a:extLst>
          </p:cNvPr>
          <p:cNvSpPr txBox="1"/>
          <p:nvPr/>
        </p:nvSpPr>
        <p:spPr>
          <a:xfrm>
            <a:off x="772510" y="3810000"/>
            <a:ext cx="4979825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+mj-lt"/>
              </a:rPr>
              <a:t>Example: Even distribution</a:t>
            </a:r>
          </a:p>
          <a:p>
            <a:pPr lvl="1"/>
            <a:r>
              <a:rPr lang="en-US" sz="1600">
                <a:latin typeface="+mj-lt"/>
              </a:rPr>
              <a:t>Closure error at BM D = 814.07-824.04 = +0.03</a:t>
            </a:r>
          </a:p>
          <a:p>
            <a:pPr lvl="1"/>
            <a:r>
              <a:rPr lang="en-US" sz="1600">
                <a:latin typeface="+mj-lt"/>
              </a:rPr>
              <a:t>Corr’n per elev = -0.03/3 = -0.01</a:t>
            </a:r>
          </a:p>
          <a:p>
            <a:pPr lvl="2"/>
            <a:r>
              <a:rPr lang="en-US" sz="1600">
                <a:latin typeface="+mj-lt"/>
              </a:rPr>
              <a:t>Adj Elev</a:t>
            </a:r>
            <a:r>
              <a:rPr lang="en-US" sz="1600" baseline="-25000">
                <a:latin typeface="+mj-lt"/>
              </a:rPr>
              <a:t>Q</a:t>
            </a:r>
            <a:r>
              <a:rPr lang="en-US" sz="1600">
                <a:latin typeface="+mj-lt"/>
              </a:rPr>
              <a:t> = 815.43+(1)(-0.01) = 815.42</a:t>
            </a:r>
          </a:p>
          <a:p>
            <a:pPr lvl="2"/>
            <a:r>
              <a:rPr lang="en-US" sz="1600">
                <a:latin typeface="+mj-lt"/>
              </a:rPr>
              <a:t>Adj Elev</a:t>
            </a:r>
            <a:r>
              <a:rPr lang="en-US" sz="1600" baseline="-25000">
                <a:latin typeface="+mj-lt"/>
              </a:rPr>
              <a:t>T</a:t>
            </a:r>
            <a:r>
              <a:rPr lang="en-US" sz="1600">
                <a:latin typeface="+mj-lt"/>
              </a:rPr>
              <a:t> = 822.32+(2)(-0.01) = 822.30</a:t>
            </a:r>
          </a:p>
          <a:p>
            <a:pPr lvl="2"/>
            <a:r>
              <a:rPr lang="en-US" sz="1600">
                <a:latin typeface="+mj-lt"/>
              </a:rPr>
              <a:t>Adj Elev</a:t>
            </a:r>
            <a:r>
              <a:rPr lang="en-US" sz="1600" baseline="-25000">
                <a:latin typeface="+mj-lt"/>
              </a:rPr>
              <a:t>BM D</a:t>
            </a:r>
            <a:r>
              <a:rPr lang="en-US" sz="1600">
                <a:latin typeface="+mj-lt"/>
              </a:rPr>
              <a:t> = 824.07+(3)(-0.01) = 824.04 </a:t>
            </a:r>
            <a:r>
              <a:rPr lang="en-US" sz="1600" i="1">
                <a:latin typeface="+mj-lt"/>
              </a:rPr>
              <a:t>check</a:t>
            </a:r>
          </a:p>
        </p:txBody>
      </p:sp>
    </p:spTree>
    <p:extLst>
      <p:ext uri="{BB962C8B-B14F-4D97-AF65-F5344CB8AC3E}">
        <p14:creationId xmlns:p14="http://schemas.microsoft.com/office/powerpoint/2010/main" val="2339742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F18324-5F83-4238-BEF6-7CD0351A9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B. Building Complex Networks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202B50-8C98-4B1D-8BF6-77A7C9D6C8A3}"/>
              </a:ext>
            </a:extLst>
          </p:cNvPr>
          <p:cNvGrpSpPr>
            <a:grpSpLocks noChangeAspect="1"/>
          </p:cNvGrpSpPr>
          <p:nvPr/>
        </p:nvGrpSpPr>
        <p:grpSpPr>
          <a:xfrm>
            <a:off x="828651" y="1541959"/>
            <a:ext cx="4633750" cy="1808197"/>
            <a:chOff x="4875134" y="3318208"/>
            <a:chExt cx="3333430" cy="1300782"/>
          </a:xfrm>
        </p:grpSpPr>
        <p:sp>
          <p:nvSpPr>
            <p:cNvPr id="4" name="Rectangle 126">
              <a:extLst>
                <a:ext uri="{FF2B5EF4-FFF2-40B4-BE49-F238E27FC236}">
                  <a16:creationId xmlns:a16="http://schemas.microsoft.com/office/drawing/2014/main" id="{94776AEF-CE6D-46E0-B2C0-DFCECEAFD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0717" y="4371482"/>
              <a:ext cx="324041" cy="154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400" dirty="0">
                  <a:solidFill>
                    <a:srgbClr val="0000FF"/>
                  </a:solidFill>
                  <a:latin typeface="+mj-lt"/>
                </a:rPr>
                <a:t>+6.89’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6" name="Rectangle 128">
              <a:extLst>
                <a:ext uri="{FF2B5EF4-FFF2-40B4-BE49-F238E27FC236}">
                  <a16:creationId xmlns:a16="http://schemas.microsoft.com/office/drawing/2014/main" id="{F35EA20F-B187-4C2D-A577-9DB8339E31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6738" y="3754894"/>
              <a:ext cx="324041" cy="154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400">
                  <a:solidFill>
                    <a:srgbClr val="0000FF"/>
                  </a:solidFill>
                  <a:latin typeface="+mj-lt"/>
                </a:rPr>
                <a:t>+8.91’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C51F4E1-8B14-43A3-BB68-954B8D1A35F8}"/>
                </a:ext>
              </a:extLst>
            </p:cNvPr>
            <p:cNvGrpSpPr/>
            <p:nvPr/>
          </p:nvGrpSpPr>
          <p:grpSpPr>
            <a:xfrm>
              <a:off x="4875134" y="3318208"/>
              <a:ext cx="3333430" cy="1300782"/>
              <a:chOff x="767261" y="3221226"/>
              <a:chExt cx="3333430" cy="1300782"/>
            </a:xfrm>
          </p:grpSpPr>
          <p:sp>
            <p:nvSpPr>
              <p:cNvPr id="8" name="Rectangle 141">
                <a:extLst>
                  <a:ext uri="{FF2B5EF4-FFF2-40B4-BE49-F238E27FC236}">
                    <a16:creationId xmlns:a16="http://schemas.microsoft.com/office/drawing/2014/main" id="{4DBEFDE8-89A4-41A1-8F0B-036467CB43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272" y="4367022"/>
                <a:ext cx="62271" cy="1549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1400" dirty="0">
                    <a:solidFill>
                      <a:srgbClr val="000000"/>
                    </a:solidFill>
                    <a:latin typeface="+mj-lt"/>
                  </a:rPr>
                  <a:t>T</a:t>
                </a:r>
                <a:endPara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1692ADC4-D4E4-4E40-81AC-6A1DC0F48585}"/>
                  </a:ext>
                </a:extLst>
              </p:cNvPr>
              <p:cNvGrpSpPr/>
              <p:nvPr/>
            </p:nvGrpSpPr>
            <p:grpSpPr>
              <a:xfrm>
                <a:off x="767261" y="3221226"/>
                <a:ext cx="3333430" cy="1104600"/>
                <a:chOff x="767261" y="3221226"/>
                <a:chExt cx="3333430" cy="1104600"/>
              </a:xfrm>
            </p:grpSpPr>
            <p:sp>
              <p:nvSpPr>
                <p:cNvPr id="10" name="Line 79">
                  <a:extLst>
                    <a:ext uri="{FF2B5EF4-FFF2-40B4-BE49-F238E27FC236}">
                      <a16:creationId xmlns:a16="http://schemas.microsoft.com/office/drawing/2014/main" id="{CDDFC74A-3200-4938-A8FB-D997405E03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790418" y="3278901"/>
                  <a:ext cx="832175" cy="770380"/>
                </a:xfrm>
                <a:prstGeom prst="line">
                  <a:avLst/>
                </a:prstGeom>
                <a:noFill/>
                <a:ln w="317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latin typeface="+mj-lt"/>
                  </a:endParaRPr>
                </a:p>
              </p:txBody>
            </p:sp>
            <p:sp>
              <p:nvSpPr>
                <p:cNvPr id="11" name="Line 81">
                  <a:extLst>
                    <a:ext uri="{FF2B5EF4-FFF2-40B4-BE49-F238E27FC236}">
                      <a16:creationId xmlns:a16="http://schemas.microsoft.com/office/drawing/2014/main" id="{A5BDD59E-9804-4895-B76D-439D186773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762871" y="4094597"/>
                  <a:ext cx="969873" cy="202223"/>
                </a:xfrm>
                <a:prstGeom prst="line">
                  <a:avLst/>
                </a:prstGeom>
                <a:noFill/>
                <a:ln w="317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latin typeface="+mj-lt"/>
                  </a:endParaRPr>
                </a:p>
              </p:txBody>
            </p:sp>
            <p:sp>
              <p:nvSpPr>
                <p:cNvPr id="12" name="Rectangle 82">
                  <a:extLst>
                    <a:ext uri="{FF2B5EF4-FFF2-40B4-BE49-F238E27FC236}">
                      <a16:creationId xmlns:a16="http://schemas.microsoft.com/office/drawing/2014/main" id="{6DCA897C-D48C-4C07-B80E-758B7F818E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73445" y="3620835"/>
                  <a:ext cx="41197" cy="39136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latin typeface="+mj-lt"/>
                  </a:endParaRPr>
                </a:p>
              </p:txBody>
            </p:sp>
            <p:sp>
              <p:nvSpPr>
                <p:cNvPr id="13" name="Rectangle 83">
                  <a:extLst>
                    <a:ext uri="{FF2B5EF4-FFF2-40B4-BE49-F238E27FC236}">
                      <a16:creationId xmlns:a16="http://schemas.microsoft.com/office/drawing/2014/main" id="{61385008-AE2E-4FEC-8D83-2FEDBCD311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73445" y="3620835"/>
                  <a:ext cx="41197" cy="39136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latin typeface="+mj-lt"/>
                  </a:endParaRPr>
                </a:p>
              </p:txBody>
            </p:sp>
            <p:sp>
              <p:nvSpPr>
                <p:cNvPr id="14" name="Rectangle 88">
                  <a:extLst>
                    <a:ext uri="{FF2B5EF4-FFF2-40B4-BE49-F238E27FC236}">
                      <a16:creationId xmlns:a16="http://schemas.microsoft.com/office/drawing/2014/main" id="{0842B8E6-6F5D-4FD1-AF31-1CD0A2ED20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01995" y="3258303"/>
                  <a:ext cx="41197" cy="41197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latin typeface="+mj-lt"/>
                  </a:endParaRPr>
                </a:p>
              </p:txBody>
            </p:sp>
            <p:sp>
              <p:nvSpPr>
                <p:cNvPr id="15" name="Rectangle 89">
                  <a:extLst>
                    <a:ext uri="{FF2B5EF4-FFF2-40B4-BE49-F238E27FC236}">
                      <a16:creationId xmlns:a16="http://schemas.microsoft.com/office/drawing/2014/main" id="{33888EC1-03CC-464C-9221-CD2BA509FD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01995" y="3258303"/>
                  <a:ext cx="41197" cy="4119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latin typeface="+mj-lt"/>
                  </a:endParaRPr>
                </a:p>
              </p:txBody>
            </p:sp>
            <p:sp>
              <p:nvSpPr>
                <p:cNvPr id="16" name="Freeform 90">
                  <a:extLst>
                    <a:ext uri="{FF2B5EF4-FFF2-40B4-BE49-F238E27FC236}">
                      <a16:creationId xmlns:a16="http://schemas.microsoft.com/office/drawing/2014/main" id="{4846F872-8343-4BF1-9AA7-CD14559768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3042" y="4053401"/>
                  <a:ext cx="41197" cy="41197"/>
                </a:xfrm>
                <a:custGeom>
                  <a:avLst/>
                  <a:gdLst>
                    <a:gd name="T0" fmla="*/ 20 w 20"/>
                    <a:gd name="T1" fmla="*/ 10 h 20"/>
                    <a:gd name="T2" fmla="*/ 20 w 20"/>
                    <a:gd name="T3" fmla="*/ 9 h 20"/>
                    <a:gd name="T4" fmla="*/ 19 w 20"/>
                    <a:gd name="T5" fmla="*/ 8 h 20"/>
                    <a:gd name="T6" fmla="*/ 19 w 20"/>
                    <a:gd name="T7" fmla="*/ 6 h 20"/>
                    <a:gd name="T8" fmla="*/ 19 w 20"/>
                    <a:gd name="T9" fmla="*/ 5 h 20"/>
                    <a:gd name="T10" fmla="*/ 18 w 20"/>
                    <a:gd name="T11" fmla="*/ 4 h 20"/>
                    <a:gd name="T12" fmla="*/ 17 w 20"/>
                    <a:gd name="T13" fmla="*/ 3 h 20"/>
                    <a:gd name="T14" fmla="*/ 16 w 20"/>
                    <a:gd name="T15" fmla="*/ 2 h 20"/>
                    <a:gd name="T16" fmla="*/ 15 w 20"/>
                    <a:gd name="T17" fmla="*/ 2 h 20"/>
                    <a:gd name="T18" fmla="*/ 14 w 20"/>
                    <a:gd name="T19" fmla="*/ 1 h 20"/>
                    <a:gd name="T20" fmla="*/ 13 w 20"/>
                    <a:gd name="T21" fmla="*/ 1 h 20"/>
                    <a:gd name="T22" fmla="*/ 11 w 20"/>
                    <a:gd name="T23" fmla="*/ 0 h 20"/>
                    <a:gd name="T24" fmla="*/ 10 w 20"/>
                    <a:gd name="T25" fmla="*/ 0 h 20"/>
                    <a:gd name="T26" fmla="*/ 9 w 20"/>
                    <a:gd name="T27" fmla="*/ 0 h 20"/>
                    <a:gd name="T28" fmla="*/ 8 w 20"/>
                    <a:gd name="T29" fmla="*/ 1 h 20"/>
                    <a:gd name="T30" fmla="*/ 6 w 20"/>
                    <a:gd name="T31" fmla="*/ 1 h 20"/>
                    <a:gd name="T32" fmla="*/ 5 w 20"/>
                    <a:gd name="T33" fmla="*/ 2 h 20"/>
                    <a:gd name="T34" fmla="*/ 4 w 20"/>
                    <a:gd name="T35" fmla="*/ 2 h 20"/>
                    <a:gd name="T36" fmla="*/ 3 w 20"/>
                    <a:gd name="T37" fmla="*/ 3 h 20"/>
                    <a:gd name="T38" fmla="*/ 2 w 20"/>
                    <a:gd name="T39" fmla="*/ 4 h 20"/>
                    <a:gd name="T40" fmla="*/ 2 w 20"/>
                    <a:gd name="T41" fmla="*/ 5 h 20"/>
                    <a:gd name="T42" fmla="*/ 1 w 20"/>
                    <a:gd name="T43" fmla="*/ 6 h 20"/>
                    <a:gd name="T44" fmla="*/ 1 w 20"/>
                    <a:gd name="T45" fmla="*/ 8 h 20"/>
                    <a:gd name="T46" fmla="*/ 0 w 20"/>
                    <a:gd name="T47" fmla="*/ 9 h 20"/>
                    <a:gd name="T48" fmla="*/ 0 w 20"/>
                    <a:gd name="T49" fmla="*/ 10 h 20"/>
                    <a:gd name="T50" fmla="*/ 0 w 20"/>
                    <a:gd name="T51" fmla="*/ 11 h 20"/>
                    <a:gd name="T52" fmla="*/ 1 w 20"/>
                    <a:gd name="T53" fmla="*/ 13 h 20"/>
                    <a:gd name="T54" fmla="*/ 1 w 20"/>
                    <a:gd name="T55" fmla="*/ 14 h 20"/>
                    <a:gd name="T56" fmla="*/ 2 w 20"/>
                    <a:gd name="T57" fmla="*/ 15 h 20"/>
                    <a:gd name="T58" fmla="*/ 2 w 20"/>
                    <a:gd name="T59" fmla="*/ 16 h 20"/>
                    <a:gd name="T60" fmla="*/ 3 w 20"/>
                    <a:gd name="T61" fmla="*/ 17 h 20"/>
                    <a:gd name="T62" fmla="*/ 4 w 20"/>
                    <a:gd name="T63" fmla="*/ 18 h 20"/>
                    <a:gd name="T64" fmla="*/ 5 w 20"/>
                    <a:gd name="T65" fmla="*/ 19 h 20"/>
                    <a:gd name="T66" fmla="*/ 6 w 20"/>
                    <a:gd name="T67" fmla="*/ 19 h 20"/>
                    <a:gd name="T68" fmla="*/ 8 w 20"/>
                    <a:gd name="T69" fmla="*/ 20 h 20"/>
                    <a:gd name="T70" fmla="*/ 9 w 20"/>
                    <a:gd name="T71" fmla="*/ 20 h 20"/>
                    <a:gd name="T72" fmla="*/ 10 w 20"/>
                    <a:gd name="T73" fmla="*/ 20 h 20"/>
                    <a:gd name="T74" fmla="*/ 11 w 20"/>
                    <a:gd name="T75" fmla="*/ 20 h 20"/>
                    <a:gd name="T76" fmla="*/ 13 w 20"/>
                    <a:gd name="T77" fmla="*/ 20 h 20"/>
                    <a:gd name="T78" fmla="*/ 14 w 20"/>
                    <a:gd name="T79" fmla="*/ 19 h 20"/>
                    <a:gd name="T80" fmla="*/ 15 w 20"/>
                    <a:gd name="T81" fmla="*/ 19 h 20"/>
                    <a:gd name="T82" fmla="*/ 16 w 20"/>
                    <a:gd name="T83" fmla="*/ 18 h 20"/>
                    <a:gd name="T84" fmla="*/ 17 w 20"/>
                    <a:gd name="T85" fmla="*/ 17 h 20"/>
                    <a:gd name="T86" fmla="*/ 18 w 20"/>
                    <a:gd name="T87" fmla="*/ 16 h 20"/>
                    <a:gd name="T88" fmla="*/ 19 w 20"/>
                    <a:gd name="T89" fmla="*/ 15 h 20"/>
                    <a:gd name="T90" fmla="*/ 19 w 20"/>
                    <a:gd name="T91" fmla="*/ 14 h 20"/>
                    <a:gd name="T92" fmla="*/ 19 w 20"/>
                    <a:gd name="T93" fmla="*/ 13 h 20"/>
                    <a:gd name="T94" fmla="*/ 20 w 20"/>
                    <a:gd name="T95" fmla="*/ 11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0" h="20">
                      <a:moveTo>
                        <a:pt x="20" y="11"/>
                      </a:moveTo>
                      <a:lnTo>
                        <a:pt x="20" y="10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0" y="8"/>
                      </a:lnTo>
                      <a:lnTo>
                        <a:pt x="19" y="8"/>
                      </a:lnTo>
                      <a:lnTo>
                        <a:pt x="19" y="7"/>
                      </a:lnTo>
                      <a:lnTo>
                        <a:pt x="19" y="6"/>
                      </a:lnTo>
                      <a:lnTo>
                        <a:pt x="19" y="6"/>
                      </a:lnTo>
                      <a:lnTo>
                        <a:pt x="19" y="5"/>
                      </a:lnTo>
                      <a:lnTo>
                        <a:pt x="18" y="5"/>
                      </a:lnTo>
                      <a:lnTo>
                        <a:pt x="18" y="4"/>
                      </a:lnTo>
                      <a:lnTo>
                        <a:pt x="17" y="4"/>
                      </a:lnTo>
                      <a:lnTo>
                        <a:pt x="17" y="3"/>
                      </a:lnTo>
                      <a:lnTo>
                        <a:pt x="17" y="3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5" y="2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3" y="1"/>
                      </a:lnTo>
                      <a:lnTo>
                        <a:pt x="13" y="1"/>
                      </a:lnTo>
                      <a:lnTo>
                        <a:pt x="12" y="1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4" y="2"/>
                      </a:ln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2" y="15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3" y="17"/>
                      </a:lnTo>
                      <a:lnTo>
                        <a:pt x="3" y="17"/>
                      </a:lnTo>
                      <a:lnTo>
                        <a:pt x="4" y="17"/>
                      </a:lnTo>
                      <a:lnTo>
                        <a:pt x="4" y="18"/>
                      </a:lnTo>
                      <a:lnTo>
                        <a:pt x="5" y="18"/>
                      </a:lnTo>
                      <a:lnTo>
                        <a:pt x="5" y="19"/>
                      </a:lnTo>
                      <a:lnTo>
                        <a:pt x="6" y="19"/>
                      </a:lnTo>
                      <a:lnTo>
                        <a:pt x="6" y="19"/>
                      </a:lnTo>
                      <a:lnTo>
                        <a:pt x="7" y="19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9" y="20"/>
                      </a:lnTo>
                      <a:lnTo>
                        <a:pt x="10" y="20"/>
                      </a:lnTo>
                      <a:lnTo>
                        <a:pt x="10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2" y="20"/>
                      </a:lnTo>
                      <a:lnTo>
                        <a:pt x="13" y="20"/>
                      </a:lnTo>
                      <a:lnTo>
                        <a:pt x="13" y="19"/>
                      </a:lnTo>
                      <a:lnTo>
                        <a:pt x="14" y="19"/>
                      </a:lnTo>
                      <a:lnTo>
                        <a:pt x="14" y="19"/>
                      </a:lnTo>
                      <a:lnTo>
                        <a:pt x="15" y="19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7" y="17"/>
                      </a:lnTo>
                      <a:lnTo>
                        <a:pt x="17" y="17"/>
                      </a:lnTo>
                      <a:lnTo>
                        <a:pt x="17" y="17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9" y="15"/>
                      </a:lnTo>
                      <a:lnTo>
                        <a:pt x="19" y="14"/>
                      </a:lnTo>
                      <a:lnTo>
                        <a:pt x="19" y="14"/>
                      </a:lnTo>
                      <a:lnTo>
                        <a:pt x="19" y="13"/>
                      </a:lnTo>
                      <a:lnTo>
                        <a:pt x="19" y="13"/>
                      </a:lnTo>
                      <a:lnTo>
                        <a:pt x="20" y="12"/>
                      </a:lnTo>
                      <a:lnTo>
                        <a:pt x="2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latin typeface="+mj-lt"/>
                  </a:endParaRPr>
                </a:p>
              </p:txBody>
            </p:sp>
            <p:sp>
              <p:nvSpPr>
                <p:cNvPr id="17" name="Freeform 91">
                  <a:extLst>
                    <a:ext uri="{FF2B5EF4-FFF2-40B4-BE49-F238E27FC236}">
                      <a16:creationId xmlns:a16="http://schemas.microsoft.com/office/drawing/2014/main" id="{8AF0725D-C91A-420B-8E2B-51E073FF9C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3042" y="4053401"/>
                  <a:ext cx="41197" cy="41197"/>
                </a:xfrm>
                <a:custGeom>
                  <a:avLst/>
                  <a:gdLst>
                    <a:gd name="T0" fmla="*/ 153 w 153"/>
                    <a:gd name="T1" fmla="*/ 71 h 153"/>
                    <a:gd name="T2" fmla="*/ 151 w 153"/>
                    <a:gd name="T3" fmla="*/ 61 h 153"/>
                    <a:gd name="T4" fmla="*/ 149 w 153"/>
                    <a:gd name="T5" fmla="*/ 52 h 153"/>
                    <a:gd name="T6" fmla="*/ 145 w 153"/>
                    <a:gd name="T7" fmla="*/ 43 h 153"/>
                    <a:gd name="T8" fmla="*/ 140 w 153"/>
                    <a:gd name="T9" fmla="*/ 34 h 153"/>
                    <a:gd name="T10" fmla="*/ 134 w 153"/>
                    <a:gd name="T11" fmla="*/ 26 h 153"/>
                    <a:gd name="T12" fmla="*/ 127 w 153"/>
                    <a:gd name="T13" fmla="*/ 19 h 153"/>
                    <a:gd name="T14" fmla="*/ 119 w 153"/>
                    <a:gd name="T15" fmla="*/ 13 h 153"/>
                    <a:gd name="T16" fmla="*/ 110 w 153"/>
                    <a:gd name="T17" fmla="*/ 8 h 153"/>
                    <a:gd name="T18" fmla="*/ 101 w 153"/>
                    <a:gd name="T19" fmla="*/ 4 h 153"/>
                    <a:gd name="T20" fmla="*/ 91 w 153"/>
                    <a:gd name="T21" fmla="*/ 2 h 153"/>
                    <a:gd name="T22" fmla="*/ 82 w 153"/>
                    <a:gd name="T23" fmla="*/ 0 h 153"/>
                    <a:gd name="T24" fmla="*/ 72 w 153"/>
                    <a:gd name="T25" fmla="*/ 0 h 153"/>
                    <a:gd name="T26" fmla="*/ 62 w 153"/>
                    <a:gd name="T27" fmla="*/ 2 h 153"/>
                    <a:gd name="T28" fmla="*/ 52 w 153"/>
                    <a:gd name="T29" fmla="*/ 4 h 153"/>
                    <a:gd name="T30" fmla="*/ 43 w 153"/>
                    <a:gd name="T31" fmla="*/ 8 h 153"/>
                    <a:gd name="T32" fmla="*/ 34 w 153"/>
                    <a:gd name="T33" fmla="*/ 13 h 153"/>
                    <a:gd name="T34" fmla="*/ 26 w 153"/>
                    <a:gd name="T35" fmla="*/ 19 h 153"/>
                    <a:gd name="T36" fmla="*/ 19 w 153"/>
                    <a:gd name="T37" fmla="*/ 26 h 153"/>
                    <a:gd name="T38" fmla="*/ 13 w 153"/>
                    <a:gd name="T39" fmla="*/ 34 h 153"/>
                    <a:gd name="T40" fmla="*/ 8 w 153"/>
                    <a:gd name="T41" fmla="*/ 43 h 153"/>
                    <a:gd name="T42" fmla="*/ 4 w 153"/>
                    <a:gd name="T43" fmla="*/ 52 h 153"/>
                    <a:gd name="T44" fmla="*/ 2 w 153"/>
                    <a:gd name="T45" fmla="*/ 61 h 153"/>
                    <a:gd name="T46" fmla="*/ 1 w 153"/>
                    <a:gd name="T47" fmla="*/ 71 h 153"/>
                    <a:gd name="T48" fmla="*/ 1 w 153"/>
                    <a:gd name="T49" fmla="*/ 81 h 153"/>
                    <a:gd name="T50" fmla="*/ 2 w 153"/>
                    <a:gd name="T51" fmla="*/ 91 h 153"/>
                    <a:gd name="T52" fmla="*/ 4 w 153"/>
                    <a:gd name="T53" fmla="*/ 101 h 153"/>
                    <a:gd name="T54" fmla="*/ 8 w 153"/>
                    <a:gd name="T55" fmla="*/ 110 h 153"/>
                    <a:gd name="T56" fmla="*/ 13 w 153"/>
                    <a:gd name="T57" fmla="*/ 119 h 153"/>
                    <a:gd name="T58" fmla="*/ 19 w 153"/>
                    <a:gd name="T59" fmla="*/ 127 h 153"/>
                    <a:gd name="T60" fmla="*/ 26 w 153"/>
                    <a:gd name="T61" fmla="*/ 134 h 153"/>
                    <a:gd name="T62" fmla="*/ 34 w 153"/>
                    <a:gd name="T63" fmla="*/ 140 h 153"/>
                    <a:gd name="T64" fmla="*/ 43 w 153"/>
                    <a:gd name="T65" fmla="*/ 145 h 153"/>
                    <a:gd name="T66" fmla="*/ 52 w 153"/>
                    <a:gd name="T67" fmla="*/ 148 h 153"/>
                    <a:gd name="T68" fmla="*/ 62 w 153"/>
                    <a:gd name="T69" fmla="*/ 151 h 153"/>
                    <a:gd name="T70" fmla="*/ 72 w 153"/>
                    <a:gd name="T71" fmla="*/ 152 h 153"/>
                    <a:gd name="T72" fmla="*/ 82 w 153"/>
                    <a:gd name="T73" fmla="*/ 152 h 153"/>
                    <a:gd name="T74" fmla="*/ 91 w 153"/>
                    <a:gd name="T75" fmla="*/ 151 h 153"/>
                    <a:gd name="T76" fmla="*/ 101 w 153"/>
                    <a:gd name="T77" fmla="*/ 148 h 153"/>
                    <a:gd name="T78" fmla="*/ 110 w 153"/>
                    <a:gd name="T79" fmla="*/ 145 h 153"/>
                    <a:gd name="T80" fmla="*/ 119 w 153"/>
                    <a:gd name="T81" fmla="*/ 140 h 153"/>
                    <a:gd name="T82" fmla="*/ 127 w 153"/>
                    <a:gd name="T83" fmla="*/ 134 h 153"/>
                    <a:gd name="T84" fmla="*/ 134 w 153"/>
                    <a:gd name="T85" fmla="*/ 127 h 153"/>
                    <a:gd name="T86" fmla="*/ 140 w 153"/>
                    <a:gd name="T87" fmla="*/ 119 h 153"/>
                    <a:gd name="T88" fmla="*/ 145 w 153"/>
                    <a:gd name="T89" fmla="*/ 110 h 153"/>
                    <a:gd name="T90" fmla="*/ 149 w 153"/>
                    <a:gd name="T91" fmla="*/ 101 h 153"/>
                    <a:gd name="T92" fmla="*/ 151 w 153"/>
                    <a:gd name="T93" fmla="*/ 91 h 153"/>
                    <a:gd name="T94" fmla="*/ 153 w 153"/>
                    <a:gd name="T95" fmla="*/ 81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53" h="153">
                      <a:moveTo>
                        <a:pt x="153" y="76"/>
                      </a:moveTo>
                      <a:lnTo>
                        <a:pt x="153" y="71"/>
                      </a:lnTo>
                      <a:lnTo>
                        <a:pt x="152" y="66"/>
                      </a:lnTo>
                      <a:lnTo>
                        <a:pt x="151" y="61"/>
                      </a:lnTo>
                      <a:lnTo>
                        <a:pt x="150" y="57"/>
                      </a:lnTo>
                      <a:lnTo>
                        <a:pt x="149" y="52"/>
                      </a:lnTo>
                      <a:lnTo>
                        <a:pt x="147" y="47"/>
                      </a:lnTo>
                      <a:lnTo>
                        <a:pt x="145" y="43"/>
                      </a:lnTo>
                      <a:lnTo>
                        <a:pt x="143" y="38"/>
                      </a:lnTo>
                      <a:lnTo>
                        <a:pt x="140" y="34"/>
                      </a:lnTo>
                      <a:lnTo>
                        <a:pt x="137" y="30"/>
                      </a:lnTo>
                      <a:lnTo>
                        <a:pt x="134" y="26"/>
                      </a:lnTo>
                      <a:lnTo>
                        <a:pt x="130" y="22"/>
                      </a:lnTo>
                      <a:lnTo>
                        <a:pt x="127" y="19"/>
                      </a:lnTo>
                      <a:lnTo>
                        <a:pt x="123" y="16"/>
                      </a:lnTo>
                      <a:lnTo>
                        <a:pt x="119" y="13"/>
                      </a:lnTo>
                      <a:lnTo>
                        <a:pt x="115" y="10"/>
                      </a:lnTo>
                      <a:lnTo>
                        <a:pt x="110" y="8"/>
                      </a:lnTo>
                      <a:lnTo>
                        <a:pt x="106" y="6"/>
                      </a:lnTo>
                      <a:lnTo>
                        <a:pt x="101" y="4"/>
                      </a:lnTo>
                      <a:lnTo>
                        <a:pt x="96" y="3"/>
                      </a:lnTo>
                      <a:lnTo>
                        <a:pt x="91" y="2"/>
                      </a:lnTo>
                      <a:lnTo>
                        <a:pt x="87" y="1"/>
                      </a:lnTo>
                      <a:lnTo>
                        <a:pt x="82" y="0"/>
                      </a:lnTo>
                      <a:lnTo>
                        <a:pt x="77" y="0"/>
                      </a:lnTo>
                      <a:lnTo>
                        <a:pt x="72" y="0"/>
                      </a:lnTo>
                      <a:lnTo>
                        <a:pt x="67" y="1"/>
                      </a:lnTo>
                      <a:lnTo>
                        <a:pt x="62" y="2"/>
                      </a:lnTo>
                      <a:lnTo>
                        <a:pt x="57" y="3"/>
                      </a:lnTo>
                      <a:lnTo>
                        <a:pt x="52" y="4"/>
                      </a:lnTo>
                      <a:lnTo>
                        <a:pt x="47" y="6"/>
                      </a:lnTo>
                      <a:lnTo>
                        <a:pt x="43" y="8"/>
                      </a:lnTo>
                      <a:lnTo>
                        <a:pt x="38" y="10"/>
                      </a:lnTo>
                      <a:lnTo>
                        <a:pt x="34" y="13"/>
                      </a:lnTo>
                      <a:lnTo>
                        <a:pt x="30" y="16"/>
                      </a:lnTo>
                      <a:lnTo>
                        <a:pt x="26" y="19"/>
                      </a:lnTo>
                      <a:lnTo>
                        <a:pt x="23" y="22"/>
                      </a:lnTo>
                      <a:lnTo>
                        <a:pt x="19" y="26"/>
                      </a:lnTo>
                      <a:lnTo>
                        <a:pt x="16" y="30"/>
                      </a:lnTo>
                      <a:lnTo>
                        <a:pt x="13" y="34"/>
                      </a:lnTo>
                      <a:lnTo>
                        <a:pt x="11" y="38"/>
                      </a:lnTo>
                      <a:lnTo>
                        <a:pt x="8" y="43"/>
                      </a:lnTo>
                      <a:lnTo>
                        <a:pt x="6" y="47"/>
                      </a:lnTo>
                      <a:lnTo>
                        <a:pt x="4" y="52"/>
                      </a:lnTo>
                      <a:lnTo>
                        <a:pt x="3" y="57"/>
                      </a:lnTo>
                      <a:lnTo>
                        <a:pt x="2" y="61"/>
                      </a:lnTo>
                      <a:lnTo>
                        <a:pt x="1" y="66"/>
                      </a:lnTo>
                      <a:lnTo>
                        <a:pt x="1" y="71"/>
                      </a:lnTo>
                      <a:lnTo>
                        <a:pt x="0" y="76"/>
                      </a:lnTo>
                      <a:lnTo>
                        <a:pt x="1" y="81"/>
                      </a:lnTo>
                      <a:lnTo>
                        <a:pt x="1" y="86"/>
                      </a:lnTo>
                      <a:lnTo>
                        <a:pt x="2" y="91"/>
                      </a:lnTo>
                      <a:lnTo>
                        <a:pt x="3" y="96"/>
                      </a:lnTo>
                      <a:lnTo>
                        <a:pt x="4" y="101"/>
                      </a:lnTo>
                      <a:lnTo>
                        <a:pt x="6" y="105"/>
                      </a:lnTo>
                      <a:lnTo>
                        <a:pt x="8" y="110"/>
                      </a:lnTo>
                      <a:lnTo>
                        <a:pt x="11" y="114"/>
                      </a:lnTo>
                      <a:lnTo>
                        <a:pt x="13" y="119"/>
                      </a:lnTo>
                      <a:lnTo>
                        <a:pt x="16" y="123"/>
                      </a:lnTo>
                      <a:lnTo>
                        <a:pt x="19" y="127"/>
                      </a:lnTo>
                      <a:lnTo>
                        <a:pt x="23" y="130"/>
                      </a:lnTo>
                      <a:lnTo>
                        <a:pt x="26" y="134"/>
                      </a:lnTo>
                      <a:lnTo>
                        <a:pt x="30" y="137"/>
                      </a:lnTo>
                      <a:lnTo>
                        <a:pt x="34" y="140"/>
                      </a:lnTo>
                      <a:lnTo>
                        <a:pt x="38" y="142"/>
                      </a:lnTo>
                      <a:lnTo>
                        <a:pt x="43" y="145"/>
                      </a:lnTo>
                      <a:lnTo>
                        <a:pt x="47" y="147"/>
                      </a:lnTo>
                      <a:lnTo>
                        <a:pt x="52" y="148"/>
                      </a:lnTo>
                      <a:lnTo>
                        <a:pt x="57" y="150"/>
                      </a:lnTo>
                      <a:lnTo>
                        <a:pt x="62" y="151"/>
                      </a:lnTo>
                      <a:lnTo>
                        <a:pt x="67" y="152"/>
                      </a:lnTo>
                      <a:lnTo>
                        <a:pt x="72" y="152"/>
                      </a:lnTo>
                      <a:lnTo>
                        <a:pt x="77" y="153"/>
                      </a:lnTo>
                      <a:lnTo>
                        <a:pt x="82" y="152"/>
                      </a:lnTo>
                      <a:lnTo>
                        <a:pt x="87" y="152"/>
                      </a:lnTo>
                      <a:lnTo>
                        <a:pt x="91" y="151"/>
                      </a:lnTo>
                      <a:lnTo>
                        <a:pt x="96" y="150"/>
                      </a:lnTo>
                      <a:lnTo>
                        <a:pt x="101" y="148"/>
                      </a:lnTo>
                      <a:lnTo>
                        <a:pt x="106" y="147"/>
                      </a:lnTo>
                      <a:lnTo>
                        <a:pt x="110" y="145"/>
                      </a:lnTo>
                      <a:lnTo>
                        <a:pt x="115" y="142"/>
                      </a:lnTo>
                      <a:lnTo>
                        <a:pt x="119" y="140"/>
                      </a:lnTo>
                      <a:lnTo>
                        <a:pt x="123" y="137"/>
                      </a:lnTo>
                      <a:lnTo>
                        <a:pt x="127" y="134"/>
                      </a:lnTo>
                      <a:lnTo>
                        <a:pt x="130" y="130"/>
                      </a:lnTo>
                      <a:lnTo>
                        <a:pt x="134" y="127"/>
                      </a:lnTo>
                      <a:lnTo>
                        <a:pt x="137" y="123"/>
                      </a:lnTo>
                      <a:lnTo>
                        <a:pt x="140" y="119"/>
                      </a:lnTo>
                      <a:lnTo>
                        <a:pt x="143" y="114"/>
                      </a:lnTo>
                      <a:lnTo>
                        <a:pt x="145" y="110"/>
                      </a:lnTo>
                      <a:lnTo>
                        <a:pt x="147" y="105"/>
                      </a:lnTo>
                      <a:lnTo>
                        <a:pt x="149" y="101"/>
                      </a:lnTo>
                      <a:lnTo>
                        <a:pt x="150" y="96"/>
                      </a:lnTo>
                      <a:lnTo>
                        <a:pt x="151" y="91"/>
                      </a:lnTo>
                      <a:lnTo>
                        <a:pt x="152" y="86"/>
                      </a:lnTo>
                      <a:lnTo>
                        <a:pt x="153" y="81"/>
                      </a:lnTo>
                      <a:lnTo>
                        <a:pt x="153" y="7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latin typeface="+mj-lt"/>
                  </a:endParaRPr>
                </a:p>
              </p:txBody>
            </p:sp>
            <p:sp>
              <p:nvSpPr>
                <p:cNvPr id="18" name="Line 96">
                  <a:extLst>
                    <a:ext uri="{FF2B5EF4-FFF2-40B4-BE49-F238E27FC236}">
                      <a16:creationId xmlns:a16="http://schemas.microsoft.com/office/drawing/2014/main" id="{5AC1DB8C-233D-44D7-96C7-6AB7DAFBC6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790418" y="4032802"/>
                  <a:ext cx="57676" cy="16479"/>
                </a:xfrm>
                <a:prstGeom prst="line">
                  <a:avLst/>
                </a:prstGeom>
                <a:noFill/>
                <a:ln w="317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latin typeface="+mj-lt"/>
                  </a:endParaRPr>
                </a:p>
              </p:txBody>
            </p: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727EC2C9-C073-47D6-A626-09640B94C7BF}"/>
                    </a:ext>
                  </a:extLst>
                </p:cNvPr>
                <p:cNvGrpSpPr/>
                <p:nvPr/>
              </p:nvGrpSpPr>
              <p:grpSpPr>
                <a:xfrm>
                  <a:off x="2790418" y="3993666"/>
                  <a:ext cx="57676" cy="55615"/>
                  <a:chOff x="2790418" y="3993666"/>
                  <a:chExt cx="57676" cy="55615"/>
                </a:xfrm>
              </p:grpSpPr>
              <p:sp>
                <p:nvSpPr>
                  <p:cNvPr id="36" name="Line 95">
                    <a:extLst>
                      <a:ext uri="{FF2B5EF4-FFF2-40B4-BE49-F238E27FC236}">
                        <a16:creationId xmlns:a16="http://schemas.microsoft.com/office/drawing/2014/main" id="{8FBBE137-BDBC-45BC-9C58-3184B392C41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90418" y="3993666"/>
                    <a:ext cx="22659" cy="55615"/>
                  </a:xfrm>
                  <a:prstGeom prst="line">
                    <a:avLst/>
                  </a:prstGeom>
                  <a:noFill/>
                  <a:ln w="3175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latin typeface="+mj-lt"/>
                    </a:endParaRPr>
                  </a:p>
                </p:txBody>
              </p:sp>
              <p:sp>
                <p:nvSpPr>
                  <p:cNvPr id="37" name="Line 97">
                    <a:extLst>
                      <a:ext uri="{FF2B5EF4-FFF2-40B4-BE49-F238E27FC236}">
                        <a16:creationId xmlns:a16="http://schemas.microsoft.com/office/drawing/2014/main" id="{1E245AD6-CEFC-4757-BA7A-2C0EC892676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90418" y="4032802"/>
                    <a:ext cx="57676" cy="16479"/>
                  </a:xfrm>
                  <a:prstGeom prst="line">
                    <a:avLst/>
                  </a:prstGeom>
                  <a:noFill/>
                  <a:ln w="3175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latin typeface="+mj-lt"/>
                    </a:endParaRPr>
                  </a:p>
                </p:txBody>
              </p:sp>
            </p:grpSp>
            <p:sp>
              <p:nvSpPr>
                <p:cNvPr id="20" name="Line 80">
                  <a:extLst>
                    <a:ext uri="{FF2B5EF4-FFF2-40B4-BE49-F238E27FC236}">
                      <a16:creationId xmlns:a16="http://schemas.microsoft.com/office/drawing/2014/main" id="{537B727D-F8C3-4F1F-842C-18F5C94E18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204935" y="3680122"/>
                  <a:ext cx="494985" cy="611450"/>
                </a:xfrm>
                <a:prstGeom prst="line">
                  <a:avLst/>
                </a:prstGeom>
                <a:noFill/>
                <a:ln w="317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latin typeface="+mj-lt"/>
                  </a:endParaRPr>
                </a:p>
              </p:txBody>
            </p: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F56E5E76-BF01-4020-A0E9-9C6D6E37557C}"/>
                    </a:ext>
                  </a:extLst>
                </p:cNvPr>
                <p:cNvGrpSpPr/>
                <p:nvPr/>
              </p:nvGrpSpPr>
              <p:grpSpPr>
                <a:xfrm rot="2140740">
                  <a:off x="1183818" y="3677417"/>
                  <a:ext cx="59736" cy="51495"/>
                  <a:chOff x="1017153" y="4098582"/>
                  <a:chExt cx="59736" cy="51495"/>
                </a:xfrm>
              </p:grpSpPr>
              <p:sp>
                <p:nvSpPr>
                  <p:cNvPr id="33" name="Line 98">
                    <a:extLst>
                      <a:ext uri="{FF2B5EF4-FFF2-40B4-BE49-F238E27FC236}">
                        <a16:creationId xmlns:a16="http://schemas.microsoft.com/office/drawing/2014/main" id="{F397E099-8D18-4FC4-85A5-7F80206C34D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17153" y="4098582"/>
                    <a:ext cx="59736" cy="10299"/>
                  </a:xfrm>
                  <a:prstGeom prst="line">
                    <a:avLst/>
                  </a:prstGeom>
                  <a:noFill/>
                  <a:ln w="3175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latin typeface="+mj-lt"/>
                    </a:endParaRPr>
                  </a:p>
                </p:txBody>
              </p:sp>
              <p:sp>
                <p:nvSpPr>
                  <p:cNvPr id="34" name="Line 99">
                    <a:extLst>
                      <a:ext uri="{FF2B5EF4-FFF2-40B4-BE49-F238E27FC236}">
                        <a16:creationId xmlns:a16="http://schemas.microsoft.com/office/drawing/2014/main" id="{7BD8A784-91E9-4741-BA90-D5845283FD7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017153" y="4108880"/>
                    <a:ext cx="43257" cy="41197"/>
                  </a:xfrm>
                  <a:prstGeom prst="line">
                    <a:avLst/>
                  </a:prstGeom>
                  <a:noFill/>
                  <a:ln w="3175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latin typeface="+mj-lt"/>
                    </a:endParaRPr>
                  </a:p>
                </p:txBody>
              </p:sp>
              <p:sp>
                <p:nvSpPr>
                  <p:cNvPr id="35" name="Line 100">
                    <a:extLst>
                      <a:ext uri="{FF2B5EF4-FFF2-40B4-BE49-F238E27FC236}">
                        <a16:creationId xmlns:a16="http://schemas.microsoft.com/office/drawing/2014/main" id="{D0E4243D-5BEA-4E4D-A0A2-8790CF4CB15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17153" y="4108880"/>
                    <a:ext cx="43257" cy="41197"/>
                  </a:xfrm>
                  <a:prstGeom prst="line">
                    <a:avLst/>
                  </a:prstGeom>
                  <a:noFill/>
                  <a:ln w="3175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latin typeface="+mj-lt"/>
                    </a:endParaRPr>
                  </a:p>
                </p:txBody>
              </p:sp>
            </p:grpSp>
            <p:grpSp>
              <p:nvGrpSpPr>
                <p:cNvPr id="22" name="Group 64">
                  <a:extLst>
                    <a:ext uri="{FF2B5EF4-FFF2-40B4-BE49-F238E27FC236}">
                      <a16:creationId xmlns:a16="http://schemas.microsoft.com/office/drawing/2014/main" id="{20B4BDFF-BAA9-468B-BB4D-2CBBE9839488}"/>
                    </a:ext>
                  </a:extLst>
                </p:cNvPr>
                <p:cNvGrpSpPr/>
                <p:nvPr/>
              </p:nvGrpSpPr>
              <p:grpSpPr>
                <a:xfrm rot="11963780">
                  <a:off x="1764024" y="4257670"/>
                  <a:ext cx="57676" cy="53556"/>
                  <a:chOff x="1976438" y="5637389"/>
                  <a:chExt cx="44450" cy="41275"/>
                </a:xfrm>
              </p:grpSpPr>
              <p:sp>
                <p:nvSpPr>
                  <p:cNvPr id="30" name="Line 101">
                    <a:extLst>
                      <a:ext uri="{FF2B5EF4-FFF2-40B4-BE49-F238E27FC236}">
                        <a16:creationId xmlns:a16="http://schemas.microsoft.com/office/drawing/2014/main" id="{40DAEE6E-CB29-4A60-8B33-A17864EC488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98663" y="5637389"/>
                    <a:ext cx="22225" cy="41275"/>
                  </a:xfrm>
                  <a:prstGeom prst="line">
                    <a:avLst/>
                  </a:prstGeom>
                  <a:noFill/>
                  <a:ln w="3175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latin typeface="+mj-lt"/>
                    </a:endParaRPr>
                  </a:p>
                </p:txBody>
              </p:sp>
              <p:sp>
                <p:nvSpPr>
                  <p:cNvPr id="31" name="Line 102">
                    <a:extLst>
                      <a:ext uri="{FF2B5EF4-FFF2-40B4-BE49-F238E27FC236}">
                        <a16:creationId xmlns:a16="http://schemas.microsoft.com/office/drawing/2014/main" id="{2A169F05-D177-44F2-A9F1-5AF40B2D694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6438" y="5637389"/>
                    <a:ext cx="44450" cy="6350"/>
                  </a:xfrm>
                  <a:prstGeom prst="line">
                    <a:avLst/>
                  </a:prstGeom>
                  <a:noFill/>
                  <a:ln w="3175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latin typeface="+mj-lt"/>
                    </a:endParaRPr>
                  </a:p>
                </p:txBody>
              </p:sp>
              <p:sp>
                <p:nvSpPr>
                  <p:cNvPr id="32" name="Line 103">
                    <a:extLst>
                      <a:ext uri="{FF2B5EF4-FFF2-40B4-BE49-F238E27FC236}">
                        <a16:creationId xmlns:a16="http://schemas.microsoft.com/office/drawing/2014/main" id="{BDF217B9-B0A4-4240-B1C5-98E82FA70DF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76438" y="5637389"/>
                    <a:ext cx="44450" cy="6350"/>
                  </a:xfrm>
                  <a:prstGeom prst="line">
                    <a:avLst/>
                  </a:prstGeom>
                  <a:noFill/>
                  <a:ln w="3175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latin typeface="+mj-lt"/>
                    </a:endParaRPr>
                  </a:p>
                </p:txBody>
              </p:sp>
            </p:grpSp>
            <p:sp>
              <p:nvSpPr>
                <p:cNvPr id="23" name="Rectangle 132">
                  <a:extLst>
                    <a:ext uri="{FF2B5EF4-FFF2-40B4-BE49-F238E27FC236}">
                      <a16:creationId xmlns:a16="http://schemas.microsoft.com/office/drawing/2014/main" id="{A8E2381C-E152-4AD3-979D-FC9C3B29CE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13226" y="3221226"/>
                  <a:ext cx="251391" cy="1549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+mj-lt"/>
                    </a:rPr>
                    <a:t>BMA</a:t>
                  </a:r>
                  <a:endPara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24" name="Rectangle 133">
                  <a:extLst>
                    <a:ext uri="{FF2B5EF4-FFF2-40B4-BE49-F238E27FC236}">
                      <a16:creationId xmlns:a16="http://schemas.microsoft.com/office/drawing/2014/main" id="{4D6FE970-3763-4EC8-A3ED-B3AF782E86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13226" y="3320098"/>
                  <a:ext cx="387465" cy="1549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+mj-lt"/>
                    </a:rPr>
                    <a:t>806.52'</a:t>
                  </a:r>
                  <a:endPara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25" name="Rectangle 138">
                  <a:extLst>
                    <a:ext uri="{FF2B5EF4-FFF2-40B4-BE49-F238E27FC236}">
                      <a16:creationId xmlns:a16="http://schemas.microsoft.com/office/drawing/2014/main" id="{530F8436-FE04-4DBC-85EF-997229887E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7261" y="3568151"/>
                  <a:ext cx="257157" cy="1549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+mj-lt"/>
                    </a:rPr>
                    <a:t>BMD</a:t>
                  </a:r>
                  <a:endPara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26" name="Rectangle 139">
                  <a:extLst>
                    <a:ext uri="{FF2B5EF4-FFF2-40B4-BE49-F238E27FC236}">
                      <a16:creationId xmlns:a16="http://schemas.microsoft.com/office/drawing/2014/main" id="{91A80CE0-5377-4174-B36F-626D4906F2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7261" y="3669084"/>
                  <a:ext cx="387465" cy="1549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+mj-lt"/>
                    </a:rPr>
                    <a:t>824.04'</a:t>
                  </a:r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27" name="Rectangle 141">
                  <a:extLst>
                    <a:ext uri="{FF2B5EF4-FFF2-40B4-BE49-F238E27FC236}">
                      <a16:creationId xmlns:a16="http://schemas.microsoft.com/office/drawing/2014/main" id="{22545B1E-3E91-461B-BAE5-A3DC4274BB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43042" y="4135794"/>
                  <a:ext cx="86488" cy="1549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+mj-lt"/>
                    </a:rPr>
                    <a:t>Q</a:t>
                  </a:r>
                  <a:endPara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28" name="Freeform 90">
                  <a:extLst>
                    <a:ext uri="{FF2B5EF4-FFF2-40B4-BE49-F238E27FC236}">
                      <a16:creationId xmlns:a16="http://schemas.microsoft.com/office/drawing/2014/main" id="{CFD807F3-A5EC-4C44-A851-EEDAF022D6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6272" y="4284629"/>
                  <a:ext cx="41197" cy="41197"/>
                </a:xfrm>
                <a:custGeom>
                  <a:avLst/>
                  <a:gdLst>
                    <a:gd name="T0" fmla="*/ 20 w 20"/>
                    <a:gd name="T1" fmla="*/ 10 h 20"/>
                    <a:gd name="T2" fmla="*/ 20 w 20"/>
                    <a:gd name="T3" fmla="*/ 9 h 20"/>
                    <a:gd name="T4" fmla="*/ 19 w 20"/>
                    <a:gd name="T5" fmla="*/ 8 h 20"/>
                    <a:gd name="T6" fmla="*/ 19 w 20"/>
                    <a:gd name="T7" fmla="*/ 6 h 20"/>
                    <a:gd name="T8" fmla="*/ 19 w 20"/>
                    <a:gd name="T9" fmla="*/ 5 h 20"/>
                    <a:gd name="T10" fmla="*/ 18 w 20"/>
                    <a:gd name="T11" fmla="*/ 4 h 20"/>
                    <a:gd name="T12" fmla="*/ 17 w 20"/>
                    <a:gd name="T13" fmla="*/ 3 h 20"/>
                    <a:gd name="T14" fmla="*/ 16 w 20"/>
                    <a:gd name="T15" fmla="*/ 2 h 20"/>
                    <a:gd name="T16" fmla="*/ 15 w 20"/>
                    <a:gd name="T17" fmla="*/ 2 h 20"/>
                    <a:gd name="T18" fmla="*/ 14 w 20"/>
                    <a:gd name="T19" fmla="*/ 1 h 20"/>
                    <a:gd name="T20" fmla="*/ 13 w 20"/>
                    <a:gd name="T21" fmla="*/ 1 h 20"/>
                    <a:gd name="T22" fmla="*/ 11 w 20"/>
                    <a:gd name="T23" fmla="*/ 0 h 20"/>
                    <a:gd name="T24" fmla="*/ 10 w 20"/>
                    <a:gd name="T25" fmla="*/ 0 h 20"/>
                    <a:gd name="T26" fmla="*/ 9 w 20"/>
                    <a:gd name="T27" fmla="*/ 0 h 20"/>
                    <a:gd name="T28" fmla="*/ 8 w 20"/>
                    <a:gd name="T29" fmla="*/ 1 h 20"/>
                    <a:gd name="T30" fmla="*/ 6 w 20"/>
                    <a:gd name="T31" fmla="*/ 1 h 20"/>
                    <a:gd name="T32" fmla="*/ 5 w 20"/>
                    <a:gd name="T33" fmla="*/ 2 h 20"/>
                    <a:gd name="T34" fmla="*/ 4 w 20"/>
                    <a:gd name="T35" fmla="*/ 2 h 20"/>
                    <a:gd name="T36" fmla="*/ 3 w 20"/>
                    <a:gd name="T37" fmla="*/ 3 h 20"/>
                    <a:gd name="T38" fmla="*/ 2 w 20"/>
                    <a:gd name="T39" fmla="*/ 4 h 20"/>
                    <a:gd name="T40" fmla="*/ 2 w 20"/>
                    <a:gd name="T41" fmla="*/ 5 h 20"/>
                    <a:gd name="T42" fmla="*/ 1 w 20"/>
                    <a:gd name="T43" fmla="*/ 6 h 20"/>
                    <a:gd name="T44" fmla="*/ 1 w 20"/>
                    <a:gd name="T45" fmla="*/ 8 h 20"/>
                    <a:gd name="T46" fmla="*/ 0 w 20"/>
                    <a:gd name="T47" fmla="*/ 9 h 20"/>
                    <a:gd name="T48" fmla="*/ 0 w 20"/>
                    <a:gd name="T49" fmla="*/ 10 h 20"/>
                    <a:gd name="T50" fmla="*/ 0 w 20"/>
                    <a:gd name="T51" fmla="*/ 11 h 20"/>
                    <a:gd name="T52" fmla="*/ 1 w 20"/>
                    <a:gd name="T53" fmla="*/ 13 h 20"/>
                    <a:gd name="T54" fmla="*/ 1 w 20"/>
                    <a:gd name="T55" fmla="*/ 14 h 20"/>
                    <a:gd name="T56" fmla="*/ 2 w 20"/>
                    <a:gd name="T57" fmla="*/ 15 h 20"/>
                    <a:gd name="T58" fmla="*/ 2 w 20"/>
                    <a:gd name="T59" fmla="*/ 16 h 20"/>
                    <a:gd name="T60" fmla="*/ 3 w 20"/>
                    <a:gd name="T61" fmla="*/ 17 h 20"/>
                    <a:gd name="T62" fmla="*/ 4 w 20"/>
                    <a:gd name="T63" fmla="*/ 18 h 20"/>
                    <a:gd name="T64" fmla="*/ 5 w 20"/>
                    <a:gd name="T65" fmla="*/ 19 h 20"/>
                    <a:gd name="T66" fmla="*/ 6 w 20"/>
                    <a:gd name="T67" fmla="*/ 19 h 20"/>
                    <a:gd name="T68" fmla="*/ 8 w 20"/>
                    <a:gd name="T69" fmla="*/ 20 h 20"/>
                    <a:gd name="T70" fmla="*/ 9 w 20"/>
                    <a:gd name="T71" fmla="*/ 20 h 20"/>
                    <a:gd name="T72" fmla="*/ 10 w 20"/>
                    <a:gd name="T73" fmla="*/ 20 h 20"/>
                    <a:gd name="T74" fmla="*/ 11 w 20"/>
                    <a:gd name="T75" fmla="*/ 20 h 20"/>
                    <a:gd name="T76" fmla="*/ 13 w 20"/>
                    <a:gd name="T77" fmla="*/ 20 h 20"/>
                    <a:gd name="T78" fmla="*/ 14 w 20"/>
                    <a:gd name="T79" fmla="*/ 19 h 20"/>
                    <a:gd name="T80" fmla="*/ 15 w 20"/>
                    <a:gd name="T81" fmla="*/ 19 h 20"/>
                    <a:gd name="T82" fmla="*/ 16 w 20"/>
                    <a:gd name="T83" fmla="*/ 18 h 20"/>
                    <a:gd name="T84" fmla="*/ 17 w 20"/>
                    <a:gd name="T85" fmla="*/ 17 h 20"/>
                    <a:gd name="T86" fmla="*/ 18 w 20"/>
                    <a:gd name="T87" fmla="*/ 16 h 20"/>
                    <a:gd name="T88" fmla="*/ 19 w 20"/>
                    <a:gd name="T89" fmla="*/ 15 h 20"/>
                    <a:gd name="T90" fmla="*/ 19 w 20"/>
                    <a:gd name="T91" fmla="*/ 14 h 20"/>
                    <a:gd name="T92" fmla="*/ 19 w 20"/>
                    <a:gd name="T93" fmla="*/ 13 h 20"/>
                    <a:gd name="T94" fmla="*/ 20 w 20"/>
                    <a:gd name="T95" fmla="*/ 11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0" h="20">
                      <a:moveTo>
                        <a:pt x="20" y="11"/>
                      </a:moveTo>
                      <a:lnTo>
                        <a:pt x="20" y="10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0" y="8"/>
                      </a:lnTo>
                      <a:lnTo>
                        <a:pt x="19" y="8"/>
                      </a:lnTo>
                      <a:lnTo>
                        <a:pt x="19" y="7"/>
                      </a:lnTo>
                      <a:lnTo>
                        <a:pt x="19" y="6"/>
                      </a:lnTo>
                      <a:lnTo>
                        <a:pt x="19" y="6"/>
                      </a:lnTo>
                      <a:lnTo>
                        <a:pt x="19" y="5"/>
                      </a:lnTo>
                      <a:lnTo>
                        <a:pt x="18" y="5"/>
                      </a:lnTo>
                      <a:lnTo>
                        <a:pt x="18" y="4"/>
                      </a:lnTo>
                      <a:lnTo>
                        <a:pt x="17" y="4"/>
                      </a:lnTo>
                      <a:lnTo>
                        <a:pt x="17" y="3"/>
                      </a:lnTo>
                      <a:lnTo>
                        <a:pt x="17" y="3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5" y="2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3" y="1"/>
                      </a:lnTo>
                      <a:lnTo>
                        <a:pt x="13" y="1"/>
                      </a:lnTo>
                      <a:lnTo>
                        <a:pt x="12" y="1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4" y="2"/>
                      </a:ln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2" y="15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3" y="17"/>
                      </a:lnTo>
                      <a:lnTo>
                        <a:pt x="3" y="17"/>
                      </a:lnTo>
                      <a:lnTo>
                        <a:pt x="4" y="17"/>
                      </a:lnTo>
                      <a:lnTo>
                        <a:pt x="4" y="18"/>
                      </a:lnTo>
                      <a:lnTo>
                        <a:pt x="5" y="18"/>
                      </a:lnTo>
                      <a:lnTo>
                        <a:pt x="5" y="19"/>
                      </a:lnTo>
                      <a:lnTo>
                        <a:pt x="6" y="19"/>
                      </a:lnTo>
                      <a:lnTo>
                        <a:pt x="6" y="19"/>
                      </a:lnTo>
                      <a:lnTo>
                        <a:pt x="7" y="19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9" y="20"/>
                      </a:lnTo>
                      <a:lnTo>
                        <a:pt x="10" y="20"/>
                      </a:lnTo>
                      <a:lnTo>
                        <a:pt x="10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2" y="20"/>
                      </a:lnTo>
                      <a:lnTo>
                        <a:pt x="13" y="20"/>
                      </a:lnTo>
                      <a:lnTo>
                        <a:pt x="13" y="19"/>
                      </a:lnTo>
                      <a:lnTo>
                        <a:pt x="14" y="19"/>
                      </a:lnTo>
                      <a:lnTo>
                        <a:pt x="14" y="19"/>
                      </a:lnTo>
                      <a:lnTo>
                        <a:pt x="15" y="19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7" y="17"/>
                      </a:lnTo>
                      <a:lnTo>
                        <a:pt x="17" y="17"/>
                      </a:lnTo>
                      <a:lnTo>
                        <a:pt x="17" y="17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9" y="15"/>
                      </a:lnTo>
                      <a:lnTo>
                        <a:pt x="19" y="14"/>
                      </a:lnTo>
                      <a:lnTo>
                        <a:pt x="19" y="14"/>
                      </a:lnTo>
                      <a:lnTo>
                        <a:pt x="19" y="13"/>
                      </a:lnTo>
                      <a:lnTo>
                        <a:pt x="19" y="13"/>
                      </a:lnTo>
                      <a:lnTo>
                        <a:pt x="20" y="12"/>
                      </a:lnTo>
                      <a:lnTo>
                        <a:pt x="2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latin typeface="+mj-lt"/>
                  </a:endParaRPr>
                </a:p>
              </p:txBody>
            </p:sp>
            <p:sp>
              <p:nvSpPr>
                <p:cNvPr id="29" name="Rectangle 126">
                  <a:extLst>
                    <a:ext uri="{FF2B5EF4-FFF2-40B4-BE49-F238E27FC236}">
                      <a16:creationId xmlns:a16="http://schemas.microsoft.com/office/drawing/2014/main" id="{C2A74BBA-6F53-4841-8B98-1A23F17125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63387" y="4007800"/>
                  <a:ext cx="324041" cy="1549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en-US" sz="1400" dirty="0">
                      <a:solidFill>
                        <a:srgbClr val="0000FF"/>
                      </a:solidFill>
                      <a:latin typeface="+mj-lt"/>
                    </a:rPr>
                    <a:t>+1.75’</a:t>
                  </a:r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p:grpSp>
        </p:grp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CF24E65C-AA41-45D6-BF80-987AA4B744C5}"/>
              </a:ext>
            </a:extLst>
          </p:cNvPr>
          <p:cNvSpPr txBox="1"/>
          <p:nvPr/>
        </p:nvSpPr>
        <p:spPr>
          <a:xfrm>
            <a:off x="5192110" y="2196662"/>
            <a:ext cx="3163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Simple network adjustment is possible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F01A054-1048-435D-9988-A0F0BF0633D3}"/>
              </a:ext>
            </a:extLst>
          </p:cNvPr>
          <p:cNvSpPr txBox="1"/>
          <p:nvPr/>
        </p:nvSpPr>
        <p:spPr>
          <a:xfrm>
            <a:off x="3384330" y="3026978"/>
            <a:ext cx="686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000FF"/>
                </a:solidFill>
                <a:latin typeface="+mj-lt"/>
              </a:rPr>
              <a:t>815.43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BC70226-D836-47CD-8740-B596DBCEB2B7}"/>
              </a:ext>
            </a:extLst>
          </p:cNvPr>
          <p:cNvSpPr txBox="1"/>
          <p:nvPr/>
        </p:nvSpPr>
        <p:spPr>
          <a:xfrm>
            <a:off x="1834056" y="3294993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000FF"/>
                </a:solidFill>
                <a:latin typeface="+mj-lt"/>
              </a:rPr>
              <a:t>822.32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1834B24-4E59-4FF6-AAD4-FEE9C5BE3270}"/>
              </a:ext>
            </a:extLst>
          </p:cNvPr>
          <p:cNvSpPr txBox="1"/>
          <p:nvPr/>
        </p:nvSpPr>
        <p:spPr>
          <a:xfrm>
            <a:off x="746234" y="2312274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000FF"/>
                </a:solidFill>
                <a:latin typeface="+mj-lt"/>
              </a:rPr>
              <a:t>824.07’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7F0FC54-0AD0-4977-88D2-9B1D6F159495}"/>
              </a:ext>
            </a:extLst>
          </p:cNvPr>
          <p:cNvSpPr txBox="1"/>
          <p:nvPr/>
        </p:nvSpPr>
        <p:spPr>
          <a:xfrm>
            <a:off x="772510" y="3810000"/>
            <a:ext cx="4979825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+mj-lt"/>
              </a:rPr>
              <a:t>Example: Even distribution</a:t>
            </a:r>
          </a:p>
          <a:p>
            <a:pPr lvl="1"/>
            <a:r>
              <a:rPr lang="en-US" sz="1600">
                <a:latin typeface="+mj-lt"/>
              </a:rPr>
              <a:t>Closure error at BM D = 814.07-824.04 = +0.03</a:t>
            </a:r>
          </a:p>
          <a:p>
            <a:pPr lvl="1"/>
            <a:r>
              <a:rPr lang="en-US" sz="1600">
                <a:latin typeface="+mj-lt"/>
              </a:rPr>
              <a:t>Corr’n per elev = -0.03/3 = -0.01</a:t>
            </a:r>
          </a:p>
          <a:p>
            <a:pPr lvl="2"/>
            <a:r>
              <a:rPr lang="en-US" sz="1600">
                <a:latin typeface="+mj-lt"/>
              </a:rPr>
              <a:t>Adj Elev</a:t>
            </a:r>
            <a:r>
              <a:rPr lang="en-US" sz="1600" baseline="-25000">
                <a:latin typeface="+mj-lt"/>
              </a:rPr>
              <a:t>Q</a:t>
            </a:r>
            <a:r>
              <a:rPr lang="en-US" sz="1600">
                <a:latin typeface="+mj-lt"/>
              </a:rPr>
              <a:t> = 815.43+(1)(-0.01) = 815.42</a:t>
            </a:r>
          </a:p>
          <a:p>
            <a:pPr lvl="2"/>
            <a:r>
              <a:rPr lang="en-US" sz="1600">
                <a:latin typeface="+mj-lt"/>
              </a:rPr>
              <a:t>Adj Elev</a:t>
            </a:r>
            <a:r>
              <a:rPr lang="en-US" sz="1600" baseline="-25000">
                <a:latin typeface="+mj-lt"/>
              </a:rPr>
              <a:t>T</a:t>
            </a:r>
            <a:r>
              <a:rPr lang="en-US" sz="1600">
                <a:latin typeface="+mj-lt"/>
              </a:rPr>
              <a:t> = 822.32+(2)(-0.01) = 822.30</a:t>
            </a:r>
          </a:p>
          <a:p>
            <a:pPr lvl="2"/>
            <a:r>
              <a:rPr lang="en-US" sz="1600">
                <a:latin typeface="+mj-lt"/>
              </a:rPr>
              <a:t>Adj Elev</a:t>
            </a:r>
            <a:r>
              <a:rPr lang="en-US" sz="1600" baseline="-25000">
                <a:latin typeface="+mj-lt"/>
              </a:rPr>
              <a:t>BM D</a:t>
            </a:r>
            <a:r>
              <a:rPr lang="en-US" sz="1600">
                <a:latin typeface="+mj-lt"/>
              </a:rPr>
              <a:t> = 824.07+(3)(-0.01) = 824.04 </a:t>
            </a:r>
            <a:r>
              <a:rPr lang="en-US" sz="1600" i="1">
                <a:latin typeface="+mj-lt"/>
              </a:rPr>
              <a:t>check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784770D-65ED-4D8E-83DC-1D1AC0D3EF68}"/>
              </a:ext>
            </a:extLst>
          </p:cNvPr>
          <p:cNvSpPr txBox="1"/>
          <p:nvPr/>
        </p:nvSpPr>
        <p:spPr>
          <a:xfrm>
            <a:off x="5761704" y="4316361"/>
            <a:ext cx="2792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+mj-lt"/>
              </a:rPr>
              <a:t>Drawback of Simple Adj:</a:t>
            </a:r>
          </a:p>
          <a:p>
            <a:pPr lvl="1"/>
            <a:r>
              <a:rPr lang="en-US" i="1">
                <a:solidFill>
                  <a:srgbClr val="0000FF"/>
                </a:solidFill>
                <a:latin typeface="+mj-lt"/>
              </a:rPr>
              <a:t>Random</a:t>
            </a:r>
            <a:r>
              <a:rPr lang="en-US">
                <a:solidFill>
                  <a:srgbClr val="0000FF"/>
                </a:solidFill>
                <a:latin typeface="+mj-lt"/>
              </a:rPr>
              <a:t> errors are treated </a:t>
            </a:r>
            <a:r>
              <a:rPr lang="en-US" i="1">
                <a:solidFill>
                  <a:srgbClr val="0000FF"/>
                </a:solidFill>
                <a:latin typeface="+mj-lt"/>
              </a:rPr>
              <a:t>systematically</a:t>
            </a:r>
            <a:r>
              <a:rPr lang="en-US">
                <a:solidFill>
                  <a:srgbClr val="0000FF"/>
                </a:solidFill>
                <a:latin typeface="+mj-lt"/>
              </a:rPr>
              <a:t>.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9B8C9636-C9AD-4E1B-8C93-836B89E0BD74}"/>
              </a:ext>
            </a:extLst>
          </p:cNvPr>
          <p:cNvSpPr/>
          <p:nvPr/>
        </p:nvSpPr>
        <p:spPr>
          <a:xfrm>
            <a:off x="1238865" y="4365523"/>
            <a:ext cx="2812025" cy="24580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FD4E877-2E36-4457-8912-2AADD94E62EF}"/>
              </a:ext>
            </a:extLst>
          </p:cNvPr>
          <p:cNvCxnSpPr>
            <a:endCxn id="39" idx="3"/>
          </p:cNvCxnSpPr>
          <p:nvPr/>
        </p:nvCxnSpPr>
        <p:spPr>
          <a:xfrm flipH="1" flipV="1">
            <a:off x="4050890" y="4488426"/>
            <a:ext cx="1563329" cy="4916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399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F18324-5F83-4238-BEF6-7CD0351A9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B. Building Complex Networks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F24E65C-AA41-45D6-BF80-987AA4B744C5}"/>
              </a:ext>
            </a:extLst>
          </p:cNvPr>
          <p:cNvSpPr txBox="1"/>
          <p:nvPr/>
        </p:nvSpPr>
        <p:spPr>
          <a:xfrm>
            <a:off x="5192110" y="2196662"/>
            <a:ext cx="3615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Simple network adjustment is cumbersome.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F01A054-1048-435D-9988-A0F0BF0633D3}"/>
              </a:ext>
            </a:extLst>
          </p:cNvPr>
          <p:cNvSpPr txBox="1"/>
          <p:nvPr/>
        </p:nvSpPr>
        <p:spPr>
          <a:xfrm>
            <a:off x="3384330" y="3026978"/>
            <a:ext cx="686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000FF"/>
                </a:solidFill>
                <a:latin typeface="+mj-lt"/>
              </a:rPr>
              <a:t>815.43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BC70226-D836-47CD-8740-B596DBCEB2B7}"/>
              </a:ext>
            </a:extLst>
          </p:cNvPr>
          <p:cNvSpPr txBox="1"/>
          <p:nvPr/>
        </p:nvSpPr>
        <p:spPr>
          <a:xfrm>
            <a:off x="1834056" y="3284483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000FF"/>
                </a:solidFill>
                <a:latin typeface="+mj-lt"/>
              </a:rPr>
              <a:t>822.32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1834B24-4E59-4FF6-AAD4-FEE9C5BE3270}"/>
              </a:ext>
            </a:extLst>
          </p:cNvPr>
          <p:cNvSpPr txBox="1"/>
          <p:nvPr/>
        </p:nvSpPr>
        <p:spPr>
          <a:xfrm>
            <a:off x="746234" y="2312274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000FF"/>
                </a:solidFill>
                <a:latin typeface="+mj-lt"/>
              </a:rPr>
              <a:t>824.07’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7F0FC54-0AD0-4977-88D2-9B1D6F159495}"/>
              </a:ext>
            </a:extLst>
          </p:cNvPr>
          <p:cNvSpPr txBox="1"/>
          <p:nvPr/>
        </p:nvSpPr>
        <p:spPr>
          <a:xfrm>
            <a:off x="772510" y="3810000"/>
            <a:ext cx="7048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 Q has two different elevations.</a:t>
            </a:r>
          </a:p>
          <a:p>
            <a:r>
              <a:rPr lang="en-US"/>
              <a:t>How do we apply a simple adjustment so point Q has only one elevation?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FAE714B-4740-4A92-BF2E-FF7022D631E7}"/>
              </a:ext>
            </a:extLst>
          </p:cNvPr>
          <p:cNvGrpSpPr>
            <a:grpSpLocks noChangeAspect="1"/>
          </p:cNvGrpSpPr>
          <p:nvPr/>
        </p:nvGrpSpPr>
        <p:grpSpPr>
          <a:xfrm>
            <a:off x="827218" y="1534434"/>
            <a:ext cx="4633750" cy="1808197"/>
            <a:chOff x="732625" y="5192035"/>
            <a:chExt cx="3333430" cy="1300782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9ABD6D09-E1E5-4804-BF9A-8E056CD49182}"/>
                </a:ext>
              </a:extLst>
            </p:cNvPr>
            <p:cNvGrpSpPr/>
            <p:nvPr/>
          </p:nvGrpSpPr>
          <p:grpSpPr>
            <a:xfrm>
              <a:off x="1159407" y="5612242"/>
              <a:ext cx="1539128" cy="436291"/>
              <a:chOff x="1194043" y="3641433"/>
              <a:chExt cx="1539128" cy="436291"/>
            </a:xfrm>
          </p:grpSpPr>
          <p:sp>
            <p:nvSpPr>
              <p:cNvPr id="86" name="Line 78">
                <a:extLst>
                  <a:ext uri="{FF2B5EF4-FFF2-40B4-BE49-F238E27FC236}">
                    <a16:creationId xmlns:a16="http://schemas.microsoft.com/office/drawing/2014/main" id="{8DBC94EC-38EF-4145-AD0E-F75ED690BE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94043" y="3641433"/>
                <a:ext cx="1534581" cy="422266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latin typeface="+mj-lt"/>
                </a:endParaRPr>
              </a:p>
            </p:txBody>
          </p:sp>
          <p:grpSp>
            <p:nvGrpSpPr>
              <p:cNvPr id="87" name="Group 65">
                <a:extLst>
                  <a:ext uri="{FF2B5EF4-FFF2-40B4-BE49-F238E27FC236}">
                    <a16:creationId xmlns:a16="http://schemas.microsoft.com/office/drawing/2014/main" id="{0CF79208-855A-44B3-8265-E869CCAEA06A}"/>
                  </a:ext>
                </a:extLst>
              </p:cNvPr>
              <p:cNvGrpSpPr/>
              <p:nvPr/>
            </p:nvGrpSpPr>
            <p:grpSpPr>
              <a:xfrm>
                <a:off x="2673435" y="4026227"/>
                <a:ext cx="59736" cy="51497"/>
                <a:chOff x="1971676" y="5583414"/>
                <a:chExt cx="46038" cy="39688"/>
              </a:xfrm>
            </p:grpSpPr>
            <p:sp>
              <p:nvSpPr>
                <p:cNvPr id="89" name="Line 104">
                  <a:extLst>
                    <a:ext uri="{FF2B5EF4-FFF2-40B4-BE49-F238E27FC236}">
                      <a16:creationId xmlns:a16="http://schemas.microsoft.com/office/drawing/2014/main" id="{24B5BB1A-F25B-474C-B46A-D1E2FEDE79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71676" y="5613577"/>
                  <a:ext cx="46038" cy="9525"/>
                </a:xfrm>
                <a:prstGeom prst="line">
                  <a:avLst/>
                </a:pr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latin typeface="+mj-lt"/>
                  </a:endParaRPr>
                </a:p>
              </p:txBody>
            </p:sp>
            <p:sp>
              <p:nvSpPr>
                <p:cNvPr id="90" name="Line 105">
                  <a:extLst>
                    <a:ext uri="{FF2B5EF4-FFF2-40B4-BE49-F238E27FC236}">
                      <a16:creationId xmlns:a16="http://schemas.microsoft.com/office/drawing/2014/main" id="{C7F97F2C-2E85-460F-9136-F2B229A86D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2788" y="5583414"/>
                  <a:ext cx="34925" cy="30162"/>
                </a:xfrm>
                <a:prstGeom prst="line">
                  <a:avLst/>
                </a:pr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latin typeface="+mj-lt"/>
                  </a:endParaRPr>
                </a:p>
              </p:txBody>
            </p:sp>
            <p:sp>
              <p:nvSpPr>
                <p:cNvPr id="91" name="Line 106">
                  <a:extLst>
                    <a:ext uri="{FF2B5EF4-FFF2-40B4-BE49-F238E27FC236}">
                      <a16:creationId xmlns:a16="http://schemas.microsoft.com/office/drawing/2014/main" id="{CA313055-20C9-4483-A5F6-ABBDF9704F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982788" y="5583414"/>
                  <a:ext cx="34925" cy="30162"/>
                </a:xfrm>
                <a:prstGeom prst="line">
                  <a:avLst/>
                </a:pr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latin typeface="+mj-lt"/>
                  </a:endParaRPr>
                </a:p>
              </p:txBody>
            </p:sp>
          </p:grpSp>
          <p:sp>
            <p:nvSpPr>
              <p:cNvPr id="88" name="Rectangle 125">
                <a:extLst>
                  <a:ext uri="{FF2B5EF4-FFF2-40B4-BE49-F238E27FC236}">
                    <a16:creationId xmlns:a16="http://schemas.microsoft.com/office/drawing/2014/main" id="{9420BA15-38D2-48B6-9C40-062ACA82F8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3932" y="3663659"/>
                <a:ext cx="298671" cy="1549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1400" dirty="0">
                    <a:solidFill>
                      <a:srgbClr val="FF0000"/>
                    </a:solidFill>
                    <a:latin typeface="+mj-lt"/>
                  </a:rPr>
                  <a:t>-8.66’</a:t>
                </a:r>
                <a:endPara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+mj-lt"/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5FC20019-94CB-433D-A0EB-85D6D20B85CE}"/>
                </a:ext>
              </a:extLst>
            </p:cNvPr>
            <p:cNvGrpSpPr/>
            <p:nvPr/>
          </p:nvGrpSpPr>
          <p:grpSpPr>
            <a:xfrm>
              <a:off x="732625" y="5192035"/>
              <a:ext cx="3333430" cy="1300782"/>
              <a:chOff x="732625" y="5192035"/>
              <a:chExt cx="3333430" cy="1300782"/>
            </a:xfrm>
          </p:grpSpPr>
          <p:sp>
            <p:nvSpPr>
              <p:cNvPr id="53" name="Rectangle 126">
                <a:extLst>
                  <a:ext uri="{FF2B5EF4-FFF2-40B4-BE49-F238E27FC236}">
                    <a16:creationId xmlns:a16="http://schemas.microsoft.com/office/drawing/2014/main" id="{F6BBB62B-8691-49F4-8270-025F351EBD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8208" y="6245309"/>
                <a:ext cx="324041" cy="1549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1400" dirty="0">
                    <a:solidFill>
                      <a:srgbClr val="0000FF"/>
                    </a:solidFill>
                    <a:latin typeface="+mj-lt"/>
                  </a:rPr>
                  <a:t>+6.89’</a:t>
                </a:r>
                <a:endPara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54" name="Rectangle 128">
                <a:extLst>
                  <a:ext uri="{FF2B5EF4-FFF2-40B4-BE49-F238E27FC236}">
                    <a16:creationId xmlns:a16="http://schemas.microsoft.com/office/drawing/2014/main" id="{9B2330CA-14AC-458C-8EA7-E4B7F5788D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4229" y="5628721"/>
                <a:ext cx="324041" cy="1549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1400">
                    <a:solidFill>
                      <a:srgbClr val="0000FF"/>
                    </a:solidFill>
                    <a:latin typeface="+mj-lt"/>
                  </a:rPr>
                  <a:t>+8.91’</a:t>
                </a:r>
                <a:endParaRPr kumimoji="0" lang="en-US" alt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01D8181A-9F32-4BB8-8E5B-B35325C32656}"/>
                  </a:ext>
                </a:extLst>
              </p:cNvPr>
              <p:cNvGrpSpPr/>
              <p:nvPr/>
            </p:nvGrpSpPr>
            <p:grpSpPr>
              <a:xfrm>
                <a:off x="732625" y="5192035"/>
                <a:ext cx="3333430" cy="1300782"/>
                <a:chOff x="767261" y="3221226"/>
                <a:chExt cx="3333430" cy="1300782"/>
              </a:xfrm>
            </p:grpSpPr>
            <p:sp>
              <p:nvSpPr>
                <p:cNvPr id="56" name="Rectangle 141">
                  <a:extLst>
                    <a:ext uri="{FF2B5EF4-FFF2-40B4-BE49-F238E27FC236}">
                      <a16:creationId xmlns:a16="http://schemas.microsoft.com/office/drawing/2014/main" id="{F15B965B-D84E-42FE-B6A2-F44999EF1B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6272" y="4367022"/>
                  <a:ext cx="62271" cy="1549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en-US" sz="1400" dirty="0">
                      <a:solidFill>
                        <a:srgbClr val="000000"/>
                      </a:solidFill>
                      <a:latin typeface="+mj-lt"/>
                    </a:rPr>
                    <a:t>T</a:t>
                  </a:r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C682853B-4AE2-4CA2-A166-4681CB1D92EF}"/>
                    </a:ext>
                  </a:extLst>
                </p:cNvPr>
                <p:cNvGrpSpPr/>
                <p:nvPr/>
              </p:nvGrpSpPr>
              <p:grpSpPr>
                <a:xfrm>
                  <a:off x="767261" y="3221226"/>
                  <a:ext cx="3333430" cy="1104600"/>
                  <a:chOff x="767261" y="3221226"/>
                  <a:chExt cx="3333430" cy="1104600"/>
                </a:xfrm>
              </p:grpSpPr>
              <p:sp>
                <p:nvSpPr>
                  <p:cNvPr id="58" name="Line 79">
                    <a:extLst>
                      <a:ext uri="{FF2B5EF4-FFF2-40B4-BE49-F238E27FC236}">
                        <a16:creationId xmlns:a16="http://schemas.microsoft.com/office/drawing/2014/main" id="{F0965F99-83DC-422F-B16E-38819EF51A0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90418" y="3278901"/>
                    <a:ext cx="832175" cy="770380"/>
                  </a:xfrm>
                  <a:prstGeom prst="line">
                    <a:avLst/>
                  </a:prstGeom>
                  <a:noFill/>
                  <a:ln w="3175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latin typeface="+mj-lt"/>
                    </a:endParaRPr>
                  </a:p>
                </p:txBody>
              </p:sp>
              <p:sp>
                <p:nvSpPr>
                  <p:cNvPr id="59" name="Line 81">
                    <a:extLst>
                      <a:ext uri="{FF2B5EF4-FFF2-40B4-BE49-F238E27FC236}">
                        <a16:creationId xmlns:a16="http://schemas.microsoft.com/office/drawing/2014/main" id="{17F4D170-CDF1-404E-8AEF-EDCDFA15F7E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62871" y="4094597"/>
                    <a:ext cx="969873" cy="202223"/>
                  </a:xfrm>
                  <a:prstGeom prst="line">
                    <a:avLst/>
                  </a:prstGeom>
                  <a:noFill/>
                  <a:ln w="3175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latin typeface="+mj-lt"/>
                    </a:endParaRPr>
                  </a:p>
                </p:txBody>
              </p:sp>
              <p:sp>
                <p:nvSpPr>
                  <p:cNvPr id="60" name="Rectangle 82">
                    <a:extLst>
                      <a:ext uri="{FF2B5EF4-FFF2-40B4-BE49-F238E27FC236}">
                        <a16:creationId xmlns:a16="http://schemas.microsoft.com/office/drawing/2014/main" id="{2AE14274-D287-490F-B356-78A2EFA32A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73445" y="3620835"/>
                    <a:ext cx="41197" cy="39136"/>
                  </a:xfrm>
                  <a:prstGeom prst="rect">
                    <a:avLst/>
                  </a:pr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latin typeface="+mj-lt"/>
                    </a:endParaRPr>
                  </a:p>
                </p:txBody>
              </p:sp>
              <p:sp>
                <p:nvSpPr>
                  <p:cNvPr id="61" name="Rectangle 83">
                    <a:extLst>
                      <a:ext uri="{FF2B5EF4-FFF2-40B4-BE49-F238E27FC236}">
                        <a16:creationId xmlns:a16="http://schemas.microsoft.com/office/drawing/2014/main" id="{0427C2A6-757D-4A6A-831F-9AEBEC4F14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73445" y="3620835"/>
                    <a:ext cx="41197" cy="39136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latin typeface="+mj-lt"/>
                    </a:endParaRPr>
                  </a:p>
                </p:txBody>
              </p:sp>
              <p:sp>
                <p:nvSpPr>
                  <p:cNvPr id="62" name="Rectangle 88">
                    <a:extLst>
                      <a:ext uri="{FF2B5EF4-FFF2-40B4-BE49-F238E27FC236}">
                        <a16:creationId xmlns:a16="http://schemas.microsoft.com/office/drawing/2014/main" id="{E56E30E4-8B84-40DB-ACF9-9A99742C7B6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01995" y="3258303"/>
                    <a:ext cx="41197" cy="41197"/>
                  </a:xfrm>
                  <a:prstGeom prst="rect">
                    <a:avLst/>
                  </a:pr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latin typeface="+mj-lt"/>
                    </a:endParaRPr>
                  </a:p>
                </p:txBody>
              </p:sp>
              <p:sp>
                <p:nvSpPr>
                  <p:cNvPr id="63" name="Rectangle 89">
                    <a:extLst>
                      <a:ext uri="{FF2B5EF4-FFF2-40B4-BE49-F238E27FC236}">
                        <a16:creationId xmlns:a16="http://schemas.microsoft.com/office/drawing/2014/main" id="{1468385F-8405-4D57-958B-03497F2F954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01995" y="3258303"/>
                    <a:ext cx="41197" cy="41197"/>
                  </a:xfrm>
                  <a:prstGeom prst="rect">
                    <a:avLst/>
                  </a:prstGeom>
                  <a:noFill/>
                  <a:ln w="3175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latin typeface="+mj-lt"/>
                    </a:endParaRPr>
                  </a:p>
                </p:txBody>
              </p:sp>
              <p:sp>
                <p:nvSpPr>
                  <p:cNvPr id="64" name="Freeform 90">
                    <a:extLst>
                      <a:ext uri="{FF2B5EF4-FFF2-40B4-BE49-F238E27FC236}">
                        <a16:creationId xmlns:a16="http://schemas.microsoft.com/office/drawing/2014/main" id="{DB651214-7592-471C-B346-98DB3CD303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43042" y="4053401"/>
                    <a:ext cx="41197" cy="41197"/>
                  </a:xfrm>
                  <a:custGeom>
                    <a:avLst/>
                    <a:gdLst>
                      <a:gd name="T0" fmla="*/ 20 w 20"/>
                      <a:gd name="T1" fmla="*/ 10 h 20"/>
                      <a:gd name="T2" fmla="*/ 20 w 20"/>
                      <a:gd name="T3" fmla="*/ 9 h 20"/>
                      <a:gd name="T4" fmla="*/ 19 w 20"/>
                      <a:gd name="T5" fmla="*/ 8 h 20"/>
                      <a:gd name="T6" fmla="*/ 19 w 20"/>
                      <a:gd name="T7" fmla="*/ 6 h 20"/>
                      <a:gd name="T8" fmla="*/ 19 w 20"/>
                      <a:gd name="T9" fmla="*/ 5 h 20"/>
                      <a:gd name="T10" fmla="*/ 18 w 20"/>
                      <a:gd name="T11" fmla="*/ 4 h 20"/>
                      <a:gd name="T12" fmla="*/ 17 w 20"/>
                      <a:gd name="T13" fmla="*/ 3 h 20"/>
                      <a:gd name="T14" fmla="*/ 16 w 20"/>
                      <a:gd name="T15" fmla="*/ 2 h 20"/>
                      <a:gd name="T16" fmla="*/ 15 w 20"/>
                      <a:gd name="T17" fmla="*/ 2 h 20"/>
                      <a:gd name="T18" fmla="*/ 14 w 20"/>
                      <a:gd name="T19" fmla="*/ 1 h 20"/>
                      <a:gd name="T20" fmla="*/ 13 w 20"/>
                      <a:gd name="T21" fmla="*/ 1 h 20"/>
                      <a:gd name="T22" fmla="*/ 11 w 20"/>
                      <a:gd name="T23" fmla="*/ 0 h 20"/>
                      <a:gd name="T24" fmla="*/ 10 w 20"/>
                      <a:gd name="T25" fmla="*/ 0 h 20"/>
                      <a:gd name="T26" fmla="*/ 9 w 20"/>
                      <a:gd name="T27" fmla="*/ 0 h 20"/>
                      <a:gd name="T28" fmla="*/ 8 w 20"/>
                      <a:gd name="T29" fmla="*/ 1 h 20"/>
                      <a:gd name="T30" fmla="*/ 6 w 20"/>
                      <a:gd name="T31" fmla="*/ 1 h 20"/>
                      <a:gd name="T32" fmla="*/ 5 w 20"/>
                      <a:gd name="T33" fmla="*/ 2 h 20"/>
                      <a:gd name="T34" fmla="*/ 4 w 20"/>
                      <a:gd name="T35" fmla="*/ 2 h 20"/>
                      <a:gd name="T36" fmla="*/ 3 w 20"/>
                      <a:gd name="T37" fmla="*/ 3 h 20"/>
                      <a:gd name="T38" fmla="*/ 2 w 20"/>
                      <a:gd name="T39" fmla="*/ 4 h 20"/>
                      <a:gd name="T40" fmla="*/ 2 w 20"/>
                      <a:gd name="T41" fmla="*/ 5 h 20"/>
                      <a:gd name="T42" fmla="*/ 1 w 20"/>
                      <a:gd name="T43" fmla="*/ 6 h 20"/>
                      <a:gd name="T44" fmla="*/ 1 w 20"/>
                      <a:gd name="T45" fmla="*/ 8 h 20"/>
                      <a:gd name="T46" fmla="*/ 0 w 20"/>
                      <a:gd name="T47" fmla="*/ 9 h 20"/>
                      <a:gd name="T48" fmla="*/ 0 w 20"/>
                      <a:gd name="T49" fmla="*/ 10 h 20"/>
                      <a:gd name="T50" fmla="*/ 0 w 20"/>
                      <a:gd name="T51" fmla="*/ 11 h 20"/>
                      <a:gd name="T52" fmla="*/ 1 w 20"/>
                      <a:gd name="T53" fmla="*/ 13 h 20"/>
                      <a:gd name="T54" fmla="*/ 1 w 20"/>
                      <a:gd name="T55" fmla="*/ 14 h 20"/>
                      <a:gd name="T56" fmla="*/ 2 w 20"/>
                      <a:gd name="T57" fmla="*/ 15 h 20"/>
                      <a:gd name="T58" fmla="*/ 2 w 20"/>
                      <a:gd name="T59" fmla="*/ 16 h 20"/>
                      <a:gd name="T60" fmla="*/ 3 w 20"/>
                      <a:gd name="T61" fmla="*/ 17 h 20"/>
                      <a:gd name="T62" fmla="*/ 4 w 20"/>
                      <a:gd name="T63" fmla="*/ 18 h 20"/>
                      <a:gd name="T64" fmla="*/ 5 w 20"/>
                      <a:gd name="T65" fmla="*/ 19 h 20"/>
                      <a:gd name="T66" fmla="*/ 6 w 20"/>
                      <a:gd name="T67" fmla="*/ 19 h 20"/>
                      <a:gd name="T68" fmla="*/ 8 w 20"/>
                      <a:gd name="T69" fmla="*/ 20 h 20"/>
                      <a:gd name="T70" fmla="*/ 9 w 20"/>
                      <a:gd name="T71" fmla="*/ 20 h 20"/>
                      <a:gd name="T72" fmla="*/ 10 w 20"/>
                      <a:gd name="T73" fmla="*/ 20 h 20"/>
                      <a:gd name="T74" fmla="*/ 11 w 20"/>
                      <a:gd name="T75" fmla="*/ 20 h 20"/>
                      <a:gd name="T76" fmla="*/ 13 w 20"/>
                      <a:gd name="T77" fmla="*/ 20 h 20"/>
                      <a:gd name="T78" fmla="*/ 14 w 20"/>
                      <a:gd name="T79" fmla="*/ 19 h 20"/>
                      <a:gd name="T80" fmla="*/ 15 w 20"/>
                      <a:gd name="T81" fmla="*/ 19 h 20"/>
                      <a:gd name="T82" fmla="*/ 16 w 20"/>
                      <a:gd name="T83" fmla="*/ 18 h 20"/>
                      <a:gd name="T84" fmla="*/ 17 w 20"/>
                      <a:gd name="T85" fmla="*/ 17 h 20"/>
                      <a:gd name="T86" fmla="*/ 18 w 20"/>
                      <a:gd name="T87" fmla="*/ 16 h 20"/>
                      <a:gd name="T88" fmla="*/ 19 w 20"/>
                      <a:gd name="T89" fmla="*/ 15 h 20"/>
                      <a:gd name="T90" fmla="*/ 19 w 20"/>
                      <a:gd name="T91" fmla="*/ 14 h 20"/>
                      <a:gd name="T92" fmla="*/ 19 w 20"/>
                      <a:gd name="T93" fmla="*/ 13 h 20"/>
                      <a:gd name="T94" fmla="*/ 20 w 20"/>
                      <a:gd name="T95" fmla="*/ 11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20" h="20">
                        <a:moveTo>
                          <a:pt x="20" y="11"/>
                        </a:moveTo>
                        <a:lnTo>
                          <a:pt x="20" y="10"/>
                        </a:lnTo>
                        <a:lnTo>
                          <a:pt x="20" y="9"/>
                        </a:lnTo>
                        <a:lnTo>
                          <a:pt x="20" y="9"/>
                        </a:lnTo>
                        <a:lnTo>
                          <a:pt x="20" y="8"/>
                        </a:lnTo>
                        <a:lnTo>
                          <a:pt x="19" y="8"/>
                        </a:lnTo>
                        <a:lnTo>
                          <a:pt x="19" y="7"/>
                        </a:lnTo>
                        <a:lnTo>
                          <a:pt x="19" y="6"/>
                        </a:lnTo>
                        <a:lnTo>
                          <a:pt x="19" y="6"/>
                        </a:lnTo>
                        <a:lnTo>
                          <a:pt x="19" y="5"/>
                        </a:lnTo>
                        <a:lnTo>
                          <a:pt x="18" y="5"/>
                        </a:lnTo>
                        <a:lnTo>
                          <a:pt x="18" y="4"/>
                        </a:lnTo>
                        <a:lnTo>
                          <a:pt x="17" y="4"/>
                        </a:lnTo>
                        <a:lnTo>
                          <a:pt x="17" y="3"/>
                        </a:lnTo>
                        <a:lnTo>
                          <a:pt x="17" y="3"/>
                        </a:lnTo>
                        <a:lnTo>
                          <a:pt x="16" y="2"/>
                        </a:lnTo>
                        <a:lnTo>
                          <a:pt x="16" y="2"/>
                        </a:lnTo>
                        <a:lnTo>
                          <a:pt x="15" y="2"/>
                        </a:lnTo>
                        <a:lnTo>
                          <a:pt x="14" y="1"/>
                        </a:lnTo>
                        <a:lnTo>
                          <a:pt x="14" y="1"/>
                        </a:lnTo>
                        <a:lnTo>
                          <a:pt x="13" y="1"/>
                        </a:lnTo>
                        <a:lnTo>
                          <a:pt x="13" y="1"/>
                        </a:lnTo>
                        <a:lnTo>
                          <a:pt x="12" y="1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lnTo>
                          <a:pt x="9" y="0"/>
                        </a:lnTo>
                        <a:lnTo>
                          <a:pt x="8" y="1"/>
                        </a:lnTo>
                        <a:lnTo>
                          <a:pt x="8" y="1"/>
                        </a:lnTo>
                        <a:lnTo>
                          <a:pt x="7" y="1"/>
                        </a:lnTo>
                        <a:lnTo>
                          <a:pt x="6" y="1"/>
                        </a:lnTo>
                        <a:lnTo>
                          <a:pt x="6" y="1"/>
                        </a:lnTo>
                        <a:lnTo>
                          <a:pt x="5" y="2"/>
                        </a:lnTo>
                        <a:lnTo>
                          <a:pt x="5" y="2"/>
                        </a:lnTo>
                        <a:lnTo>
                          <a:pt x="4" y="2"/>
                        </a:lnTo>
                        <a:lnTo>
                          <a:pt x="4" y="3"/>
                        </a:lnTo>
                        <a:lnTo>
                          <a:pt x="3" y="3"/>
                        </a:lnTo>
                        <a:lnTo>
                          <a:pt x="3" y="4"/>
                        </a:lnTo>
                        <a:lnTo>
                          <a:pt x="2" y="4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1" y="7"/>
                        </a:lnTo>
                        <a:lnTo>
                          <a:pt x="1" y="8"/>
                        </a:lnTo>
                        <a:lnTo>
                          <a:pt x="1" y="8"/>
                        </a:lnTo>
                        <a:lnTo>
                          <a:pt x="0" y="9"/>
                        </a:lnTo>
                        <a:lnTo>
                          <a:pt x="0" y="9"/>
                        </a:lnTo>
                        <a:lnTo>
                          <a:pt x="0" y="10"/>
                        </a:lnTo>
                        <a:lnTo>
                          <a:pt x="0" y="11"/>
                        </a:lnTo>
                        <a:lnTo>
                          <a:pt x="0" y="11"/>
                        </a:lnTo>
                        <a:lnTo>
                          <a:pt x="1" y="12"/>
                        </a:lnTo>
                        <a:lnTo>
                          <a:pt x="1" y="13"/>
                        </a:lnTo>
                        <a:lnTo>
                          <a:pt x="1" y="13"/>
                        </a:lnTo>
                        <a:lnTo>
                          <a:pt x="1" y="14"/>
                        </a:lnTo>
                        <a:lnTo>
                          <a:pt x="1" y="14"/>
                        </a:lnTo>
                        <a:lnTo>
                          <a:pt x="2" y="15"/>
                        </a:lnTo>
                        <a:lnTo>
                          <a:pt x="2" y="16"/>
                        </a:lnTo>
                        <a:lnTo>
                          <a:pt x="2" y="16"/>
                        </a:lnTo>
                        <a:lnTo>
                          <a:pt x="3" y="17"/>
                        </a:lnTo>
                        <a:lnTo>
                          <a:pt x="3" y="17"/>
                        </a:lnTo>
                        <a:lnTo>
                          <a:pt x="4" y="17"/>
                        </a:lnTo>
                        <a:lnTo>
                          <a:pt x="4" y="18"/>
                        </a:lnTo>
                        <a:lnTo>
                          <a:pt x="5" y="18"/>
                        </a:lnTo>
                        <a:lnTo>
                          <a:pt x="5" y="19"/>
                        </a:lnTo>
                        <a:lnTo>
                          <a:pt x="6" y="19"/>
                        </a:lnTo>
                        <a:lnTo>
                          <a:pt x="6" y="19"/>
                        </a:lnTo>
                        <a:lnTo>
                          <a:pt x="7" y="19"/>
                        </a:lnTo>
                        <a:lnTo>
                          <a:pt x="8" y="20"/>
                        </a:lnTo>
                        <a:lnTo>
                          <a:pt x="8" y="20"/>
                        </a:lnTo>
                        <a:lnTo>
                          <a:pt x="9" y="20"/>
                        </a:lnTo>
                        <a:lnTo>
                          <a:pt x="10" y="20"/>
                        </a:lnTo>
                        <a:lnTo>
                          <a:pt x="10" y="20"/>
                        </a:lnTo>
                        <a:lnTo>
                          <a:pt x="11" y="20"/>
                        </a:lnTo>
                        <a:lnTo>
                          <a:pt x="11" y="20"/>
                        </a:lnTo>
                        <a:lnTo>
                          <a:pt x="12" y="20"/>
                        </a:lnTo>
                        <a:lnTo>
                          <a:pt x="13" y="20"/>
                        </a:lnTo>
                        <a:lnTo>
                          <a:pt x="13" y="19"/>
                        </a:lnTo>
                        <a:lnTo>
                          <a:pt x="14" y="19"/>
                        </a:lnTo>
                        <a:lnTo>
                          <a:pt x="14" y="19"/>
                        </a:lnTo>
                        <a:lnTo>
                          <a:pt x="15" y="19"/>
                        </a:lnTo>
                        <a:lnTo>
                          <a:pt x="16" y="18"/>
                        </a:lnTo>
                        <a:lnTo>
                          <a:pt x="16" y="18"/>
                        </a:lnTo>
                        <a:lnTo>
                          <a:pt x="17" y="17"/>
                        </a:lnTo>
                        <a:lnTo>
                          <a:pt x="17" y="17"/>
                        </a:lnTo>
                        <a:lnTo>
                          <a:pt x="17" y="17"/>
                        </a:lnTo>
                        <a:lnTo>
                          <a:pt x="18" y="16"/>
                        </a:lnTo>
                        <a:lnTo>
                          <a:pt x="18" y="16"/>
                        </a:lnTo>
                        <a:lnTo>
                          <a:pt x="19" y="15"/>
                        </a:lnTo>
                        <a:lnTo>
                          <a:pt x="19" y="14"/>
                        </a:lnTo>
                        <a:lnTo>
                          <a:pt x="19" y="14"/>
                        </a:lnTo>
                        <a:lnTo>
                          <a:pt x="19" y="13"/>
                        </a:lnTo>
                        <a:lnTo>
                          <a:pt x="19" y="13"/>
                        </a:lnTo>
                        <a:lnTo>
                          <a:pt x="20" y="12"/>
                        </a:lnTo>
                        <a:lnTo>
                          <a:pt x="20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latin typeface="+mj-lt"/>
                    </a:endParaRPr>
                  </a:p>
                </p:txBody>
              </p:sp>
              <p:sp>
                <p:nvSpPr>
                  <p:cNvPr id="65" name="Freeform 91">
                    <a:extLst>
                      <a:ext uri="{FF2B5EF4-FFF2-40B4-BE49-F238E27FC236}">
                        <a16:creationId xmlns:a16="http://schemas.microsoft.com/office/drawing/2014/main" id="{B1B5AC26-6F78-49B1-9EC7-98F52C90FF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43042" y="4053401"/>
                    <a:ext cx="41197" cy="41197"/>
                  </a:xfrm>
                  <a:custGeom>
                    <a:avLst/>
                    <a:gdLst>
                      <a:gd name="T0" fmla="*/ 153 w 153"/>
                      <a:gd name="T1" fmla="*/ 71 h 153"/>
                      <a:gd name="T2" fmla="*/ 151 w 153"/>
                      <a:gd name="T3" fmla="*/ 61 h 153"/>
                      <a:gd name="T4" fmla="*/ 149 w 153"/>
                      <a:gd name="T5" fmla="*/ 52 h 153"/>
                      <a:gd name="T6" fmla="*/ 145 w 153"/>
                      <a:gd name="T7" fmla="*/ 43 h 153"/>
                      <a:gd name="T8" fmla="*/ 140 w 153"/>
                      <a:gd name="T9" fmla="*/ 34 h 153"/>
                      <a:gd name="T10" fmla="*/ 134 w 153"/>
                      <a:gd name="T11" fmla="*/ 26 h 153"/>
                      <a:gd name="T12" fmla="*/ 127 w 153"/>
                      <a:gd name="T13" fmla="*/ 19 h 153"/>
                      <a:gd name="T14" fmla="*/ 119 w 153"/>
                      <a:gd name="T15" fmla="*/ 13 h 153"/>
                      <a:gd name="T16" fmla="*/ 110 w 153"/>
                      <a:gd name="T17" fmla="*/ 8 h 153"/>
                      <a:gd name="T18" fmla="*/ 101 w 153"/>
                      <a:gd name="T19" fmla="*/ 4 h 153"/>
                      <a:gd name="T20" fmla="*/ 91 w 153"/>
                      <a:gd name="T21" fmla="*/ 2 h 153"/>
                      <a:gd name="T22" fmla="*/ 82 w 153"/>
                      <a:gd name="T23" fmla="*/ 0 h 153"/>
                      <a:gd name="T24" fmla="*/ 72 w 153"/>
                      <a:gd name="T25" fmla="*/ 0 h 153"/>
                      <a:gd name="T26" fmla="*/ 62 w 153"/>
                      <a:gd name="T27" fmla="*/ 2 h 153"/>
                      <a:gd name="T28" fmla="*/ 52 w 153"/>
                      <a:gd name="T29" fmla="*/ 4 h 153"/>
                      <a:gd name="T30" fmla="*/ 43 w 153"/>
                      <a:gd name="T31" fmla="*/ 8 h 153"/>
                      <a:gd name="T32" fmla="*/ 34 w 153"/>
                      <a:gd name="T33" fmla="*/ 13 h 153"/>
                      <a:gd name="T34" fmla="*/ 26 w 153"/>
                      <a:gd name="T35" fmla="*/ 19 h 153"/>
                      <a:gd name="T36" fmla="*/ 19 w 153"/>
                      <a:gd name="T37" fmla="*/ 26 h 153"/>
                      <a:gd name="T38" fmla="*/ 13 w 153"/>
                      <a:gd name="T39" fmla="*/ 34 h 153"/>
                      <a:gd name="T40" fmla="*/ 8 w 153"/>
                      <a:gd name="T41" fmla="*/ 43 h 153"/>
                      <a:gd name="T42" fmla="*/ 4 w 153"/>
                      <a:gd name="T43" fmla="*/ 52 h 153"/>
                      <a:gd name="T44" fmla="*/ 2 w 153"/>
                      <a:gd name="T45" fmla="*/ 61 h 153"/>
                      <a:gd name="T46" fmla="*/ 1 w 153"/>
                      <a:gd name="T47" fmla="*/ 71 h 153"/>
                      <a:gd name="T48" fmla="*/ 1 w 153"/>
                      <a:gd name="T49" fmla="*/ 81 h 153"/>
                      <a:gd name="T50" fmla="*/ 2 w 153"/>
                      <a:gd name="T51" fmla="*/ 91 h 153"/>
                      <a:gd name="T52" fmla="*/ 4 w 153"/>
                      <a:gd name="T53" fmla="*/ 101 h 153"/>
                      <a:gd name="T54" fmla="*/ 8 w 153"/>
                      <a:gd name="T55" fmla="*/ 110 h 153"/>
                      <a:gd name="T56" fmla="*/ 13 w 153"/>
                      <a:gd name="T57" fmla="*/ 119 h 153"/>
                      <a:gd name="T58" fmla="*/ 19 w 153"/>
                      <a:gd name="T59" fmla="*/ 127 h 153"/>
                      <a:gd name="T60" fmla="*/ 26 w 153"/>
                      <a:gd name="T61" fmla="*/ 134 h 153"/>
                      <a:gd name="T62" fmla="*/ 34 w 153"/>
                      <a:gd name="T63" fmla="*/ 140 h 153"/>
                      <a:gd name="T64" fmla="*/ 43 w 153"/>
                      <a:gd name="T65" fmla="*/ 145 h 153"/>
                      <a:gd name="T66" fmla="*/ 52 w 153"/>
                      <a:gd name="T67" fmla="*/ 148 h 153"/>
                      <a:gd name="T68" fmla="*/ 62 w 153"/>
                      <a:gd name="T69" fmla="*/ 151 h 153"/>
                      <a:gd name="T70" fmla="*/ 72 w 153"/>
                      <a:gd name="T71" fmla="*/ 152 h 153"/>
                      <a:gd name="T72" fmla="*/ 82 w 153"/>
                      <a:gd name="T73" fmla="*/ 152 h 153"/>
                      <a:gd name="T74" fmla="*/ 91 w 153"/>
                      <a:gd name="T75" fmla="*/ 151 h 153"/>
                      <a:gd name="T76" fmla="*/ 101 w 153"/>
                      <a:gd name="T77" fmla="*/ 148 h 153"/>
                      <a:gd name="T78" fmla="*/ 110 w 153"/>
                      <a:gd name="T79" fmla="*/ 145 h 153"/>
                      <a:gd name="T80" fmla="*/ 119 w 153"/>
                      <a:gd name="T81" fmla="*/ 140 h 153"/>
                      <a:gd name="T82" fmla="*/ 127 w 153"/>
                      <a:gd name="T83" fmla="*/ 134 h 153"/>
                      <a:gd name="T84" fmla="*/ 134 w 153"/>
                      <a:gd name="T85" fmla="*/ 127 h 153"/>
                      <a:gd name="T86" fmla="*/ 140 w 153"/>
                      <a:gd name="T87" fmla="*/ 119 h 153"/>
                      <a:gd name="T88" fmla="*/ 145 w 153"/>
                      <a:gd name="T89" fmla="*/ 110 h 153"/>
                      <a:gd name="T90" fmla="*/ 149 w 153"/>
                      <a:gd name="T91" fmla="*/ 101 h 153"/>
                      <a:gd name="T92" fmla="*/ 151 w 153"/>
                      <a:gd name="T93" fmla="*/ 91 h 153"/>
                      <a:gd name="T94" fmla="*/ 153 w 153"/>
                      <a:gd name="T95" fmla="*/ 81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153" h="153">
                        <a:moveTo>
                          <a:pt x="153" y="76"/>
                        </a:moveTo>
                        <a:lnTo>
                          <a:pt x="153" y="71"/>
                        </a:lnTo>
                        <a:lnTo>
                          <a:pt x="152" y="66"/>
                        </a:lnTo>
                        <a:lnTo>
                          <a:pt x="151" y="61"/>
                        </a:lnTo>
                        <a:lnTo>
                          <a:pt x="150" y="57"/>
                        </a:lnTo>
                        <a:lnTo>
                          <a:pt x="149" y="52"/>
                        </a:lnTo>
                        <a:lnTo>
                          <a:pt x="147" y="47"/>
                        </a:lnTo>
                        <a:lnTo>
                          <a:pt x="145" y="43"/>
                        </a:lnTo>
                        <a:lnTo>
                          <a:pt x="143" y="38"/>
                        </a:lnTo>
                        <a:lnTo>
                          <a:pt x="140" y="34"/>
                        </a:lnTo>
                        <a:lnTo>
                          <a:pt x="137" y="30"/>
                        </a:lnTo>
                        <a:lnTo>
                          <a:pt x="134" y="26"/>
                        </a:lnTo>
                        <a:lnTo>
                          <a:pt x="130" y="22"/>
                        </a:lnTo>
                        <a:lnTo>
                          <a:pt x="127" y="19"/>
                        </a:lnTo>
                        <a:lnTo>
                          <a:pt x="123" y="16"/>
                        </a:lnTo>
                        <a:lnTo>
                          <a:pt x="119" y="13"/>
                        </a:lnTo>
                        <a:lnTo>
                          <a:pt x="115" y="10"/>
                        </a:lnTo>
                        <a:lnTo>
                          <a:pt x="110" y="8"/>
                        </a:lnTo>
                        <a:lnTo>
                          <a:pt x="106" y="6"/>
                        </a:lnTo>
                        <a:lnTo>
                          <a:pt x="101" y="4"/>
                        </a:lnTo>
                        <a:lnTo>
                          <a:pt x="96" y="3"/>
                        </a:lnTo>
                        <a:lnTo>
                          <a:pt x="91" y="2"/>
                        </a:lnTo>
                        <a:lnTo>
                          <a:pt x="87" y="1"/>
                        </a:lnTo>
                        <a:lnTo>
                          <a:pt x="82" y="0"/>
                        </a:lnTo>
                        <a:lnTo>
                          <a:pt x="77" y="0"/>
                        </a:lnTo>
                        <a:lnTo>
                          <a:pt x="72" y="0"/>
                        </a:lnTo>
                        <a:lnTo>
                          <a:pt x="67" y="1"/>
                        </a:lnTo>
                        <a:lnTo>
                          <a:pt x="62" y="2"/>
                        </a:lnTo>
                        <a:lnTo>
                          <a:pt x="57" y="3"/>
                        </a:lnTo>
                        <a:lnTo>
                          <a:pt x="52" y="4"/>
                        </a:lnTo>
                        <a:lnTo>
                          <a:pt x="47" y="6"/>
                        </a:lnTo>
                        <a:lnTo>
                          <a:pt x="43" y="8"/>
                        </a:lnTo>
                        <a:lnTo>
                          <a:pt x="38" y="10"/>
                        </a:lnTo>
                        <a:lnTo>
                          <a:pt x="34" y="13"/>
                        </a:lnTo>
                        <a:lnTo>
                          <a:pt x="30" y="16"/>
                        </a:lnTo>
                        <a:lnTo>
                          <a:pt x="26" y="19"/>
                        </a:lnTo>
                        <a:lnTo>
                          <a:pt x="23" y="22"/>
                        </a:lnTo>
                        <a:lnTo>
                          <a:pt x="19" y="26"/>
                        </a:lnTo>
                        <a:lnTo>
                          <a:pt x="16" y="30"/>
                        </a:lnTo>
                        <a:lnTo>
                          <a:pt x="13" y="34"/>
                        </a:lnTo>
                        <a:lnTo>
                          <a:pt x="11" y="38"/>
                        </a:lnTo>
                        <a:lnTo>
                          <a:pt x="8" y="43"/>
                        </a:lnTo>
                        <a:lnTo>
                          <a:pt x="6" y="47"/>
                        </a:lnTo>
                        <a:lnTo>
                          <a:pt x="4" y="52"/>
                        </a:lnTo>
                        <a:lnTo>
                          <a:pt x="3" y="57"/>
                        </a:lnTo>
                        <a:lnTo>
                          <a:pt x="2" y="61"/>
                        </a:lnTo>
                        <a:lnTo>
                          <a:pt x="1" y="66"/>
                        </a:lnTo>
                        <a:lnTo>
                          <a:pt x="1" y="71"/>
                        </a:lnTo>
                        <a:lnTo>
                          <a:pt x="0" y="76"/>
                        </a:lnTo>
                        <a:lnTo>
                          <a:pt x="1" y="81"/>
                        </a:lnTo>
                        <a:lnTo>
                          <a:pt x="1" y="86"/>
                        </a:lnTo>
                        <a:lnTo>
                          <a:pt x="2" y="91"/>
                        </a:lnTo>
                        <a:lnTo>
                          <a:pt x="3" y="96"/>
                        </a:lnTo>
                        <a:lnTo>
                          <a:pt x="4" y="101"/>
                        </a:lnTo>
                        <a:lnTo>
                          <a:pt x="6" y="105"/>
                        </a:lnTo>
                        <a:lnTo>
                          <a:pt x="8" y="110"/>
                        </a:lnTo>
                        <a:lnTo>
                          <a:pt x="11" y="114"/>
                        </a:lnTo>
                        <a:lnTo>
                          <a:pt x="13" y="119"/>
                        </a:lnTo>
                        <a:lnTo>
                          <a:pt x="16" y="123"/>
                        </a:lnTo>
                        <a:lnTo>
                          <a:pt x="19" y="127"/>
                        </a:lnTo>
                        <a:lnTo>
                          <a:pt x="23" y="130"/>
                        </a:lnTo>
                        <a:lnTo>
                          <a:pt x="26" y="134"/>
                        </a:lnTo>
                        <a:lnTo>
                          <a:pt x="30" y="137"/>
                        </a:lnTo>
                        <a:lnTo>
                          <a:pt x="34" y="140"/>
                        </a:lnTo>
                        <a:lnTo>
                          <a:pt x="38" y="142"/>
                        </a:lnTo>
                        <a:lnTo>
                          <a:pt x="43" y="145"/>
                        </a:lnTo>
                        <a:lnTo>
                          <a:pt x="47" y="147"/>
                        </a:lnTo>
                        <a:lnTo>
                          <a:pt x="52" y="148"/>
                        </a:lnTo>
                        <a:lnTo>
                          <a:pt x="57" y="150"/>
                        </a:lnTo>
                        <a:lnTo>
                          <a:pt x="62" y="151"/>
                        </a:lnTo>
                        <a:lnTo>
                          <a:pt x="67" y="152"/>
                        </a:lnTo>
                        <a:lnTo>
                          <a:pt x="72" y="152"/>
                        </a:lnTo>
                        <a:lnTo>
                          <a:pt x="77" y="153"/>
                        </a:lnTo>
                        <a:lnTo>
                          <a:pt x="82" y="152"/>
                        </a:lnTo>
                        <a:lnTo>
                          <a:pt x="87" y="152"/>
                        </a:lnTo>
                        <a:lnTo>
                          <a:pt x="91" y="151"/>
                        </a:lnTo>
                        <a:lnTo>
                          <a:pt x="96" y="150"/>
                        </a:lnTo>
                        <a:lnTo>
                          <a:pt x="101" y="148"/>
                        </a:lnTo>
                        <a:lnTo>
                          <a:pt x="106" y="147"/>
                        </a:lnTo>
                        <a:lnTo>
                          <a:pt x="110" y="145"/>
                        </a:lnTo>
                        <a:lnTo>
                          <a:pt x="115" y="142"/>
                        </a:lnTo>
                        <a:lnTo>
                          <a:pt x="119" y="140"/>
                        </a:lnTo>
                        <a:lnTo>
                          <a:pt x="123" y="137"/>
                        </a:lnTo>
                        <a:lnTo>
                          <a:pt x="127" y="134"/>
                        </a:lnTo>
                        <a:lnTo>
                          <a:pt x="130" y="130"/>
                        </a:lnTo>
                        <a:lnTo>
                          <a:pt x="134" y="127"/>
                        </a:lnTo>
                        <a:lnTo>
                          <a:pt x="137" y="123"/>
                        </a:lnTo>
                        <a:lnTo>
                          <a:pt x="140" y="119"/>
                        </a:lnTo>
                        <a:lnTo>
                          <a:pt x="143" y="114"/>
                        </a:lnTo>
                        <a:lnTo>
                          <a:pt x="145" y="110"/>
                        </a:lnTo>
                        <a:lnTo>
                          <a:pt x="147" y="105"/>
                        </a:lnTo>
                        <a:lnTo>
                          <a:pt x="149" y="101"/>
                        </a:lnTo>
                        <a:lnTo>
                          <a:pt x="150" y="96"/>
                        </a:lnTo>
                        <a:lnTo>
                          <a:pt x="151" y="91"/>
                        </a:lnTo>
                        <a:lnTo>
                          <a:pt x="152" y="86"/>
                        </a:lnTo>
                        <a:lnTo>
                          <a:pt x="153" y="81"/>
                        </a:lnTo>
                        <a:lnTo>
                          <a:pt x="153" y="76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latin typeface="+mj-lt"/>
                    </a:endParaRPr>
                  </a:p>
                </p:txBody>
              </p:sp>
              <p:sp>
                <p:nvSpPr>
                  <p:cNvPr id="66" name="Line 96">
                    <a:extLst>
                      <a:ext uri="{FF2B5EF4-FFF2-40B4-BE49-F238E27FC236}">
                        <a16:creationId xmlns:a16="http://schemas.microsoft.com/office/drawing/2014/main" id="{62253287-BC8E-4700-B160-955AEE3C62C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90418" y="4032802"/>
                    <a:ext cx="57676" cy="16479"/>
                  </a:xfrm>
                  <a:prstGeom prst="line">
                    <a:avLst/>
                  </a:prstGeom>
                  <a:noFill/>
                  <a:ln w="3175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latin typeface="+mj-lt"/>
                    </a:endParaRPr>
                  </a:p>
                </p:txBody>
              </p:sp>
              <p:grpSp>
                <p:nvGrpSpPr>
                  <p:cNvPr id="67" name="Group 66">
                    <a:extLst>
                      <a:ext uri="{FF2B5EF4-FFF2-40B4-BE49-F238E27FC236}">
                        <a16:creationId xmlns:a16="http://schemas.microsoft.com/office/drawing/2014/main" id="{C84780B5-6A53-462D-B45E-932ED95B68C1}"/>
                      </a:ext>
                    </a:extLst>
                  </p:cNvPr>
                  <p:cNvGrpSpPr/>
                  <p:nvPr/>
                </p:nvGrpSpPr>
                <p:grpSpPr>
                  <a:xfrm>
                    <a:off x="2790418" y="3993666"/>
                    <a:ext cx="57676" cy="55615"/>
                    <a:chOff x="2790418" y="3993666"/>
                    <a:chExt cx="57676" cy="55615"/>
                  </a:xfrm>
                </p:grpSpPr>
                <p:sp>
                  <p:nvSpPr>
                    <p:cNvPr id="84" name="Line 95">
                      <a:extLst>
                        <a:ext uri="{FF2B5EF4-FFF2-40B4-BE49-F238E27FC236}">
                          <a16:creationId xmlns:a16="http://schemas.microsoft.com/office/drawing/2014/main" id="{A12A964E-54DB-48D4-859A-E14305084EC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790418" y="3993666"/>
                      <a:ext cx="22659" cy="55615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85" name="Line 97">
                      <a:extLst>
                        <a:ext uri="{FF2B5EF4-FFF2-40B4-BE49-F238E27FC236}">
                          <a16:creationId xmlns:a16="http://schemas.microsoft.com/office/drawing/2014/main" id="{BD3323C8-E54F-45F3-8475-D7A2B014670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790418" y="4032802"/>
                      <a:ext cx="57676" cy="16479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</p:grpSp>
              <p:sp>
                <p:nvSpPr>
                  <p:cNvPr id="68" name="Line 80">
                    <a:extLst>
                      <a:ext uri="{FF2B5EF4-FFF2-40B4-BE49-F238E27FC236}">
                        <a16:creationId xmlns:a16="http://schemas.microsoft.com/office/drawing/2014/main" id="{91769A1E-FB04-47BC-8771-D1C4A63292C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204935" y="3680122"/>
                    <a:ext cx="494985" cy="611450"/>
                  </a:xfrm>
                  <a:prstGeom prst="line">
                    <a:avLst/>
                  </a:prstGeom>
                  <a:noFill/>
                  <a:ln w="3175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latin typeface="+mj-lt"/>
                    </a:endParaRPr>
                  </a:p>
                </p:txBody>
              </p:sp>
              <p:grpSp>
                <p:nvGrpSpPr>
                  <p:cNvPr id="69" name="Group 68">
                    <a:extLst>
                      <a:ext uri="{FF2B5EF4-FFF2-40B4-BE49-F238E27FC236}">
                        <a16:creationId xmlns:a16="http://schemas.microsoft.com/office/drawing/2014/main" id="{FAE061B2-24D4-4686-886B-614E1B410C37}"/>
                      </a:ext>
                    </a:extLst>
                  </p:cNvPr>
                  <p:cNvGrpSpPr/>
                  <p:nvPr/>
                </p:nvGrpSpPr>
                <p:grpSpPr>
                  <a:xfrm rot="2140740">
                    <a:off x="1183818" y="3677417"/>
                    <a:ext cx="59736" cy="51495"/>
                    <a:chOff x="1017153" y="4098582"/>
                    <a:chExt cx="59736" cy="51495"/>
                  </a:xfrm>
                </p:grpSpPr>
                <p:sp>
                  <p:nvSpPr>
                    <p:cNvPr id="81" name="Line 98">
                      <a:extLst>
                        <a:ext uri="{FF2B5EF4-FFF2-40B4-BE49-F238E27FC236}">
                          <a16:creationId xmlns:a16="http://schemas.microsoft.com/office/drawing/2014/main" id="{A21F84AD-4353-4EF6-9FED-6D4388E77D9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017153" y="4098582"/>
                      <a:ext cx="59736" cy="10299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82" name="Line 99">
                      <a:extLst>
                        <a:ext uri="{FF2B5EF4-FFF2-40B4-BE49-F238E27FC236}">
                          <a16:creationId xmlns:a16="http://schemas.microsoft.com/office/drawing/2014/main" id="{ACE8B63C-0FC5-4F52-9ABE-420732FD653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1017153" y="4108880"/>
                      <a:ext cx="43257" cy="41197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83" name="Line 100">
                      <a:extLst>
                        <a:ext uri="{FF2B5EF4-FFF2-40B4-BE49-F238E27FC236}">
                          <a16:creationId xmlns:a16="http://schemas.microsoft.com/office/drawing/2014/main" id="{E15ACF97-FAF5-450C-B056-52F752BDD5D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17153" y="4108880"/>
                      <a:ext cx="43257" cy="41197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</p:grpSp>
              <p:grpSp>
                <p:nvGrpSpPr>
                  <p:cNvPr id="70" name="Group 64">
                    <a:extLst>
                      <a:ext uri="{FF2B5EF4-FFF2-40B4-BE49-F238E27FC236}">
                        <a16:creationId xmlns:a16="http://schemas.microsoft.com/office/drawing/2014/main" id="{53ECED89-8D75-43D1-B50A-F665BCCF1E5E}"/>
                      </a:ext>
                    </a:extLst>
                  </p:cNvPr>
                  <p:cNvGrpSpPr/>
                  <p:nvPr/>
                </p:nvGrpSpPr>
                <p:grpSpPr>
                  <a:xfrm rot="11963780">
                    <a:off x="1764024" y="4257670"/>
                    <a:ext cx="57676" cy="53556"/>
                    <a:chOff x="1976438" y="5637389"/>
                    <a:chExt cx="44450" cy="41275"/>
                  </a:xfrm>
                </p:grpSpPr>
                <p:sp>
                  <p:nvSpPr>
                    <p:cNvPr id="78" name="Line 101">
                      <a:extLst>
                        <a:ext uri="{FF2B5EF4-FFF2-40B4-BE49-F238E27FC236}">
                          <a16:creationId xmlns:a16="http://schemas.microsoft.com/office/drawing/2014/main" id="{BE5EC0C2-4F40-4F9B-A7A3-3E7747D7182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98663" y="5637389"/>
                      <a:ext cx="22225" cy="41275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79" name="Line 102">
                      <a:extLst>
                        <a:ext uri="{FF2B5EF4-FFF2-40B4-BE49-F238E27FC236}">
                          <a16:creationId xmlns:a16="http://schemas.microsoft.com/office/drawing/2014/main" id="{4742E739-0564-4B4C-8C39-7D23B6A75F5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76438" y="5637389"/>
                      <a:ext cx="44450" cy="635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80" name="Line 103">
                      <a:extLst>
                        <a:ext uri="{FF2B5EF4-FFF2-40B4-BE49-F238E27FC236}">
                          <a16:creationId xmlns:a16="http://schemas.microsoft.com/office/drawing/2014/main" id="{2F740CF2-9FA7-4A2F-8C6C-96FBF8878A2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76438" y="5637389"/>
                      <a:ext cx="44450" cy="635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</p:grpSp>
              <p:sp>
                <p:nvSpPr>
                  <p:cNvPr id="71" name="Rectangle 132">
                    <a:extLst>
                      <a:ext uri="{FF2B5EF4-FFF2-40B4-BE49-F238E27FC236}">
                        <a16:creationId xmlns:a16="http://schemas.microsoft.com/office/drawing/2014/main" id="{331D5DEB-26A3-4AA2-AF05-AD846F25B70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13226" y="3221226"/>
                    <a:ext cx="251391" cy="1549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rPr>
                      <a:t>BMA</a:t>
                    </a:r>
                    <a:endParaRPr kumimoji="0" lang="en-US" alt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  <p:sp>
                <p:nvSpPr>
                  <p:cNvPr id="72" name="Rectangle 133">
                    <a:extLst>
                      <a:ext uri="{FF2B5EF4-FFF2-40B4-BE49-F238E27FC236}">
                        <a16:creationId xmlns:a16="http://schemas.microsoft.com/office/drawing/2014/main" id="{5962CE15-3360-46F6-A2B0-F5990371C9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13226" y="3320098"/>
                    <a:ext cx="387465" cy="1549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rPr>
                      <a:t>806.52'</a:t>
                    </a:r>
                    <a:endParaRPr kumimoji="0" lang="en-US" alt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  <p:sp>
                <p:nvSpPr>
                  <p:cNvPr id="73" name="Rectangle 138">
                    <a:extLst>
                      <a:ext uri="{FF2B5EF4-FFF2-40B4-BE49-F238E27FC236}">
                        <a16:creationId xmlns:a16="http://schemas.microsoft.com/office/drawing/2014/main" id="{48666DE1-E602-4141-AB64-CB1B2C4D19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67261" y="3568151"/>
                    <a:ext cx="257157" cy="1549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rPr>
                      <a:t>BMD</a:t>
                    </a:r>
                    <a:endParaRPr kumimoji="0" lang="en-US" alt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  <p:sp>
                <p:nvSpPr>
                  <p:cNvPr id="74" name="Rectangle 139">
                    <a:extLst>
                      <a:ext uri="{FF2B5EF4-FFF2-40B4-BE49-F238E27FC236}">
                        <a16:creationId xmlns:a16="http://schemas.microsoft.com/office/drawing/2014/main" id="{1A32DD75-5A4E-433E-BCC6-2BAFCF8D42C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67261" y="3669084"/>
                    <a:ext cx="387465" cy="1549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rPr>
                      <a:t>824.04'</a:t>
                    </a:r>
                    <a:endParaRPr kumimoji="0" lang="en-US" altLang="en-US" sz="1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  <p:sp>
                <p:nvSpPr>
                  <p:cNvPr id="75" name="Rectangle 141">
                    <a:extLst>
                      <a:ext uri="{FF2B5EF4-FFF2-40B4-BE49-F238E27FC236}">
                        <a16:creationId xmlns:a16="http://schemas.microsoft.com/office/drawing/2014/main" id="{8FF40443-DE09-4352-B2C2-E3F8720050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43042" y="4135794"/>
                    <a:ext cx="86488" cy="1549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rPr>
                      <a:t>Q</a:t>
                    </a:r>
                    <a:endParaRPr kumimoji="0" lang="en-US" alt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  <p:sp>
                <p:nvSpPr>
                  <p:cNvPr id="76" name="Freeform 90">
                    <a:extLst>
                      <a:ext uri="{FF2B5EF4-FFF2-40B4-BE49-F238E27FC236}">
                        <a16:creationId xmlns:a16="http://schemas.microsoft.com/office/drawing/2014/main" id="{7BC0556A-4243-468D-891A-A002B54371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06272" y="4284629"/>
                    <a:ext cx="41197" cy="41197"/>
                  </a:xfrm>
                  <a:custGeom>
                    <a:avLst/>
                    <a:gdLst>
                      <a:gd name="T0" fmla="*/ 20 w 20"/>
                      <a:gd name="T1" fmla="*/ 10 h 20"/>
                      <a:gd name="T2" fmla="*/ 20 w 20"/>
                      <a:gd name="T3" fmla="*/ 9 h 20"/>
                      <a:gd name="T4" fmla="*/ 19 w 20"/>
                      <a:gd name="T5" fmla="*/ 8 h 20"/>
                      <a:gd name="T6" fmla="*/ 19 w 20"/>
                      <a:gd name="T7" fmla="*/ 6 h 20"/>
                      <a:gd name="T8" fmla="*/ 19 w 20"/>
                      <a:gd name="T9" fmla="*/ 5 h 20"/>
                      <a:gd name="T10" fmla="*/ 18 w 20"/>
                      <a:gd name="T11" fmla="*/ 4 h 20"/>
                      <a:gd name="T12" fmla="*/ 17 w 20"/>
                      <a:gd name="T13" fmla="*/ 3 h 20"/>
                      <a:gd name="T14" fmla="*/ 16 w 20"/>
                      <a:gd name="T15" fmla="*/ 2 h 20"/>
                      <a:gd name="T16" fmla="*/ 15 w 20"/>
                      <a:gd name="T17" fmla="*/ 2 h 20"/>
                      <a:gd name="T18" fmla="*/ 14 w 20"/>
                      <a:gd name="T19" fmla="*/ 1 h 20"/>
                      <a:gd name="T20" fmla="*/ 13 w 20"/>
                      <a:gd name="T21" fmla="*/ 1 h 20"/>
                      <a:gd name="T22" fmla="*/ 11 w 20"/>
                      <a:gd name="T23" fmla="*/ 0 h 20"/>
                      <a:gd name="T24" fmla="*/ 10 w 20"/>
                      <a:gd name="T25" fmla="*/ 0 h 20"/>
                      <a:gd name="T26" fmla="*/ 9 w 20"/>
                      <a:gd name="T27" fmla="*/ 0 h 20"/>
                      <a:gd name="T28" fmla="*/ 8 w 20"/>
                      <a:gd name="T29" fmla="*/ 1 h 20"/>
                      <a:gd name="T30" fmla="*/ 6 w 20"/>
                      <a:gd name="T31" fmla="*/ 1 h 20"/>
                      <a:gd name="T32" fmla="*/ 5 w 20"/>
                      <a:gd name="T33" fmla="*/ 2 h 20"/>
                      <a:gd name="T34" fmla="*/ 4 w 20"/>
                      <a:gd name="T35" fmla="*/ 2 h 20"/>
                      <a:gd name="T36" fmla="*/ 3 w 20"/>
                      <a:gd name="T37" fmla="*/ 3 h 20"/>
                      <a:gd name="T38" fmla="*/ 2 w 20"/>
                      <a:gd name="T39" fmla="*/ 4 h 20"/>
                      <a:gd name="T40" fmla="*/ 2 w 20"/>
                      <a:gd name="T41" fmla="*/ 5 h 20"/>
                      <a:gd name="T42" fmla="*/ 1 w 20"/>
                      <a:gd name="T43" fmla="*/ 6 h 20"/>
                      <a:gd name="T44" fmla="*/ 1 w 20"/>
                      <a:gd name="T45" fmla="*/ 8 h 20"/>
                      <a:gd name="T46" fmla="*/ 0 w 20"/>
                      <a:gd name="T47" fmla="*/ 9 h 20"/>
                      <a:gd name="T48" fmla="*/ 0 w 20"/>
                      <a:gd name="T49" fmla="*/ 10 h 20"/>
                      <a:gd name="T50" fmla="*/ 0 w 20"/>
                      <a:gd name="T51" fmla="*/ 11 h 20"/>
                      <a:gd name="T52" fmla="*/ 1 w 20"/>
                      <a:gd name="T53" fmla="*/ 13 h 20"/>
                      <a:gd name="T54" fmla="*/ 1 w 20"/>
                      <a:gd name="T55" fmla="*/ 14 h 20"/>
                      <a:gd name="T56" fmla="*/ 2 w 20"/>
                      <a:gd name="T57" fmla="*/ 15 h 20"/>
                      <a:gd name="T58" fmla="*/ 2 w 20"/>
                      <a:gd name="T59" fmla="*/ 16 h 20"/>
                      <a:gd name="T60" fmla="*/ 3 w 20"/>
                      <a:gd name="T61" fmla="*/ 17 h 20"/>
                      <a:gd name="T62" fmla="*/ 4 w 20"/>
                      <a:gd name="T63" fmla="*/ 18 h 20"/>
                      <a:gd name="T64" fmla="*/ 5 w 20"/>
                      <a:gd name="T65" fmla="*/ 19 h 20"/>
                      <a:gd name="T66" fmla="*/ 6 w 20"/>
                      <a:gd name="T67" fmla="*/ 19 h 20"/>
                      <a:gd name="T68" fmla="*/ 8 w 20"/>
                      <a:gd name="T69" fmla="*/ 20 h 20"/>
                      <a:gd name="T70" fmla="*/ 9 w 20"/>
                      <a:gd name="T71" fmla="*/ 20 h 20"/>
                      <a:gd name="T72" fmla="*/ 10 w 20"/>
                      <a:gd name="T73" fmla="*/ 20 h 20"/>
                      <a:gd name="T74" fmla="*/ 11 w 20"/>
                      <a:gd name="T75" fmla="*/ 20 h 20"/>
                      <a:gd name="T76" fmla="*/ 13 w 20"/>
                      <a:gd name="T77" fmla="*/ 20 h 20"/>
                      <a:gd name="T78" fmla="*/ 14 w 20"/>
                      <a:gd name="T79" fmla="*/ 19 h 20"/>
                      <a:gd name="T80" fmla="*/ 15 w 20"/>
                      <a:gd name="T81" fmla="*/ 19 h 20"/>
                      <a:gd name="T82" fmla="*/ 16 w 20"/>
                      <a:gd name="T83" fmla="*/ 18 h 20"/>
                      <a:gd name="T84" fmla="*/ 17 w 20"/>
                      <a:gd name="T85" fmla="*/ 17 h 20"/>
                      <a:gd name="T86" fmla="*/ 18 w 20"/>
                      <a:gd name="T87" fmla="*/ 16 h 20"/>
                      <a:gd name="T88" fmla="*/ 19 w 20"/>
                      <a:gd name="T89" fmla="*/ 15 h 20"/>
                      <a:gd name="T90" fmla="*/ 19 w 20"/>
                      <a:gd name="T91" fmla="*/ 14 h 20"/>
                      <a:gd name="T92" fmla="*/ 19 w 20"/>
                      <a:gd name="T93" fmla="*/ 13 h 20"/>
                      <a:gd name="T94" fmla="*/ 20 w 20"/>
                      <a:gd name="T95" fmla="*/ 11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20" h="20">
                        <a:moveTo>
                          <a:pt x="20" y="11"/>
                        </a:moveTo>
                        <a:lnTo>
                          <a:pt x="20" y="10"/>
                        </a:lnTo>
                        <a:lnTo>
                          <a:pt x="20" y="9"/>
                        </a:lnTo>
                        <a:lnTo>
                          <a:pt x="20" y="9"/>
                        </a:lnTo>
                        <a:lnTo>
                          <a:pt x="20" y="8"/>
                        </a:lnTo>
                        <a:lnTo>
                          <a:pt x="19" y="8"/>
                        </a:lnTo>
                        <a:lnTo>
                          <a:pt x="19" y="7"/>
                        </a:lnTo>
                        <a:lnTo>
                          <a:pt x="19" y="6"/>
                        </a:lnTo>
                        <a:lnTo>
                          <a:pt x="19" y="6"/>
                        </a:lnTo>
                        <a:lnTo>
                          <a:pt x="19" y="5"/>
                        </a:lnTo>
                        <a:lnTo>
                          <a:pt x="18" y="5"/>
                        </a:lnTo>
                        <a:lnTo>
                          <a:pt x="18" y="4"/>
                        </a:lnTo>
                        <a:lnTo>
                          <a:pt x="17" y="4"/>
                        </a:lnTo>
                        <a:lnTo>
                          <a:pt x="17" y="3"/>
                        </a:lnTo>
                        <a:lnTo>
                          <a:pt x="17" y="3"/>
                        </a:lnTo>
                        <a:lnTo>
                          <a:pt x="16" y="2"/>
                        </a:lnTo>
                        <a:lnTo>
                          <a:pt x="16" y="2"/>
                        </a:lnTo>
                        <a:lnTo>
                          <a:pt x="15" y="2"/>
                        </a:lnTo>
                        <a:lnTo>
                          <a:pt x="14" y="1"/>
                        </a:lnTo>
                        <a:lnTo>
                          <a:pt x="14" y="1"/>
                        </a:lnTo>
                        <a:lnTo>
                          <a:pt x="13" y="1"/>
                        </a:lnTo>
                        <a:lnTo>
                          <a:pt x="13" y="1"/>
                        </a:lnTo>
                        <a:lnTo>
                          <a:pt x="12" y="1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lnTo>
                          <a:pt x="9" y="0"/>
                        </a:lnTo>
                        <a:lnTo>
                          <a:pt x="8" y="1"/>
                        </a:lnTo>
                        <a:lnTo>
                          <a:pt x="8" y="1"/>
                        </a:lnTo>
                        <a:lnTo>
                          <a:pt x="7" y="1"/>
                        </a:lnTo>
                        <a:lnTo>
                          <a:pt x="6" y="1"/>
                        </a:lnTo>
                        <a:lnTo>
                          <a:pt x="6" y="1"/>
                        </a:lnTo>
                        <a:lnTo>
                          <a:pt x="5" y="2"/>
                        </a:lnTo>
                        <a:lnTo>
                          <a:pt x="5" y="2"/>
                        </a:lnTo>
                        <a:lnTo>
                          <a:pt x="4" y="2"/>
                        </a:lnTo>
                        <a:lnTo>
                          <a:pt x="4" y="3"/>
                        </a:lnTo>
                        <a:lnTo>
                          <a:pt x="3" y="3"/>
                        </a:lnTo>
                        <a:lnTo>
                          <a:pt x="3" y="4"/>
                        </a:lnTo>
                        <a:lnTo>
                          <a:pt x="2" y="4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lnTo>
                          <a:pt x="1" y="6"/>
                        </a:lnTo>
                        <a:lnTo>
                          <a:pt x="1" y="6"/>
                        </a:lnTo>
                        <a:lnTo>
                          <a:pt x="1" y="7"/>
                        </a:lnTo>
                        <a:lnTo>
                          <a:pt x="1" y="8"/>
                        </a:lnTo>
                        <a:lnTo>
                          <a:pt x="1" y="8"/>
                        </a:lnTo>
                        <a:lnTo>
                          <a:pt x="0" y="9"/>
                        </a:lnTo>
                        <a:lnTo>
                          <a:pt x="0" y="9"/>
                        </a:lnTo>
                        <a:lnTo>
                          <a:pt x="0" y="10"/>
                        </a:lnTo>
                        <a:lnTo>
                          <a:pt x="0" y="11"/>
                        </a:lnTo>
                        <a:lnTo>
                          <a:pt x="0" y="11"/>
                        </a:lnTo>
                        <a:lnTo>
                          <a:pt x="1" y="12"/>
                        </a:lnTo>
                        <a:lnTo>
                          <a:pt x="1" y="13"/>
                        </a:lnTo>
                        <a:lnTo>
                          <a:pt x="1" y="13"/>
                        </a:lnTo>
                        <a:lnTo>
                          <a:pt x="1" y="14"/>
                        </a:lnTo>
                        <a:lnTo>
                          <a:pt x="1" y="14"/>
                        </a:lnTo>
                        <a:lnTo>
                          <a:pt x="2" y="15"/>
                        </a:lnTo>
                        <a:lnTo>
                          <a:pt x="2" y="16"/>
                        </a:lnTo>
                        <a:lnTo>
                          <a:pt x="2" y="16"/>
                        </a:lnTo>
                        <a:lnTo>
                          <a:pt x="3" y="17"/>
                        </a:lnTo>
                        <a:lnTo>
                          <a:pt x="3" y="17"/>
                        </a:lnTo>
                        <a:lnTo>
                          <a:pt x="4" y="17"/>
                        </a:lnTo>
                        <a:lnTo>
                          <a:pt x="4" y="18"/>
                        </a:lnTo>
                        <a:lnTo>
                          <a:pt x="5" y="18"/>
                        </a:lnTo>
                        <a:lnTo>
                          <a:pt x="5" y="19"/>
                        </a:lnTo>
                        <a:lnTo>
                          <a:pt x="6" y="19"/>
                        </a:lnTo>
                        <a:lnTo>
                          <a:pt x="6" y="19"/>
                        </a:lnTo>
                        <a:lnTo>
                          <a:pt x="7" y="19"/>
                        </a:lnTo>
                        <a:lnTo>
                          <a:pt x="8" y="20"/>
                        </a:lnTo>
                        <a:lnTo>
                          <a:pt x="8" y="20"/>
                        </a:lnTo>
                        <a:lnTo>
                          <a:pt x="9" y="20"/>
                        </a:lnTo>
                        <a:lnTo>
                          <a:pt x="10" y="20"/>
                        </a:lnTo>
                        <a:lnTo>
                          <a:pt x="10" y="20"/>
                        </a:lnTo>
                        <a:lnTo>
                          <a:pt x="11" y="20"/>
                        </a:lnTo>
                        <a:lnTo>
                          <a:pt x="11" y="20"/>
                        </a:lnTo>
                        <a:lnTo>
                          <a:pt x="12" y="20"/>
                        </a:lnTo>
                        <a:lnTo>
                          <a:pt x="13" y="20"/>
                        </a:lnTo>
                        <a:lnTo>
                          <a:pt x="13" y="19"/>
                        </a:lnTo>
                        <a:lnTo>
                          <a:pt x="14" y="19"/>
                        </a:lnTo>
                        <a:lnTo>
                          <a:pt x="14" y="19"/>
                        </a:lnTo>
                        <a:lnTo>
                          <a:pt x="15" y="19"/>
                        </a:lnTo>
                        <a:lnTo>
                          <a:pt x="16" y="18"/>
                        </a:lnTo>
                        <a:lnTo>
                          <a:pt x="16" y="18"/>
                        </a:lnTo>
                        <a:lnTo>
                          <a:pt x="17" y="17"/>
                        </a:lnTo>
                        <a:lnTo>
                          <a:pt x="17" y="17"/>
                        </a:lnTo>
                        <a:lnTo>
                          <a:pt x="17" y="17"/>
                        </a:lnTo>
                        <a:lnTo>
                          <a:pt x="18" y="16"/>
                        </a:lnTo>
                        <a:lnTo>
                          <a:pt x="18" y="16"/>
                        </a:lnTo>
                        <a:lnTo>
                          <a:pt x="19" y="15"/>
                        </a:lnTo>
                        <a:lnTo>
                          <a:pt x="19" y="14"/>
                        </a:lnTo>
                        <a:lnTo>
                          <a:pt x="19" y="14"/>
                        </a:lnTo>
                        <a:lnTo>
                          <a:pt x="19" y="13"/>
                        </a:lnTo>
                        <a:lnTo>
                          <a:pt x="19" y="13"/>
                        </a:lnTo>
                        <a:lnTo>
                          <a:pt x="20" y="12"/>
                        </a:lnTo>
                        <a:lnTo>
                          <a:pt x="20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latin typeface="+mj-lt"/>
                    </a:endParaRPr>
                  </a:p>
                </p:txBody>
              </p:sp>
              <p:sp>
                <p:nvSpPr>
                  <p:cNvPr id="77" name="Rectangle 126">
                    <a:extLst>
                      <a:ext uri="{FF2B5EF4-FFF2-40B4-BE49-F238E27FC236}">
                        <a16:creationId xmlns:a16="http://schemas.microsoft.com/office/drawing/2014/main" id="{5898D9F4-BFF6-453C-BA13-731FC4FBC74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63387" y="4007800"/>
                    <a:ext cx="324041" cy="1549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en-US" sz="1400" dirty="0">
                        <a:solidFill>
                          <a:srgbClr val="0000FF"/>
                        </a:solidFill>
                        <a:latin typeface="+mj-lt"/>
                      </a:rPr>
                      <a:t>+1.75’</a:t>
                    </a:r>
                    <a:endParaRPr kumimoji="0" lang="en-US" altLang="en-US" sz="1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</p:grpSp>
          </p:grpSp>
        </p:grpSp>
      </p:grpSp>
      <p:sp>
        <p:nvSpPr>
          <p:cNvPr id="93" name="Rectangle 125">
            <a:extLst>
              <a:ext uri="{FF2B5EF4-FFF2-40B4-BE49-F238E27FC236}">
                <a16:creationId xmlns:a16="http://schemas.microsoft.com/office/drawing/2014/main" id="{0E7339C4-221D-4A1B-8636-D0E6B061F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2946" y="2627673"/>
            <a:ext cx="5001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>
                <a:solidFill>
                  <a:srgbClr val="FF0000"/>
                </a:solidFill>
                <a:latin typeface="+mj-lt"/>
              </a:rPr>
              <a:t>815.38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7888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F18324-5F83-4238-BEF6-7CD0351A9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B. Building Complex Networks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F24E65C-AA41-45D6-BF80-987AA4B744C5}"/>
              </a:ext>
            </a:extLst>
          </p:cNvPr>
          <p:cNvSpPr txBox="1"/>
          <p:nvPr/>
        </p:nvSpPr>
        <p:spPr>
          <a:xfrm>
            <a:off x="5192110" y="2196662"/>
            <a:ext cx="3615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Simple network adjustment is not possible.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F01A054-1048-435D-9988-A0F0BF0633D3}"/>
              </a:ext>
            </a:extLst>
          </p:cNvPr>
          <p:cNvSpPr txBox="1"/>
          <p:nvPr/>
        </p:nvSpPr>
        <p:spPr>
          <a:xfrm>
            <a:off x="3384330" y="3026978"/>
            <a:ext cx="686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000FF"/>
                </a:solidFill>
                <a:latin typeface="+mj-lt"/>
              </a:rPr>
              <a:t>815.43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BC70226-D836-47CD-8740-B596DBCEB2B7}"/>
              </a:ext>
            </a:extLst>
          </p:cNvPr>
          <p:cNvSpPr txBox="1"/>
          <p:nvPr/>
        </p:nvSpPr>
        <p:spPr>
          <a:xfrm>
            <a:off x="1834056" y="3284483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000FF"/>
                </a:solidFill>
                <a:latin typeface="+mj-lt"/>
              </a:rPr>
              <a:t>822.32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1834B24-4E59-4FF6-AAD4-FEE9C5BE3270}"/>
              </a:ext>
            </a:extLst>
          </p:cNvPr>
          <p:cNvSpPr txBox="1"/>
          <p:nvPr/>
        </p:nvSpPr>
        <p:spPr>
          <a:xfrm>
            <a:off x="746234" y="2312274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000FF"/>
                </a:solidFill>
                <a:latin typeface="+mj-lt"/>
              </a:rPr>
              <a:t>824.07’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7F0FC54-0AD0-4977-88D2-9B1D6F159495}"/>
              </a:ext>
            </a:extLst>
          </p:cNvPr>
          <p:cNvSpPr txBox="1"/>
          <p:nvPr/>
        </p:nvSpPr>
        <p:spPr>
          <a:xfrm>
            <a:off x="772510" y="3810000"/>
            <a:ext cx="78870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Point Q has two different elevations.</a:t>
            </a:r>
          </a:p>
          <a:p>
            <a:r>
              <a:rPr lang="en-US"/>
              <a:t>Point T has two different elevations.</a:t>
            </a:r>
          </a:p>
          <a:p>
            <a:r>
              <a:rPr lang="en-US"/>
              <a:t>How do we apply a simple adjustment so both points each have a single elevation?</a:t>
            </a:r>
          </a:p>
        </p:txBody>
      </p:sp>
      <p:sp>
        <p:nvSpPr>
          <p:cNvPr id="92" name="Rectangle 125">
            <a:extLst>
              <a:ext uri="{FF2B5EF4-FFF2-40B4-BE49-F238E27FC236}">
                <a16:creationId xmlns:a16="http://schemas.microsoft.com/office/drawing/2014/main" id="{526EE50D-662F-4A56-AD94-FA6A3E156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2946" y="2627673"/>
            <a:ext cx="5001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>
                <a:solidFill>
                  <a:srgbClr val="FF0000"/>
                </a:solidFill>
                <a:latin typeface="+mj-lt"/>
              </a:rPr>
              <a:t>815.38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828054" y="1531328"/>
            <a:ext cx="4633750" cy="1808197"/>
            <a:chOff x="828054" y="1531328"/>
            <a:chExt cx="4633750" cy="1808197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AED659BB-9D0E-4DC3-88FA-DB22EB39D4B2}"/>
                </a:ext>
              </a:extLst>
            </p:cNvPr>
            <p:cNvGrpSpPr/>
            <p:nvPr/>
          </p:nvGrpSpPr>
          <p:grpSpPr>
            <a:xfrm>
              <a:off x="2199214" y="1610457"/>
              <a:ext cx="2559381" cy="1377709"/>
              <a:chOff x="1753647" y="3278150"/>
              <a:chExt cx="1841169" cy="991097"/>
            </a:xfrm>
          </p:grpSpPr>
          <p:sp>
            <p:nvSpPr>
              <p:cNvPr id="186" name="Line 79">
                <a:extLst>
                  <a:ext uri="{FF2B5EF4-FFF2-40B4-BE49-F238E27FC236}">
                    <a16:creationId xmlns:a16="http://schemas.microsoft.com/office/drawing/2014/main" id="{F70A2AF7-915C-440C-99AD-978E499D3A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61234" y="3278150"/>
                <a:ext cx="1833582" cy="974036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latin typeface="+mj-lt"/>
                </a:endParaRPr>
              </a:p>
            </p:txBody>
          </p:sp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86C5CA2A-4FEB-405B-80FA-2D3130DD3EB7}"/>
                  </a:ext>
                </a:extLst>
              </p:cNvPr>
              <p:cNvGrpSpPr/>
              <p:nvPr/>
            </p:nvGrpSpPr>
            <p:grpSpPr>
              <a:xfrm rot="836887">
                <a:off x="1753647" y="4213632"/>
                <a:ext cx="57676" cy="55615"/>
                <a:chOff x="2790418" y="3993666"/>
                <a:chExt cx="57676" cy="55615"/>
              </a:xfrm>
            </p:grpSpPr>
            <p:sp>
              <p:nvSpPr>
                <p:cNvPr id="189" name="Line 95">
                  <a:extLst>
                    <a:ext uri="{FF2B5EF4-FFF2-40B4-BE49-F238E27FC236}">
                      <a16:creationId xmlns:a16="http://schemas.microsoft.com/office/drawing/2014/main" id="{23A09209-54DD-4EA4-8A0F-C3B2CB3B02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790418" y="3993666"/>
                  <a:ext cx="22659" cy="55615"/>
                </a:xfrm>
                <a:prstGeom prst="line">
                  <a:avLst/>
                </a:pr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latin typeface="+mj-lt"/>
                  </a:endParaRPr>
                </a:p>
              </p:txBody>
            </p:sp>
            <p:sp>
              <p:nvSpPr>
                <p:cNvPr id="190" name="Line 97">
                  <a:extLst>
                    <a:ext uri="{FF2B5EF4-FFF2-40B4-BE49-F238E27FC236}">
                      <a16:creationId xmlns:a16="http://schemas.microsoft.com/office/drawing/2014/main" id="{55771660-159B-4EEB-93FB-8A42652608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790418" y="4032802"/>
                  <a:ext cx="57676" cy="16479"/>
                </a:xfrm>
                <a:prstGeom prst="line">
                  <a:avLst/>
                </a:pr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latin typeface="+mj-lt"/>
                  </a:endParaRPr>
                </a:p>
              </p:txBody>
            </p:sp>
          </p:grpSp>
          <p:sp>
            <p:nvSpPr>
              <p:cNvPr id="188" name="Rectangle 125">
                <a:extLst>
                  <a:ext uri="{FF2B5EF4-FFF2-40B4-BE49-F238E27FC236}">
                    <a16:creationId xmlns:a16="http://schemas.microsoft.com/office/drawing/2014/main" id="{DCF5A54B-44CF-4620-9975-172D4C1E62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8846" y="3478602"/>
                <a:ext cx="389771" cy="1549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1400" dirty="0">
                    <a:solidFill>
                      <a:srgbClr val="FF0000"/>
                    </a:solidFill>
                    <a:latin typeface="+mj-lt"/>
                  </a:rPr>
                  <a:t>+15.82’</a:t>
                </a:r>
                <a:endPara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+mj-lt"/>
                </a:endParaRPr>
              </a:p>
            </p:txBody>
          </p: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6662C47B-D843-4AAC-860C-17CE11B6C22A}"/>
                </a:ext>
              </a:extLst>
            </p:cNvPr>
            <p:cNvGrpSpPr/>
            <p:nvPr/>
          </p:nvGrpSpPr>
          <p:grpSpPr>
            <a:xfrm>
              <a:off x="828054" y="1531328"/>
              <a:ext cx="4633750" cy="1808197"/>
              <a:chOff x="4927089" y="5157399"/>
              <a:chExt cx="3333430" cy="1300782"/>
            </a:xfrm>
          </p:grpSpPr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DB2E5478-B7E3-43DA-B00D-937DD5CB59E1}"/>
                  </a:ext>
                </a:extLst>
              </p:cNvPr>
              <p:cNvGrpSpPr/>
              <p:nvPr/>
            </p:nvGrpSpPr>
            <p:grpSpPr>
              <a:xfrm>
                <a:off x="5353871" y="5577606"/>
                <a:ext cx="1539128" cy="436291"/>
                <a:chOff x="1194043" y="3641433"/>
                <a:chExt cx="1539128" cy="436291"/>
              </a:xfrm>
            </p:grpSpPr>
            <p:sp>
              <p:nvSpPr>
                <p:cNvPr id="180" name="Line 78">
                  <a:extLst>
                    <a:ext uri="{FF2B5EF4-FFF2-40B4-BE49-F238E27FC236}">
                      <a16:creationId xmlns:a16="http://schemas.microsoft.com/office/drawing/2014/main" id="{D5B5F951-AA2F-43DD-873E-0951696CED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94043" y="3641433"/>
                  <a:ext cx="1534581" cy="422266"/>
                </a:xfrm>
                <a:prstGeom prst="line">
                  <a:avLst/>
                </a:pr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latin typeface="+mj-lt"/>
                  </a:endParaRPr>
                </a:p>
              </p:txBody>
            </p:sp>
            <p:grpSp>
              <p:nvGrpSpPr>
                <p:cNvPr id="181" name="Group 65">
                  <a:extLst>
                    <a:ext uri="{FF2B5EF4-FFF2-40B4-BE49-F238E27FC236}">
                      <a16:creationId xmlns:a16="http://schemas.microsoft.com/office/drawing/2014/main" id="{87967DF5-FDD0-42E4-BA81-D0BB1A3B948D}"/>
                    </a:ext>
                  </a:extLst>
                </p:cNvPr>
                <p:cNvGrpSpPr/>
                <p:nvPr/>
              </p:nvGrpSpPr>
              <p:grpSpPr>
                <a:xfrm>
                  <a:off x="2673435" y="4026227"/>
                  <a:ext cx="59736" cy="51497"/>
                  <a:chOff x="1971676" y="5583414"/>
                  <a:chExt cx="46038" cy="39688"/>
                </a:xfrm>
              </p:grpSpPr>
              <p:sp>
                <p:nvSpPr>
                  <p:cNvPr id="183" name="Line 104">
                    <a:extLst>
                      <a:ext uri="{FF2B5EF4-FFF2-40B4-BE49-F238E27FC236}">
                        <a16:creationId xmlns:a16="http://schemas.microsoft.com/office/drawing/2014/main" id="{7657C701-7A37-469F-946C-5A527B2A748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1676" y="5613577"/>
                    <a:ext cx="46038" cy="9525"/>
                  </a:xfrm>
                  <a:prstGeom prst="line">
                    <a:avLst/>
                  </a:prstGeom>
                  <a:noFill/>
                  <a:ln w="317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latin typeface="+mj-lt"/>
                    </a:endParaRPr>
                  </a:p>
                </p:txBody>
              </p:sp>
              <p:sp>
                <p:nvSpPr>
                  <p:cNvPr id="184" name="Line 105">
                    <a:extLst>
                      <a:ext uri="{FF2B5EF4-FFF2-40B4-BE49-F238E27FC236}">
                        <a16:creationId xmlns:a16="http://schemas.microsoft.com/office/drawing/2014/main" id="{EA44AB19-CD61-45AD-9363-E9EE2105885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82788" y="5583414"/>
                    <a:ext cx="34925" cy="30162"/>
                  </a:xfrm>
                  <a:prstGeom prst="line">
                    <a:avLst/>
                  </a:prstGeom>
                  <a:noFill/>
                  <a:ln w="317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latin typeface="+mj-lt"/>
                    </a:endParaRPr>
                  </a:p>
                </p:txBody>
              </p:sp>
              <p:sp>
                <p:nvSpPr>
                  <p:cNvPr id="185" name="Line 106">
                    <a:extLst>
                      <a:ext uri="{FF2B5EF4-FFF2-40B4-BE49-F238E27FC236}">
                        <a16:creationId xmlns:a16="http://schemas.microsoft.com/office/drawing/2014/main" id="{A83DE0A9-EAE7-4C32-B99F-9A4A8B2BB10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82788" y="5583414"/>
                    <a:ext cx="34925" cy="30162"/>
                  </a:xfrm>
                  <a:prstGeom prst="line">
                    <a:avLst/>
                  </a:prstGeom>
                  <a:noFill/>
                  <a:ln w="317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latin typeface="+mj-lt"/>
                    </a:endParaRPr>
                  </a:p>
                </p:txBody>
              </p:sp>
            </p:grpSp>
            <p:sp>
              <p:nvSpPr>
                <p:cNvPr id="182" name="Rectangle 125">
                  <a:extLst>
                    <a:ext uri="{FF2B5EF4-FFF2-40B4-BE49-F238E27FC236}">
                      <a16:creationId xmlns:a16="http://schemas.microsoft.com/office/drawing/2014/main" id="{EBBA9427-81F6-4C6E-BE40-101278B9DE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93932" y="3663659"/>
                  <a:ext cx="298671" cy="1549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en-US" sz="1400" dirty="0">
                      <a:solidFill>
                        <a:srgbClr val="FF0000"/>
                      </a:solidFill>
                      <a:latin typeface="+mj-lt"/>
                    </a:rPr>
                    <a:t>-8.66’</a:t>
                  </a:r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j-lt"/>
                  </a:endParaRPr>
                </a:p>
              </p:txBody>
            </p:sp>
          </p:grpSp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0A3F6ABE-4464-4CFC-8DD9-EA9FCAD15A0E}"/>
                  </a:ext>
                </a:extLst>
              </p:cNvPr>
              <p:cNvGrpSpPr/>
              <p:nvPr/>
            </p:nvGrpSpPr>
            <p:grpSpPr>
              <a:xfrm>
                <a:off x="4927089" y="5157399"/>
                <a:ext cx="3333430" cy="1300782"/>
                <a:chOff x="4927089" y="5157399"/>
                <a:chExt cx="3333430" cy="1300782"/>
              </a:xfrm>
            </p:grpSpPr>
            <p:sp>
              <p:nvSpPr>
                <p:cNvPr id="147" name="Rectangle 126">
                  <a:extLst>
                    <a:ext uri="{FF2B5EF4-FFF2-40B4-BE49-F238E27FC236}">
                      <a16:creationId xmlns:a16="http://schemas.microsoft.com/office/drawing/2014/main" id="{8396A952-4ADB-430C-8B9F-A740361578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22672" y="6210673"/>
                  <a:ext cx="324041" cy="1549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en-US" sz="1400" dirty="0">
                      <a:solidFill>
                        <a:srgbClr val="0000FF"/>
                      </a:solidFill>
                      <a:latin typeface="+mj-lt"/>
                    </a:rPr>
                    <a:t>+6.89’</a:t>
                  </a:r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148" name="Rectangle 128">
                  <a:extLst>
                    <a:ext uri="{FF2B5EF4-FFF2-40B4-BE49-F238E27FC236}">
                      <a16:creationId xmlns:a16="http://schemas.microsoft.com/office/drawing/2014/main" id="{EC98B64A-72D0-4863-BE69-E3FF9E3D43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78693" y="5594085"/>
                  <a:ext cx="324041" cy="1549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en-US" sz="1400">
                      <a:solidFill>
                        <a:srgbClr val="0000FF"/>
                      </a:solidFill>
                      <a:latin typeface="+mj-lt"/>
                    </a:rPr>
                    <a:t>+8.91’</a:t>
                  </a:r>
                  <a:endParaRPr kumimoji="0" lang="en-US" alt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grpSp>
              <p:nvGrpSpPr>
                <p:cNvPr id="149" name="Group 148">
                  <a:extLst>
                    <a:ext uri="{FF2B5EF4-FFF2-40B4-BE49-F238E27FC236}">
                      <a16:creationId xmlns:a16="http://schemas.microsoft.com/office/drawing/2014/main" id="{4991A364-3911-49B8-840D-FB6F74F4A4F9}"/>
                    </a:ext>
                  </a:extLst>
                </p:cNvPr>
                <p:cNvGrpSpPr/>
                <p:nvPr/>
              </p:nvGrpSpPr>
              <p:grpSpPr>
                <a:xfrm>
                  <a:off x="4927089" y="5157399"/>
                  <a:ext cx="3333430" cy="1300782"/>
                  <a:chOff x="767261" y="3221226"/>
                  <a:chExt cx="3333430" cy="1300782"/>
                </a:xfrm>
              </p:grpSpPr>
              <p:sp>
                <p:nvSpPr>
                  <p:cNvPr id="150" name="Rectangle 141">
                    <a:extLst>
                      <a:ext uri="{FF2B5EF4-FFF2-40B4-BE49-F238E27FC236}">
                        <a16:creationId xmlns:a16="http://schemas.microsoft.com/office/drawing/2014/main" id="{C9B6D55C-5E3D-44CA-B125-3F1FD5342DE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06272" y="4367022"/>
                    <a:ext cx="62271" cy="1549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en-US" sz="1400" dirty="0">
                        <a:solidFill>
                          <a:srgbClr val="000000"/>
                        </a:solidFill>
                        <a:latin typeface="+mj-lt"/>
                      </a:rPr>
                      <a:t>T</a:t>
                    </a:r>
                    <a:endParaRPr kumimoji="0" lang="en-US" altLang="en-US" sz="1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  <p:grpSp>
                <p:nvGrpSpPr>
                  <p:cNvPr id="151" name="Group 150">
                    <a:extLst>
                      <a:ext uri="{FF2B5EF4-FFF2-40B4-BE49-F238E27FC236}">
                        <a16:creationId xmlns:a16="http://schemas.microsoft.com/office/drawing/2014/main" id="{AFED35A5-F636-46BF-83F1-F3FC34B32AD4}"/>
                      </a:ext>
                    </a:extLst>
                  </p:cNvPr>
                  <p:cNvGrpSpPr/>
                  <p:nvPr/>
                </p:nvGrpSpPr>
                <p:grpSpPr>
                  <a:xfrm>
                    <a:off x="767261" y="3221226"/>
                    <a:ext cx="3333430" cy="1104600"/>
                    <a:chOff x="767261" y="3221226"/>
                    <a:chExt cx="3333430" cy="1104600"/>
                  </a:xfrm>
                </p:grpSpPr>
                <p:sp>
                  <p:nvSpPr>
                    <p:cNvPr id="152" name="Line 79">
                      <a:extLst>
                        <a:ext uri="{FF2B5EF4-FFF2-40B4-BE49-F238E27FC236}">
                          <a16:creationId xmlns:a16="http://schemas.microsoft.com/office/drawing/2014/main" id="{967ECCED-6420-4DEC-8157-5B94571B565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790418" y="3278901"/>
                      <a:ext cx="832175" cy="77038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153" name="Line 81">
                      <a:extLst>
                        <a:ext uri="{FF2B5EF4-FFF2-40B4-BE49-F238E27FC236}">
                          <a16:creationId xmlns:a16="http://schemas.microsoft.com/office/drawing/2014/main" id="{A9ACD644-9B0B-4C96-AE4C-B11651FD6E0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762871" y="4094597"/>
                      <a:ext cx="969873" cy="202223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154" name="Rectangle 82">
                      <a:extLst>
                        <a:ext uri="{FF2B5EF4-FFF2-40B4-BE49-F238E27FC236}">
                          <a16:creationId xmlns:a16="http://schemas.microsoft.com/office/drawing/2014/main" id="{60B1EE22-5A9F-47C2-81AC-51404E5FA73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73445" y="3620835"/>
                      <a:ext cx="41197" cy="39136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155" name="Rectangle 83">
                      <a:extLst>
                        <a:ext uri="{FF2B5EF4-FFF2-40B4-BE49-F238E27FC236}">
                          <a16:creationId xmlns:a16="http://schemas.microsoft.com/office/drawing/2014/main" id="{1B1F60F7-BD4D-4FC6-AE38-1ADE8F451BB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73445" y="3620835"/>
                      <a:ext cx="41197" cy="39136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156" name="Rectangle 88">
                      <a:extLst>
                        <a:ext uri="{FF2B5EF4-FFF2-40B4-BE49-F238E27FC236}">
                          <a16:creationId xmlns:a16="http://schemas.microsoft.com/office/drawing/2014/main" id="{75A91A94-E300-4993-A688-BCC9F34EA08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1995" y="3258303"/>
                      <a:ext cx="41197" cy="41197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157" name="Rectangle 89">
                      <a:extLst>
                        <a:ext uri="{FF2B5EF4-FFF2-40B4-BE49-F238E27FC236}">
                          <a16:creationId xmlns:a16="http://schemas.microsoft.com/office/drawing/2014/main" id="{76130AC7-ED64-46E6-9D43-132D0EF4991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1995" y="3258303"/>
                      <a:ext cx="41197" cy="4119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158" name="Freeform 90">
                      <a:extLst>
                        <a:ext uri="{FF2B5EF4-FFF2-40B4-BE49-F238E27FC236}">
                          <a16:creationId xmlns:a16="http://schemas.microsoft.com/office/drawing/2014/main" id="{029C85C2-1FD5-4793-9F1D-FB009E378ED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43042" y="4053401"/>
                      <a:ext cx="41197" cy="41197"/>
                    </a:xfrm>
                    <a:custGeom>
                      <a:avLst/>
                      <a:gdLst>
                        <a:gd name="T0" fmla="*/ 20 w 20"/>
                        <a:gd name="T1" fmla="*/ 10 h 20"/>
                        <a:gd name="T2" fmla="*/ 20 w 20"/>
                        <a:gd name="T3" fmla="*/ 9 h 20"/>
                        <a:gd name="T4" fmla="*/ 19 w 20"/>
                        <a:gd name="T5" fmla="*/ 8 h 20"/>
                        <a:gd name="T6" fmla="*/ 19 w 20"/>
                        <a:gd name="T7" fmla="*/ 6 h 20"/>
                        <a:gd name="T8" fmla="*/ 19 w 20"/>
                        <a:gd name="T9" fmla="*/ 5 h 20"/>
                        <a:gd name="T10" fmla="*/ 18 w 20"/>
                        <a:gd name="T11" fmla="*/ 4 h 20"/>
                        <a:gd name="T12" fmla="*/ 17 w 20"/>
                        <a:gd name="T13" fmla="*/ 3 h 20"/>
                        <a:gd name="T14" fmla="*/ 16 w 20"/>
                        <a:gd name="T15" fmla="*/ 2 h 20"/>
                        <a:gd name="T16" fmla="*/ 15 w 20"/>
                        <a:gd name="T17" fmla="*/ 2 h 20"/>
                        <a:gd name="T18" fmla="*/ 14 w 20"/>
                        <a:gd name="T19" fmla="*/ 1 h 20"/>
                        <a:gd name="T20" fmla="*/ 13 w 20"/>
                        <a:gd name="T21" fmla="*/ 1 h 20"/>
                        <a:gd name="T22" fmla="*/ 11 w 20"/>
                        <a:gd name="T23" fmla="*/ 0 h 20"/>
                        <a:gd name="T24" fmla="*/ 10 w 20"/>
                        <a:gd name="T25" fmla="*/ 0 h 20"/>
                        <a:gd name="T26" fmla="*/ 9 w 20"/>
                        <a:gd name="T27" fmla="*/ 0 h 20"/>
                        <a:gd name="T28" fmla="*/ 8 w 20"/>
                        <a:gd name="T29" fmla="*/ 1 h 20"/>
                        <a:gd name="T30" fmla="*/ 6 w 20"/>
                        <a:gd name="T31" fmla="*/ 1 h 20"/>
                        <a:gd name="T32" fmla="*/ 5 w 20"/>
                        <a:gd name="T33" fmla="*/ 2 h 20"/>
                        <a:gd name="T34" fmla="*/ 4 w 20"/>
                        <a:gd name="T35" fmla="*/ 2 h 20"/>
                        <a:gd name="T36" fmla="*/ 3 w 20"/>
                        <a:gd name="T37" fmla="*/ 3 h 20"/>
                        <a:gd name="T38" fmla="*/ 2 w 20"/>
                        <a:gd name="T39" fmla="*/ 4 h 20"/>
                        <a:gd name="T40" fmla="*/ 2 w 20"/>
                        <a:gd name="T41" fmla="*/ 5 h 20"/>
                        <a:gd name="T42" fmla="*/ 1 w 20"/>
                        <a:gd name="T43" fmla="*/ 6 h 20"/>
                        <a:gd name="T44" fmla="*/ 1 w 20"/>
                        <a:gd name="T45" fmla="*/ 8 h 20"/>
                        <a:gd name="T46" fmla="*/ 0 w 20"/>
                        <a:gd name="T47" fmla="*/ 9 h 20"/>
                        <a:gd name="T48" fmla="*/ 0 w 20"/>
                        <a:gd name="T49" fmla="*/ 10 h 20"/>
                        <a:gd name="T50" fmla="*/ 0 w 20"/>
                        <a:gd name="T51" fmla="*/ 11 h 20"/>
                        <a:gd name="T52" fmla="*/ 1 w 20"/>
                        <a:gd name="T53" fmla="*/ 13 h 20"/>
                        <a:gd name="T54" fmla="*/ 1 w 20"/>
                        <a:gd name="T55" fmla="*/ 14 h 20"/>
                        <a:gd name="T56" fmla="*/ 2 w 20"/>
                        <a:gd name="T57" fmla="*/ 15 h 20"/>
                        <a:gd name="T58" fmla="*/ 2 w 20"/>
                        <a:gd name="T59" fmla="*/ 16 h 20"/>
                        <a:gd name="T60" fmla="*/ 3 w 20"/>
                        <a:gd name="T61" fmla="*/ 17 h 20"/>
                        <a:gd name="T62" fmla="*/ 4 w 20"/>
                        <a:gd name="T63" fmla="*/ 18 h 20"/>
                        <a:gd name="T64" fmla="*/ 5 w 20"/>
                        <a:gd name="T65" fmla="*/ 19 h 20"/>
                        <a:gd name="T66" fmla="*/ 6 w 20"/>
                        <a:gd name="T67" fmla="*/ 19 h 20"/>
                        <a:gd name="T68" fmla="*/ 8 w 20"/>
                        <a:gd name="T69" fmla="*/ 20 h 20"/>
                        <a:gd name="T70" fmla="*/ 9 w 20"/>
                        <a:gd name="T71" fmla="*/ 20 h 20"/>
                        <a:gd name="T72" fmla="*/ 10 w 20"/>
                        <a:gd name="T73" fmla="*/ 20 h 20"/>
                        <a:gd name="T74" fmla="*/ 11 w 20"/>
                        <a:gd name="T75" fmla="*/ 20 h 20"/>
                        <a:gd name="T76" fmla="*/ 13 w 20"/>
                        <a:gd name="T77" fmla="*/ 20 h 20"/>
                        <a:gd name="T78" fmla="*/ 14 w 20"/>
                        <a:gd name="T79" fmla="*/ 19 h 20"/>
                        <a:gd name="T80" fmla="*/ 15 w 20"/>
                        <a:gd name="T81" fmla="*/ 19 h 20"/>
                        <a:gd name="T82" fmla="*/ 16 w 20"/>
                        <a:gd name="T83" fmla="*/ 18 h 20"/>
                        <a:gd name="T84" fmla="*/ 17 w 20"/>
                        <a:gd name="T85" fmla="*/ 17 h 20"/>
                        <a:gd name="T86" fmla="*/ 18 w 20"/>
                        <a:gd name="T87" fmla="*/ 16 h 20"/>
                        <a:gd name="T88" fmla="*/ 19 w 20"/>
                        <a:gd name="T89" fmla="*/ 15 h 20"/>
                        <a:gd name="T90" fmla="*/ 19 w 20"/>
                        <a:gd name="T91" fmla="*/ 14 h 20"/>
                        <a:gd name="T92" fmla="*/ 19 w 20"/>
                        <a:gd name="T93" fmla="*/ 13 h 20"/>
                        <a:gd name="T94" fmla="*/ 20 w 20"/>
                        <a:gd name="T95" fmla="*/ 11 h 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</a:cxnLst>
                      <a:rect l="0" t="0" r="r" b="b"/>
                      <a:pathLst>
                        <a:path w="20" h="20">
                          <a:moveTo>
                            <a:pt x="20" y="11"/>
                          </a:moveTo>
                          <a:lnTo>
                            <a:pt x="20" y="10"/>
                          </a:lnTo>
                          <a:lnTo>
                            <a:pt x="20" y="9"/>
                          </a:lnTo>
                          <a:lnTo>
                            <a:pt x="20" y="9"/>
                          </a:lnTo>
                          <a:lnTo>
                            <a:pt x="20" y="8"/>
                          </a:lnTo>
                          <a:lnTo>
                            <a:pt x="19" y="8"/>
                          </a:lnTo>
                          <a:lnTo>
                            <a:pt x="19" y="7"/>
                          </a:lnTo>
                          <a:lnTo>
                            <a:pt x="19" y="6"/>
                          </a:lnTo>
                          <a:lnTo>
                            <a:pt x="19" y="6"/>
                          </a:lnTo>
                          <a:lnTo>
                            <a:pt x="19" y="5"/>
                          </a:lnTo>
                          <a:lnTo>
                            <a:pt x="18" y="5"/>
                          </a:lnTo>
                          <a:lnTo>
                            <a:pt x="18" y="4"/>
                          </a:lnTo>
                          <a:lnTo>
                            <a:pt x="17" y="4"/>
                          </a:lnTo>
                          <a:lnTo>
                            <a:pt x="17" y="3"/>
                          </a:lnTo>
                          <a:lnTo>
                            <a:pt x="17" y="3"/>
                          </a:lnTo>
                          <a:lnTo>
                            <a:pt x="16" y="2"/>
                          </a:lnTo>
                          <a:lnTo>
                            <a:pt x="16" y="2"/>
                          </a:lnTo>
                          <a:lnTo>
                            <a:pt x="15" y="2"/>
                          </a:lnTo>
                          <a:lnTo>
                            <a:pt x="14" y="1"/>
                          </a:lnTo>
                          <a:lnTo>
                            <a:pt x="14" y="1"/>
                          </a:lnTo>
                          <a:lnTo>
                            <a:pt x="13" y="1"/>
                          </a:lnTo>
                          <a:lnTo>
                            <a:pt x="13" y="1"/>
                          </a:lnTo>
                          <a:lnTo>
                            <a:pt x="12" y="1"/>
                          </a:lnTo>
                          <a:lnTo>
                            <a:pt x="11" y="0"/>
                          </a:lnTo>
                          <a:lnTo>
                            <a:pt x="11" y="0"/>
                          </a:lnTo>
                          <a:lnTo>
                            <a:pt x="10" y="0"/>
                          </a:lnTo>
                          <a:lnTo>
                            <a:pt x="10" y="0"/>
                          </a:lnTo>
                          <a:lnTo>
                            <a:pt x="9" y="0"/>
                          </a:lnTo>
                          <a:lnTo>
                            <a:pt x="8" y="1"/>
                          </a:lnTo>
                          <a:lnTo>
                            <a:pt x="8" y="1"/>
                          </a:lnTo>
                          <a:lnTo>
                            <a:pt x="7" y="1"/>
                          </a:lnTo>
                          <a:lnTo>
                            <a:pt x="6" y="1"/>
                          </a:lnTo>
                          <a:lnTo>
                            <a:pt x="6" y="1"/>
                          </a:lnTo>
                          <a:lnTo>
                            <a:pt x="5" y="2"/>
                          </a:lnTo>
                          <a:lnTo>
                            <a:pt x="5" y="2"/>
                          </a:lnTo>
                          <a:lnTo>
                            <a:pt x="4" y="2"/>
                          </a:lnTo>
                          <a:lnTo>
                            <a:pt x="4" y="3"/>
                          </a:lnTo>
                          <a:lnTo>
                            <a:pt x="3" y="3"/>
                          </a:lnTo>
                          <a:lnTo>
                            <a:pt x="3" y="4"/>
                          </a:lnTo>
                          <a:lnTo>
                            <a:pt x="2" y="4"/>
                          </a:lnTo>
                          <a:lnTo>
                            <a:pt x="2" y="5"/>
                          </a:lnTo>
                          <a:lnTo>
                            <a:pt x="2" y="5"/>
                          </a:lnTo>
                          <a:lnTo>
                            <a:pt x="1" y="6"/>
                          </a:lnTo>
                          <a:lnTo>
                            <a:pt x="1" y="6"/>
                          </a:lnTo>
                          <a:lnTo>
                            <a:pt x="1" y="7"/>
                          </a:lnTo>
                          <a:lnTo>
                            <a:pt x="1" y="8"/>
                          </a:lnTo>
                          <a:lnTo>
                            <a:pt x="1" y="8"/>
                          </a:lnTo>
                          <a:lnTo>
                            <a:pt x="0" y="9"/>
                          </a:lnTo>
                          <a:lnTo>
                            <a:pt x="0" y="9"/>
                          </a:lnTo>
                          <a:lnTo>
                            <a:pt x="0" y="10"/>
                          </a:lnTo>
                          <a:lnTo>
                            <a:pt x="0" y="11"/>
                          </a:lnTo>
                          <a:lnTo>
                            <a:pt x="0" y="11"/>
                          </a:lnTo>
                          <a:lnTo>
                            <a:pt x="1" y="12"/>
                          </a:lnTo>
                          <a:lnTo>
                            <a:pt x="1" y="13"/>
                          </a:lnTo>
                          <a:lnTo>
                            <a:pt x="1" y="13"/>
                          </a:lnTo>
                          <a:lnTo>
                            <a:pt x="1" y="14"/>
                          </a:lnTo>
                          <a:lnTo>
                            <a:pt x="1" y="14"/>
                          </a:lnTo>
                          <a:lnTo>
                            <a:pt x="2" y="15"/>
                          </a:lnTo>
                          <a:lnTo>
                            <a:pt x="2" y="16"/>
                          </a:lnTo>
                          <a:lnTo>
                            <a:pt x="2" y="16"/>
                          </a:lnTo>
                          <a:lnTo>
                            <a:pt x="3" y="17"/>
                          </a:lnTo>
                          <a:lnTo>
                            <a:pt x="3" y="17"/>
                          </a:lnTo>
                          <a:lnTo>
                            <a:pt x="4" y="17"/>
                          </a:lnTo>
                          <a:lnTo>
                            <a:pt x="4" y="18"/>
                          </a:lnTo>
                          <a:lnTo>
                            <a:pt x="5" y="18"/>
                          </a:lnTo>
                          <a:lnTo>
                            <a:pt x="5" y="19"/>
                          </a:lnTo>
                          <a:lnTo>
                            <a:pt x="6" y="19"/>
                          </a:lnTo>
                          <a:lnTo>
                            <a:pt x="6" y="19"/>
                          </a:lnTo>
                          <a:lnTo>
                            <a:pt x="7" y="19"/>
                          </a:lnTo>
                          <a:lnTo>
                            <a:pt x="8" y="20"/>
                          </a:lnTo>
                          <a:lnTo>
                            <a:pt x="8" y="20"/>
                          </a:lnTo>
                          <a:lnTo>
                            <a:pt x="9" y="20"/>
                          </a:lnTo>
                          <a:lnTo>
                            <a:pt x="10" y="20"/>
                          </a:lnTo>
                          <a:lnTo>
                            <a:pt x="10" y="20"/>
                          </a:lnTo>
                          <a:lnTo>
                            <a:pt x="11" y="20"/>
                          </a:lnTo>
                          <a:lnTo>
                            <a:pt x="11" y="20"/>
                          </a:lnTo>
                          <a:lnTo>
                            <a:pt x="12" y="20"/>
                          </a:lnTo>
                          <a:lnTo>
                            <a:pt x="13" y="20"/>
                          </a:lnTo>
                          <a:lnTo>
                            <a:pt x="13" y="19"/>
                          </a:lnTo>
                          <a:lnTo>
                            <a:pt x="14" y="19"/>
                          </a:lnTo>
                          <a:lnTo>
                            <a:pt x="14" y="19"/>
                          </a:lnTo>
                          <a:lnTo>
                            <a:pt x="15" y="19"/>
                          </a:lnTo>
                          <a:lnTo>
                            <a:pt x="16" y="18"/>
                          </a:lnTo>
                          <a:lnTo>
                            <a:pt x="16" y="18"/>
                          </a:lnTo>
                          <a:lnTo>
                            <a:pt x="17" y="17"/>
                          </a:lnTo>
                          <a:lnTo>
                            <a:pt x="17" y="17"/>
                          </a:lnTo>
                          <a:lnTo>
                            <a:pt x="17" y="17"/>
                          </a:lnTo>
                          <a:lnTo>
                            <a:pt x="18" y="16"/>
                          </a:lnTo>
                          <a:lnTo>
                            <a:pt x="18" y="16"/>
                          </a:lnTo>
                          <a:lnTo>
                            <a:pt x="19" y="15"/>
                          </a:lnTo>
                          <a:lnTo>
                            <a:pt x="19" y="14"/>
                          </a:lnTo>
                          <a:lnTo>
                            <a:pt x="19" y="14"/>
                          </a:lnTo>
                          <a:lnTo>
                            <a:pt x="19" y="13"/>
                          </a:lnTo>
                          <a:lnTo>
                            <a:pt x="19" y="13"/>
                          </a:lnTo>
                          <a:lnTo>
                            <a:pt x="20" y="12"/>
                          </a:lnTo>
                          <a:lnTo>
                            <a:pt x="20" y="1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159" name="Freeform 91">
                      <a:extLst>
                        <a:ext uri="{FF2B5EF4-FFF2-40B4-BE49-F238E27FC236}">
                          <a16:creationId xmlns:a16="http://schemas.microsoft.com/office/drawing/2014/main" id="{138A973F-8F0E-4D5C-B05C-32E1018A1BC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43042" y="4053401"/>
                      <a:ext cx="41197" cy="41197"/>
                    </a:xfrm>
                    <a:custGeom>
                      <a:avLst/>
                      <a:gdLst>
                        <a:gd name="T0" fmla="*/ 153 w 153"/>
                        <a:gd name="T1" fmla="*/ 71 h 153"/>
                        <a:gd name="T2" fmla="*/ 151 w 153"/>
                        <a:gd name="T3" fmla="*/ 61 h 153"/>
                        <a:gd name="T4" fmla="*/ 149 w 153"/>
                        <a:gd name="T5" fmla="*/ 52 h 153"/>
                        <a:gd name="T6" fmla="*/ 145 w 153"/>
                        <a:gd name="T7" fmla="*/ 43 h 153"/>
                        <a:gd name="T8" fmla="*/ 140 w 153"/>
                        <a:gd name="T9" fmla="*/ 34 h 153"/>
                        <a:gd name="T10" fmla="*/ 134 w 153"/>
                        <a:gd name="T11" fmla="*/ 26 h 153"/>
                        <a:gd name="T12" fmla="*/ 127 w 153"/>
                        <a:gd name="T13" fmla="*/ 19 h 153"/>
                        <a:gd name="T14" fmla="*/ 119 w 153"/>
                        <a:gd name="T15" fmla="*/ 13 h 153"/>
                        <a:gd name="T16" fmla="*/ 110 w 153"/>
                        <a:gd name="T17" fmla="*/ 8 h 153"/>
                        <a:gd name="T18" fmla="*/ 101 w 153"/>
                        <a:gd name="T19" fmla="*/ 4 h 153"/>
                        <a:gd name="T20" fmla="*/ 91 w 153"/>
                        <a:gd name="T21" fmla="*/ 2 h 153"/>
                        <a:gd name="T22" fmla="*/ 82 w 153"/>
                        <a:gd name="T23" fmla="*/ 0 h 153"/>
                        <a:gd name="T24" fmla="*/ 72 w 153"/>
                        <a:gd name="T25" fmla="*/ 0 h 153"/>
                        <a:gd name="T26" fmla="*/ 62 w 153"/>
                        <a:gd name="T27" fmla="*/ 2 h 153"/>
                        <a:gd name="T28" fmla="*/ 52 w 153"/>
                        <a:gd name="T29" fmla="*/ 4 h 153"/>
                        <a:gd name="T30" fmla="*/ 43 w 153"/>
                        <a:gd name="T31" fmla="*/ 8 h 153"/>
                        <a:gd name="T32" fmla="*/ 34 w 153"/>
                        <a:gd name="T33" fmla="*/ 13 h 153"/>
                        <a:gd name="T34" fmla="*/ 26 w 153"/>
                        <a:gd name="T35" fmla="*/ 19 h 153"/>
                        <a:gd name="T36" fmla="*/ 19 w 153"/>
                        <a:gd name="T37" fmla="*/ 26 h 153"/>
                        <a:gd name="T38" fmla="*/ 13 w 153"/>
                        <a:gd name="T39" fmla="*/ 34 h 153"/>
                        <a:gd name="T40" fmla="*/ 8 w 153"/>
                        <a:gd name="T41" fmla="*/ 43 h 153"/>
                        <a:gd name="T42" fmla="*/ 4 w 153"/>
                        <a:gd name="T43" fmla="*/ 52 h 153"/>
                        <a:gd name="T44" fmla="*/ 2 w 153"/>
                        <a:gd name="T45" fmla="*/ 61 h 153"/>
                        <a:gd name="T46" fmla="*/ 1 w 153"/>
                        <a:gd name="T47" fmla="*/ 71 h 153"/>
                        <a:gd name="T48" fmla="*/ 1 w 153"/>
                        <a:gd name="T49" fmla="*/ 81 h 153"/>
                        <a:gd name="T50" fmla="*/ 2 w 153"/>
                        <a:gd name="T51" fmla="*/ 91 h 153"/>
                        <a:gd name="T52" fmla="*/ 4 w 153"/>
                        <a:gd name="T53" fmla="*/ 101 h 153"/>
                        <a:gd name="T54" fmla="*/ 8 w 153"/>
                        <a:gd name="T55" fmla="*/ 110 h 153"/>
                        <a:gd name="T56" fmla="*/ 13 w 153"/>
                        <a:gd name="T57" fmla="*/ 119 h 153"/>
                        <a:gd name="T58" fmla="*/ 19 w 153"/>
                        <a:gd name="T59" fmla="*/ 127 h 153"/>
                        <a:gd name="T60" fmla="*/ 26 w 153"/>
                        <a:gd name="T61" fmla="*/ 134 h 153"/>
                        <a:gd name="T62" fmla="*/ 34 w 153"/>
                        <a:gd name="T63" fmla="*/ 140 h 153"/>
                        <a:gd name="T64" fmla="*/ 43 w 153"/>
                        <a:gd name="T65" fmla="*/ 145 h 153"/>
                        <a:gd name="T66" fmla="*/ 52 w 153"/>
                        <a:gd name="T67" fmla="*/ 148 h 153"/>
                        <a:gd name="T68" fmla="*/ 62 w 153"/>
                        <a:gd name="T69" fmla="*/ 151 h 153"/>
                        <a:gd name="T70" fmla="*/ 72 w 153"/>
                        <a:gd name="T71" fmla="*/ 152 h 153"/>
                        <a:gd name="T72" fmla="*/ 82 w 153"/>
                        <a:gd name="T73" fmla="*/ 152 h 153"/>
                        <a:gd name="T74" fmla="*/ 91 w 153"/>
                        <a:gd name="T75" fmla="*/ 151 h 153"/>
                        <a:gd name="T76" fmla="*/ 101 w 153"/>
                        <a:gd name="T77" fmla="*/ 148 h 153"/>
                        <a:gd name="T78" fmla="*/ 110 w 153"/>
                        <a:gd name="T79" fmla="*/ 145 h 153"/>
                        <a:gd name="T80" fmla="*/ 119 w 153"/>
                        <a:gd name="T81" fmla="*/ 140 h 153"/>
                        <a:gd name="T82" fmla="*/ 127 w 153"/>
                        <a:gd name="T83" fmla="*/ 134 h 153"/>
                        <a:gd name="T84" fmla="*/ 134 w 153"/>
                        <a:gd name="T85" fmla="*/ 127 h 153"/>
                        <a:gd name="T86" fmla="*/ 140 w 153"/>
                        <a:gd name="T87" fmla="*/ 119 h 153"/>
                        <a:gd name="T88" fmla="*/ 145 w 153"/>
                        <a:gd name="T89" fmla="*/ 110 h 153"/>
                        <a:gd name="T90" fmla="*/ 149 w 153"/>
                        <a:gd name="T91" fmla="*/ 101 h 153"/>
                        <a:gd name="T92" fmla="*/ 151 w 153"/>
                        <a:gd name="T93" fmla="*/ 91 h 153"/>
                        <a:gd name="T94" fmla="*/ 153 w 153"/>
                        <a:gd name="T95" fmla="*/ 81 h 15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</a:cxnLst>
                      <a:rect l="0" t="0" r="r" b="b"/>
                      <a:pathLst>
                        <a:path w="153" h="153">
                          <a:moveTo>
                            <a:pt x="153" y="76"/>
                          </a:moveTo>
                          <a:lnTo>
                            <a:pt x="153" y="71"/>
                          </a:lnTo>
                          <a:lnTo>
                            <a:pt x="152" y="66"/>
                          </a:lnTo>
                          <a:lnTo>
                            <a:pt x="151" y="61"/>
                          </a:lnTo>
                          <a:lnTo>
                            <a:pt x="150" y="57"/>
                          </a:lnTo>
                          <a:lnTo>
                            <a:pt x="149" y="52"/>
                          </a:lnTo>
                          <a:lnTo>
                            <a:pt x="147" y="47"/>
                          </a:lnTo>
                          <a:lnTo>
                            <a:pt x="145" y="43"/>
                          </a:lnTo>
                          <a:lnTo>
                            <a:pt x="143" y="38"/>
                          </a:lnTo>
                          <a:lnTo>
                            <a:pt x="140" y="34"/>
                          </a:lnTo>
                          <a:lnTo>
                            <a:pt x="137" y="30"/>
                          </a:lnTo>
                          <a:lnTo>
                            <a:pt x="134" y="26"/>
                          </a:lnTo>
                          <a:lnTo>
                            <a:pt x="130" y="22"/>
                          </a:lnTo>
                          <a:lnTo>
                            <a:pt x="127" y="19"/>
                          </a:lnTo>
                          <a:lnTo>
                            <a:pt x="123" y="16"/>
                          </a:lnTo>
                          <a:lnTo>
                            <a:pt x="119" y="13"/>
                          </a:lnTo>
                          <a:lnTo>
                            <a:pt x="115" y="10"/>
                          </a:lnTo>
                          <a:lnTo>
                            <a:pt x="110" y="8"/>
                          </a:lnTo>
                          <a:lnTo>
                            <a:pt x="106" y="6"/>
                          </a:lnTo>
                          <a:lnTo>
                            <a:pt x="101" y="4"/>
                          </a:lnTo>
                          <a:lnTo>
                            <a:pt x="96" y="3"/>
                          </a:lnTo>
                          <a:lnTo>
                            <a:pt x="91" y="2"/>
                          </a:lnTo>
                          <a:lnTo>
                            <a:pt x="87" y="1"/>
                          </a:lnTo>
                          <a:lnTo>
                            <a:pt x="82" y="0"/>
                          </a:lnTo>
                          <a:lnTo>
                            <a:pt x="77" y="0"/>
                          </a:lnTo>
                          <a:lnTo>
                            <a:pt x="72" y="0"/>
                          </a:lnTo>
                          <a:lnTo>
                            <a:pt x="67" y="1"/>
                          </a:lnTo>
                          <a:lnTo>
                            <a:pt x="62" y="2"/>
                          </a:lnTo>
                          <a:lnTo>
                            <a:pt x="57" y="3"/>
                          </a:lnTo>
                          <a:lnTo>
                            <a:pt x="52" y="4"/>
                          </a:lnTo>
                          <a:lnTo>
                            <a:pt x="47" y="6"/>
                          </a:lnTo>
                          <a:lnTo>
                            <a:pt x="43" y="8"/>
                          </a:lnTo>
                          <a:lnTo>
                            <a:pt x="38" y="10"/>
                          </a:lnTo>
                          <a:lnTo>
                            <a:pt x="34" y="13"/>
                          </a:lnTo>
                          <a:lnTo>
                            <a:pt x="30" y="16"/>
                          </a:lnTo>
                          <a:lnTo>
                            <a:pt x="26" y="19"/>
                          </a:lnTo>
                          <a:lnTo>
                            <a:pt x="23" y="22"/>
                          </a:lnTo>
                          <a:lnTo>
                            <a:pt x="19" y="26"/>
                          </a:lnTo>
                          <a:lnTo>
                            <a:pt x="16" y="30"/>
                          </a:lnTo>
                          <a:lnTo>
                            <a:pt x="13" y="34"/>
                          </a:lnTo>
                          <a:lnTo>
                            <a:pt x="11" y="38"/>
                          </a:lnTo>
                          <a:lnTo>
                            <a:pt x="8" y="43"/>
                          </a:lnTo>
                          <a:lnTo>
                            <a:pt x="6" y="47"/>
                          </a:lnTo>
                          <a:lnTo>
                            <a:pt x="4" y="52"/>
                          </a:lnTo>
                          <a:lnTo>
                            <a:pt x="3" y="57"/>
                          </a:lnTo>
                          <a:lnTo>
                            <a:pt x="2" y="61"/>
                          </a:lnTo>
                          <a:lnTo>
                            <a:pt x="1" y="66"/>
                          </a:lnTo>
                          <a:lnTo>
                            <a:pt x="1" y="71"/>
                          </a:lnTo>
                          <a:lnTo>
                            <a:pt x="0" y="76"/>
                          </a:lnTo>
                          <a:lnTo>
                            <a:pt x="1" y="81"/>
                          </a:lnTo>
                          <a:lnTo>
                            <a:pt x="1" y="86"/>
                          </a:lnTo>
                          <a:lnTo>
                            <a:pt x="2" y="91"/>
                          </a:lnTo>
                          <a:lnTo>
                            <a:pt x="3" y="96"/>
                          </a:lnTo>
                          <a:lnTo>
                            <a:pt x="4" y="101"/>
                          </a:lnTo>
                          <a:lnTo>
                            <a:pt x="6" y="105"/>
                          </a:lnTo>
                          <a:lnTo>
                            <a:pt x="8" y="110"/>
                          </a:lnTo>
                          <a:lnTo>
                            <a:pt x="11" y="114"/>
                          </a:lnTo>
                          <a:lnTo>
                            <a:pt x="13" y="119"/>
                          </a:lnTo>
                          <a:lnTo>
                            <a:pt x="16" y="123"/>
                          </a:lnTo>
                          <a:lnTo>
                            <a:pt x="19" y="127"/>
                          </a:lnTo>
                          <a:lnTo>
                            <a:pt x="23" y="130"/>
                          </a:lnTo>
                          <a:lnTo>
                            <a:pt x="26" y="134"/>
                          </a:lnTo>
                          <a:lnTo>
                            <a:pt x="30" y="137"/>
                          </a:lnTo>
                          <a:lnTo>
                            <a:pt x="34" y="140"/>
                          </a:lnTo>
                          <a:lnTo>
                            <a:pt x="38" y="142"/>
                          </a:lnTo>
                          <a:lnTo>
                            <a:pt x="43" y="145"/>
                          </a:lnTo>
                          <a:lnTo>
                            <a:pt x="47" y="147"/>
                          </a:lnTo>
                          <a:lnTo>
                            <a:pt x="52" y="148"/>
                          </a:lnTo>
                          <a:lnTo>
                            <a:pt x="57" y="150"/>
                          </a:lnTo>
                          <a:lnTo>
                            <a:pt x="62" y="151"/>
                          </a:lnTo>
                          <a:lnTo>
                            <a:pt x="67" y="152"/>
                          </a:lnTo>
                          <a:lnTo>
                            <a:pt x="72" y="152"/>
                          </a:lnTo>
                          <a:lnTo>
                            <a:pt x="77" y="153"/>
                          </a:lnTo>
                          <a:lnTo>
                            <a:pt x="82" y="152"/>
                          </a:lnTo>
                          <a:lnTo>
                            <a:pt x="87" y="152"/>
                          </a:lnTo>
                          <a:lnTo>
                            <a:pt x="91" y="151"/>
                          </a:lnTo>
                          <a:lnTo>
                            <a:pt x="96" y="150"/>
                          </a:lnTo>
                          <a:lnTo>
                            <a:pt x="101" y="148"/>
                          </a:lnTo>
                          <a:lnTo>
                            <a:pt x="106" y="147"/>
                          </a:lnTo>
                          <a:lnTo>
                            <a:pt x="110" y="145"/>
                          </a:lnTo>
                          <a:lnTo>
                            <a:pt x="115" y="142"/>
                          </a:lnTo>
                          <a:lnTo>
                            <a:pt x="119" y="140"/>
                          </a:lnTo>
                          <a:lnTo>
                            <a:pt x="123" y="137"/>
                          </a:lnTo>
                          <a:lnTo>
                            <a:pt x="127" y="134"/>
                          </a:lnTo>
                          <a:lnTo>
                            <a:pt x="130" y="130"/>
                          </a:lnTo>
                          <a:lnTo>
                            <a:pt x="134" y="127"/>
                          </a:lnTo>
                          <a:lnTo>
                            <a:pt x="137" y="123"/>
                          </a:lnTo>
                          <a:lnTo>
                            <a:pt x="140" y="119"/>
                          </a:lnTo>
                          <a:lnTo>
                            <a:pt x="143" y="114"/>
                          </a:lnTo>
                          <a:lnTo>
                            <a:pt x="145" y="110"/>
                          </a:lnTo>
                          <a:lnTo>
                            <a:pt x="147" y="105"/>
                          </a:lnTo>
                          <a:lnTo>
                            <a:pt x="149" y="101"/>
                          </a:lnTo>
                          <a:lnTo>
                            <a:pt x="150" y="96"/>
                          </a:lnTo>
                          <a:lnTo>
                            <a:pt x="151" y="91"/>
                          </a:lnTo>
                          <a:lnTo>
                            <a:pt x="152" y="86"/>
                          </a:lnTo>
                          <a:lnTo>
                            <a:pt x="153" y="81"/>
                          </a:lnTo>
                          <a:lnTo>
                            <a:pt x="153" y="76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160" name="Line 96">
                      <a:extLst>
                        <a:ext uri="{FF2B5EF4-FFF2-40B4-BE49-F238E27FC236}">
                          <a16:creationId xmlns:a16="http://schemas.microsoft.com/office/drawing/2014/main" id="{5ECF227E-145E-4E51-BFC1-D348371DA87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790418" y="4032802"/>
                      <a:ext cx="57676" cy="16479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grpSp>
                  <p:nvGrpSpPr>
                    <p:cNvPr id="161" name="Group 160">
                      <a:extLst>
                        <a:ext uri="{FF2B5EF4-FFF2-40B4-BE49-F238E27FC236}">
                          <a16:creationId xmlns:a16="http://schemas.microsoft.com/office/drawing/2014/main" id="{E4F4D7CF-6053-445D-92E3-2410E7DD4B5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790418" y="3993666"/>
                      <a:ext cx="57676" cy="55615"/>
                      <a:chOff x="2790418" y="3993666"/>
                      <a:chExt cx="57676" cy="55615"/>
                    </a:xfrm>
                  </p:grpSpPr>
                  <p:sp>
                    <p:nvSpPr>
                      <p:cNvPr id="178" name="Line 95">
                        <a:extLst>
                          <a:ext uri="{FF2B5EF4-FFF2-40B4-BE49-F238E27FC236}">
                            <a16:creationId xmlns:a16="http://schemas.microsoft.com/office/drawing/2014/main" id="{D40D6481-FCEA-4A25-B951-64701E26FDF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90418" y="3993666"/>
                        <a:ext cx="22659" cy="55615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400">
                          <a:latin typeface="+mj-lt"/>
                        </a:endParaRPr>
                      </a:p>
                    </p:txBody>
                  </p:sp>
                  <p:sp>
                    <p:nvSpPr>
                      <p:cNvPr id="179" name="Line 97">
                        <a:extLst>
                          <a:ext uri="{FF2B5EF4-FFF2-40B4-BE49-F238E27FC236}">
                            <a16:creationId xmlns:a16="http://schemas.microsoft.com/office/drawing/2014/main" id="{8B5E43C3-AF59-4637-B2E3-DE0EAD953CD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790418" y="4032802"/>
                        <a:ext cx="57676" cy="16479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400">
                          <a:latin typeface="+mj-lt"/>
                        </a:endParaRPr>
                      </a:p>
                    </p:txBody>
                  </p:sp>
                </p:grpSp>
                <p:sp>
                  <p:nvSpPr>
                    <p:cNvPr id="162" name="Line 80">
                      <a:extLst>
                        <a:ext uri="{FF2B5EF4-FFF2-40B4-BE49-F238E27FC236}">
                          <a16:creationId xmlns:a16="http://schemas.microsoft.com/office/drawing/2014/main" id="{97D87841-1C3F-47E6-BCCC-F6B78CDCE59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1204935" y="3680122"/>
                      <a:ext cx="494985" cy="61145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grpSp>
                  <p:nvGrpSpPr>
                    <p:cNvPr id="163" name="Group 162">
                      <a:extLst>
                        <a:ext uri="{FF2B5EF4-FFF2-40B4-BE49-F238E27FC236}">
                          <a16:creationId xmlns:a16="http://schemas.microsoft.com/office/drawing/2014/main" id="{1E8DF668-9D07-498B-8222-392D75D76D8A}"/>
                        </a:ext>
                      </a:extLst>
                    </p:cNvPr>
                    <p:cNvGrpSpPr/>
                    <p:nvPr/>
                  </p:nvGrpSpPr>
                  <p:grpSpPr>
                    <a:xfrm rot="2140740">
                      <a:off x="1183818" y="3677417"/>
                      <a:ext cx="59736" cy="51495"/>
                      <a:chOff x="1017153" y="4098582"/>
                      <a:chExt cx="59736" cy="51495"/>
                    </a:xfrm>
                  </p:grpSpPr>
                  <p:sp>
                    <p:nvSpPr>
                      <p:cNvPr id="175" name="Line 98">
                        <a:extLst>
                          <a:ext uri="{FF2B5EF4-FFF2-40B4-BE49-F238E27FC236}">
                            <a16:creationId xmlns:a16="http://schemas.microsoft.com/office/drawing/2014/main" id="{CBDC8EFB-DF05-4524-A33E-CCDD04478E3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017153" y="4098582"/>
                        <a:ext cx="59736" cy="10299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400">
                          <a:latin typeface="+mj-lt"/>
                        </a:endParaRPr>
                      </a:p>
                    </p:txBody>
                  </p:sp>
                  <p:sp>
                    <p:nvSpPr>
                      <p:cNvPr id="176" name="Line 99">
                        <a:extLst>
                          <a:ext uri="{FF2B5EF4-FFF2-40B4-BE49-F238E27FC236}">
                            <a16:creationId xmlns:a16="http://schemas.microsoft.com/office/drawing/2014/main" id="{A4A8A6F0-A958-4BDF-9B1F-315750857D4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1017153" y="4108880"/>
                        <a:ext cx="43257" cy="41197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400">
                          <a:latin typeface="+mj-lt"/>
                        </a:endParaRPr>
                      </a:p>
                    </p:txBody>
                  </p:sp>
                  <p:sp>
                    <p:nvSpPr>
                      <p:cNvPr id="177" name="Line 100">
                        <a:extLst>
                          <a:ext uri="{FF2B5EF4-FFF2-40B4-BE49-F238E27FC236}">
                            <a16:creationId xmlns:a16="http://schemas.microsoft.com/office/drawing/2014/main" id="{309E7318-C63C-4989-8CFD-F44CB6C462C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17153" y="4108880"/>
                        <a:ext cx="43257" cy="41197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400">
                          <a:latin typeface="+mj-lt"/>
                        </a:endParaRPr>
                      </a:p>
                    </p:txBody>
                  </p:sp>
                </p:grpSp>
                <p:grpSp>
                  <p:nvGrpSpPr>
                    <p:cNvPr id="164" name="Group 64">
                      <a:extLst>
                        <a:ext uri="{FF2B5EF4-FFF2-40B4-BE49-F238E27FC236}">
                          <a16:creationId xmlns:a16="http://schemas.microsoft.com/office/drawing/2014/main" id="{79346668-853E-488D-9AC6-5ADCF619F7E5}"/>
                        </a:ext>
                      </a:extLst>
                    </p:cNvPr>
                    <p:cNvGrpSpPr/>
                    <p:nvPr/>
                  </p:nvGrpSpPr>
                  <p:grpSpPr>
                    <a:xfrm rot="11963780">
                      <a:off x="1764024" y="4257670"/>
                      <a:ext cx="57676" cy="53556"/>
                      <a:chOff x="1976438" y="5637389"/>
                      <a:chExt cx="44450" cy="41275"/>
                    </a:xfrm>
                  </p:grpSpPr>
                  <p:sp>
                    <p:nvSpPr>
                      <p:cNvPr id="172" name="Line 101">
                        <a:extLst>
                          <a:ext uri="{FF2B5EF4-FFF2-40B4-BE49-F238E27FC236}">
                            <a16:creationId xmlns:a16="http://schemas.microsoft.com/office/drawing/2014/main" id="{3324FEEC-9D32-4DCA-81D3-FD704CF5BE8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98663" y="5637389"/>
                        <a:ext cx="22225" cy="41275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400">
                          <a:latin typeface="+mj-lt"/>
                        </a:endParaRPr>
                      </a:p>
                    </p:txBody>
                  </p:sp>
                  <p:sp>
                    <p:nvSpPr>
                      <p:cNvPr id="173" name="Line 102">
                        <a:extLst>
                          <a:ext uri="{FF2B5EF4-FFF2-40B4-BE49-F238E27FC236}">
                            <a16:creationId xmlns:a16="http://schemas.microsoft.com/office/drawing/2014/main" id="{B1DC555D-4215-49B9-A9B7-74A57B5E4B9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76438" y="5637389"/>
                        <a:ext cx="44450" cy="635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400">
                          <a:latin typeface="+mj-lt"/>
                        </a:endParaRPr>
                      </a:p>
                    </p:txBody>
                  </p:sp>
                  <p:sp>
                    <p:nvSpPr>
                      <p:cNvPr id="174" name="Line 103">
                        <a:extLst>
                          <a:ext uri="{FF2B5EF4-FFF2-40B4-BE49-F238E27FC236}">
                            <a16:creationId xmlns:a16="http://schemas.microsoft.com/office/drawing/2014/main" id="{884CB146-6345-49B3-92FF-71EDA5F5E50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976438" y="5637389"/>
                        <a:ext cx="44450" cy="635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400">
                          <a:latin typeface="+mj-lt"/>
                        </a:endParaRPr>
                      </a:p>
                    </p:txBody>
                  </p:sp>
                </p:grpSp>
                <p:sp>
                  <p:nvSpPr>
                    <p:cNvPr id="165" name="Rectangle 132">
                      <a:extLst>
                        <a:ext uri="{FF2B5EF4-FFF2-40B4-BE49-F238E27FC236}">
                          <a16:creationId xmlns:a16="http://schemas.microsoft.com/office/drawing/2014/main" id="{8B6CA332-C673-4496-8442-0AA16B1D642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13226" y="3221226"/>
                      <a:ext cx="251391" cy="15498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BMA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p:txBody>
                </p:sp>
                <p:sp>
                  <p:nvSpPr>
                    <p:cNvPr id="166" name="Rectangle 133">
                      <a:extLst>
                        <a:ext uri="{FF2B5EF4-FFF2-40B4-BE49-F238E27FC236}">
                          <a16:creationId xmlns:a16="http://schemas.microsoft.com/office/drawing/2014/main" id="{38404134-5303-4350-A311-4A0E122EB12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13226" y="3320098"/>
                      <a:ext cx="387465" cy="15498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806.52'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p:txBody>
                </p:sp>
                <p:sp>
                  <p:nvSpPr>
                    <p:cNvPr id="167" name="Rectangle 138">
                      <a:extLst>
                        <a:ext uri="{FF2B5EF4-FFF2-40B4-BE49-F238E27FC236}">
                          <a16:creationId xmlns:a16="http://schemas.microsoft.com/office/drawing/2014/main" id="{8E425D7F-340A-4264-9C48-4EA72E22F8D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7261" y="3568151"/>
                      <a:ext cx="257157" cy="15498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BMD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p:txBody>
                </p:sp>
                <p:sp>
                  <p:nvSpPr>
                    <p:cNvPr id="168" name="Rectangle 139">
                      <a:extLst>
                        <a:ext uri="{FF2B5EF4-FFF2-40B4-BE49-F238E27FC236}">
                          <a16:creationId xmlns:a16="http://schemas.microsoft.com/office/drawing/2014/main" id="{179799FB-7C60-46EF-A1C2-0B71E11A242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7261" y="3669084"/>
                      <a:ext cx="387465" cy="15498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824.04'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p:txBody>
                </p:sp>
                <p:sp>
                  <p:nvSpPr>
                    <p:cNvPr id="169" name="Rectangle 141">
                      <a:extLst>
                        <a:ext uri="{FF2B5EF4-FFF2-40B4-BE49-F238E27FC236}">
                          <a16:creationId xmlns:a16="http://schemas.microsoft.com/office/drawing/2014/main" id="{4D1A6A09-8849-4189-961E-79DB8CFCB20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43042" y="4135794"/>
                      <a:ext cx="86488" cy="15498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Q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p:txBody>
                </p:sp>
                <p:sp>
                  <p:nvSpPr>
                    <p:cNvPr id="170" name="Freeform 90">
                      <a:extLst>
                        <a:ext uri="{FF2B5EF4-FFF2-40B4-BE49-F238E27FC236}">
                          <a16:creationId xmlns:a16="http://schemas.microsoft.com/office/drawing/2014/main" id="{EAF6AB1D-07E3-4A14-A828-08298F2278F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06272" y="4284629"/>
                      <a:ext cx="41197" cy="41197"/>
                    </a:xfrm>
                    <a:custGeom>
                      <a:avLst/>
                      <a:gdLst>
                        <a:gd name="T0" fmla="*/ 20 w 20"/>
                        <a:gd name="T1" fmla="*/ 10 h 20"/>
                        <a:gd name="T2" fmla="*/ 20 w 20"/>
                        <a:gd name="T3" fmla="*/ 9 h 20"/>
                        <a:gd name="T4" fmla="*/ 19 w 20"/>
                        <a:gd name="T5" fmla="*/ 8 h 20"/>
                        <a:gd name="T6" fmla="*/ 19 w 20"/>
                        <a:gd name="T7" fmla="*/ 6 h 20"/>
                        <a:gd name="T8" fmla="*/ 19 w 20"/>
                        <a:gd name="T9" fmla="*/ 5 h 20"/>
                        <a:gd name="T10" fmla="*/ 18 w 20"/>
                        <a:gd name="T11" fmla="*/ 4 h 20"/>
                        <a:gd name="T12" fmla="*/ 17 w 20"/>
                        <a:gd name="T13" fmla="*/ 3 h 20"/>
                        <a:gd name="T14" fmla="*/ 16 w 20"/>
                        <a:gd name="T15" fmla="*/ 2 h 20"/>
                        <a:gd name="T16" fmla="*/ 15 w 20"/>
                        <a:gd name="T17" fmla="*/ 2 h 20"/>
                        <a:gd name="T18" fmla="*/ 14 w 20"/>
                        <a:gd name="T19" fmla="*/ 1 h 20"/>
                        <a:gd name="T20" fmla="*/ 13 w 20"/>
                        <a:gd name="T21" fmla="*/ 1 h 20"/>
                        <a:gd name="T22" fmla="*/ 11 w 20"/>
                        <a:gd name="T23" fmla="*/ 0 h 20"/>
                        <a:gd name="T24" fmla="*/ 10 w 20"/>
                        <a:gd name="T25" fmla="*/ 0 h 20"/>
                        <a:gd name="T26" fmla="*/ 9 w 20"/>
                        <a:gd name="T27" fmla="*/ 0 h 20"/>
                        <a:gd name="T28" fmla="*/ 8 w 20"/>
                        <a:gd name="T29" fmla="*/ 1 h 20"/>
                        <a:gd name="T30" fmla="*/ 6 w 20"/>
                        <a:gd name="T31" fmla="*/ 1 h 20"/>
                        <a:gd name="T32" fmla="*/ 5 w 20"/>
                        <a:gd name="T33" fmla="*/ 2 h 20"/>
                        <a:gd name="T34" fmla="*/ 4 w 20"/>
                        <a:gd name="T35" fmla="*/ 2 h 20"/>
                        <a:gd name="T36" fmla="*/ 3 w 20"/>
                        <a:gd name="T37" fmla="*/ 3 h 20"/>
                        <a:gd name="T38" fmla="*/ 2 w 20"/>
                        <a:gd name="T39" fmla="*/ 4 h 20"/>
                        <a:gd name="T40" fmla="*/ 2 w 20"/>
                        <a:gd name="T41" fmla="*/ 5 h 20"/>
                        <a:gd name="T42" fmla="*/ 1 w 20"/>
                        <a:gd name="T43" fmla="*/ 6 h 20"/>
                        <a:gd name="T44" fmla="*/ 1 w 20"/>
                        <a:gd name="T45" fmla="*/ 8 h 20"/>
                        <a:gd name="T46" fmla="*/ 0 w 20"/>
                        <a:gd name="T47" fmla="*/ 9 h 20"/>
                        <a:gd name="T48" fmla="*/ 0 w 20"/>
                        <a:gd name="T49" fmla="*/ 10 h 20"/>
                        <a:gd name="T50" fmla="*/ 0 w 20"/>
                        <a:gd name="T51" fmla="*/ 11 h 20"/>
                        <a:gd name="T52" fmla="*/ 1 w 20"/>
                        <a:gd name="T53" fmla="*/ 13 h 20"/>
                        <a:gd name="T54" fmla="*/ 1 w 20"/>
                        <a:gd name="T55" fmla="*/ 14 h 20"/>
                        <a:gd name="T56" fmla="*/ 2 w 20"/>
                        <a:gd name="T57" fmla="*/ 15 h 20"/>
                        <a:gd name="T58" fmla="*/ 2 w 20"/>
                        <a:gd name="T59" fmla="*/ 16 h 20"/>
                        <a:gd name="T60" fmla="*/ 3 w 20"/>
                        <a:gd name="T61" fmla="*/ 17 h 20"/>
                        <a:gd name="T62" fmla="*/ 4 w 20"/>
                        <a:gd name="T63" fmla="*/ 18 h 20"/>
                        <a:gd name="T64" fmla="*/ 5 w 20"/>
                        <a:gd name="T65" fmla="*/ 19 h 20"/>
                        <a:gd name="T66" fmla="*/ 6 w 20"/>
                        <a:gd name="T67" fmla="*/ 19 h 20"/>
                        <a:gd name="T68" fmla="*/ 8 w 20"/>
                        <a:gd name="T69" fmla="*/ 20 h 20"/>
                        <a:gd name="T70" fmla="*/ 9 w 20"/>
                        <a:gd name="T71" fmla="*/ 20 h 20"/>
                        <a:gd name="T72" fmla="*/ 10 w 20"/>
                        <a:gd name="T73" fmla="*/ 20 h 20"/>
                        <a:gd name="T74" fmla="*/ 11 w 20"/>
                        <a:gd name="T75" fmla="*/ 20 h 20"/>
                        <a:gd name="T76" fmla="*/ 13 w 20"/>
                        <a:gd name="T77" fmla="*/ 20 h 20"/>
                        <a:gd name="T78" fmla="*/ 14 w 20"/>
                        <a:gd name="T79" fmla="*/ 19 h 20"/>
                        <a:gd name="T80" fmla="*/ 15 w 20"/>
                        <a:gd name="T81" fmla="*/ 19 h 20"/>
                        <a:gd name="T82" fmla="*/ 16 w 20"/>
                        <a:gd name="T83" fmla="*/ 18 h 20"/>
                        <a:gd name="T84" fmla="*/ 17 w 20"/>
                        <a:gd name="T85" fmla="*/ 17 h 20"/>
                        <a:gd name="T86" fmla="*/ 18 w 20"/>
                        <a:gd name="T87" fmla="*/ 16 h 20"/>
                        <a:gd name="T88" fmla="*/ 19 w 20"/>
                        <a:gd name="T89" fmla="*/ 15 h 20"/>
                        <a:gd name="T90" fmla="*/ 19 w 20"/>
                        <a:gd name="T91" fmla="*/ 14 h 20"/>
                        <a:gd name="T92" fmla="*/ 19 w 20"/>
                        <a:gd name="T93" fmla="*/ 13 h 20"/>
                        <a:gd name="T94" fmla="*/ 20 w 20"/>
                        <a:gd name="T95" fmla="*/ 11 h 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</a:cxnLst>
                      <a:rect l="0" t="0" r="r" b="b"/>
                      <a:pathLst>
                        <a:path w="20" h="20">
                          <a:moveTo>
                            <a:pt x="20" y="11"/>
                          </a:moveTo>
                          <a:lnTo>
                            <a:pt x="20" y="10"/>
                          </a:lnTo>
                          <a:lnTo>
                            <a:pt x="20" y="9"/>
                          </a:lnTo>
                          <a:lnTo>
                            <a:pt x="20" y="9"/>
                          </a:lnTo>
                          <a:lnTo>
                            <a:pt x="20" y="8"/>
                          </a:lnTo>
                          <a:lnTo>
                            <a:pt x="19" y="8"/>
                          </a:lnTo>
                          <a:lnTo>
                            <a:pt x="19" y="7"/>
                          </a:lnTo>
                          <a:lnTo>
                            <a:pt x="19" y="6"/>
                          </a:lnTo>
                          <a:lnTo>
                            <a:pt x="19" y="6"/>
                          </a:lnTo>
                          <a:lnTo>
                            <a:pt x="19" y="5"/>
                          </a:lnTo>
                          <a:lnTo>
                            <a:pt x="18" y="5"/>
                          </a:lnTo>
                          <a:lnTo>
                            <a:pt x="18" y="4"/>
                          </a:lnTo>
                          <a:lnTo>
                            <a:pt x="17" y="4"/>
                          </a:lnTo>
                          <a:lnTo>
                            <a:pt x="17" y="3"/>
                          </a:lnTo>
                          <a:lnTo>
                            <a:pt x="17" y="3"/>
                          </a:lnTo>
                          <a:lnTo>
                            <a:pt x="16" y="2"/>
                          </a:lnTo>
                          <a:lnTo>
                            <a:pt x="16" y="2"/>
                          </a:lnTo>
                          <a:lnTo>
                            <a:pt x="15" y="2"/>
                          </a:lnTo>
                          <a:lnTo>
                            <a:pt x="14" y="1"/>
                          </a:lnTo>
                          <a:lnTo>
                            <a:pt x="14" y="1"/>
                          </a:lnTo>
                          <a:lnTo>
                            <a:pt x="13" y="1"/>
                          </a:lnTo>
                          <a:lnTo>
                            <a:pt x="13" y="1"/>
                          </a:lnTo>
                          <a:lnTo>
                            <a:pt x="12" y="1"/>
                          </a:lnTo>
                          <a:lnTo>
                            <a:pt x="11" y="0"/>
                          </a:lnTo>
                          <a:lnTo>
                            <a:pt x="11" y="0"/>
                          </a:lnTo>
                          <a:lnTo>
                            <a:pt x="10" y="0"/>
                          </a:lnTo>
                          <a:lnTo>
                            <a:pt x="10" y="0"/>
                          </a:lnTo>
                          <a:lnTo>
                            <a:pt x="9" y="0"/>
                          </a:lnTo>
                          <a:lnTo>
                            <a:pt x="8" y="1"/>
                          </a:lnTo>
                          <a:lnTo>
                            <a:pt x="8" y="1"/>
                          </a:lnTo>
                          <a:lnTo>
                            <a:pt x="7" y="1"/>
                          </a:lnTo>
                          <a:lnTo>
                            <a:pt x="6" y="1"/>
                          </a:lnTo>
                          <a:lnTo>
                            <a:pt x="6" y="1"/>
                          </a:lnTo>
                          <a:lnTo>
                            <a:pt x="5" y="2"/>
                          </a:lnTo>
                          <a:lnTo>
                            <a:pt x="5" y="2"/>
                          </a:lnTo>
                          <a:lnTo>
                            <a:pt x="4" y="2"/>
                          </a:lnTo>
                          <a:lnTo>
                            <a:pt x="4" y="3"/>
                          </a:lnTo>
                          <a:lnTo>
                            <a:pt x="3" y="3"/>
                          </a:lnTo>
                          <a:lnTo>
                            <a:pt x="3" y="4"/>
                          </a:lnTo>
                          <a:lnTo>
                            <a:pt x="2" y="4"/>
                          </a:lnTo>
                          <a:lnTo>
                            <a:pt x="2" y="5"/>
                          </a:lnTo>
                          <a:lnTo>
                            <a:pt x="2" y="5"/>
                          </a:lnTo>
                          <a:lnTo>
                            <a:pt x="1" y="6"/>
                          </a:lnTo>
                          <a:lnTo>
                            <a:pt x="1" y="6"/>
                          </a:lnTo>
                          <a:lnTo>
                            <a:pt x="1" y="7"/>
                          </a:lnTo>
                          <a:lnTo>
                            <a:pt x="1" y="8"/>
                          </a:lnTo>
                          <a:lnTo>
                            <a:pt x="1" y="8"/>
                          </a:lnTo>
                          <a:lnTo>
                            <a:pt x="0" y="9"/>
                          </a:lnTo>
                          <a:lnTo>
                            <a:pt x="0" y="9"/>
                          </a:lnTo>
                          <a:lnTo>
                            <a:pt x="0" y="10"/>
                          </a:lnTo>
                          <a:lnTo>
                            <a:pt x="0" y="11"/>
                          </a:lnTo>
                          <a:lnTo>
                            <a:pt x="0" y="11"/>
                          </a:lnTo>
                          <a:lnTo>
                            <a:pt x="1" y="12"/>
                          </a:lnTo>
                          <a:lnTo>
                            <a:pt x="1" y="13"/>
                          </a:lnTo>
                          <a:lnTo>
                            <a:pt x="1" y="13"/>
                          </a:lnTo>
                          <a:lnTo>
                            <a:pt x="1" y="14"/>
                          </a:lnTo>
                          <a:lnTo>
                            <a:pt x="1" y="14"/>
                          </a:lnTo>
                          <a:lnTo>
                            <a:pt x="2" y="15"/>
                          </a:lnTo>
                          <a:lnTo>
                            <a:pt x="2" y="16"/>
                          </a:lnTo>
                          <a:lnTo>
                            <a:pt x="2" y="16"/>
                          </a:lnTo>
                          <a:lnTo>
                            <a:pt x="3" y="17"/>
                          </a:lnTo>
                          <a:lnTo>
                            <a:pt x="3" y="17"/>
                          </a:lnTo>
                          <a:lnTo>
                            <a:pt x="4" y="17"/>
                          </a:lnTo>
                          <a:lnTo>
                            <a:pt x="4" y="18"/>
                          </a:lnTo>
                          <a:lnTo>
                            <a:pt x="5" y="18"/>
                          </a:lnTo>
                          <a:lnTo>
                            <a:pt x="5" y="19"/>
                          </a:lnTo>
                          <a:lnTo>
                            <a:pt x="6" y="19"/>
                          </a:lnTo>
                          <a:lnTo>
                            <a:pt x="6" y="19"/>
                          </a:lnTo>
                          <a:lnTo>
                            <a:pt x="7" y="19"/>
                          </a:lnTo>
                          <a:lnTo>
                            <a:pt x="8" y="20"/>
                          </a:lnTo>
                          <a:lnTo>
                            <a:pt x="8" y="20"/>
                          </a:lnTo>
                          <a:lnTo>
                            <a:pt x="9" y="20"/>
                          </a:lnTo>
                          <a:lnTo>
                            <a:pt x="10" y="20"/>
                          </a:lnTo>
                          <a:lnTo>
                            <a:pt x="10" y="20"/>
                          </a:lnTo>
                          <a:lnTo>
                            <a:pt x="11" y="20"/>
                          </a:lnTo>
                          <a:lnTo>
                            <a:pt x="11" y="20"/>
                          </a:lnTo>
                          <a:lnTo>
                            <a:pt x="12" y="20"/>
                          </a:lnTo>
                          <a:lnTo>
                            <a:pt x="13" y="20"/>
                          </a:lnTo>
                          <a:lnTo>
                            <a:pt x="13" y="19"/>
                          </a:lnTo>
                          <a:lnTo>
                            <a:pt x="14" y="19"/>
                          </a:lnTo>
                          <a:lnTo>
                            <a:pt x="14" y="19"/>
                          </a:lnTo>
                          <a:lnTo>
                            <a:pt x="15" y="19"/>
                          </a:lnTo>
                          <a:lnTo>
                            <a:pt x="16" y="18"/>
                          </a:lnTo>
                          <a:lnTo>
                            <a:pt x="16" y="18"/>
                          </a:lnTo>
                          <a:lnTo>
                            <a:pt x="17" y="17"/>
                          </a:lnTo>
                          <a:lnTo>
                            <a:pt x="17" y="17"/>
                          </a:lnTo>
                          <a:lnTo>
                            <a:pt x="17" y="17"/>
                          </a:lnTo>
                          <a:lnTo>
                            <a:pt x="18" y="16"/>
                          </a:lnTo>
                          <a:lnTo>
                            <a:pt x="18" y="16"/>
                          </a:lnTo>
                          <a:lnTo>
                            <a:pt x="19" y="15"/>
                          </a:lnTo>
                          <a:lnTo>
                            <a:pt x="19" y="14"/>
                          </a:lnTo>
                          <a:lnTo>
                            <a:pt x="19" y="14"/>
                          </a:lnTo>
                          <a:lnTo>
                            <a:pt x="19" y="13"/>
                          </a:lnTo>
                          <a:lnTo>
                            <a:pt x="19" y="13"/>
                          </a:lnTo>
                          <a:lnTo>
                            <a:pt x="20" y="12"/>
                          </a:lnTo>
                          <a:lnTo>
                            <a:pt x="20" y="1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171" name="Rectangle 126">
                      <a:extLst>
                        <a:ext uri="{FF2B5EF4-FFF2-40B4-BE49-F238E27FC236}">
                          <a16:creationId xmlns:a16="http://schemas.microsoft.com/office/drawing/2014/main" id="{E49DB9FD-465D-497D-856F-FA57A4F1E3D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63387" y="4007800"/>
                      <a:ext cx="324041" cy="15498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1400" dirty="0">
                          <a:solidFill>
                            <a:srgbClr val="0000FF"/>
                          </a:solidFill>
                          <a:latin typeface="+mj-lt"/>
                        </a:rPr>
                        <a:t>+1.75’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191" name="Rectangle 125">
            <a:extLst>
              <a:ext uri="{FF2B5EF4-FFF2-40B4-BE49-F238E27FC236}">
                <a16:creationId xmlns:a16="http://schemas.microsoft.com/office/drawing/2014/main" id="{F79F8861-9D04-40F0-A47B-677D1E5F4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2560" y="2958748"/>
            <a:ext cx="5001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>
                <a:solidFill>
                  <a:srgbClr val="FF0000"/>
                </a:solidFill>
                <a:latin typeface="+mj-lt"/>
              </a:rPr>
              <a:t>822.34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5090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1293E1-37E0-4940-A003-683B7059E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603" y="884331"/>
            <a:ext cx="8431576" cy="5358814"/>
          </a:xfrm>
        </p:spPr>
        <p:txBody>
          <a:bodyPr/>
          <a:lstStyle/>
          <a:p>
            <a:r>
              <a:rPr lang="en-US" dirty="0"/>
              <a:t>C. Random Errors Only</a:t>
            </a:r>
          </a:p>
          <a:p>
            <a:pPr lvl="1"/>
            <a:r>
              <a:rPr lang="en-US" dirty="0"/>
              <a:t>Mistakes and systematic errors must be eliminated/compensated.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Mistake: effect can be spread into other measurements</a:t>
            </a:r>
          </a:p>
          <a:p>
            <a:pPr lvl="2"/>
            <a:r>
              <a:rPr lang="en-US" dirty="0"/>
              <a:t>Residual sizes and distribution.</a:t>
            </a:r>
          </a:p>
        </p:txBody>
      </p:sp>
      <p:grpSp>
        <p:nvGrpSpPr>
          <p:cNvPr id="3" name="Group 6"/>
          <p:cNvGrpSpPr/>
          <p:nvPr/>
        </p:nvGrpSpPr>
        <p:grpSpPr>
          <a:xfrm>
            <a:off x="914400" y="2743200"/>
            <a:ext cx="3727874" cy="2212506"/>
            <a:chOff x="862949" y="2240344"/>
            <a:chExt cx="3727874" cy="2212506"/>
          </a:xfrm>
        </p:grpSpPr>
        <p:sp>
          <p:nvSpPr>
            <p:cNvPr id="8" name="Line 78">
              <a:extLst>
                <a:ext uri="{FF2B5EF4-FFF2-40B4-BE49-F238E27FC236}">
                  <a16:creationId xmlns:a16="http://schemas.microsoft.com/office/drawing/2014/main" id="{FECD2BBC-B792-4972-9BC5-9D54054EEC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6779" y="3099924"/>
              <a:ext cx="1828520" cy="503148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 type="arrow"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9" name="Line 79">
              <a:extLst>
                <a:ext uri="{FF2B5EF4-FFF2-40B4-BE49-F238E27FC236}">
                  <a16:creationId xmlns:a16="http://schemas.microsoft.com/office/drawing/2014/main" id="{490F8DB6-549D-4039-994C-E1B5B82C77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10378" y="2649543"/>
              <a:ext cx="1011093" cy="936011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 type="arrow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10" name="Line 80">
              <a:extLst>
                <a:ext uri="{FF2B5EF4-FFF2-40B4-BE49-F238E27FC236}">
                  <a16:creationId xmlns:a16="http://schemas.microsoft.com/office/drawing/2014/main" id="{F485420D-77DF-4D28-8372-1A7B6783C2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0389" y="3630603"/>
              <a:ext cx="815882" cy="260281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 type="arrow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11" name="Line 81">
              <a:extLst>
                <a:ext uri="{FF2B5EF4-FFF2-40B4-BE49-F238E27FC236}">
                  <a16:creationId xmlns:a16="http://schemas.microsoft.com/office/drawing/2014/main" id="{2AA58F00-4DD3-47AC-A1BF-6C85925273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77611" y="3640612"/>
              <a:ext cx="662694" cy="458421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 type="arrow"/>
              <a:tailEnd type="non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12" name="Rectangle 82">
              <a:extLst>
                <a:ext uri="{FF2B5EF4-FFF2-40B4-BE49-F238E27FC236}">
                  <a16:creationId xmlns:a16="http://schemas.microsoft.com/office/drawing/2014/main" id="{BAB23C4C-8C6F-497D-A2E8-96A6D4716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5756" y="3064992"/>
              <a:ext cx="50054" cy="4755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13" name="Rectangle 83">
              <a:extLst>
                <a:ext uri="{FF2B5EF4-FFF2-40B4-BE49-F238E27FC236}">
                  <a16:creationId xmlns:a16="http://schemas.microsoft.com/office/drawing/2014/main" id="{F277BE45-E77D-48A2-B696-0ECA01FDF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5756" y="3064992"/>
              <a:ext cx="50054" cy="4755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14" name="Rectangle 84">
              <a:extLst>
                <a:ext uri="{FF2B5EF4-FFF2-40B4-BE49-F238E27FC236}">
                  <a16:creationId xmlns:a16="http://schemas.microsoft.com/office/drawing/2014/main" id="{EE39F7BD-9A1F-4AE4-81F7-D178A9421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9524" y="4101111"/>
              <a:ext cx="47553" cy="4755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15" name="Rectangle 85">
              <a:extLst>
                <a:ext uri="{FF2B5EF4-FFF2-40B4-BE49-F238E27FC236}">
                  <a16:creationId xmlns:a16="http://schemas.microsoft.com/office/drawing/2014/main" id="{6A633061-E9D0-4925-98FD-259C5C1BFD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9524" y="4101111"/>
              <a:ext cx="47553" cy="4755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16" name="Rectangle 86">
              <a:extLst>
                <a:ext uri="{FF2B5EF4-FFF2-40B4-BE49-F238E27FC236}">
                  <a16:creationId xmlns:a16="http://schemas.microsoft.com/office/drawing/2014/main" id="{76F53A45-84E3-45B8-BEA2-DE6BCC33D5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244" y="3865857"/>
              <a:ext cx="50054" cy="5005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17" name="Rectangle 87">
              <a:extLst>
                <a:ext uri="{FF2B5EF4-FFF2-40B4-BE49-F238E27FC236}">
                  <a16:creationId xmlns:a16="http://schemas.microsoft.com/office/drawing/2014/main" id="{98649D30-170F-4C25-8F06-1807F5F8DF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244" y="3865857"/>
              <a:ext cx="50054" cy="5005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18" name="Rectangle 88">
              <a:extLst>
                <a:ext uri="{FF2B5EF4-FFF2-40B4-BE49-F238E27FC236}">
                  <a16:creationId xmlns:a16="http://schemas.microsoft.com/office/drawing/2014/main" id="{C3BFA052-B33F-4E37-92B7-87D5330819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6444" y="2624516"/>
              <a:ext cx="50054" cy="5005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19" name="Rectangle 89">
              <a:extLst>
                <a:ext uri="{FF2B5EF4-FFF2-40B4-BE49-F238E27FC236}">
                  <a16:creationId xmlns:a16="http://schemas.microsoft.com/office/drawing/2014/main" id="{183FF276-1BF2-45A2-862C-A04BFA2D8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6444" y="2624516"/>
              <a:ext cx="50054" cy="5005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20" name="Freeform 90">
              <a:extLst>
                <a:ext uri="{FF2B5EF4-FFF2-40B4-BE49-F238E27FC236}">
                  <a16:creationId xmlns:a16="http://schemas.microsoft.com/office/drawing/2014/main" id="{BFC82641-5D4A-498C-AD55-70C107614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2816" y="3590560"/>
              <a:ext cx="50054" cy="50054"/>
            </a:xfrm>
            <a:custGeom>
              <a:avLst/>
              <a:gdLst>
                <a:gd name="T0" fmla="*/ 20 w 20"/>
                <a:gd name="T1" fmla="*/ 10 h 20"/>
                <a:gd name="T2" fmla="*/ 20 w 20"/>
                <a:gd name="T3" fmla="*/ 9 h 20"/>
                <a:gd name="T4" fmla="*/ 19 w 20"/>
                <a:gd name="T5" fmla="*/ 8 h 20"/>
                <a:gd name="T6" fmla="*/ 19 w 20"/>
                <a:gd name="T7" fmla="*/ 6 h 20"/>
                <a:gd name="T8" fmla="*/ 19 w 20"/>
                <a:gd name="T9" fmla="*/ 5 h 20"/>
                <a:gd name="T10" fmla="*/ 18 w 20"/>
                <a:gd name="T11" fmla="*/ 4 h 20"/>
                <a:gd name="T12" fmla="*/ 17 w 20"/>
                <a:gd name="T13" fmla="*/ 3 h 20"/>
                <a:gd name="T14" fmla="*/ 16 w 20"/>
                <a:gd name="T15" fmla="*/ 2 h 20"/>
                <a:gd name="T16" fmla="*/ 15 w 20"/>
                <a:gd name="T17" fmla="*/ 2 h 20"/>
                <a:gd name="T18" fmla="*/ 14 w 20"/>
                <a:gd name="T19" fmla="*/ 1 h 20"/>
                <a:gd name="T20" fmla="*/ 13 w 20"/>
                <a:gd name="T21" fmla="*/ 1 h 20"/>
                <a:gd name="T22" fmla="*/ 11 w 20"/>
                <a:gd name="T23" fmla="*/ 0 h 20"/>
                <a:gd name="T24" fmla="*/ 10 w 20"/>
                <a:gd name="T25" fmla="*/ 0 h 20"/>
                <a:gd name="T26" fmla="*/ 9 w 20"/>
                <a:gd name="T27" fmla="*/ 0 h 20"/>
                <a:gd name="T28" fmla="*/ 8 w 20"/>
                <a:gd name="T29" fmla="*/ 1 h 20"/>
                <a:gd name="T30" fmla="*/ 6 w 20"/>
                <a:gd name="T31" fmla="*/ 1 h 20"/>
                <a:gd name="T32" fmla="*/ 5 w 20"/>
                <a:gd name="T33" fmla="*/ 2 h 20"/>
                <a:gd name="T34" fmla="*/ 4 w 20"/>
                <a:gd name="T35" fmla="*/ 2 h 20"/>
                <a:gd name="T36" fmla="*/ 3 w 20"/>
                <a:gd name="T37" fmla="*/ 3 h 20"/>
                <a:gd name="T38" fmla="*/ 2 w 20"/>
                <a:gd name="T39" fmla="*/ 4 h 20"/>
                <a:gd name="T40" fmla="*/ 2 w 20"/>
                <a:gd name="T41" fmla="*/ 5 h 20"/>
                <a:gd name="T42" fmla="*/ 1 w 20"/>
                <a:gd name="T43" fmla="*/ 6 h 20"/>
                <a:gd name="T44" fmla="*/ 1 w 20"/>
                <a:gd name="T45" fmla="*/ 8 h 20"/>
                <a:gd name="T46" fmla="*/ 0 w 20"/>
                <a:gd name="T47" fmla="*/ 9 h 20"/>
                <a:gd name="T48" fmla="*/ 0 w 20"/>
                <a:gd name="T49" fmla="*/ 10 h 20"/>
                <a:gd name="T50" fmla="*/ 0 w 20"/>
                <a:gd name="T51" fmla="*/ 11 h 20"/>
                <a:gd name="T52" fmla="*/ 1 w 20"/>
                <a:gd name="T53" fmla="*/ 13 h 20"/>
                <a:gd name="T54" fmla="*/ 1 w 20"/>
                <a:gd name="T55" fmla="*/ 14 h 20"/>
                <a:gd name="T56" fmla="*/ 2 w 20"/>
                <a:gd name="T57" fmla="*/ 15 h 20"/>
                <a:gd name="T58" fmla="*/ 2 w 20"/>
                <a:gd name="T59" fmla="*/ 16 h 20"/>
                <a:gd name="T60" fmla="*/ 3 w 20"/>
                <a:gd name="T61" fmla="*/ 17 h 20"/>
                <a:gd name="T62" fmla="*/ 4 w 20"/>
                <a:gd name="T63" fmla="*/ 18 h 20"/>
                <a:gd name="T64" fmla="*/ 5 w 20"/>
                <a:gd name="T65" fmla="*/ 19 h 20"/>
                <a:gd name="T66" fmla="*/ 6 w 20"/>
                <a:gd name="T67" fmla="*/ 19 h 20"/>
                <a:gd name="T68" fmla="*/ 8 w 20"/>
                <a:gd name="T69" fmla="*/ 20 h 20"/>
                <a:gd name="T70" fmla="*/ 9 w 20"/>
                <a:gd name="T71" fmla="*/ 20 h 20"/>
                <a:gd name="T72" fmla="*/ 10 w 20"/>
                <a:gd name="T73" fmla="*/ 20 h 20"/>
                <a:gd name="T74" fmla="*/ 11 w 20"/>
                <a:gd name="T75" fmla="*/ 20 h 20"/>
                <a:gd name="T76" fmla="*/ 13 w 20"/>
                <a:gd name="T77" fmla="*/ 20 h 20"/>
                <a:gd name="T78" fmla="*/ 14 w 20"/>
                <a:gd name="T79" fmla="*/ 19 h 20"/>
                <a:gd name="T80" fmla="*/ 15 w 20"/>
                <a:gd name="T81" fmla="*/ 19 h 20"/>
                <a:gd name="T82" fmla="*/ 16 w 20"/>
                <a:gd name="T83" fmla="*/ 18 h 20"/>
                <a:gd name="T84" fmla="*/ 17 w 20"/>
                <a:gd name="T85" fmla="*/ 17 h 20"/>
                <a:gd name="T86" fmla="*/ 18 w 20"/>
                <a:gd name="T87" fmla="*/ 16 h 20"/>
                <a:gd name="T88" fmla="*/ 19 w 20"/>
                <a:gd name="T89" fmla="*/ 15 h 20"/>
                <a:gd name="T90" fmla="*/ 19 w 20"/>
                <a:gd name="T91" fmla="*/ 14 h 20"/>
                <a:gd name="T92" fmla="*/ 19 w 20"/>
                <a:gd name="T93" fmla="*/ 13 h 20"/>
                <a:gd name="T94" fmla="*/ 20 w 20"/>
                <a:gd name="T95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" h="20">
                  <a:moveTo>
                    <a:pt x="20" y="11"/>
                  </a:moveTo>
                  <a:lnTo>
                    <a:pt x="20" y="10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8"/>
                  </a:lnTo>
                  <a:lnTo>
                    <a:pt x="19" y="8"/>
                  </a:lnTo>
                  <a:lnTo>
                    <a:pt x="19" y="7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20" y="12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21" name="Freeform 91">
              <a:extLst>
                <a:ext uri="{FF2B5EF4-FFF2-40B4-BE49-F238E27FC236}">
                  <a16:creationId xmlns:a16="http://schemas.microsoft.com/office/drawing/2014/main" id="{C6BE4EC1-CFBD-40BD-B66B-BB27ED638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2816" y="3590560"/>
              <a:ext cx="50054" cy="50054"/>
            </a:xfrm>
            <a:custGeom>
              <a:avLst/>
              <a:gdLst>
                <a:gd name="T0" fmla="*/ 153 w 153"/>
                <a:gd name="T1" fmla="*/ 71 h 153"/>
                <a:gd name="T2" fmla="*/ 151 w 153"/>
                <a:gd name="T3" fmla="*/ 61 h 153"/>
                <a:gd name="T4" fmla="*/ 149 w 153"/>
                <a:gd name="T5" fmla="*/ 52 h 153"/>
                <a:gd name="T6" fmla="*/ 145 w 153"/>
                <a:gd name="T7" fmla="*/ 43 h 153"/>
                <a:gd name="T8" fmla="*/ 140 w 153"/>
                <a:gd name="T9" fmla="*/ 34 h 153"/>
                <a:gd name="T10" fmla="*/ 134 w 153"/>
                <a:gd name="T11" fmla="*/ 26 h 153"/>
                <a:gd name="T12" fmla="*/ 127 w 153"/>
                <a:gd name="T13" fmla="*/ 19 h 153"/>
                <a:gd name="T14" fmla="*/ 119 w 153"/>
                <a:gd name="T15" fmla="*/ 13 h 153"/>
                <a:gd name="T16" fmla="*/ 110 w 153"/>
                <a:gd name="T17" fmla="*/ 8 h 153"/>
                <a:gd name="T18" fmla="*/ 101 w 153"/>
                <a:gd name="T19" fmla="*/ 4 h 153"/>
                <a:gd name="T20" fmla="*/ 91 w 153"/>
                <a:gd name="T21" fmla="*/ 2 h 153"/>
                <a:gd name="T22" fmla="*/ 82 w 153"/>
                <a:gd name="T23" fmla="*/ 0 h 153"/>
                <a:gd name="T24" fmla="*/ 72 w 153"/>
                <a:gd name="T25" fmla="*/ 0 h 153"/>
                <a:gd name="T26" fmla="*/ 62 w 153"/>
                <a:gd name="T27" fmla="*/ 2 h 153"/>
                <a:gd name="T28" fmla="*/ 52 w 153"/>
                <a:gd name="T29" fmla="*/ 4 h 153"/>
                <a:gd name="T30" fmla="*/ 43 w 153"/>
                <a:gd name="T31" fmla="*/ 8 h 153"/>
                <a:gd name="T32" fmla="*/ 34 w 153"/>
                <a:gd name="T33" fmla="*/ 13 h 153"/>
                <a:gd name="T34" fmla="*/ 26 w 153"/>
                <a:gd name="T35" fmla="*/ 19 h 153"/>
                <a:gd name="T36" fmla="*/ 19 w 153"/>
                <a:gd name="T37" fmla="*/ 26 h 153"/>
                <a:gd name="T38" fmla="*/ 13 w 153"/>
                <a:gd name="T39" fmla="*/ 34 h 153"/>
                <a:gd name="T40" fmla="*/ 8 w 153"/>
                <a:gd name="T41" fmla="*/ 43 h 153"/>
                <a:gd name="T42" fmla="*/ 4 w 153"/>
                <a:gd name="T43" fmla="*/ 52 h 153"/>
                <a:gd name="T44" fmla="*/ 2 w 153"/>
                <a:gd name="T45" fmla="*/ 61 h 153"/>
                <a:gd name="T46" fmla="*/ 1 w 153"/>
                <a:gd name="T47" fmla="*/ 71 h 153"/>
                <a:gd name="T48" fmla="*/ 1 w 153"/>
                <a:gd name="T49" fmla="*/ 81 h 153"/>
                <a:gd name="T50" fmla="*/ 2 w 153"/>
                <a:gd name="T51" fmla="*/ 91 h 153"/>
                <a:gd name="T52" fmla="*/ 4 w 153"/>
                <a:gd name="T53" fmla="*/ 101 h 153"/>
                <a:gd name="T54" fmla="*/ 8 w 153"/>
                <a:gd name="T55" fmla="*/ 110 h 153"/>
                <a:gd name="T56" fmla="*/ 13 w 153"/>
                <a:gd name="T57" fmla="*/ 119 h 153"/>
                <a:gd name="T58" fmla="*/ 19 w 153"/>
                <a:gd name="T59" fmla="*/ 127 h 153"/>
                <a:gd name="T60" fmla="*/ 26 w 153"/>
                <a:gd name="T61" fmla="*/ 134 h 153"/>
                <a:gd name="T62" fmla="*/ 34 w 153"/>
                <a:gd name="T63" fmla="*/ 140 h 153"/>
                <a:gd name="T64" fmla="*/ 43 w 153"/>
                <a:gd name="T65" fmla="*/ 145 h 153"/>
                <a:gd name="T66" fmla="*/ 52 w 153"/>
                <a:gd name="T67" fmla="*/ 148 h 153"/>
                <a:gd name="T68" fmla="*/ 62 w 153"/>
                <a:gd name="T69" fmla="*/ 151 h 153"/>
                <a:gd name="T70" fmla="*/ 72 w 153"/>
                <a:gd name="T71" fmla="*/ 152 h 153"/>
                <a:gd name="T72" fmla="*/ 82 w 153"/>
                <a:gd name="T73" fmla="*/ 152 h 153"/>
                <a:gd name="T74" fmla="*/ 91 w 153"/>
                <a:gd name="T75" fmla="*/ 151 h 153"/>
                <a:gd name="T76" fmla="*/ 101 w 153"/>
                <a:gd name="T77" fmla="*/ 148 h 153"/>
                <a:gd name="T78" fmla="*/ 110 w 153"/>
                <a:gd name="T79" fmla="*/ 145 h 153"/>
                <a:gd name="T80" fmla="*/ 119 w 153"/>
                <a:gd name="T81" fmla="*/ 140 h 153"/>
                <a:gd name="T82" fmla="*/ 127 w 153"/>
                <a:gd name="T83" fmla="*/ 134 h 153"/>
                <a:gd name="T84" fmla="*/ 134 w 153"/>
                <a:gd name="T85" fmla="*/ 127 h 153"/>
                <a:gd name="T86" fmla="*/ 140 w 153"/>
                <a:gd name="T87" fmla="*/ 119 h 153"/>
                <a:gd name="T88" fmla="*/ 145 w 153"/>
                <a:gd name="T89" fmla="*/ 110 h 153"/>
                <a:gd name="T90" fmla="*/ 149 w 153"/>
                <a:gd name="T91" fmla="*/ 101 h 153"/>
                <a:gd name="T92" fmla="*/ 151 w 153"/>
                <a:gd name="T93" fmla="*/ 91 h 153"/>
                <a:gd name="T94" fmla="*/ 153 w 153"/>
                <a:gd name="T95" fmla="*/ 8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3" h="153">
                  <a:moveTo>
                    <a:pt x="153" y="76"/>
                  </a:moveTo>
                  <a:lnTo>
                    <a:pt x="153" y="71"/>
                  </a:lnTo>
                  <a:lnTo>
                    <a:pt x="152" y="66"/>
                  </a:lnTo>
                  <a:lnTo>
                    <a:pt x="151" y="61"/>
                  </a:lnTo>
                  <a:lnTo>
                    <a:pt x="150" y="57"/>
                  </a:lnTo>
                  <a:lnTo>
                    <a:pt x="149" y="52"/>
                  </a:lnTo>
                  <a:lnTo>
                    <a:pt x="147" y="47"/>
                  </a:lnTo>
                  <a:lnTo>
                    <a:pt x="145" y="43"/>
                  </a:lnTo>
                  <a:lnTo>
                    <a:pt x="143" y="38"/>
                  </a:lnTo>
                  <a:lnTo>
                    <a:pt x="140" y="34"/>
                  </a:lnTo>
                  <a:lnTo>
                    <a:pt x="137" y="30"/>
                  </a:lnTo>
                  <a:lnTo>
                    <a:pt x="134" y="26"/>
                  </a:lnTo>
                  <a:lnTo>
                    <a:pt x="130" y="22"/>
                  </a:lnTo>
                  <a:lnTo>
                    <a:pt x="127" y="19"/>
                  </a:lnTo>
                  <a:lnTo>
                    <a:pt x="123" y="16"/>
                  </a:lnTo>
                  <a:lnTo>
                    <a:pt x="119" y="13"/>
                  </a:lnTo>
                  <a:lnTo>
                    <a:pt x="115" y="10"/>
                  </a:lnTo>
                  <a:lnTo>
                    <a:pt x="110" y="8"/>
                  </a:lnTo>
                  <a:lnTo>
                    <a:pt x="106" y="6"/>
                  </a:lnTo>
                  <a:lnTo>
                    <a:pt x="101" y="4"/>
                  </a:lnTo>
                  <a:lnTo>
                    <a:pt x="96" y="3"/>
                  </a:lnTo>
                  <a:lnTo>
                    <a:pt x="91" y="2"/>
                  </a:lnTo>
                  <a:lnTo>
                    <a:pt x="87" y="1"/>
                  </a:lnTo>
                  <a:lnTo>
                    <a:pt x="82" y="0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7" y="1"/>
                  </a:lnTo>
                  <a:lnTo>
                    <a:pt x="62" y="2"/>
                  </a:lnTo>
                  <a:lnTo>
                    <a:pt x="57" y="3"/>
                  </a:lnTo>
                  <a:lnTo>
                    <a:pt x="52" y="4"/>
                  </a:lnTo>
                  <a:lnTo>
                    <a:pt x="47" y="6"/>
                  </a:lnTo>
                  <a:lnTo>
                    <a:pt x="43" y="8"/>
                  </a:lnTo>
                  <a:lnTo>
                    <a:pt x="38" y="10"/>
                  </a:lnTo>
                  <a:lnTo>
                    <a:pt x="34" y="13"/>
                  </a:lnTo>
                  <a:lnTo>
                    <a:pt x="30" y="16"/>
                  </a:lnTo>
                  <a:lnTo>
                    <a:pt x="26" y="19"/>
                  </a:lnTo>
                  <a:lnTo>
                    <a:pt x="23" y="22"/>
                  </a:lnTo>
                  <a:lnTo>
                    <a:pt x="19" y="26"/>
                  </a:lnTo>
                  <a:lnTo>
                    <a:pt x="16" y="30"/>
                  </a:lnTo>
                  <a:lnTo>
                    <a:pt x="13" y="34"/>
                  </a:lnTo>
                  <a:lnTo>
                    <a:pt x="11" y="38"/>
                  </a:lnTo>
                  <a:lnTo>
                    <a:pt x="8" y="43"/>
                  </a:lnTo>
                  <a:lnTo>
                    <a:pt x="6" y="47"/>
                  </a:lnTo>
                  <a:lnTo>
                    <a:pt x="4" y="52"/>
                  </a:lnTo>
                  <a:lnTo>
                    <a:pt x="3" y="57"/>
                  </a:lnTo>
                  <a:lnTo>
                    <a:pt x="2" y="61"/>
                  </a:lnTo>
                  <a:lnTo>
                    <a:pt x="1" y="66"/>
                  </a:lnTo>
                  <a:lnTo>
                    <a:pt x="1" y="71"/>
                  </a:lnTo>
                  <a:lnTo>
                    <a:pt x="0" y="76"/>
                  </a:lnTo>
                  <a:lnTo>
                    <a:pt x="1" y="81"/>
                  </a:lnTo>
                  <a:lnTo>
                    <a:pt x="1" y="86"/>
                  </a:lnTo>
                  <a:lnTo>
                    <a:pt x="2" y="91"/>
                  </a:lnTo>
                  <a:lnTo>
                    <a:pt x="3" y="96"/>
                  </a:lnTo>
                  <a:lnTo>
                    <a:pt x="4" y="101"/>
                  </a:lnTo>
                  <a:lnTo>
                    <a:pt x="6" y="105"/>
                  </a:lnTo>
                  <a:lnTo>
                    <a:pt x="8" y="110"/>
                  </a:lnTo>
                  <a:lnTo>
                    <a:pt x="11" y="114"/>
                  </a:lnTo>
                  <a:lnTo>
                    <a:pt x="13" y="119"/>
                  </a:lnTo>
                  <a:lnTo>
                    <a:pt x="16" y="123"/>
                  </a:lnTo>
                  <a:lnTo>
                    <a:pt x="19" y="127"/>
                  </a:lnTo>
                  <a:lnTo>
                    <a:pt x="23" y="130"/>
                  </a:lnTo>
                  <a:lnTo>
                    <a:pt x="26" y="134"/>
                  </a:lnTo>
                  <a:lnTo>
                    <a:pt x="30" y="137"/>
                  </a:lnTo>
                  <a:lnTo>
                    <a:pt x="34" y="140"/>
                  </a:lnTo>
                  <a:lnTo>
                    <a:pt x="38" y="142"/>
                  </a:lnTo>
                  <a:lnTo>
                    <a:pt x="43" y="145"/>
                  </a:lnTo>
                  <a:lnTo>
                    <a:pt x="47" y="147"/>
                  </a:lnTo>
                  <a:lnTo>
                    <a:pt x="52" y="148"/>
                  </a:lnTo>
                  <a:lnTo>
                    <a:pt x="57" y="150"/>
                  </a:lnTo>
                  <a:lnTo>
                    <a:pt x="62" y="151"/>
                  </a:lnTo>
                  <a:lnTo>
                    <a:pt x="67" y="152"/>
                  </a:lnTo>
                  <a:lnTo>
                    <a:pt x="72" y="152"/>
                  </a:lnTo>
                  <a:lnTo>
                    <a:pt x="77" y="153"/>
                  </a:lnTo>
                  <a:lnTo>
                    <a:pt x="82" y="152"/>
                  </a:lnTo>
                  <a:lnTo>
                    <a:pt x="87" y="152"/>
                  </a:lnTo>
                  <a:lnTo>
                    <a:pt x="91" y="151"/>
                  </a:lnTo>
                  <a:lnTo>
                    <a:pt x="96" y="150"/>
                  </a:lnTo>
                  <a:lnTo>
                    <a:pt x="101" y="148"/>
                  </a:lnTo>
                  <a:lnTo>
                    <a:pt x="106" y="147"/>
                  </a:lnTo>
                  <a:lnTo>
                    <a:pt x="110" y="145"/>
                  </a:lnTo>
                  <a:lnTo>
                    <a:pt x="115" y="142"/>
                  </a:lnTo>
                  <a:lnTo>
                    <a:pt x="119" y="140"/>
                  </a:lnTo>
                  <a:lnTo>
                    <a:pt x="123" y="137"/>
                  </a:lnTo>
                  <a:lnTo>
                    <a:pt x="127" y="134"/>
                  </a:lnTo>
                  <a:lnTo>
                    <a:pt x="130" y="130"/>
                  </a:lnTo>
                  <a:lnTo>
                    <a:pt x="134" y="127"/>
                  </a:lnTo>
                  <a:lnTo>
                    <a:pt x="137" y="123"/>
                  </a:lnTo>
                  <a:lnTo>
                    <a:pt x="140" y="119"/>
                  </a:lnTo>
                  <a:lnTo>
                    <a:pt x="143" y="114"/>
                  </a:lnTo>
                  <a:lnTo>
                    <a:pt x="145" y="110"/>
                  </a:lnTo>
                  <a:lnTo>
                    <a:pt x="147" y="105"/>
                  </a:lnTo>
                  <a:lnTo>
                    <a:pt x="149" y="101"/>
                  </a:lnTo>
                  <a:lnTo>
                    <a:pt x="150" y="96"/>
                  </a:lnTo>
                  <a:lnTo>
                    <a:pt x="151" y="91"/>
                  </a:lnTo>
                  <a:lnTo>
                    <a:pt x="152" y="86"/>
                  </a:lnTo>
                  <a:lnTo>
                    <a:pt x="153" y="81"/>
                  </a:lnTo>
                  <a:lnTo>
                    <a:pt x="153" y="7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22" name="Rectangle 132">
              <a:extLst>
                <a:ext uri="{FF2B5EF4-FFF2-40B4-BE49-F238E27FC236}">
                  <a16:creationId xmlns:a16="http://schemas.microsoft.com/office/drawing/2014/main" id="{B799058E-DAC1-4A5A-AF24-E407AE2BE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1590" y="2579467"/>
              <a:ext cx="359233" cy="221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BMA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3" name="Rectangle 134">
              <a:extLst>
                <a:ext uri="{FF2B5EF4-FFF2-40B4-BE49-F238E27FC236}">
                  <a16:creationId xmlns:a16="http://schemas.microsoft.com/office/drawing/2014/main" id="{D03F3A13-5064-4D8E-8C7C-930D93ABA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6262" y="3978479"/>
              <a:ext cx="354905" cy="221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BMB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4" name="Rectangle 136">
              <a:extLst>
                <a:ext uri="{FF2B5EF4-FFF2-40B4-BE49-F238E27FC236}">
                  <a16:creationId xmlns:a16="http://schemas.microsoft.com/office/drawing/2014/main" id="{552B0476-29DD-4FB8-83E0-E59823105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1821" y="4231251"/>
              <a:ext cx="354905" cy="221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BMC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5" name="Rectangle 138">
              <a:extLst>
                <a:ext uri="{FF2B5EF4-FFF2-40B4-BE49-F238E27FC236}">
                  <a16:creationId xmlns:a16="http://schemas.microsoft.com/office/drawing/2014/main" id="{8011F7E4-6EE8-4E34-8618-1E340EA5D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949" y="3135067"/>
              <a:ext cx="367890" cy="221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BMD</a:t>
              </a:r>
              <a:endPara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6" name="Rectangle 141">
              <a:extLst>
                <a:ext uri="{FF2B5EF4-FFF2-40B4-BE49-F238E27FC236}">
                  <a16:creationId xmlns:a16="http://schemas.microsoft.com/office/drawing/2014/main" id="{E6A9B45C-309A-4EE7-BC44-F5F4CC0468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2816" y="3690667"/>
              <a:ext cx="122630" cy="221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Q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7" name="Freeform 90">
              <a:extLst>
                <a:ext uri="{FF2B5EF4-FFF2-40B4-BE49-F238E27FC236}">
                  <a16:creationId xmlns:a16="http://schemas.microsoft.com/office/drawing/2014/main" id="{BFC82641-5D4A-498C-AD55-70C107614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3028" y="2444799"/>
              <a:ext cx="50054" cy="50054"/>
            </a:xfrm>
            <a:custGeom>
              <a:avLst/>
              <a:gdLst>
                <a:gd name="T0" fmla="*/ 20 w 20"/>
                <a:gd name="T1" fmla="*/ 10 h 20"/>
                <a:gd name="T2" fmla="*/ 20 w 20"/>
                <a:gd name="T3" fmla="*/ 9 h 20"/>
                <a:gd name="T4" fmla="*/ 19 w 20"/>
                <a:gd name="T5" fmla="*/ 8 h 20"/>
                <a:gd name="T6" fmla="*/ 19 w 20"/>
                <a:gd name="T7" fmla="*/ 6 h 20"/>
                <a:gd name="T8" fmla="*/ 19 w 20"/>
                <a:gd name="T9" fmla="*/ 5 h 20"/>
                <a:gd name="T10" fmla="*/ 18 w 20"/>
                <a:gd name="T11" fmla="*/ 4 h 20"/>
                <a:gd name="T12" fmla="*/ 17 w 20"/>
                <a:gd name="T13" fmla="*/ 3 h 20"/>
                <a:gd name="T14" fmla="*/ 16 w 20"/>
                <a:gd name="T15" fmla="*/ 2 h 20"/>
                <a:gd name="T16" fmla="*/ 15 w 20"/>
                <a:gd name="T17" fmla="*/ 2 h 20"/>
                <a:gd name="T18" fmla="*/ 14 w 20"/>
                <a:gd name="T19" fmla="*/ 1 h 20"/>
                <a:gd name="T20" fmla="*/ 13 w 20"/>
                <a:gd name="T21" fmla="*/ 1 h 20"/>
                <a:gd name="T22" fmla="*/ 11 w 20"/>
                <a:gd name="T23" fmla="*/ 0 h 20"/>
                <a:gd name="T24" fmla="*/ 10 w 20"/>
                <a:gd name="T25" fmla="*/ 0 h 20"/>
                <a:gd name="T26" fmla="*/ 9 w 20"/>
                <a:gd name="T27" fmla="*/ 0 h 20"/>
                <a:gd name="T28" fmla="*/ 8 w 20"/>
                <a:gd name="T29" fmla="*/ 1 h 20"/>
                <a:gd name="T30" fmla="*/ 6 w 20"/>
                <a:gd name="T31" fmla="*/ 1 h 20"/>
                <a:gd name="T32" fmla="*/ 5 w 20"/>
                <a:gd name="T33" fmla="*/ 2 h 20"/>
                <a:gd name="T34" fmla="*/ 4 w 20"/>
                <a:gd name="T35" fmla="*/ 2 h 20"/>
                <a:gd name="T36" fmla="*/ 3 w 20"/>
                <a:gd name="T37" fmla="*/ 3 h 20"/>
                <a:gd name="T38" fmla="*/ 2 w 20"/>
                <a:gd name="T39" fmla="*/ 4 h 20"/>
                <a:gd name="T40" fmla="*/ 2 w 20"/>
                <a:gd name="T41" fmla="*/ 5 h 20"/>
                <a:gd name="T42" fmla="*/ 1 w 20"/>
                <a:gd name="T43" fmla="*/ 6 h 20"/>
                <a:gd name="T44" fmla="*/ 1 w 20"/>
                <a:gd name="T45" fmla="*/ 8 h 20"/>
                <a:gd name="T46" fmla="*/ 0 w 20"/>
                <a:gd name="T47" fmla="*/ 9 h 20"/>
                <a:gd name="T48" fmla="*/ 0 w 20"/>
                <a:gd name="T49" fmla="*/ 10 h 20"/>
                <a:gd name="T50" fmla="*/ 0 w 20"/>
                <a:gd name="T51" fmla="*/ 11 h 20"/>
                <a:gd name="T52" fmla="*/ 1 w 20"/>
                <a:gd name="T53" fmla="*/ 13 h 20"/>
                <a:gd name="T54" fmla="*/ 1 w 20"/>
                <a:gd name="T55" fmla="*/ 14 h 20"/>
                <a:gd name="T56" fmla="*/ 2 w 20"/>
                <a:gd name="T57" fmla="*/ 15 h 20"/>
                <a:gd name="T58" fmla="*/ 2 w 20"/>
                <a:gd name="T59" fmla="*/ 16 h 20"/>
                <a:gd name="T60" fmla="*/ 3 w 20"/>
                <a:gd name="T61" fmla="*/ 17 h 20"/>
                <a:gd name="T62" fmla="*/ 4 w 20"/>
                <a:gd name="T63" fmla="*/ 18 h 20"/>
                <a:gd name="T64" fmla="*/ 5 w 20"/>
                <a:gd name="T65" fmla="*/ 19 h 20"/>
                <a:gd name="T66" fmla="*/ 6 w 20"/>
                <a:gd name="T67" fmla="*/ 19 h 20"/>
                <a:gd name="T68" fmla="*/ 8 w 20"/>
                <a:gd name="T69" fmla="*/ 20 h 20"/>
                <a:gd name="T70" fmla="*/ 9 w 20"/>
                <a:gd name="T71" fmla="*/ 20 h 20"/>
                <a:gd name="T72" fmla="*/ 10 w 20"/>
                <a:gd name="T73" fmla="*/ 20 h 20"/>
                <a:gd name="T74" fmla="*/ 11 w 20"/>
                <a:gd name="T75" fmla="*/ 20 h 20"/>
                <a:gd name="T76" fmla="*/ 13 w 20"/>
                <a:gd name="T77" fmla="*/ 20 h 20"/>
                <a:gd name="T78" fmla="*/ 14 w 20"/>
                <a:gd name="T79" fmla="*/ 19 h 20"/>
                <a:gd name="T80" fmla="*/ 15 w 20"/>
                <a:gd name="T81" fmla="*/ 19 h 20"/>
                <a:gd name="T82" fmla="*/ 16 w 20"/>
                <a:gd name="T83" fmla="*/ 18 h 20"/>
                <a:gd name="T84" fmla="*/ 17 w 20"/>
                <a:gd name="T85" fmla="*/ 17 h 20"/>
                <a:gd name="T86" fmla="*/ 18 w 20"/>
                <a:gd name="T87" fmla="*/ 16 h 20"/>
                <a:gd name="T88" fmla="*/ 19 w 20"/>
                <a:gd name="T89" fmla="*/ 15 h 20"/>
                <a:gd name="T90" fmla="*/ 19 w 20"/>
                <a:gd name="T91" fmla="*/ 14 h 20"/>
                <a:gd name="T92" fmla="*/ 19 w 20"/>
                <a:gd name="T93" fmla="*/ 13 h 20"/>
                <a:gd name="T94" fmla="*/ 20 w 20"/>
                <a:gd name="T95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" h="20">
                  <a:moveTo>
                    <a:pt x="20" y="11"/>
                  </a:moveTo>
                  <a:lnTo>
                    <a:pt x="20" y="10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8"/>
                  </a:lnTo>
                  <a:lnTo>
                    <a:pt x="19" y="8"/>
                  </a:lnTo>
                  <a:lnTo>
                    <a:pt x="19" y="7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20" y="12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28" name="Freeform 91">
              <a:extLst>
                <a:ext uri="{FF2B5EF4-FFF2-40B4-BE49-F238E27FC236}">
                  <a16:creationId xmlns:a16="http://schemas.microsoft.com/office/drawing/2014/main" id="{C6BE4EC1-CFBD-40BD-B66B-BB27ED638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3028" y="2444799"/>
              <a:ext cx="50054" cy="50054"/>
            </a:xfrm>
            <a:custGeom>
              <a:avLst/>
              <a:gdLst>
                <a:gd name="T0" fmla="*/ 153 w 153"/>
                <a:gd name="T1" fmla="*/ 71 h 153"/>
                <a:gd name="T2" fmla="*/ 151 w 153"/>
                <a:gd name="T3" fmla="*/ 61 h 153"/>
                <a:gd name="T4" fmla="*/ 149 w 153"/>
                <a:gd name="T5" fmla="*/ 52 h 153"/>
                <a:gd name="T6" fmla="*/ 145 w 153"/>
                <a:gd name="T7" fmla="*/ 43 h 153"/>
                <a:gd name="T8" fmla="*/ 140 w 153"/>
                <a:gd name="T9" fmla="*/ 34 h 153"/>
                <a:gd name="T10" fmla="*/ 134 w 153"/>
                <a:gd name="T11" fmla="*/ 26 h 153"/>
                <a:gd name="T12" fmla="*/ 127 w 153"/>
                <a:gd name="T13" fmla="*/ 19 h 153"/>
                <a:gd name="T14" fmla="*/ 119 w 153"/>
                <a:gd name="T15" fmla="*/ 13 h 153"/>
                <a:gd name="T16" fmla="*/ 110 w 153"/>
                <a:gd name="T17" fmla="*/ 8 h 153"/>
                <a:gd name="T18" fmla="*/ 101 w 153"/>
                <a:gd name="T19" fmla="*/ 4 h 153"/>
                <a:gd name="T20" fmla="*/ 91 w 153"/>
                <a:gd name="T21" fmla="*/ 2 h 153"/>
                <a:gd name="T22" fmla="*/ 82 w 153"/>
                <a:gd name="T23" fmla="*/ 0 h 153"/>
                <a:gd name="T24" fmla="*/ 72 w 153"/>
                <a:gd name="T25" fmla="*/ 0 h 153"/>
                <a:gd name="T26" fmla="*/ 62 w 153"/>
                <a:gd name="T27" fmla="*/ 2 h 153"/>
                <a:gd name="T28" fmla="*/ 52 w 153"/>
                <a:gd name="T29" fmla="*/ 4 h 153"/>
                <a:gd name="T30" fmla="*/ 43 w 153"/>
                <a:gd name="T31" fmla="*/ 8 h 153"/>
                <a:gd name="T32" fmla="*/ 34 w 153"/>
                <a:gd name="T33" fmla="*/ 13 h 153"/>
                <a:gd name="T34" fmla="*/ 26 w 153"/>
                <a:gd name="T35" fmla="*/ 19 h 153"/>
                <a:gd name="T36" fmla="*/ 19 w 153"/>
                <a:gd name="T37" fmla="*/ 26 h 153"/>
                <a:gd name="T38" fmla="*/ 13 w 153"/>
                <a:gd name="T39" fmla="*/ 34 h 153"/>
                <a:gd name="T40" fmla="*/ 8 w 153"/>
                <a:gd name="T41" fmla="*/ 43 h 153"/>
                <a:gd name="T42" fmla="*/ 4 w 153"/>
                <a:gd name="T43" fmla="*/ 52 h 153"/>
                <a:gd name="T44" fmla="*/ 2 w 153"/>
                <a:gd name="T45" fmla="*/ 61 h 153"/>
                <a:gd name="T46" fmla="*/ 1 w 153"/>
                <a:gd name="T47" fmla="*/ 71 h 153"/>
                <a:gd name="T48" fmla="*/ 1 w 153"/>
                <a:gd name="T49" fmla="*/ 81 h 153"/>
                <a:gd name="T50" fmla="*/ 2 w 153"/>
                <a:gd name="T51" fmla="*/ 91 h 153"/>
                <a:gd name="T52" fmla="*/ 4 w 153"/>
                <a:gd name="T53" fmla="*/ 101 h 153"/>
                <a:gd name="T54" fmla="*/ 8 w 153"/>
                <a:gd name="T55" fmla="*/ 110 h 153"/>
                <a:gd name="T56" fmla="*/ 13 w 153"/>
                <a:gd name="T57" fmla="*/ 119 h 153"/>
                <a:gd name="T58" fmla="*/ 19 w 153"/>
                <a:gd name="T59" fmla="*/ 127 h 153"/>
                <a:gd name="T60" fmla="*/ 26 w 153"/>
                <a:gd name="T61" fmla="*/ 134 h 153"/>
                <a:gd name="T62" fmla="*/ 34 w 153"/>
                <a:gd name="T63" fmla="*/ 140 h 153"/>
                <a:gd name="T64" fmla="*/ 43 w 153"/>
                <a:gd name="T65" fmla="*/ 145 h 153"/>
                <a:gd name="T66" fmla="*/ 52 w 153"/>
                <a:gd name="T67" fmla="*/ 148 h 153"/>
                <a:gd name="T68" fmla="*/ 62 w 153"/>
                <a:gd name="T69" fmla="*/ 151 h 153"/>
                <a:gd name="T70" fmla="*/ 72 w 153"/>
                <a:gd name="T71" fmla="*/ 152 h 153"/>
                <a:gd name="T72" fmla="*/ 82 w 153"/>
                <a:gd name="T73" fmla="*/ 152 h 153"/>
                <a:gd name="T74" fmla="*/ 91 w 153"/>
                <a:gd name="T75" fmla="*/ 151 h 153"/>
                <a:gd name="T76" fmla="*/ 101 w 153"/>
                <a:gd name="T77" fmla="*/ 148 h 153"/>
                <a:gd name="T78" fmla="*/ 110 w 153"/>
                <a:gd name="T79" fmla="*/ 145 h 153"/>
                <a:gd name="T80" fmla="*/ 119 w 153"/>
                <a:gd name="T81" fmla="*/ 140 h 153"/>
                <a:gd name="T82" fmla="*/ 127 w 153"/>
                <a:gd name="T83" fmla="*/ 134 h 153"/>
                <a:gd name="T84" fmla="*/ 134 w 153"/>
                <a:gd name="T85" fmla="*/ 127 h 153"/>
                <a:gd name="T86" fmla="*/ 140 w 153"/>
                <a:gd name="T87" fmla="*/ 119 h 153"/>
                <a:gd name="T88" fmla="*/ 145 w 153"/>
                <a:gd name="T89" fmla="*/ 110 h 153"/>
                <a:gd name="T90" fmla="*/ 149 w 153"/>
                <a:gd name="T91" fmla="*/ 101 h 153"/>
                <a:gd name="T92" fmla="*/ 151 w 153"/>
                <a:gd name="T93" fmla="*/ 91 h 153"/>
                <a:gd name="T94" fmla="*/ 153 w 153"/>
                <a:gd name="T95" fmla="*/ 8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3" h="153">
                  <a:moveTo>
                    <a:pt x="153" y="76"/>
                  </a:moveTo>
                  <a:lnTo>
                    <a:pt x="153" y="71"/>
                  </a:lnTo>
                  <a:lnTo>
                    <a:pt x="152" y="66"/>
                  </a:lnTo>
                  <a:lnTo>
                    <a:pt x="151" y="61"/>
                  </a:lnTo>
                  <a:lnTo>
                    <a:pt x="150" y="57"/>
                  </a:lnTo>
                  <a:lnTo>
                    <a:pt x="149" y="52"/>
                  </a:lnTo>
                  <a:lnTo>
                    <a:pt x="147" y="47"/>
                  </a:lnTo>
                  <a:lnTo>
                    <a:pt x="145" y="43"/>
                  </a:lnTo>
                  <a:lnTo>
                    <a:pt x="143" y="38"/>
                  </a:lnTo>
                  <a:lnTo>
                    <a:pt x="140" y="34"/>
                  </a:lnTo>
                  <a:lnTo>
                    <a:pt x="137" y="30"/>
                  </a:lnTo>
                  <a:lnTo>
                    <a:pt x="134" y="26"/>
                  </a:lnTo>
                  <a:lnTo>
                    <a:pt x="130" y="22"/>
                  </a:lnTo>
                  <a:lnTo>
                    <a:pt x="127" y="19"/>
                  </a:lnTo>
                  <a:lnTo>
                    <a:pt x="123" y="16"/>
                  </a:lnTo>
                  <a:lnTo>
                    <a:pt x="119" y="13"/>
                  </a:lnTo>
                  <a:lnTo>
                    <a:pt x="115" y="10"/>
                  </a:lnTo>
                  <a:lnTo>
                    <a:pt x="110" y="8"/>
                  </a:lnTo>
                  <a:lnTo>
                    <a:pt x="106" y="6"/>
                  </a:lnTo>
                  <a:lnTo>
                    <a:pt x="101" y="4"/>
                  </a:lnTo>
                  <a:lnTo>
                    <a:pt x="96" y="3"/>
                  </a:lnTo>
                  <a:lnTo>
                    <a:pt x="91" y="2"/>
                  </a:lnTo>
                  <a:lnTo>
                    <a:pt x="87" y="1"/>
                  </a:lnTo>
                  <a:lnTo>
                    <a:pt x="82" y="0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7" y="1"/>
                  </a:lnTo>
                  <a:lnTo>
                    <a:pt x="62" y="2"/>
                  </a:lnTo>
                  <a:lnTo>
                    <a:pt x="57" y="3"/>
                  </a:lnTo>
                  <a:lnTo>
                    <a:pt x="52" y="4"/>
                  </a:lnTo>
                  <a:lnTo>
                    <a:pt x="47" y="6"/>
                  </a:lnTo>
                  <a:lnTo>
                    <a:pt x="43" y="8"/>
                  </a:lnTo>
                  <a:lnTo>
                    <a:pt x="38" y="10"/>
                  </a:lnTo>
                  <a:lnTo>
                    <a:pt x="34" y="13"/>
                  </a:lnTo>
                  <a:lnTo>
                    <a:pt x="30" y="16"/>
                  </a:lnTo>
                  <a:lnTo>
                    <a:pt x="26" y="19"/>
                  </a:lnTo>
                  <a:lnTo>
                    <a:pt x="23" y="22"/>
                  </a:lnTo>
                  <a:lnTo>
                    <a:pt x="19" y="26"/>
                  </a:lnTo>
                  <a:lnTo>
                    <a:pt x="16" y="30"/>
                  </a:lnTo>
                  <a:lnTo>
                    <a:pt x="13" y="34"/>
                  </a:lnTo>
                  <a:lnTo>
                    <a:pt x="11" y="38"/>
                  </a:lnTo>
                  <a:lnTo>
                    <a:pt x="8" y="43"/>
                  </a:lnTo>
                  <a:lnTo>
                    <a:pt x="6" y="47"/>
                  </a:lnTo>
                  <a:lnTo>
                    <a:pt x="4" y="52"/>
                  </a:lnTo>
                  <a:lnTo>
                    <a:pt x="3" y="57"/>
                  </a:lnTo>
                  <a:lnTo>
                    <a:pt x="2" y="61"/>
                  </a:lnTo>
                  <a:lnTo>
                    <a:pt x="1" y="66"/>
                  </a:lnTo>
                  <a:lnTo>
                    <a:pt x="1" y="71"/>
                  </a:lnTo>
                  <a:lnTo>
                    <a:pt x="0" y="76"/>
                  </a:lnTo>
                  <a:lnTo>
                    <a:pt x="1" y="81"/>
                  </a:lnTo>
                  <a:lnTo>
                    <a:pt x="1" y="86"/>
                  </a:lnTo>
                  <a:lnTo>
                    <a:pt x="2" y="91"/>
                  </a:lnTo>
                  <a:lnTo>
                    <a:pt x="3" y="96"/>
                  </a:lnTo>
                  <a:lnTo>
                    <a:pt x="4" y="101"/>
                  </a:lnTo>
                  <a:lnTo>
                    <a:pt x="6" y="105"/>
                  </a:lnTo>
                  <a:lnTo>
                    <a:pt x="8" y="110"/>
                  </a:lnTo>
                  <a:lnTo>
                    <a:pt x="11" y="114"/>
                  </a:lnTo>
                  <a:lnTo>
                    <a:pt x="13" y="119"/>
                  </a:lnTo>
                  <a:lnTo>
                    <a:pt x="16" y="123"/>
                  </a:lnTo>
                  <a:lnTo>
                    <a:pt x="19" y="127"/>
                  </a:lnTo>
                  <a:lnTo>
                    <a:pt x="23" y="130"/>
                  </a:lnTo>
                  <a:lnTo>
                    <a:pt x="26" y="134"/>
                  </a:lnTo>
                  <a:lnTo>
                    <a:pt x="30" y="137"/>
                  </a:lnTo>
                  <a:lnTo>
                    <a:pt x="34" y="140"/>
                  </a:lnTo>
                  <a:lnTo>
                    <a:pt x="38" y="142"/>
                  </a:lnTo>
                  <a:lnTo>
                    <a:pt x="43" y="145"/>
                  </a:lnTo>
                  <a:lnTo>
                    <a:pt x="47" y="147"/>
                  </a:lnTo>
                  <a:lnTo>
                    <a:pt x="52" y="148"/>
                  </a:lnTo>
                  <a:lnTo>
                    <a:pt x="57" y="150"/>
                  </a:lnTo>
                  <a:lnTo>
                    <a:pt x="62" y="151"/>
                  </a:lnTo>
                  <a:lnTo>
                    <a:pt x="67" y="152"/>
                  </a:lnTo>
                  <a:lnTo>
                    <a:pt x="72" y="152"/>
                  </a:lnTo>
                  <a:lnTo>
                    <a:pt x="77" y="153"/>
                  </a:lnTo>
                  <a:lnTo>
                    <a:pt x="82" y="152"/>
                  </a:lnTo>
                  <a:lnTo>
                    <a:pt x="87" y="152"/>
                  </a:lnTo>
                  <a:lnTo>
                    <a:pt x="91" y="151"/>
                  </a:lnTo>
                  <a:lnTo>
                    <a:pt x="96" y="150"/>
                  </a:lnTo>
                  <a:lnTo>
                    <a:pt x="101" y="148"/>
                  </a:lnTo>
                  <a:lnTo>
                    <a:pt x="106" y="147"/>
                  </a:lnTo>
                  <a:lnTo>
                    <a:pt x="110" y="145"/>
                  </a:lnTo>
                  <a:lnTo>
                    <a:pt x="115" y="142"/>
                  </a:lnTo>
                  <a:lnTo>
                    <a:pt x="119" y="140"/>
                  </a:lnTo>
                  <a:lnTo>
                    <a:pt x="123" y="137"/>
                  </a:lnTo>
                  <a:lnTo>
                    <a:pt x="127" y="134"/>
                  </a:lnTo>
                  <a:lnTo>
                    <a:pt x="130" y="130"/>
                  </a:lnTo>
                  <a:lnTo>
                    <a:pt x="134" y="127"/>
                  </a:lnTo>
                  <a:lnTo>
                    <a:pt x="137" y="123"/>
                  </a:lnTo>
                  <a:lnTo>
                    <a:pt x="140" y="119"/>
                  </a:lnTo>
                  <a:lnTo>
                    <a:pt x="143" y="114"/>
                  </a:lnTo>
                  <a:lnTo>
                    <a:pt x="145" y="110"/>
                  </a:lnTo>
                  <a:lnTo>
                    <a:pt x="147" y="105"/>
                  </a:lnTo>
                  <a:lnTo>
                    <a:pt x="149" y="101"/>
                  </a:lnTo>
                  <a:lnTo>
                    <a:pt x="150" y="96"/>
                  </a:lnTo>
                  <a:lnTo>
                    <a:pt x="151" y="91"/>
                  </a:lnTo>
                  <a:lnTo>
                    <a:pt x="152" y="86"/>
                  </a:lnTo>
                  <a:lnTo>
                    <a:pt x="153" y="81"/>
                  </a:lnTo>
                  <a:lnTo>
                    <a:pt x="153" y="7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</a:endParaRPr>
            </a:p>
          </p:txBody>
        </p:sp>
        <p:cxnSp>
          <p:nvCxnSpPr>
            <p:cNvPr id="29" name="Straight Connector 28"/>
            <p:cNvCxnSpPr>
              <a:endCxn id="28" idx="28"/>
            </p:cNvCxnSpPr>
            <p:nvPr/>
          </p:nvCxnSpPr>
          <p:spPr>
            <a:xfrm flipV="1">
              <a:off x="1235357" y="2483730"/>
              <a:ext cx="1181923" cy="562768"/>
            </a:xfrm>
            <a:prstGeom prst="line">
              <a:avLst/>
            </a:prstGeom>
            <a:ln w="0">
              <a:solidFill>
                <a:srgbClr val="0000FF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2343208" y="2526863"/>
              <a:ext cx="93361" cy="1535788"/>
            </a:xfrm>
            <a:prstGeom prst="line">
              <a:avLst/>
            </a:prstGeom>
            <a:ln w="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9" idx="1"/>
            </p:cNvCxnSpPr>
            <p:nvPr/>
          </p:nvCxnSpPr>
          <p:spPr>
            <a:xfrm flipH="1" flipV="1">
              <a:off x="2519616" y="2482060"/>
              <a:ext cx="1576828" cy="167483"/>
            </a:xfrm>
            <a:prstGeom prst="line">
              <a:avLst/>
            </a:prstGeom>
            <a:ln w="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219"/>
            <p:cNvGrpSpPr/>
            <p:nvPr/>
          </p:nvGrpSpPr>
          <p:grpSpPr>
            <a:xfrm rot="19309972">
              <a:off x="3475554" y="3718671"/>
              <a:ext cx="159178" cy="81213"/>
              <a:chOff x="2545347" y="2804695"/>
              <a:chExt cx="131011" cy="66842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 flipH="1">
                <a:off x="2545347" y="2804695"/>
                <a:ext cx="131011" cy="6684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2561389" y="2818063"/>
                <a:ext cx="104274" cy="5347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Rectangle 141">
              <a:extLst>
                <a:ext uri="{FF2B5EF4-FFF2-40B4-BE49-F238E27FC236}">
                  <a16:creationId xmlns:a16="http://schemas.microsoft.com/office/drawing/2014/main" id="{E6A9B45C-309A-4EE7-BC44-F5F4CC0468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3621" y="2240344"/>
              <a:ext cx="98104" cy="221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600" dirty="0">
                  <a:solidFill>
                    <a:srgbClr val="000000"/>
                  </a:solidFill>
                  <a:latin typeface="+mj-lt"/>
                </a:rPr>
                <a:t>R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029200" y="2971800"/>
            <a:ext cx="2988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Mistake in line BMB-Q:</a:t>
            </a:r>
          </a:p>
          <a:p>
            <a:r>
              <a:rPr lang="en-US" dirty="0">
                <a:latin typeface="+mj-lt"/>
              </a:rPr>
              <a:t>Affects other lines touching Q.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Lines into R not affected </a:t>
            </a:r>
          </a:p>
        </p:txBody>
      </p:sp>
    </p:spTree>
    <p:extLst>
      <p:ext uri="{BB962C8B-B14F-4D97-AF65-F5344CB8AC3E}">
        <p14:creationId xmlns:p14="http://schemas.microsoft.com/office/powerpoint/2010/main" val="3604057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1293E1-37E0-4940-A003-683B7059E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603" y="884331"/>
            <a:ext cx="8431576" cy="5358814"/>
          </a:xfrm>
        </p:spPr>
        <p:txBody>
          <a:bodyPr/>
          <a:lstStyle/>
          <a:p>
            <a:r>
              <a:rPr lang="en-US" dirty="0"/>
              <a:t>C. Random Errors Only</a:t>
            </a:r>
          </a:p>
          <a:p>
            <a:pPr lvl="1"/>
            <a:r>
              <a:rPr lang="en-US" dirty="0"/>
              <a:t>Mistakes and systematic errors must be eliminated/compensated.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Mistake: effect can be spread into other measurements</a:t>
            </a:r>
          </a:p>
          <a:p>
            <a:pPr lvl="2"/>
            <a:r>
              <a:rPr lang="en-US" dirty="0"/>
              <a:t>Residual sizes and distribution.</a:t>
            </a:r>
          </a:p>
          <a:p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914400" y="2743200"/>
            <a:ext cx="3727874" cy="2212506"/>
            <a:chOff x="890109" y="3390135"/>
            <a:chExt cx="3727874" cy="2212506"/>
          </a:xfrm>
        </p:grpSpPr>
        <p:grpSp>
          <p:nvGrpSpPr>
            <p:cNvPr id="7" name="Group 6"/>
            <p:cNvGrpSpPr/>
            <p:nvPr/>
          </p:nvGrpSpPr>
          <p:grpSpPr>
            <a:xfrm>
              <a:off x="890109" y="3390135"/>
              <a:ext cx="3727874" cy="2212506"/>
              <a:chOff x="862949" y="2240344"/>
              <a:chExt cx="3727874" cy="2212506"/>
            </a:xfrm>
          </p:grpSpPr>
          <p:sp>
            <p:nvSpPr>
              <p:cNvPr id="8" name="Line 78">
                <a:extLst>
                  <a:ext uri="{FF2B5EF4-FFF2-40B4-BE49-F238E27FC236}">
                    <a16:creationId xmlns:a16="http://schemas.microsoft.com/office/drawing/2014/main" id="{FECD2BBC-B792-4972-9BC5-9D54054EEC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6779" y="3099924"/>
                <a:ext cx="1828520" cy="503148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prstDash val="solid"/>
                <a:round/>
                <a:headEnd type="arrow"/>
                <a:tailEnd type="none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</a:endParaRPr>
              </a:p>
            </p:txBody>
          </p:sp>
          <p:sp>
            <p:nvSpPr>
              <p:cNvPr id="9" name="Line 79">
                <a:extLst>
                  <a:ext uri="{FF2B5EF4-FFF2-40B4-BE49-F238E27FC236}">
                    <a16:creationId xmlns:a16="http://schemas.microsoft.com/office/drawing/2014/main" id="{490F8DB6-549D-4039-994C-E1B5B82C77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10378" y="2649543"/>
                <a:ext cx="1011093" cy="936011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prstDash val="solid"/>
                <a:round/>
                <a:headEnd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</a:endParaRPr>
              </a:p>
            </p:txBody>
          </p:sp>
          <p:sp>
            <p:nvSpPr>
              <p:cNvPr id="10" name="Line 80">
                <a:extLst>
                  <a:ext uri="{FF2B5EF4-FFF2-40B4-BE49-F238E27FC236}">
                    <a16:creationId xmlns:a16="http://schemas.microsoft.com/office/drawing/2014/main" id="{F485420D-77DF-4D28-8372-1A7B6783C2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120389" y="3630603"/>
                <a:ext cx="815882" cy="260281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prstDash val="solid"/>
                <a:round/>
                <a:headEnd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</a:endParaRPr>
              </a:p>
            </p:txBody>
          </p:sp>
          <p:sp>
            <p:nvSpPr>
              <p:cNvPr id="11" name="Line 81">
                <a:extLst>
                  <a:ext uri="{FF2B5EF4-FFF2-40B4-BE49-F238E27FC236}">
                    <a16:creationId xmlns:a16="http://schemas.microsoft.com/office/drawing/2014/main" id="{2AA58F00-4DD3-47AC-A1BF-6C85925273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77611" y="3640612"/>
                <a:ext cx="662694" cy="458421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prstDash val="solid"/>
                <a:round/>
                <a:headEnd type="arrow"/>
                <a:tailEnd type="none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</a:endParaRPr>
              </a:p>
            </p:txBody>
          </p:sp>
          <p:sp>
            <p:nvSpPr>
              <p:cNvPr id="12" name="Rectangle 82">
                <a:extLst>
                  <a:ext uri="{FF2B5EF4-FFF2-40B4-BE49-F238E27FC236}">
                    <a16:creationId xmlns:a16="http://schemas.microsoft.com/office/drawing/2014/main" id="{BAB23C4C-8C6F-497D-A2E8-96A6D4716D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5756" y="3064992"/>
                <a:ext cx="50054" cy="47550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</a:endParaRPr>
              </a:p>
            </p:txBody>
          </p:sp>
          <p:sp>
            <p:nvSpPr>
              <p:cNvPr id="13" name="Rectangle 83">
                <a:extLst>
                  <a:ext uri="{FF2B5EF4-FFF2-40B4-BE49-F238E27FC236}">
                    <a16:creationId xmlns:a16="http://schemas.microsoft.com/office/drawing/2014/main" id="{F277BE45-E77D-48A2-B696-0ECA01FDF8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5756" y="3064992"/>
                <a:ext cx="50054" cy="4755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</a:endParaRPr>
              </a:p>
            </p:txBody>
          </p:sp>
          <p:sp>
            <p:nvSpPr>
              <p:cNvPr id="14" name="Rectangle 84">
                <a:extLst>
                  <a:ext uri="{FF2B5EF4-FFF2-40B4-BE49-F238E27FC236}">
                    <a16:creationId xmlns:a16="http://schemas.microsoft.com/office/drawing/2014/main" id="{EE39F7BD-9A1F-4AE4-81F7-D178A9421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9524" y="4101111"/>
                <a:ext cx="47553" cy="47550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</a:endParaRPr>
              </a:p>
            </p:txBody>
          </p:sp>
          <p:sp>
            <p:nvSpPr>
              <p:cNvPr id="15" name="Rectangle 85">
                <a:extLst>
                  <a:ext uri="{FF2B5EF4-FFF2-40B4-BE49-F238E27FC236}">
                    <a16:creationId xmlns:a16="http://schemas.microsoft.com/office/drawing/2014/main" id="{6A633061-E9D0-4925-98FD-259C5C1BFD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9524" y="4101111"/>
                <a:ext cx="47553" cy="4755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</a:endParaRPr>
              </a:p>
            </p:txBody>
          </p:sp>
          <p:sp>
            <p:nvSpPr>
              <p:cNvPr id="16" name="Rectangle 86">
                <a:extLst>
                  <a:ext uri="{FF2B5EF4-FFF2-40B4-BE49-F238E27FC236}">
                    <a16:creationId xmlns:a16="http://schemas.microsoft.com/office/drawing/2014/main" id="{76F53A45-84E3-45B8-BEA2-DE6BCC33D5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1244" y="3865857"/>
                <a:ext cx="50054" cy="50054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</a:endParaRPr>
              </a:p>
            </p:txBody>
          </p:sp>
          <p:sp>
            <p:nvSpPr>
              <p:cNvPr id="17" name="Rectangle 87">
                <a:extLst>
                  <a:ext uri="{FF2B5EF4-FFF2-40B4-BE49-F238E27FC236}">
                    <a16:creationId xmlns:a16="http://schemas.microsoft.com/office/drawing/2014/main" id="{98649D30-170F-4C25-8F06-1807F5F8DF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1244" y="3865857"/>
                <a:ext cx="50054" cy="5005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</a:endParaRPr>
              </a:p>
            </p:txBody>
          </p:sp>
          <p:sp>
            <p:nvSpPr>
              <p:cNvPr id="18" name="Rectangle 88">
                <a:extLst>
                  <a:ext uri="{FF2B5EF4-FFF2-40B4-BE49-F238E27FC236}">
                    <a16:creationId xmlns:a16="http://schemas.microsoft.com/office/drawing/2014/main" id="{C3BFA052-B33F-4E37-92B7-87D5330819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6444" y="2624516"/>
                <a:ext cx="50054" cy="50054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</a:endParaRPr>
              </a:p>
            </p:txBody>
          </p:sp>
          <p:sp>
            <p:nvSpPr>
              <p:cNvPr id="19" name="Rectangle 89">
                <a:extLst>
                  <a:ext uri="{FF2B5EF4-FFF2-40B4-BE49-F238E27FC236}">
                    <a16:creationId xmlns:a16="http://schemas.microsoft.com/office/drawing/2014/main" id="{183FF276-1BF2-45A2-862C-A04BFA2D86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6444" y="2624516"/>
                <a:ext cx="50054" cy="5005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</a:endParaRPr>
              </a:p>
            </p:txBody>
          </p:sp>
          <p:sp>
            <p:nvSpPr>
              <p:cNvPr id="20" name="Freeform 90">
                <a:extLst>
                  <a:ext uri="{FF2B5EF4-FFF2-40B4-BE49-F238E27FC236}">
                    <a16:creationId xmlns:a16="http://schemas.microsoft.com/office/drawing/2014/main" id="{BFC82641-5D4A-498C-AD55-70C1076147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2816" y="3590560"/>
                <a:ext cx="50054" cy="50054"/>
              </a:xfrm>
              <a:custGeom>
                <a:avLst/>
                <a:gdLst>
                  <a:gd name="T0" fmla="*/ 20 w 20"/>
                  <a:gd name="T1" fmla="*/ 10 h 20"/>
                  <a:gd name="T2" fmla="*/ 20 w 20"/>
                  <a:gd name="T3" fmla="*/ 9 h 20"/>
                  <a:gd name="T4" fmla="*/ 19 w 20"/>
                  <a:gd name="T5" fmla="*/ 8 h 20"/>
                  <a:gd name="T6" fmla="*/ 19 w 20"/>
                  <a:gd name="T7" fmla="*/ 6 h 20"/>
                  <a:gd name="T8" fmla="*/ 19 w 20"/>
                  <a:gd name="T9" fmla="*/ 5 h 20"/>
                  <a:gd name="T10" fmla="*/ 18 w 20"/>
                  <a:gd name="T11" fmla="*/ 4 h 20"/>
                  <a:gd name="T12" fmla="*/ 17 w 20"/>
                  <a:gd name="T13" fmla="*/ 3 h 20"/>
                  <a:gd name="T14" fmla="*/ 16 w 20"/>
                  <a:gd name="T15" fmla="*/ 2 h 20"/>
                  <a:gd name="T16" fmla="*/ 15 w 20"/>
                  <a:gd name="T17" fmla="*/ 2 h 20"/>
                  <a:gd name="T18" fmla="*/ 14 w 20"/>
                  <a:gd name="T19" fmla="*/ 1 h 20"/>
                  <a:gd name="T20" fmla="*/ 13 w 20"/>
                  <a:gd name="T21" fmla="*/ 1 h 20"/>
                  <a:gd name="T22" fmla="*/ 11 w 20"/>
                  <a:gd name="T23" fmla="*/ 0 h 20"/>
                  <a:gd name="T24" fmla="*/ 10 w 20"/>
                  <a:gd name="T25" fmla="*/ 0 h 20"/>
                  <a:gd name="T26" fmla="*/ 9 w 20"/>
                  <a:gd name="T27" fmla="*/ 0 h 20"/>
                  <a:gd name="T28" fmla="*/ 8 w 20"/>
                  <a:gd name="T29" fmla="*/ 1 h 20"/>
                  <a:gd name="T30" fmla="*/ 6 w 20"/>
                  <a:gd name="T31" fmla="*/ 1 h 20"/>
                  <a:gd name="T32" fmla="*/ 5 w 20"/>
                  <a:gd name="T33" fmla="*/ 2 h 20"/>
                  <a:gd name="T34" fmla="*/ 4 w 20"/>
                  <a:gd name="T35" fmla="*/ 2 h 20"/>
                  <a:gd name="T36" fmla="*/ 3 w 20"/>
                  <a:gd name="T37" fmla="*/ 3 h 20"/>
                  <a:gd name="T38" fmla="*/ 2 w 20"/>
                  <a:gd name="T39" fmla="*/ 4 h 20"/>
                  <a:gd name="T40" fmla="*/ 2 w 20"/>
                  <a:gd name="T41" fmla="*/ 5 h 20"/>
                  <a:gd name="T42" fmla="*/ 1 w 20"/>
                  <a:gd name="T43" fmla="*/ 6 h 20"/>
                  <a:gd name="T44" fmla="*/ 1 w 20"/>
                  <a:gd name="T45" fmla="*/ 8 h 20"/>
                  <a:gd name="T46" fmla="*/ 0 w 20"/>
                  <a:gd name="T47" fmla="*/ 9 h 20"/>
                  <a:gd name="T48" fmla="*/ 0 w 20"/>
                  <a:gd name="T49" fmla="*/ 10 h 20"/>
                  <a:gd name="T50" fmla="*/ 0 w 20"/>
                  <a:gd name="T51" fmla="*/ 11 h 20"/>
                  <a:gd name="T52" fmla="*/ 1 w 20"/>
                  <a:gd name="T53" fmla="*/ 13 h 20"/>
                  <a:gd name="T54" fmla="*/ 1 w 20"/>
                  <a:gd name="T55" fmla="*/ 14 h 20"/>
                  <a:gd name="T56" fmla="*/ 2 w 20"/>
                  <a:gd name="T57" fmla="*/ 15 h 20"/>
                  <a:gd name="T58" fmla="*/ 2 w 20"/>
                  <a:gd name="T59" fmla="*/ 16 h 20"/>
                  <a:gd name="T60" fmla="*/ 3 w 20"/>
                  <a:gd name="T61" fmla="*/ 17 h 20"/>
                  <a:gd name="T62" fmla="*/ 4 w 20"/>
                  <a:gd name="T63" fmla="*/ 18 h 20"/>
                  <a:gd name="T64" fmla="*/ 5 w 20"/>
                  <a:gd name="T65" fmla="*/ 19 h 20"/>
                  <a:gd name="T66" fmla="*/ 6 w 20"/>
                  <a:gd name="T67" fmla="*/ 19 h 20"/>
                  <a:gd name="T68" fmla="*/ 8 w 20"/>
                  <a:gd name="T69" fmla="*/ 20 h 20"/>
                  <a:gd name="T70" fmla="*/ 9 w 20"/>
                  <a:gd name="T71" fmla="*/ 20 h 20"/>
                  <a:gd name="T72" fmla="*/ 10 w 20"/>
                  <a:gd name="T73" fmla="*/ 20 h 20"/>
                  <a:gd name="T74" fmla="*/ 11 w 20"/>
                  <a:gd name="T75" fmla="*/ 20 h 20"/>
                  <a:gd name="T76" fmla="*/ 13 w 20"/>
                  <a:gd name="T77" fmla="*/ 20 h 20"/>
                  <a:gd name="T78" fmla="*/ 14 w 20"/>
                  <a:gd name="T79" fmla="*/ 19 h 20"/>
                  <a:gd name="T80" fmla="*/ 15 w 20"/>
                  <a:gd name="T81" fmla="*/ 19 h 20"/>
                  <a:gd name="T82" fmla="*/ 16 w 20"/>
                  <a:gd name="T83" fmla="*/ 18 h 20"/>
                  <a:gd name="T84" fmla="*/ 17 w 20"/>
                  <a:gd name="T85" fmla="*/ 17 h 20"/>
                  <a:gd name="T86" fmla="*/ 18 w 20"/>
                  <a:gd name="T87" fmla="*/ 16 h 20"/>
                  <a:gd name="T88" fmla="*/ 19 w 20"/>
                  <a:gd name="T89" fmla="*/ 15 h 20"/>
                  <a:gd name="T90" fmla="*/ 19 w 20"/>
                  <a:gd name="T91" fmla="*/ 14 h 20"/>
                  <a:gd name="T92" fmla="*/ 19 w 20"/>
                  <a:gd name="T93" fmla="*/ 13 h 20"/>
                  <a:gd name="T94" fmla="*/ 20 w 20"/>
                  <a:gd name="T95" fmla="*/ 1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" h="20">
                    <a:moveTo>
                      <a:pt x="20" y="11"/>
                    </a:moveTo>
                    <a:lnTo>
                      <a:pt x="20" y="10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20" y="8"/>
                    </a:lnTo>
                    <a:lnTo>
                      <a:pt x="19" y="8"/>
                    </a:lnTo>
                    <a:lnTo>
                      <a:pt x="19" y="7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5"/>
                    </a:lnTo>
                    <a:lnTo>
                      <a:pt x="18" y="5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1" y="12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2" y="15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4" y="17"/>
                    </a:lnTo>
                    <a:lnTo>
                      <a:pt x="4" y="18"/>
                    </a:lnTo>
                    <a:lnTo>
                      <a:pt x="5" y="18"/>
                    </a:lnTo>
                    <a:lnTo>
                      <a:pt x="5" y="19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7" y="19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9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2" y="20"/>
                    </a:lnTo>
                    <a:lnTo>
                      <a:pt x="13" y="20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9" y="15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3"/>
                    </a:lnTo>
                    <a:lnTo>
                      <a:pt x="19" y="13"/>
                    </a:lnTo>
                    <a:lnTo>
                      <a:pt x="20" y="12"/>
                    </a:lnTo>
                    <a:lnTo>
                      <a:pt x="2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</a:endParaRPr>
              </a:p>
            </p:txBody>
          </p:sp>
          <p:sp>
            <p:nvSpPr>
              <p:cNvPr id="21" name="Freeform 91">
                <a:extLst>
                  <a:ext uri="{FF2B5EF4-FFF2-40B4-BE49-F238E27FC236}">
                    <a16:creationId xmlns:a16="http://schemas.microsoft.com/office/drawing/2014/main" id="{C6BE4EC1-CFBD-40BD-B66B-BB27ED6381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2816" y="3590560"/>
                <a:ext cx="50054" cy="50054"/>
              </a:xfrm>
              <a:custGeom>
                <a:avLst/>
                <a:gdLst>
                  <a:gd name="T0" fmla="*/ 153 w 153"/>
                  <a:gd name="T1" fmla="*/ 71 h 153"/>
                  <a:gd name="T2" fmla="*/ 151 w 153"/>
                  <a:gd name="T3" fmla="*/ 61 h 153"/>
                  <a:gd name="T4" fmla="*/ 149 w 153"/>
                  <a:gd name="T5" fmla="*/ 52 h 153"/>
                  <a:gd name="T6" fmla="*/ 145 w 153"/>
                  <a:gd name="T7" fmla="*/ 43 h 153"/>
                  <a:gd name="T8" fmla="*/ 140 w 153"/>
                  <a:gd name="T9" fmla="*/ 34 h 153"/>
                  <a:gd name="T10" fmla="*/ 134 w 153"/>
                  <a:gd name="T11" fmla="*/ 26 h 153"/>
                  <a:gd name="T12" fmla="*/ 127 w 153"/>
                  <a:gd name="T13" fmla="*/ 19 h 153"/>
                  <a:gd name="T14" fmla="*/ 119 w 153"/>
                  <a:gd name="T15" fmla="*/ 13 h 153"/>
                  <a:gd name="T16" fmla="*/ 110 w 153"/>
                  <a:gd name="T17" fmla="*/ 8 h 153"/>
                  <a:gd name="T18" fmla="*/ 101 w 153"/>
                  <a:gd name="T19" fmla="*/ 4 h 153"/>
                  <a:gd name="T20" fmla="*/ 91 w 153"/>
                  <a:gd name="T21" fmla="*/ 2 h 153"/>
                  <a:gd name="T22" fmla="*/ 82 w 153"/>
                  <a:gd name="T23" fmla="*/ 0 h 153"/>
                  <a:gd name="T24" fmla="*/ 72 w 153"/>
                  <a:gd name="T25" fmla="*/ 0 h 153"/>
                  <a:gd name="T26" fmla="*/ 62 w 153"/>
                  <a:gd name="T27" fmla="*/ 2 h 153"/>
                  <a:gd name="T28" fmla="*/ 52 w 153"/>
                  <a:gd name="T29" fmla="*/ 4 h 153"/>
                  <a:gd name="T30" fmla="*/ 43 w 153"/>
                  <a:gd name="T31" fmla="*/ 8 h 153"/>
                  <a:gd name="T32" fmla="*/ 34 w 153"/>
                  <a:gd name="T33" fmla="*/ 13 h 153"/>
                  <a:gd name="T34" fmla="*/ 26 w 153"/>
                  <a:gd name="T35" fmla="*/ 19 h 153"/>
                  <a:gd name="T36" fmla="*/ 19 w 153"/>
                  <a:gd name="T37" fmla="*/ 26 h 153"/>
                  <a:gd name="T38" fmla="*/ 13 w 153"/>
                  <a:gd name="T39" fmla="*/ 34 h 153"/>
                  <a:gd name="T40" fmla="*/ 8 w 153"/>
                  <a:gd name="T41" fmla="*/ 43 h 153"/>
                  <a:gd name="T42" fmla="*/ 4 w 153"/>
                  <a:gd name="T43" fmla="*/ 52 h 153"/>
                  <a:gd name="T44" fmla="*/ 2 w 153"/>
                  <a:gd name="T45" fmla="*/ 61 h 153"/>
                  <a:gd name="T46" fmla="*/ 1 w 153"/>
                  <a:gd name="T47" fmla="*/ 71 h 153"/>
                  <a:gd name="T48" fmla="*/ 1 w 153"/>
                  <a:gd name="T49" fmla="*/ 81 h 153"/>
                  <a:gd name="T50" fmla="*/ 2 w 153"/>
                  <a:gd name="T51" fmla="*/ 91 h 153"/>
                  <a:gd name="T52" fmla="*/ 4 w 153"/>
                  <a:gd name="T53" fmla="*/ 101 h 153"/>
                  <a:gd name="T54" fmla="*/ 8 w 153"/>
                  <a:gd name="T55" fmla="*/ 110 h 153"/>
                  <a:gd name="T56" fmla="*/ 13 w 153"/>
                  <a:gd name="T57" fmla="*/ 119 h 153"/>
                  <a:gd name="T58" fmla="*/ 19 w 153"/>
                  <a:gd name="T59" fmla="*/ 127 h 153"/>
                  <a:gd name="T60" fmla="*/ 26 w 153"/>
                  <a:gd name="T61" fmla="*/ 134 h 153"/>
                  <a:gd name="T62" fmla="*/ 34 w 153"/>
                  <a:gd name="T63" fmla="*/ 140 h 153"/>
                  <a:gd name="T64" fmla="*/ 43 w 153"/>
                  <a:gd name="T65" fmla="*/ 145 h 153"/>
                  <a:gd name="T66" fmla="*/ 52 w 153"/>
                  <a:gd name="T67" fmla="*/ 148 h 153"/>
                  <a:gd name="T68" fmla="*/ 62 w 153"/>
                  <a:gd name="T69" fmla="*/ 151 h 153"/>
                  <a:gd name="T70" fmla="*/ 72 w 153"/>
                  <a:gd name="T71" fmla="*/ 152 h 153"/>
                  <a:gd name="T72" fmla="*/ 82 w 153"/>
                  <a:gd name="T73" fmla="*/ 152 h 153"/>
                  <a:gd name="T74" fmla="*/ 91 w 153"/>
                  <a:gd name="T75" fmla="*/ 151 h 153"/>
                  <a:gd name="T76" fmla="*/ 101 w 153"/>
                  <a:gd name="T77" fmla="*/ 148 h 153"/>
                  <a:gd name="T78" fmla="*/ 110 w 153"/>
                  <a:gd name="T79" fmla="*/ 145 h 153"/>
                  <a:gd name="T80" fmla="*/ 119 w 153"/>
                  <a:gd name="T81" fmla="*/ 140 h 153"/>
                  <a:gd name="T82" fmla="*/ 127 w 153"/>
                  <a:gd name="T83" fmla="*/ 134 h 153"/>
                  <a:gd name="T84" fmla="*/ 134 w 153"/>
                  <a:gd name="T85" fmla="*/ 127 h 153"/>
                  <a:gd name="T86" fmla="*/ 140 w 153"/>
                  <a:gd name="T87" fmla="*/ 119 h 153"/>
                  <a:gd name="T88" fmla="*/ 145 w 153"/>
                  <a:gd name="T89" fmla="*/ 110 h 153"/>
                  <a:gd name="T90" fmla="*/ 149 w 153"/>
                  <a:gd name="T91" fmla="*/ 101 h 153"/>
                  <a:gd name="T92" fmla="*/ 151 w 153"/>
                  <a:gd name="T93" fmla="*/ 91 h 153"/>
                  <a:gd name="T94" fmla="*/ 153 w 153"/>
                  <a:gd name="T95" fmla="*/ 81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53" h="153">
                    <a:moveTo>
                      <a:pt x="153" y="76"/>
                    </a:moveTo>
                    <a:lnTo>
                      <a:pt x="153" y="71"/>
                    </a:lnTo>
                    <a:lnTo>
                      <a:pt x="152" y="66"/>
                    </a:lnTo>
                    <a:lnTo>
                      <a:pt x="151" y="61"/>
                    </a:lnTo>
                    <a:lnTo>
                      <a:pt x="150" y="57"/>
                    </a:lnTo>
                    <a:lnTo>
                      <a:pt x="149" y="52"/>
                    </a:lnTo>
                    <a:lnTo>
                      <a:pt x="147" y="47"/>
                    </a:lnTo>
                    <a:lnTo>
                      <a:pt x="145" y="43"/>
                    </a:lnTo>
                    <a:lnTo>
                      <a:pt x="143" y="38"/>
                    </a:lnTo>
                    <a:lnTo>
                      <a:pt x="140" y="34"/>
                    </a:lnTo>
                    <a:lnTo>
                      <a:pt x="137" y="30"/>
                    </a:lnTo>
                    <a:lnTo>
                      <a:pt x="134" y="26"/>
                    </a:lnTo>
                    <a:lnTo>
                      <a:pt x="130" y="22"/>
                    </a:lnTo>
                    <a:lnTo>
                      <a:pt x="127" y="19"/>
                    </a:lnTo>
                    <a:lnTo>
                      <a:pt x="123" y="16"/>
                    </a:lnTo>
                    <a:lnTo>
                      <a:pt x="119" y="13"/>
                    </a:lnTo>
                    <a:lnTo>
                      <a:pt x="115" y="10"/>
                    </a:lnTo>
                    <a:lnTo>
                      <a:pt x="110" y="8"/>
                    </a:lnTo>
                    <a:lnTo>
                      <a:pt x="106" y="6"/>
                    </a:lnTo>
                    <a:lnTo>
                      <a:pt x="101" y="4"/>
                    </a:lnTo>
                    <a:lnTo>
                      <a:pt x="96" y="3"/>
                    </a:lnTo>
                    <a:lnTo>
                      <a:pt x="91" y="2"/>
                    </a:lnTo>
                    <a:lnTo>
                      <a:pt x="87" y="1"/>
                    </a:lnTo>
                    <a:lnTo>
                      <a:pt x="82" y="0"/>
                    </a:lnTo>
                    <a:lnTo>
                      <a:pt x="77" y="0"/>
                    </a:lnTo>
                    <a:lnTo>
                      <a:pt x="72" y="0"/>
                    </a:lnTo>
                    <a:lnTo>
                      <a:pt x="67" y="1"/>
                    </a:lnTo>
                    <a:lnTo>
                      <a:pt x="62" y="2"/>
                    </a:lnTo>
                    <a:lnTo>
                      <a:pt x="57" y="3"/>
                    </a:lnTo>
                    <a:lnTo>
                      <a:pt x="52" y="4"/>
                    </a:lnTo>
                    <a:lnTo>
                      <a:pt x="47" y="6"/>
                    </a:lnTo>
                    <a:lnTo>
                      <a:pt x="43" y="8"/>
                    </a:lnTo>
                    <a:lnTo>
                      <a:pt x="38" y="10"/>
                    </a:lnTo>
                    <a:lnTo>
                      <a:pt x="34" y="13"/>
                    </a:lnTo>
                    <a:lnTo>
                      <a:pt x="30" y="16"/>
                    </a:lnTo>
                    <a:lnTo>
                      <a:pt x="26" y="19"/>
                    </a:lnTo>
                    <a:lnTo>
                      <a:pt x="23" y="22"/>
                    </a:lnTo>
                    <a:lnTo>
                      <a:pt x="19" y="26"/>
                    </a:lnTo>
                    <a:lnTo>
                      <a:pt x="16" y="30"/>
                    </a:lnTo>
                    <a:lnTo>
                      <a:pt x="13" y="34"/>
                    </a:lnTo>
                    <a:lnTo>
                      <a:pt x="11" y="38"/>
                    </a:lnTo>
                    <a:lnTo>
                      <a:pt x="8" y="43"/>
                    </a:lnTo>
                    <a:lnTo>
                      <a:pt x="6" y="47"/>
                    </a:lnTo>
                    <a:lnTo>
                      <a:pt x="4" y="52"/>
                    </a:lnTo>
                    <a:lnTo>
                      <a:pt x="3" y="57"/>
                    </a:lnTo>
                    <a:lnTo>
                      <a:pt x="2" y="61"/>
                    </a:lnTo>
                    <a:lnTo>
                      <a:pt x="1" y="66"/>
                    </a:lnTo>
                    <a:lnTo>
                      <a:pt x="1" y="71"/>
                    </a:lnTo>
                    <a:lnTo>
                      <a:pt x="0" y="76"/>
                    </a:lnTo>
                    <a:lnTo>
                      <a:pt x="1" y="81"/>
                    </a:lnTo>
                    <a:lnTo>
                      <a:pt x="1" y="86"/>
                    </a:lnTo>
                    <a:lnTo>
                      <a:pt x="2" y="91"/>
                    </a:lnTo>
                    <a:lnTo>
                      <a:pt x="3" y="96"/>
                    </a:lnTo>
                    <a:lnTo>
                      <a:pt x="4" y="101"/>
                    </a:lnTo>
                    <a:lnTo>
                      <a:pt x="6" y="105"/>
                    </a:lnTo>
                    <a:lnTo>
                      <a:pt x="8" y="110"/>
                    </a:lnTo>
                    <a:lnTo>
                      <a:pt x="11" y="114"/>
                    </a:lnTo>
                    <a:lnTo>
                      <a:pt x="13" y="119"/>
                    </a:lnTo>
                    <a:lnTo>
                      <a:pt x="16" y="123"/>
                    </a:lnTo>
                    <a:lnTo>
                      <a:pt x="19" y="127"/>
                    </a:lnTo>
                    <a:lnTo>
                      <a:pt x="23" y="130"/>
                    </a:lnTo>
                    <a:lnTo>
                      <a:pt x="26" y="134"/>
                    </a:lnTo>
                    <a:lnTo>
                      <a:pt x="30" y="137"/>
                    </a:lnTo>
                    <a:lnTo>
                      <a:pt x="34" y="140"/>
                    </a:lnTo>
                    <a:lnTo>
                      <a:pt x="38" y="142"/>
                    </a:lnTo>
                    <a:lnTo>
                      <a:pt x="43" y="145"/>
                    </a:lnTo>
                    <a:lnTo>
                      <a:pt x="47" y="147"/>
                    </a:lnTo>
                    <a:lnTo>
                      <a:pt x="52" y="148"/>
                    </a:lnTo>
                    <a:lnTo>
                      <a:pt x="57" y="150"/>
                    </a:lnTo>
                    <a:lnTo>
                      <a:pt x="62" y="151"/>
                    </a:lnTo>
                    <a:lnTo>
                      <a:pt x="67" y="152"/>
                    </a:lnTo>
                    <a:lnTo>
                      <a:pt x="72" y="152"/>
                    </a:lnTo>
                    <a:lnTo>
                      <a:pt x="77" y="153"/>
                    </a:lnTo>
                    <a:lnTo>
                      <a:pt x="82" y="152"/>
                    </a:lnTo>
                    <a:lnTo>
                      <a:pt x="87" y="152"/>
                    </a:lnTo>
                    <a:lnTo>
                      <a:pt x="91" y="151"/>
                    </a:lnTo>
                    <a:lnTo>
                      <a:pt x="96" y="150"/>
                    </a:lnTo>
                    <a:lnTo>
                      <a:pt x="101" y="148"/>
                    </a:lnTo>
                    <a:lnTo>
                      <a:pt x="106" y="147"/>
                    </a:lnTo>
                    <a:lnTo>
                      <a:pt x="110" y="145"/>
                    </a:lnTo>
                    <a:lnTo>
                      <a:pt x="115" y="142"/>
                    </a:lnTo>
                    <a:lnTo>
                      <a:pt x="119" y="140"/>
                    </a:lnTo>
                    <a:lnTo>
                      <a:pt x="123" y="137"/>
                    </a:lnTo>
                    <a:lnTo>
                      <a:pt x="127" y="134"/>
                    </a:lnTo>
                    <a:lnTo>
                      <a:pt x="130" y="130"/>
                    </a:lnTo>
                    <a:lnTo>
                      <a:pt x="134" y="127"/>
                    </a:lnTo>
                    <a:lnTo>
                      <a:pt x="137" y="123"/>
                    </a:lnTo>
                    <a:lnTo>
                      <a:pt x="140" y="119"/>
                    </a:lnTo>
                    <a:lnTo>
                      <a:pt x="143" y="114"/>
                    </a:lnTo>
                    <a:lnTo>
                      <a:pt x="145" y="110"/>
                    </a:lnTo>
                    <a:lnTo>
                      <a:pt x="147" y="105"/>
                    </a:lnTo>
                    <a:lnTo>
                      <a:pt x="149" y="101"/>
                    </a:lnTo>
                    <a:lnTo>
                      <a:pt x="150" y="96"/>
                    </a:lnTo>
                    <a:lnTo>
                      <a:pt x="151" y="91"/>
                    </a:lnTo>
                    <a:lnTo>
                      <a:pt x="152" y="86"/>
                    </a:lnTo>
                    <a:lnTo>
                      <a:pt x="153" y="81"/>
                    </a:lnTo>
                    <a:lnTo>
                      <a:pt x="153" y="7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</a:endParaRPr>
              </a:p>
            </p:txBody>
          </p:sp>
          <p:sp>
            <p:nvSpPr>
              <p:cNvPr id="22" name="Rectangle 132">
                <a:extLst>
                  <a:ext uri="{FF2B5EF4-FFF2-40B4-BE49-F238E27FC236}">
                    <a16:creationId xmlns:a16="http://schemas.microsoft.com/office/drawing/2014/main" id="{B799058E-DAC1-4A5A-AF24-E407AE2BE8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1590" y="2579467"/>
                <a:ext cx="359233" cy="2215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</a:rPr>
                  <a:t>BMA</a:t>
                </a:r>
                <a:endParaRPr kumimoji="0" lang="en-US" alt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3" name="Rectangle 134">
                <a:extLst>
                  <a:ext uri="{FF2B5EF4-FFF2-40B4-BE49-F238E27FC236}">
                    <a16:creationId xmlns:a16="http://schemas.microsoft.com/office/drawing/2014/main" id="{D03F3A13-5064-4D8E-8C7C-930D93ABA2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6262" y="3978479"/>
                <a:ext cx="354905" cy="2215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</a:rPr>
                  <a:t>BMB</a:t>
                </a:r>
                <a:endParaRPr kumimoji="0" lang="en-US" alt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4" name="Rectangle 136">
                <a:extLst>
                  <a:ext uri="{FF2B5EF4-FFF2-40B4-BE49-F238E27FC236}">
                    <a16:creationId xmlns:a16="http://schemas.microsoft.com/office/drawing/2014/main" id="{552B0476-29DD-4FB8-83E0-E598231052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1821" y="4231251"/>
                <a:ext cx="354905" cy="2215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</a:rPr>
                  <a:t>BMC</a:t>
                </a:r>
                <a:endParaRPr kumimoji="0" lang="en-US" alt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5" name="Rectangle 138">
                <a:extLst>
                  <a:ext uri="{FF2B5EF4-FFF2-40B4-BE49-F238E27FC236}">
                    <a16:creationId xmlns:a16="http://schemas.microsoft.com/office/drawing/2014/main" id="{8011F7E4-6EE8-4E34-8618-1E340EA5D5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2949" y="3135067"/>
                <a:ext cx="367890" cy="2215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</a:rPr>
                  <a:t>BMD</a:t>
                </a:r>
                <a:endParaRPr kumimoji="0" lang="en-US" altLang="en-US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6" name="Rectangle 141">
                <a:extLst>
                  <a:ext uri="{FF2B5EF4-FFF2-40B4-BE49-F238E27FC236}">
                    <a16:creationId xmlns:a16="http://schemas.microsoft.com/office/drawing/2014/main" id="{E6A9B45C-309A-4EE7-BC44-F5F4CC0468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2816" y="3690667"/>
                <a:ext cx="122630" cy="2215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</a:rPr>
                  <a:t>Q</a:t>
                </a:r>
                <a:endPara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7" name="Freeform 90">
                <a:extLst>
                  <a:ext uri="{FF2B5EF4-FFF2-40B4-BE49-F238E27FC236}">
                    <a16:creationId xmlns:a16="http://schemas.microsoft.com/office/drawing/2014/main" id="{BFC82641-5D4A-498C-AD55-70C1076147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3028" y="2444799"/>
                <a:ext cx="50054" cy="50054"/>
              </a:xfrm>
              <a:custGeom>
                <a:avLst/>
                <a:gdLst>
                  <a:gd name="T0" fmla="*/ 20 w 20"/>
                  <a:gd name="T1" fmla="*/ 10 h 20"/>
                  <a:gd name="T2" fmla="*/ 20 w 20"/>
                  <a:gd name="T3" fmla="*/ 9 h 20"/>
                  <a:gd name="T4" fmla="*/ 19 w 20"/>
                  <a:gd name="T5" fmla="*/ 8 h 20"/>
                  <a:gd name="T6" fmla="*/ 19 w 20"/>
                  <a:gd name="T7" fmla="*/ 6 h 20"/>
                  <a:gd name="T8" fmla="*/ 19 w 20"/>
                  <a:gd name="T9" fmla="*/ 5 h 20"/>
                  <a:gd name="T10" fmla="*/ 18 w 20"/>
                  <a:gd name="T11" fmla="*/ 4 h 20"/>
                  <a:gd name="T12" fmla="*/ 17 w 20"/>
                  <a:gd name="T13" fmla="*/ 3 h 20"/>
                  <a:gd name="T14" fmla="*/ 16 w 20"/>
                  <a:gd name="T15" fmla="*/ 2 h 20"/>
                  <a:gd name="T16" fmla="*/ 15 w 20"/>
                  <a:gd name="T17" fmla="*/ 2 h 20"/>
                  <a:gd name="T18" fmla="*/ 14 w 20"/>
                  <a:gd name="T19" fmla="*/ 1 h 20"/>
                  <a:gd name="T20" fmla="*/ 13 w 20"/>
                  <a:gd name="T21" fmla="*/ 1 h 20"/>
                  <a:gd name="T22" fmla="*/ 11 w 20"/>
                  <a:gd name="T23" fmla="*/ 0 h 20"/>
                  <a:gd name="T24" fmla="*/ 10 w 20"/>
                  <a:gd name="T25" fmla="*/ 0 h 20"/>
                  <a:gd name="T26" fmla="*/ 9 w 20"/>
                  <a:gd name="T27" fmla="*/ 0 h 20"/>
                  <a:gd name="T28" fmla="*/ 8 w 20"/>
                  <a:gd name="T29" fmla="*/ 1 h 20"/>
                  <a:gd name="T30" fmla="*/ 6 w 20"/>
                  <a:gd name="T31" fmla="*/ 1 h 20"/>
                  <a:gd name="T32" fmla="*/ 5 w 20"/>
                  <a:gd name="T33" fmla="*/ 2 h 20"/>
                  <a:gd name="T34" fmla="*/ 4 w 20"/>
                  <a:gd name="T35" fmla="*/ 2 h 20"/>
                  <a:gd name="T36" fmla="*/ 3 w 20"/>
                  <a:gd name="T37" fmla="*/ 3 h 20"/>
                  <a:gd name="T38" fmla="*/ 2 w 20"/>
                  <a:gd name="T39" fmla="*/ 4 h 20"/>
                  <a:gd name="T40" fmla="*/ 2 w 20"/>
                  <a:gd name="T41" fmla="*/ 5 h 20"/>
                  <a:gd name="T42" fmla="*/ 1 w 20"/>
                  <a:gd name="T43" fmla="*/ 6 h 20"/>
                  <a:gd name="T44" fmla="*/ 1 w 20"/>
                  <a:gd name="T45" fmla="*/ 8 h 20"/>
                  <a:gd name="T46" fmla="*/ 0 w 20"/>
                  <a:gd name="T47" fmla="*/ 9 h 20"/>
                  <a:gd name="T48" fmla="*/ 0 w 20"/>
                  <a:gd name="T49" fmla="*/ 10 h 20"/>
                  <a:gd name="T50" fmla="*/ 0 w 20"/>
                  <a:gd name="T51" fmla="*/ 11 h 20"/>
                  <a:gd name="T52" fmla="*/ 1 w 20"/>
                  <a:gd name="T53" fmla="*/ 13 h 20"/>
                  <a:gd name="T54" fmla="*/ 1 w 20"/>
                  <a:gd name="T55" fmla="*/ 14 h 20"/>
                  <a:gd name="T56" fmla="*/ 2 w 20"/>
                  <a:gd name="T57" fmla="*/ 15 h 20"/>
                  <a:gd name="T58" fmla="*/ 2 w 20"/>
                  <a:gd name="T59" fmla="*/ 16 h 20"/>
                  <a:gd name="T60" fmla="*/ 3 w 20"/>
                  <a:gd name="T61" fmla="*/ 17 h 20"/>
                  <a:gd name="T62" fmla="*/ 4 w 20"/>
                  <a:gd name="T63" fmla="*/ 18 h 20"/>
                  <a:gd name="T64" fmla="*/ 5 w 20"/>
                  <a:gd name="T65" fmla="*/ 19 h 20"/>
                  <a:gd name="T66" fmla="*/ 6 w 20"/>
                  <a:gd name="T67" fmla="*/ 19 h 20"/>
                  <a:gd name="T68" fmla="*/ 8 w 20"/>
                  <a:gd name="T69" fmla="*/ 20 h 20"/>
                  <a:gd name="T70" fmla="*/ 9 w 20"/>
                  <a:gd name="T71" fmla="*/ 20 h 20"/>
                  <a:gd name="T72" fmla="*/ 10 w 20"/>
                  <a:gd name="T73" fmla="*/ 20 h 20"/>
                  <a:gd name="T74" fmla="*/ 11 w 20"/>
                  <a:gd name="T75" fmla="*/ 20 h 20"/>
                  <a:gd name="T76" fmla="*/ 13 w 20"/>
                  <a:gd name="T77" fmla="*/ 20 h 20"/>
                  <a:gd name="T78" fmla="*/ 14 w 20"/>
                  <a:gd name="T79" fmla="*/ 19 h 20"/>
                  <a:gd name="T80" fmla="*/ 15 w 20"/>
                  <a:gd name="T81" fmla="*/ 19 h 20"/>
                  <a:gd name="T82" fmla="*/ 16 w 20"/>
                  <a:gd name="T83" fmla="*/ 18 h 20"/>
                  <a:gd name="T84" fmla="*/ 17 w 20"/>
                  <a:gd name="T85" fmla="*/ 17 h 20"/>
                  <a:gd name="T86" fmla="*/ 18 w 20"/>
                  <a:gd name="T87" fmla="*/ 16 h 20"/>
                  <a:gd name="T88" fmla="*/ 19 w 20"/>
                  <a:gd name="T89" fmla="*/ 15 h 20"/>
                  <a:gd name="T90" fmla="*/ 19 w 20"/>
                  <a:gd name="T91" fmla="*/ 14 h 20"/>
                  <a:gd name="T92" fmla="*/ 19 w 20"/>
                  <a:gd name="T93" fmla="*/ 13 h 20"/>
                  <a:gd name="T94" fmla="*/ 20 w 20"/>
                  <a:gd name="T95" fmla="*/ 1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" h="20">
                    <a:moveTo>
                      <a:pt x="20" y="11"/>
                    </a:moveTo>
                    <a:lnTo>
                      <a:pt x="20" y="10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20" y="8"/>
                    </a:lnTo>
                    <a:lnTo>
                      <a:pt x="19" y="8"/>
                    </a:lnTo>
                    <a:lnTo>
                      <a:pt x="19" y="7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5"/>
                    </a:lnTo>
                    <a:lnTo>
                      <a:pt x="18" y="5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1" y="12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2" y="15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4" y="17"/>
                    </a:lnTo>
                    <a:lnTo>
                      <a:pt x="4" y="18"/>
                    </a:lnTo>
                    <a:lnTo>
                      <a:pt x="5" y="18"/>
                    </a:lnTo>
                    <a:lnTo>
                      <a:pt x="5" y="19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7" y="19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9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2" y="20"/>
                    </a:lnTo>
                    <a:lnTo>
                      <a:pt x="13" y="20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9" y="15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3"/>
                    </a:lnTo>
                    <a:lnTo>
                      <a:pt x="19" y="13"/>
                    </a:lnTo>
                    <a:lnTo>
                      <a:pt x="20" y="12"/>
                    </a:lnTo>
                    <a:lnTo>
                      <a:pt x="2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</a:endParaRPr>
              </a:p>
            </p:txBody>
          </p:sp>
          <p:sp>
            <p:nvSpPr>
              <p:cNvPr id="28" name="Freeform 91">
                <a:extLst>
                  <a:ext uri="{FF2B5EF4-FFF2-40B4-BE49-F238E27FC236}">
                    <a16:creationId xmlns:a16="http://schemas.microsoft.com/office/drawing/2014/main" id="{C6BE4EC1-CFBD-40BD-B66B-BB27ED6381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3028" y="2444799"/>
                <a:ext cx="50054" cy="50054"/>
              </a:xfrm>
              <a:custGeom>
                <a:avLst/>
                <a:gdLst>
                  <a:gd name="T0" fmla="*/ 153 w 153"/>
                  <a:gd name="T1" fmla="*/ 71 h 153"/>
                  <a:gd name="T2" fmla="*/ 151 w 153"/>
                  <a:gd name="T3" fmla="*/ 61 h 153"/>
                  <a:gd name="T4" fmla="*/ 149 w 153"/>
                  <a:gd name="T5" fmla="*/ 52 h 153"/>
                  <a:gd name="T6" fmla="*/ 145 w 153"/>
                  <a:gd name="T7" fmla="*/ 43 h 153"/>
                  <a:gd name="T8" fmla="*/ 140 w 153"/>
                  <a:gd name="T9" fmla="*/ 34 h 153"/>
                  <a:gd name="T10" fmla="*/ 134 w 153"/>
                  <a:gd name="T11" fmla="*/ 26 h 153"/>
                  <a:gd name="T12" fmla="*/ 127 w 153"/>
                  <a:gd name="T13" fmla="*/ 19 h 153"/>
                  <a:gd name="T14" fmla="*/ 119 w 153"/>
                  <a:gd name="T15" fmla="*/ 13 h 153"/>
                  <a:gd name="T16" fmla="*/ 110 w 153"/>
                  <a:gd name="T17" fmla="*/ 8 h 153"/>
                  <a:gd name="T18" fmla="*/ 101 w 153"/>
                  <a:gd name="T19" fmla="*/ 4 h 153"/>
                  <a:gd name="T20" fmla="*/ 91 w 153"/>
                  <a:gd name="T21" fmla="*/ 2 h 153"/>
                  <a:gd name="T22" fmla="*/ 82 w 153"/>
                  <a:gd name="T23" fmla="*/ 0 h 153"/>
                  <a:gd name="T24" fmla="*/ 72 w 153"/>
                  <a:gd name="T25" fmla="*/ 0 h 153"/>
                  <a:gd name="T26" fmla="*/ 62 w 153"/>
                  <a:gd name="T27" fmla="*/ 2 h 153"/>
                  <a:gd name="T28" fmla="*/ 52 w 153"/>
                  <a:gd name="T29" fmla="*/ 4 h 153"/>
                  <a:gd name="T30" fmla="*/ 43 w 153"/>
                  <a:gd name="T31" fmla="*/ 8 h 153"/>
                  <a:gd name="T32" fmla="*/ 34 w 153"/>
                  <a:gd name="T33" fmla="*/ 13 h 153"/>
                  <a:gd name="T34" fmla="*/ 26 w 153"/>
                  <a:gd name="T35" fmla="*/ 19 h 153"/>
                  <a:gd name="T36" fmla="*/ 19 w 153"/>
                  <a:gd name="T37" fmla="*/ 26 h 153"/>
                  <a:gd name="T38" fmla="*/ 13 w 153"/>
                  <a:gd name="T39" fmla="*/ 34 h 153"/>
                  <a:gd name="T40" fmla="*/ 8 w 153"/>
                  <a:gd name="T41" fmla="*/ 43 h 153"/>
                  <a:gd name="T42" fmla="*/ 4 w 153"/>
                  <a:gd name="T43" fmla="*/ 52 h 153"/>
                  <a:gd name="T44" fmla="*/ 2 w 153"/>
                  <a:gd name="T45" fmla="*/ 61 h 153"/>
                  <a:gd name="T46" fmla="*/ 1 w 153"/>
                  <a:gd name="T47" fmla="*/ 71 h 153"/>
                  <a:gd name="T48" fmla="*/ 1 w 153"/>
                  <a:gd name="T49" fmla="*/ 81 h 153"/>
                  <a:gd name="T50" fmla="*/ 2 w 153"/>
                  <a:gd name="T51" fmla="*/ 91 h 153"/>
                  <a:gd name="T52" fmla="*/ 4 w 153"/>
                  <a:gd name="T53" fmla="*/ 101 h 153"/>
                  <a:gd name="T54" fmla="*/ 8 w 153"/>
                  <a:gd name="T55" fmla="*/ 110 h 153"/>
                  <a:gd name="T56" fmla="*/ 13 w 153"/>
                  <a:gd name="T57" fmla="*/ 119 h 153"/>
                  <a:gd name="T58" fmla="*/ 19 w 153"/>
                  <a:gd name="T59" fmla="*/ 127 h 153"/>
                  <a:gd name="T60" fmla="*/ 26 w 153"/>
                  <a:gd name="T61" fmla="*/ 134 h 153"/>
                  <a:gd name="T62" fmla="*/ 34 w 153"/>
                  <a:gd name="T63" fmla="*/ 140 h 153"/>
                  <a:gd name="T64" fmla="*/ 43 w 153"/>
                  <a:gd name="T65" fmla="*/ 145 h 153"/>
                  <a:gd name="T66" fmla="*/ 52 w 153"/>
                  <a:gd name="T67" fmla="*/ 148 h 153"/>
                  <a:gd name="T68" fmla="*/ 62 w 153"/>
                  <a:gd name="T69" fmla="*/ 151 h 153"/>
                  <a:gd name="T70" fmla="*/ 72 w 153"/>
                  <a:gd name="T71" fmla="*/ 152 h 153"/>
                  <a:gd name="T72" fmla="*/ 82 w 153"/>
                  <a:gd name="T73" fmla="*/ 152 h 153"/>
                  <a:gd name="T74" fmla="*/ 91 w 153"/>
                  <a:gd name="T75" fmla="*/ 151 h 153"/>
                  <a:gd name="T76" fmla="*/ 101 w 153"/>
                  <a:gd name="T77" fmla="*/ 148 h 153"/>
                  <a:gd name="T78" fmla="*/ 110 w 153"/>
                  <a:gd name="T79" fmla="*/ 145 h 153"/>
                  <a:gd name="T80" fmla="*/ 119 w 153"/>
                  <a:gd name="T81" fmla="*/ 140 h 153"/>
                  <a:gd name="T82" fmla="*/ 127 w 153"/>
                  <a:gd name="T83" fmla="*/ 134 h 153"/>
                  <a:gd name="T84" fmla="*/ 134 w 153"/>
                  <a:gd name="T85" fmla="*/ 127 h 153"/>
                  <a:gd name="T86" fmla="*/ 140 w 153"/>
                  <a:gd name="T87" fmla="*/ 119 h 153"/>
                  <a:gd name="T88" fmla="*/ 145 w 153"/>
                  <a:gd name="T89" fmla="*/ 110 h 153"/>
                  <a:gd name="T90" fmla="*/ 149 w 153"/>
                  <a:gd name="T91" fmla="*/ 101 h 153"/>
                  <a:gd name="T92" fmla="*/ 151 w 153"/>
                  <a:gd name="T93" fmla="*/ 91 h 153"/>
                  <a:gd name="T94" fmla="*/ 153 w 153"/>
                  <a:gd name="T95" fmla="*/ 81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53" h="153">
                    <a:moveTo>
                      <a:pt x="153" y="76"/>
                    </a:moveTo>
                    <a:lnTo>
                      <a:pt x="153" y="71"/>
                    </a:lnTo>
                    <a:lnTo>
                      <a:pt x="152" y="66"/>
                    </a:lnTo>
                    <a:lnTo>
                      <a:pt x="151" y="61"/>
                    </a:lnTo>
                    <a:lnTo>
                      <a:pt x="150" y="57"/>
                    </a:lnTo>
                    <a:lnTo>
                      <a:pt x="149" y="52"/>
                    </a:lnTo>
                    <a:lnTo>
                      <a:pt x="147" y="47"/>
                    </a:lnTo>
                    <a:lnTo>
                      <a:pt x="145" y="43"/>
                    </a:lnTo>
                    <a:lnTo>
                      <a:pt x="143" y="38"/>
                    </a:lnTo>
                    <a:lnTo>
                      <a:pt x="140" y="34"/>
                    </a:lnTo>
                    <a:lnTo>
                      <a:pt x="137" y="30"/>
                    </a:lnTo>
                    <a:lnTo>
                      <a:pt x="134" y="26"/>
                    </a:lnTo>
                    <a:lnTo>
                      <a:pt x="130" y="22"/>
                    </a:lnTo>
                    <a:lnTo>
                      <a:pt x="127" y="19"/>
                    </a:lnTo>
                    <a:lnTo>
                      <a:pt x="123" y="16"/>
                    </a:lnTo>
                    <a:lnTo>
                      <a:pt x="119" y="13"/>
                    </a:lnTo>
                    <a:lnTo>
                      <a:pt x="115" y="10"/>
                    </a:lnTo>
                    <a:lnTo>
                      <a:pt x="110" y="8"/>
                    </a:lnTo>
                    <a:lnTo>
                      <a:pt x="106" y="6"/>
                    </a:lnTo>
                    <a:lnTo>
                      <a:pt x="101" y="4"/>
                    </a:lnTo>
                    <a:lnTo>
                      <a:pt x="96" y="3"/>
                    </a:lnTo>
                    <a:lnTo>
                      <a:pt x="91" y="2"/>
                    </a:lnTo>
                    <a:lnTo>
                      <a:pt x="87" y="1"/>
                    </a:lnTo>
                    <a:lnTo>
                      <a:pt x="82" y="0"/>
                    </a:lnTo>
                    <a:lnTo>
                      <a:pt x="77" y="0"/>
                    </a:lnTo>
                    <a:lnTo>
                      <a:pt x="72" y="0"/>
                    </a:lnTo>
                    <a:lnTo>
                      <a:pt x="67" y="1"/>
                    </a:lnTo>
                    <a:lnTo>
                      <a:pt x="62" y="2"/>
                    </a:lnTo>
                    <a:lnTo>
                      <a:pt x="57" y="3"/>
                    </a:lnTo>
                    <a:lnTo>
                      <a:pt x="52" y="4"/>
                    </a:lnTo>
                    <a:lnTo>
                      <a:pt x="47" y="6"/>
                    </a:lnTo>
                    <a:lnTo>
                      <a:pt x="43" y="8"/>
                    </a:lnTo>
                    <a:lnTo>
                      <a:pt x="38" y="10"/>
                    </a:lnTo>
                    <a:lnTo>
                      <a:pt x="34" y="13"/>
                    </a:lnTo>
                    <a:lnTo>
                      <a:pt x="30" y="16"/>
                    </a:lnTo>
                    <a:lnTo>
                      <a:pt x="26" y="19"/>
                    </a:lnTo>
                    <a:lnTo>
                      <a:pt x="23" y="22"/>
                    </a:lnTo>
                    <a:lnTo>
                      <a:pt x="19" y="26"/>
                    </a:lnTo>
                    <a:lnTo>
                      <a:pt x="16" y="30"/>
                    </a:lnTo>
                    <a:lnTo>
                      <a:pt x="13" y="34"/>
                    </a:lnTo>
                    <a:lnTo>
                      <a:pt x="11" y="38"/>
                    </a:lnTo>
                    <a:lnTo>
                      <a:pt x="8" y="43"/>
                    </a:lnTo>
                    <a:lnTo>
                      <a:pt x="6" y="47"/>
                    </a:lnTo>
                    <a:lnTo>
                      <a:pt x="4" y="52"/>
                    </a:lnTo>
                    <a:lnTo>
                      <a:pt x="3" y="57"/>
                    </a:lnTo>
                    <a:lnTo>
                      <a:pt x="2" y="61"/>
                    </a:lnTo>
                    <a:lnTo>
                      <a:pt x="1" y="66"/>
                    </a:lnTo>
                    <a:lnTo>
                      <a:pt x="1" y="71"/>
                    </a:lnTo>
                    <a:lnTo>
                      <a:pt x="0" y="76"/>
                    </a:lnTo>
                    <a:lnTo>
                      <a:pt x="1" y="81"/>
                    </a:lnTo>
                    <a:lnTo>
                      <a:pt x="1" y="86"/>
                    </a:lnTo>
                    <a:lnTo>
                      <a:pt x="2" y="91"/>
                    </a:lnTo>
                    <a:lnTo>
                      <a:pt x="3" y="96"/>
                    </a:lnTo>
                    <a:lnTo>
                      <a:pt x="4" y="101"/>
                    </a:lnTo>
                    <a:lnTo>
                      <a:pt x="6" y="105"/>
                    </a:lnTo>
                    <a:lnTo>
                      <a:pt x="8" y="110"/>
                    </a:lnTo>
                    <a:lnTo>
                      <a:pt x="11" y="114"/>
                    </a:lnTo>
                    <a:lnTo>
                      <a:pt x="13" y="119"/>
                    </a:lnTo>
                    <a:lnTo>
                      <a:pt x="16" y="123"/>
                    </a:lnTo>
                    <a:lnTo>
                      <a:pt x="19" y="127"/>
                    </a:lnTo>
                    <a:lnTo>
                      <a:pt x="23" y="130"/>
                    </a:lnTo>
                    <a:lnTo>
                      <a:pt x="26" y="134"/>
                    </a:lnTo>
                    <a:lnTo>
                      <a:pt x="30" y="137"/>
                    </a:lnTo>
                    <a:lnTo>
                      <a:pt x="34" y="140"/>
                    </a:lnTo>
                    <a:lnTo>
                      <a:pt x="38" y="142"/>
                    </a:lnTo>
                    <a:lnTo>
                      <a:pt x="43" y="145"/>
                    </a:lnTo>
                    <a:lnTo>
                      <a:pt x="47" y="147"/>
                    </a:lnTo>
                    <a:lnTo>
                      <a:pt x="52" y="148"/>
                    </a:lnTo>
                    <a:lnTo>
                      <a:pt x="57" y="150"/>
                    </a:lnTo>
                    <a:lnTo>
                      <a:pt x="62" y="151"/>
                    </a:lnTo>
                    <a:lnTo>
                      <a:pt x="67" y="152"/>
                    </a:lnTo>
                    <a:lnTo>
                      <a:pt x="72" y="152"/>
                    </a:lnTo>
                    <a:lnTo>
                      <a:pt x="77" y="153"/>
                    </a:lnTo>
                    <a:lnTo>
                      <a:pt x="82" y="152"/>
                    </a:lnTo>
                    <a:lnTo>
                      <a:pt x="87" y="152"/>
                    </a:lnTo>
                    <a:lnTo>
                      <a:pt x="91" y="151"/>
                    </a:lnTo>
                    <a:lnTo>
                      <a:pt x="96" y="150"/>
                    </a:lnTo>
                    <a:lnTo>
                      <a:pt x="101" y="148"/>
                    </a:lnTo>
                    <a:lnTo>
                      <a:pt x="106" y="147"/>
                    </a:lnTo>
                    <a:lnTo>
                      <a:pt x="110" y="145"/>
                    </a:lnTo>
                    <a:lnTo>
                      <a:pt x="115" y="142"/>
                    </a:lnTo>
                    <a:lnTo>
                      <a:pt x="119" y="140"/>
                    </a:lnTo>
                    <a:lnTo>
                      <a:pt x="123" y="137"/>
                    </a:lnTo>
                    <a:lnTo>
                      <a:pt x="127" y="134"/>
                    </a:lnTo>
                    <a:lnTo>
                      <a:pt x="130" y="130"/>
                    </a:lnTo>
                    <a:lnTo>
                      <a:pt x="134" y="127"/>
                    </a:lnTo>
                    <a:lnTo>
                      <a:pt x="137" y="123"/>
                    </a:lnTo>
                    <a:lnTo>
                      <a:pt x="140" y="119"/>
                    </a:lnTo>
                    <a:lnTo>
                      <a:pt x="143" y="114"/>
                    </a:lnTo>
                    <a:lnTo>
                      <a:pt x="145" y="110"/>
                    </a:lnTo>
                    <a:lnTo>
                      <a:pt x="147" y="105"/>
                    </a:lnTo>
                    <a:lnTo>
                      <a:pt x="149" y="101"/>
                    </a:lnTo>
                    <a:lnTo>
                      <a:pt x="150" y="96"/>
                    </a:lnTo>
                    <a:lnTo>
                      <a:pt x="151" y="91"/>
                    </a:lnTo>
                    <a:lnTo>
                      <a:pt x="152" y="86"/>
                    </a:lnTo>
                    <a:lnTo>
                      <a:pt x="153" y="81"/>
                    </a:lnTo>
                    <a:lnTo>
                      <a:pt x="153" y="7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</a:endParaRPr>
              </a:p>
            </p:txBody>
          </p:sp>
          <p:cxnSp>
            <p:nvCxnSpPr>
              <p:cNvPr id="29" name="Straight Connector 28"/>
              <p:cNvCxnSpPr>
                <a:endCxn id="28" idx="28"/>
              </p:cNvCxnSpPr>
              <p:nvPr/>
            </p:nvCxnSpPr>
            <p:spPr>
              <a:xfrm flipV="1">
                <a:off x="1235357" y="2483730"/>
                <a:ext cx="1181923" cy="562768"/>
              </a:xfrm>
              <a:prstGeom prst="line">
                <a:avLst/>
              </a:prstGeom>
              <a:ln w="0">
                <a:solidFill>
                  <a:srgbClr val="0000FF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2343208" y="2526863"/>
                <a:ext cx="93361" cy="1535788"/>
              </a:xfrm>
              <a:prstGeom prst="line">
                <a:avLst/>
              </a:prstGeom>
              <a:ln w="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19" idx="1"/>
              </p:cNvCxnSpPr>
              <p:nvPr/>
            </p:nvCxnSpPr>
            <p:spPr>
              <a:xfrm flipH="1" flipV="1">
                <a:off x="2519616" y="2482060"/>
                <a:ext cx="1576828" cy="167483"/>
              </a:xfrm>
              <a:prstGeom prst="line">
                <a:avLst/>
              </a:prstGeom>
              <a:ln w="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219"/>
              <p:cNvGrpSpPr/>
              <p:nvPr/>
            </p:nvGrpSpPr>
            <p:grpSpPr>
              <a:xfrm rot="19309972">
                <a:off x="3475554" y="3718671"/>
                <a:ext cx="159178" cy="81213"/>
                <a:chOff x="2545347" y="2804695"/>
                <a:chExt cx="131011" cy="66842"/>
              </a:xfrm>
            </p:grpSpPr>
            <p:cxnSp>
              <p:nvCxnSpPr>
                <p:cNvPr id="34" name="Straight Connector 33"/>
                <p:cNvCxnSpPr/>
                <p:nvPr/>
              </p:nvCxnSpPr>
              <p:spPr>
                <a:xfrm flipH="1">
                  <a:off x="2545347" y="2804695"/>
                  <a:ext cx="131011" cy="6684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2561389" y="2818063"/>
                  <a:ext cx="104274" cy="53474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Rectangle 141">
                <a:extLst>
                  <a:ext uri="{FF2B5EF4-FFF2-40B4-BE49-F238E27FC236}">
                    <a16:creationId xmlns:a16="http://schemas.microsoft.com/office/drawing/2014/main" id="{E6A9B45C-309A-4EE7-BC44-F5F4CC0468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3621" y="2240344"/>
                <a:ext cx="98104" cy="2215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1600" dirty="0">
                    <a:solidFill>
                      <a:srgbClr val="000000"/>
                    </a:solidFill>
                    <a:latin typeface="+mj-lt"/>
                  </a:rPr>
                  <a:t>R</a:t>
                </a:r>
                <a:endParaRPr kumimoji="0" lang="en-US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p:grpSp>
        <p:cxnSp>
          <p:nvCxnSpPr>
            <p:cNvPr id="36" name="Straight Arrow Connector 35"/>
            <p:cNvCxnSpPr/>
            <p:nvPr/>
          </p:nvCxnSpPr>
          <p:spPr>
            <a:xfrm>
              <a:off x="2495180" y="3652209"/>
              <a:ext cx="596223" cy="1063455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7555DF0B-5CE4-430B-933D-4A6AC94502EE}"/>
              </a:ext>
            </a:extLst>
          </p:cNvPr>
          <p:cNvSpPr txBox="1"/>
          <p:nvPr/>
        </p:nvSpPr>
        <p:spPr>
          <a:xfrm>
            <a:off x="5029200" y="2971800"/>
            <a:ext cx="36757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Mistake in </a:t>
            </a:r>
            <a:r>
              <a:rPr lang="en-US">
                <a:latin typeface="+mj-lt"/>
              </a:rPr>
              <a:t>line BMB-Q;</a:t>
            </a:r>
          </a:p>
          <a:p>
            <a:r>
              <a:rPr lang="en-US">
                <a:latin typeface="+mj-lt"/>
              </a:rPr>
              <a:t>R &amp; Q connected</a:t>
            </a:r>
          </a:p>
          <a:p>
            <a:r>
              <a:rPr lang="en-US">
                <a:latin typeface="+mj-lt"/>
              </a:rPr>
              <a:t>Mistake affects:</a:t>
            </a:r>
          </a:p>
          <a:p>
            <a:pPr lvl="1"/>
            <a:r>
              <a:rPr lang="en-US">
                <a:latin typeface="+mj-lt"/>
              </a:rPr>
              <a:t>all </a:t>
            </a:r>
            <a:r>
              <a:rPr lang="en-US" dirty="0">
                <a:latin typeface="+mj-lt"/>
              </a:rPr>
              <a:t>lines </a:t>
            </a:r>
            <a:r>
              <a:rPr lang="en-US">
                <a:latin typeface="+mj-lt"/>
              </a:rPr>
              <a:t>touching Q</a:t>
            </a:r>
          </a:p>
          <a:p>
            <a:pPr lvl="1"/>
            <a:r>
              <a:rPr lang="en-US">
                <a:latin typeface="+mj-lt"/>
              </a:rPr>
              <a:t>line </a:t>
            </a:r>
            <a:r>
              <a:rPr lang="en-US" dirty="0">
                <a:latin typeface="+mj-lt"/>
              </a:rPr>
              <a:t>between </a:t>
            </a:r>
            <a:r>
              <a:rPr lang="en-US">
                <a:latin typeface="+mj-lt"/>
              </a:rPr>
              <a:t>Q &amp; R</a:t>
            </a:r>
          </a:p>
          <a:p>
            <a:pPr lvl="1"/>
            <a:r>
              <a:rPr lang="en-US" i="1">
                <a:latin typeface="+mj-lt"/>
              </a:rPr>
              <a:t>possibly</a:t>
            </a:r>
            <a:r>
              <a:rPr lang="en-US">
                <a:latin typeface="+mj-lt"/>
              </a:rPr>
              <a:t> other </a:t>
            </a:r>
            <a:r>
              <a:rPr lang="en-US" dirty="0">
                <a:latin typeface="+mj-lt"/>
              </a:rPr>
              <a:t>lines touching R.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The more </a:t>
            </a:r>
            <a:r>
              <a:rPr lang="en-US" dirty="0" err="1">
                <a:latin typeface="+mj-lt"/>
              </a:rPr>
              <a:t>df</a:t>
            </a:r>
            <a:r>
              <a:rPr lang="en-US" dirty="0">
                <a:latin typeface="+mj-lt"/>
              </a:rPr>
              <a:t>, </a:t>
            </a:r>
            <a:r>
              <a:rPr lang="en-US">
                <a:latin typeface="+mj-lt"/>
              </a:rPr>
              <a:t>the harder </a:t>
            </a:r>
            <a:r>
              <a:rPr lang="en-US" dirty="0">
                <a:latin typeface="+mj-lt"/>
              </a:rPr>
              <a:t>to track down mistakes.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Most LSA software have </a:t>
            </a:r>
            <a:r>
              <a:rPr lang="en-US" i="1" dirty="0">
                <a:latin typeface="+mj-lt"/>
              </a:rPr>
              <a:t>blunder detection</a:t>
            </a:r>
            <a:r>
              <a:rPr lang="en-US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4057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1293E1-37E0-4940-A003-683B7059E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603" y="884331"/>
            <a:ext cx="8431576" cy="5358814"/>
          </a:xfrm>
        </p:spPr>
        <p:txBody>
          <a:bodyPr/>
          <a:lstStyle/>
          <a:p>
            <a:r>
              <a:rPr lang="en-US" dirty="0"/>
              <a:t>C. Random Errors Only</a:t>
            </a:r>
          </a:p>
          <a:p>
            <a:pPr lvl="1"/>
            <a:r>
              <a:rPr lang="en-US" dirty="0"/>
              <a:t>Systematic errors</a:t>
            </a:r>
          </a:p>
          <a:p>
            <a:pPr lvl="2"/>
            <a:r>
              <a:rPr lang="en-US" dirty="0"/>
              <a:t>Residual sizes and distribution depend on:</a:t>
            </a:r>
          </a:p>
          <a:p>
            <a:pPr lvl="3"/>
            <a:r>
              <a:rPr lang="en-US" dirty="0"/>
              <a:t>Error character: scale or additive constant</a:t>
            </a:r>
          </a:p>
          <a:p>
            <a:pPr lvl="3"/>
            <a:r>
              <a:rPr lang="en-US" dirty="0"/>
              <a:t>Which measurements are affected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Example: traverse </a:t>
            </a:r>
            <a:r>
              <a:rPr lang="en-US" dirty="0" err="1"/>
              <a:t>misclosure</a:t>
            </a:r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1229006" y="3521795"/>
            <a:ext cx="2121341" cy="1952154"/>
            <a:chOff x="1457608" y="4725909"/>
            <a:chExt cx="1475715" cy="1358020"/>
          </a:xfrm>
        </p:grpSpPr>
        <p:sp>
          <p:nvSpPr>
            <p:cNvPr id="3" name="Freeform 2"/>
            <p:cNvSpPr/>
            <p:nvPr/>
          </p:nvSpPr>
          <p:spPr>
            <a:xfrm>
              <a:off x="1457608" y="4725909"/>
              <a:ext cx="1475715" cy="1358020"/>
            </a:xfrm>
            <a:custGeom>
              <a:avLst/>
              <a:gdLst>
                <a:gd name="connsiteX0" fmla="*/ 0 w 1475715"/>
                <a:gd name="connsiteY0" fmla="*/ 697117 h 1358020"/>
                <a:gd name="connsiteX1" fmla="*/ 688063 w 1475715"/>
                <a:gd name="connsiteY1" fmla="*/ 0 h 1358020"/>
                <a:gd name="connsiteX2" fmla="*/ 1475715 w 1475715"/>
                <a:gd name="connsiteY2" fmla="*/ 778598 h 1358020"/>
                <a:gd name="connsiteX3" fmla="*/ 751438 w 1475715"/>
                <a:gd name="connsiteY3" fmla="*/ 1358020 h 1358020"/>
                <a:gd name="connsiteX4" fmla="*/ 36214 w 1475715"/>
                <a:gd name="connsiteY4" fmla="*/ 778598 h 1358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715" h="1358020">
                  <a:moveTo>
                    <a:pt x="0" y="697117"/>
                  </a:moveTo>
                  <a:lnTo>
                    <a:pt x="688063" y="0"/>
                  </a:lnTo>
                  <a:lnTo>
                    <a:pt x="1475715" y="778598"/>
                  </a:lnTo>
                  <a:lnTo>
                    <a:pt x="751438" y="1358020"/>
                  </a:lnTo>
                  <a:lnTo>
                    <a:pt x="36214" y="778598"/>
                  </a:lnTo>
                </a:path>
              </a:pathLst>
            </a:cu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Arc 4"/>
            <p:cNvSpPr/>
            <p:nvPr/>
          </p:nvSpPr>
          <p:spPr>
            <a:xfrm>
              <a:off x="1747319" y="5196689"/>
              <a:ext cx="715224" cy="497942"/>
            </a:xfrm>
            <a:prstGeom prst="arc">
              <a:avLst>
                <a:gd name="adj1" fmla="val 16200000"/>
                <a:gd name="adj2" fmla="val 8245168"/>
              </a:avLst>
            </a:prstGeom>
            <a:ln w="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920150" y="3214002"/>
            <a:ext cx="49884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dirty="0">
                <a:latin typeface="+mj-lt"/>
              </a:rPr>
              <a:t>Incorrect temp &amp; pressure in TSI</a:t>
            </a:r>
          </a:p>
          <a:p>
            <a:pPr marL="342900" indent="-342900"/>
            <a:r>
              <a:rPr lang="en-US" dirty="0">
                <a:latin typeface="+mj-lt"/>
              </a:rPr>
              <a:t>	 </a:t>
            </a:r>
            <a:r>
              <a:rPr lang="en-US" dirty="0">
                <a:latin typeface="+mj-lt"/>
                <a:sym typeface="Wingdings"/>
              </a:rPr>
              <a:t>Wrong </a:t>
            </a:r>
            <a:r>
              <a:rPr lang="en-US" dirty="0" err="1">
                <a:latin typeface="+mj-lt"/>
                <a:sym typeface="Wingdings"/>
              </a:rPr>
              <a:t>ppm</a:t>
            </a:r>
            <a:r>
              <a:rPr lang="en-US" dirty="0">
                <a:latin typeface="+mj-lt"/>
                <a:sym typeface="Wingdings"/>
              </a:rPr>
              <a:t> multiplier for all lines – scale. </a:t>
            </a:r>
          </a:p>
          <a:p>
            <a:pPr marL="342900" indent="-342900"/>
            <a:endParaRPr lang="en-US" dirty="0">
              <a:latin typeface="+mj-lt"/>
              <a:sym typeface="Wingdings"/>
            </a:endParaRPr>
          </a:p>
          <a:p>
            <a:pPr marL="342900" indent="-342900"/>
            <a:r>
              <a:rPr lang="en-US" dirty="0">
                <a:latin typeface="+mj-lt"/>
                <a:sym typeface="Wingdings"/>
              </a:rPr>
              <a:t>Incorrect </a:t>
            </a:r>
            <a:r>
              <a:rPr lang="en-US" dirty="0" err="1">
                <a:latin typeface="+mj-lt"/>
                <a:sym typeface="Wingdings"/>
              </a:rPr>
              <a:t>refl</a:t>
            </a:r>
            <a:r>
              <a:rPr lang="en-US" dirty="0">
                <a:latin typeface="+mj-lt"/>
                <a:sym typeface="Wingdings"/>
              </a:rPr>
              <a:t> constant</a:t>
            </a:r>
            <a:r>
              <a:rPr lang="en-US" dirty="0"/>
              <a:t> </a:t>
            </a:r>
          </a:p>
          <a:p>
            <a:pPr marL="342900" indent="-342900"/>
            <a:r>
              <a:rPr lang="en-US" dirty="0">
                <a:sym typeface="Wingdings"/>
              </a:rPr>
              <a:t>	</a:t>
            </a:r>
            <a:r>
              <a:rPr lang="en-US" dirty="0">
                <a:latin typeface="+mj-lt"/>
                <a:sym typeface="Wingdings"/>
              </a:rPr>
              <a:t>Each line changes the </a:t>
            </a:r>
            <a:r>
              <a:rPr lang="en-US">
                <a:latin typeface="+mj-lt"/>
                <a:sym typeface="Wingdings"/>
              </a:rPr>
              <a:t>same additive </a:t>
            </a:r>
            <a:r>
              <a:rPr lang="en-US" dirty="0">
                <a:latin typeface="+mj-lt"/>
                <a:sym typeface="Wingdings"/>
              </a:rPr>
              <a:t>amount regardless of length.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4057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A36A9C-E991-4359-855E-17C6138E6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B. Error Propagation; 1. Simple</a:t>
            </a:r>
          </a:p>
          <a:p>
            <a:pPr lvl="1"/>
            <a:r>
              <a:rPr lang="en-US"/>
              <a:t>When combining measurements compute a third value, how do their errors affect the result?</a:t>
            </a:r>
          </a:p>
          <a:p>
            <a:pPr lvl="2"/>
            <a:r>
              <a:rPr lang="en-US"/>
              <a:t>It depends on how they are combined.</a:t>
            </a:r>
          </a:p>
          <a:p>
            <a:r>
              <a:rPr lang="en-US"/>
              <a:t> </a:t>
            </a:r>
          </a:p>
          <a:p>
            <a:pPr lvl="1"/>
            <a:r>
              <a:rPr lang="en-US"/>
              <a:t>a. Error of a Sum</a:t>
            </a:r>
          </a:p>
          <a:p>
            <a:pPr lvl="2"/>
            <a:r>
              <a:rPr lang="en-US"/>
              <a:t>Adding or subtracting values which are subject to errors.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3"/>
            <a:r>
              <a:rPr lang="en-US" sz="1600"/>
              <a:t>Example: A soil specimen is divided into three sample parts which are separately weighed. What is the error in the soil’s total weight?</a:t>
            </a:r>
          </a:p>
          <a:p>
            <a:pPr lvl="1"/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445C262-3CC8-4412-8ACF-71E5C3D2D13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69899274"/>
              </p:ext>
            </p:extLst>
          </p:nvPr>
        </p:nvGraphicFramePr>
        <p:xfrm>
          <a:off x="1396063" y="3271733"/>
          <a:ext cx="2172564" cy="423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5" imgW="35966400" imgH="7010400" progId="Equation.DSMT4">
                  <p:embed/>
                </p:oleObj>
              </mc:Choice>
              <mc:Fallback>
                <p:oleObj name="Equation" r:id="rId5" imgW="35966400" imgH="70104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6063" y="3271733"/>
                        <a:ext cx="2172564" cy="4233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41CCA8A-017B-433D-918C-B7B5E3A926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452650"/>
              </p:ext>
            </p:extLst>
          </p:nvPr>
        </p:nvGraphicFramePr>
        <p:xfrm>
          <a:off x="1393411" y="4432435"/>
          <a:ext cx="2608318" cy="1051179"/>
        </p:xfrm>
        <a:graphic>
          <a:graphicData uri="http://schemas.openxmlformats.org/drawingml/2006/table">
            <a:tbl>
              <a:tblPr/>
              <a:tblGrid>
                <a:gridCol w="1149719">
                  <a:extLst>
                    <a:ext uri="{9D8B030D-6E8A-4147-A177-3AD203B41FA5}">
                      <a16:colId xmlns:a16="http://schemas.microsoft.com/office/drawing/2014/main" val="1837361764"/>
                    </a:ext>
                  </a:extLst>
                </a:gridCol>
                <a:gridCol w="1458599">
                  <a:extLst>
                    <a:ext uri="{9D8B030D-6E8A-4147-A177-3AD203B41FA5}">
                      <a16:colId xmlns:a16="http://schemas.microsoft.com/office/drawing/2014/main" val="39191509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Soil sample</a:t>
                      </a:r>
                    </a:p>
                  </a:txBody>
                  <a:tcPr marL="9525" marR="9525" marT="9525" marB="91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Weight</a:t>
                      </a:r>
                    </a:p>
                  </a:txBody>
                  <a:tcPr marL="9525" marR="9525" marT="9525" marB="91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31286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>
                        <a:spcBef>
                          <a:spcPts val="72"/>
                        </a:spcBef>
                        <a:spcAft>
                          <a:spcPts val="72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72"/>
                        </a:spcBef>
                        <a:spcAft>
                          <a:spcPts val="72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56.2 gr ±0.15 gr</a:t>
                      </a: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57079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>
                        <a:spcBef>
                          <a:spcPts val="72"/>
                        </a:spcBef>
                        <a:spcAft>
                          <a:spcPts val="72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72"/>
                        </a:spcBef>
                        <a:spcAft>
                          <a:spcPts val="72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28.9 gr ±0.21 gr</a:t>
                      </a: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7416445"/>
                  </a:ext>
                </a:extLst>
              </a:tr>
              <a:tr h="76200">
                <a:tc>
                  <a:txBody>
                    <a:bodyPr/>
                    <a:lstStyle/>
                    <a:p>
                      <a:pPr algn="ctr" rtl="0">
                        <a:spcBef>
                          <a:spcPts val="72"/>
                        </a:spcBef>
                        <a:spcAft>
                          <a:spcPts val="72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72"/>
                        </a:spcBef>
                        <a:spcAft>
                          <a:spcPts val="72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41.6 gr ±0.11 gr</a:t>
                      </a: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839849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A2F95F8-785B-4E67-88F6-8FF2AFFCAF6B}"/>
              </a:ext>
            </a:extLst>
          </p:cNvPr>
          <p:cNvSpPr txBox="1"/>
          <p:nvPr/>
        </p:nvSpPr>
        <p:spPr>
          <a:xfrm>
            <a:off x="4486221" y="4720840"/>
            <a:ext cx="28461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Total wt = 127.6 gr ±  ______  gr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944A6DE-20B2-4B7E-A1D6-9F7D1A45326A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49674999"/>
              </p:ext>
            </p:extLst>
          </p:nvPr>
        </p:nvGraphicFramePr>
        <p:xfrm>
          <a:off x="4546051" y="5324774"/>
          <a:ext cx="3075966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7" imgW="56388000" imgH="13411200" progId="Equation.DSMT4">
                  <p:embed/>
                </p:oleObj>
              </mc:Choice>
              <mc:Fallback>
                <p:oleObj name="Equation" r:id="rId7" imgW="56388000" imgH="134112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051" y="5324774"/>
                        <a:ext cx="3075966" cy="731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7498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1293E1-37E0-4940-A003-683B7059E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603" y="884331"/>
            <a:ext cx="8431576" cy="5358814"/>
          </a:xfrm>
        </p:spPr>
        <p:txBody>
          <a:bodyPr/>
          <a:lstStyle/>
          <a:p>
            <a:r>
              <a:rPr lang="en-US" dirty="0"/>
              <a:t>C. Random Errors Only</a:t>
            </a:r>
          </a:p>
          <a:p>
            <a:pPr lvl="1"/>
            <a:r>
              <a:rPr lang="en-US" dirty="0"/>
              <a:t>Systematic errors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071178" y="1927869"/>
          <a:ext cx="4394200" cy="1173480"/>
        </p:xfrm>
        <a:graphic>
          <a:graphicData uri="http://schemas.openxmlformats.org/drawingml/2006/table">
            <a:tbl>
              <a:tblPr/>
              <a:tblGrid>
                <a:gridCol w="538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1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4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4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812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>
                          <a:latin typeface="Arial"/>
                        </a:rPr>
                        <a:t>   Line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latin typeface="Arial"/>
                        </a:rPr>
                        <a:t>Distance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latin typeface="Arial"/>
                        </a:rPr>
                        <a:t>From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latin typeface="Arial"/>
                        </a:rPr>
                        <a:t>To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latin typeface="Arial"/>
                        </a:rPr>
                        <a:t>    Azimuth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latin typeface="Arial"/>
                        </a:rPr>
                        <a:t>Unscaled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latin typeface="Arial"/>
                        </a:rPr>
                        <a:t>Scaled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99FF6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99FF6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30 00 00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99FF6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365.790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99FF6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365.790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99FF6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99FF6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325 33 52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99FF6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354.520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99FF6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354.520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99FF6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99FF6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219 02 01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99FF6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645.840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99FF6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645.840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99FF6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99FF6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104 12 35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99FF6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437.640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99FF6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437.640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529507" y="1927869"/>
          <a:ext cx="2159000" cy="784860"/>
        </p:xfrm>
        <a:graphic>
          <a:graphicData uri="http://schemas.openxmlformats.org/drawingml/2006/table">
            <a:tbl>
              <a:tblPr/>
              <a:tblGrid>
                <a:gridCol w="107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812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>
                          <a:latin typeface="Arial"/>
                        </a:rPr>
                        <a:t>Closure Error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latin typeface="Arial"/>
                        </a:rPr>
                        <a:t>Azimuth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latin typeface="Arial"/>
                        </a:rPr>
                        <a:t>Dist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320 22 41.39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0.099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>
                          <a:latin typeface="Arial"/>
                        </a:rPr>
                        <a:t>Precision: 1/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>18,145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071178" y="3666115"/>
          <a:ext cx="4394200" cy="1173480"/>
        </p:xfrm>
        <a:graphic>
          <a:graphicData uri="http://schemas.openxmlformats.org/drawingml/2006/table">
            <a:tbl>
              <a:tblPr/>
              <a:tblGrid>
                <a:gridCol w="538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1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4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4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812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latin typeface="Arial"/>
                        </a:rPr>
                        <a:t>   Line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latin typeface="Arial"/>
                        </a:rPr>
                        <a:t>Distance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latin typeface="Arial"/>
                        </a:rPr>
                        <a:t>From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latin typeface="Arial"/>
                        </a:rPr>
                        <a:t>To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latin typeface="Arial"/>
                        </a:rPr>
                        <a:t>    Azimuth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latin typeface="Arial"/>
                        </a:rPr>
                        <a:t>Unscaled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latin typeface="Arial"/>
                        </a:rPr>
                        <a:t>Scaled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99FF6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99FF6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30 00 00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99FF6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365.790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99FF6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369.448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99FF6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99FF6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325 33 52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99FF6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354.520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99FF6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358.065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99FF6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99FF6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219 02 01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99FF6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645.840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99FF6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652.298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99FF6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99FF6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104 12 35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99FF6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437.640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99FF6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442.016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529507" y="3666115"/>
          <a:ext cx="2159000" cy="784860"/>
        </p:xfrm>
        <a:graphic>
          <a:graphicData uri="http://schemas.openxmlformats.org/drawingml/2006/table">
            <a:tbl>
              <a:tblPr/>
              <a:tblGrid>
                <a:gridCol w="107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812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>
                          <a:latin typeface="Arial"/>
                        </a:rPr>
                        <a:t>Closure Error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latin typeface="Arial"/>
                        </a:rPr>
                        <a:t>Azimuth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latin typeface="Arial"/>
                        </a:rPr>
                        <a:t>Dist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320 22 41.39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0.100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latin typeface="Arial"/>
                        </a:rPr>
                        <a:t>Precision: 1/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>18,145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071178" y="5331945"/>
          <a:ext cx="4394200" cy="1173480"/>
        </p:xfrm>
        <a:graphic>
          <a:graphicData uri="http://schemas.openxmlformats.org/drawingml/2006/table">
            <a:tbl>
              <a:tblPr/>
              <a:tblGrid>
                <a:gridCol w="538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1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4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4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812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latin typeface="Arial"/>
                        </a:rPr>
                        <a:t>   Line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latin typeface="Arial"/>
                        </a:rPr>
                        <a:t>Distance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latin typeface="Arial"/>
                        </a:rPr>
                        <a:t>From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latin typeface="Arial"/>
                        </a:rPr>
                        <a:t>To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latin typeface="Arial"/>
                        </a:rPr>
                        <a:t>    Azimuth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latin typeface="Arial"/>
                        </a:rPr>
                        <a:t>Unscaled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>
                          <a:latin typeface="Arial"/>
                        </a:rPr>
                        <a:t>Scaled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99FF6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99FF6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30 00 00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99FF6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365.840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99FF6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365.840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99FF6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99FF6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325 33 52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99FF6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354.570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99FF6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354.570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99FF6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99FF6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219 02 01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99FF6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645.890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99FF6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645.890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99FF6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99FF6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104 12 35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99FF6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437.690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00"/>
                      </a:fgClr>
                      <a:bgClr>
                        <a:srgbClr val="99FF6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437.690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529507" y="5336132"/>
          <a:ext cx="2159000" cy="784860"/>
        </p:xfrm>
        <a:graphic>
          <a:graphicData uri="http://schemas.openxmlformats.org/drawingml/2006/table">
            <a:tbl>
              <a:tblPr/>
              <a:tblGrid>
                <a:gridCol w="107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812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>
                          <a:latin typeface="Arial"/>
                        </a:rPr>
                        <a:t>Closure Error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latin typeface="Arial"/>
                        </a:rPr>
                        <a:t>Azimuth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latin typeface="Arial"/>
                        </a:rPr>
                        <a:t>Dist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FF"/>
                          </a:solidFill>
                          <a:latin typeface="Arial"/>
                        </a:rPr>
                        <a:t>335 41 27.17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>0.121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latin typeface="Arial"/>
                        </a:rPr>
                        <a:t>Precision: 1/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>14,946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24689" y="3322593"/>
            <a:ext cx="2425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Scale each distance by 1.01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2235" y="4986929"/>
            <a:ext cx="2312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Add 0.05 to each distance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517310" y="4226433"/>
            <a:ext cx="2209045" cy="26255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517310" y="2489674"/>
            <a:ext cx="2209045" cy="26255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17310" y="5899737"/>
            <a:ext cx="2209045" cy="26255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4135" y="1582916"/>
            <a:ext cx="1942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Original traverse data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7179398" y="2625505"/>
            <a:ext cx="1143000" cy="3422210"/>
            <a:chOff x="7179398" y="2625505"/>
            <a:chExt cx="1143000" cy="3422210"/>
          </a:xfrm>
        </p:grpSpPr>
        <p:sp>
          <p:nvSpPr>
            <p:cNvPr id="20" name="Arc 19"/>
            <p:cNvSpPr/>
            <p:nvPr/>
          </p:nvSpPr>
          <p:spPr>
            <a:xfrm>
              <a:off x="7288064" y="2634562"/>
              <a:ext cx="905322" cy="1738261"/>
            </a:xfrm>
            <a:prstGeom prst="arc">
              <a:avLst>
                <a:gd name="adj1" fmla="val 18699676"/>
                <a:gd name="adj2" fmla="val 5315477"/>
              </a:avLst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/>
            <p:cNvSpPr>
              <a:spLocks noChangeAspect="1"/>
            </p:cNvSpPr>
            <p:nvPr/>
          </p:nvSpPr>
          <p:spPr>
            <a:xfrm>
              <a:off x="7179398" y="2625505"/>
              <a:ext cx="1143000" cy="3422210"/>
            </a:xfrm>
            <a:prstGeom prst="arc">
              <a:avLst>
                <a:gd name="adj1" fmla="val 16200000"/>
                <a:gd name="adj2" fmla="val 5331132"/>
              </a:avLst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4057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F1FECC-1E34-42F6-93E9-C97280415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D. Redundancies; 1. General</a:t>
            </a:r>
          </a:p>
          <a:p>
            <a:pPr lvl="1"/>
            <a:r>
              <a:rPr lang="en-US" dirty="0"/>
              <a:t>Redundancy; aka Degree of freedom (</a:t>
            </a:r>
            <a:r>
              <a:rPr lang="en-US" dirty="0" err="1"/>
              <a:t>df</a:t>
            </a:r>
            <a:r>
              <a:rPr lang="en-US" dirty="0"/>
              <a:t>)</a:t>
            </a:r>
          </a:p>
          <a:p>
            <a:pPr lvl="3"/>
            <a:r>
              <a:rPr lang="en-US" dirty="0" err="1"/>
              <a:t>df</a:t>
            </a:r>
            <a:r>
              <a:rPr lang="en-US" dirty="0"/>
              <a:t> = m-n</a:t>
            </a:r>
          </a:p>
          <a:p>
            <a:pPr lvl="4"/>
            <a:r>
              <a:rPr lang="en-US" dirty="0"/>
              <a:t>m: number of measurements</a:t>
            </a:r>
          </a:p>
          <a:p>
            <a:pPr lvl="4"/>
            <a:r>
              <a:rPr lang="en-US" dirty="0"/>
              <a:t>n: number of unknowns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BA917BC-3281-45D9-9EC2-A5752DD233DA}"/>
              </a:ext>
            </a:extLst>
          </p:cNvPr>
          <p:cNvGrpSpPr>
            <a:grpSpLocks noChangeAspect="1"/>
          </p:cNvGrpSpPr>
          <p:nvPr/>
        </p:nvGrpSpPr>
        <p:grpSpPr>
          <a:xfrm>
            <a:off x="690584" y="4505760"/>
            <a:ext cx="4148896" cy="1618145"/>
            <a:chOff x="4927089" y="5157399"/>
            <a:chExt cx="3316261" cy="1293402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DFD0FCF4-4FE3-436C-AE4E-0E6D98317BA0}"/>
                </a:ext>
              </a:extLst>
            </p:cNvPr>
            <p:cNvGrpSpPr/>
            <p:nvPr/>
          </p:nvGrpSpPr>
          <p:grpSpPr>
            <a:xfrm>
              <a:off x="5913475" y="5214323"/>
              <a:ext cx="1841169" cy="991097"/>
              <a:chOff x="1753647" y="3278150"/>
              <a:chExt cx="1841169" cy="991097"/>
            </a:xfrm>
          </p:grpSpPr>
          <p:sp>
            <p:nvSpPr>
              <p:cNvPr id="89" name="Line 79">
                <a:extLst>
                  <a:ext uri="{FF2B5EF4-FFF2-40B4-BE49-F238E27FC236}">
                    <a16:creationId xmlns:a16="http://schemas.microsoft.com/office/drawing/2014/main" id="{061FDA94-30BD-40F0-B543-0F34A41A58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61234" y="3278150"/>
                <a:ext cx="1833582" cy="974036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latin typeface="+mj-lt"/>
                </a:endParaRPr>
              </a:p>
            </p:txBody>
          </p: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29446ED3-54BE-493D-9B3A-89C5F8D53A2C}"/>
                  </a:ext>
                </a:extLst>
              </p:cNvPr>
              <p:cNvGrpSpPr/>
              <p:nvPr/>
            </p:nvGrpSpPr>
            <p:grpSpPr>
              <a:xfrm rot="836887">
                <a:off x="1753647" y="4213632"/>
                <a:ext cx="57676" cy="55615"/>
                <a:chOff x="2790418" y="3993666"/>
                <a:chExt cx="57676" cy="55615"/>
              </a:xfrm>
            </p:grpSpPr>
            <p:sp>
              <p:nvSpPr>
                <p:cNvPr id="92" name="Line 95">
                  <a:extLst>
                    <a:ext uri="{FF2B5EF4-FFF2-40B4-BE49-F238E27FC236}">
                      <a16:creationId xmlns:a16="http://schemas.microsoft.com/office/drawing/2014/main" id="{AAB2B587-FD3B-43FC-82DE-6055E9D220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790418" y="3993666"/>
                  <a:ext cx="22659" cy="55615"/>
                </a:xfrm>
                <a:prstGeom prst="line">
                  <a:avLst/>
                </a:pr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93" name="Line 97">
                  <a:extLst>
                    <a:ext uri="{FF2B5EF4-FFF2-40B4-BE49-F238E27FC236}">
                      <a16:creationId xmlns:a16="http://schemas.microsoft.com/office/drawing/2014/main" id="{65AC303F-B338-4248-9255-27273FCED4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790418" y="4032802"/>
                  <a:ext cx="57676" cy="16479"/>
                </a:xfrm>
                <a:prstGeom prst="line">
                  <a:avLst/>
                </a:pr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</p:grpSp>
          <p:sp>
            <p:nvSpPr>
              <p:cNvPr id="91" name="Rectangle 125">
                <a:extLst>
                  <a:ext uri="{FF2B5EF4-FFF2-40B4-BE49-F238E27FC236}">
                    <a16:creationId xmlns:a16="http://schemas.microsoft.com/office/drawing/2014/main" id="{553D50B3-F084-45A5-8717-3F815A66B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8846" y="3478602"/>
                <a:ext cx="371577" cy="1476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1200" dirty="0">
                    <a:solidFill>
                      <a:srgbClr val="FF0000"/>
                    </a:solidFill>
                    <a:latin typeface="+mj-lt"/>
                  </a:rPr>
                  <a:t>+15.82’</a:t>
                </a:r>
                <a:endPara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+mj-lt"/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596C65A-8FEA-4E63-AB3A-922F0D438F3C}"/>
                </a:ext>
              </a:extLst>
            </p:cNvPr>
            <p:cNvGrpSpPr/>
            <p:nvPr/>
          </p:nvGrpSpPr>
          <p:grpSpPr>
            <a:xfrm>
              <a:off x="4927089" y="5157399"/>
              <a:ext cx="3316261" cy="1293402"/>
              <a:chOff x="4927089" y="5157399"/>
              <a:chExt cx="3316261" cy="1293402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941A61FD-115C-4507-92ED-D341515ABFA5}"/>
                  </a:ext>
                </a:extLst>
              </p:cNvPr>
              <p:cNvGrpSpPr/>
              <p:nvPr/>
            </p:nvGrpSpPr>
            <p:grpSpPr>
              <a:xfrm>
                <a:off x="5353871" y="5577606"/>
                <a:ext cx="1539128" cy="436291"/>
                <a:chOff x="1194043" y="3641433"/>
                <a:chExt cx="1539128" cy="436291"/>
              </a:xfrm>
            </p:grpSpPr>
            <p:sp>
              <p:nvSpPr>
                <p:cNvPr id="83" name="Line 78">
                  <a:extLst>
                    <a:ext uri="{FF2B5EF4-FFF2-40B4-BE49-F238E27FC236}">
                      <a16:creationId xmlns:a16="http://schemas.microsoft.com/office/drawing/2014/main" id="{80122423-2E85-41B3-BEB6-78F7D6FA72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94043" y="3641433"/>
                  <a:ext cx="1534581" cy="422266"/>
                </a:xfrm>
                <a:prstGeom prst="line">
                  <a:avLst/>
                </a:pr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grpSp>
              <p:nvGrpSpPr>
                <p:cNvPr id="84" name="Group 65">
                  <a:extLst>
                    <a:ext uri="{FF2B5EF4-FFF2-40B4-BE49-F238E27FC236}">
                      <a16:creationId xmlns:a16="http://schemas.microsoft.com/office/drawing/2014/main" id="{3D8E96C6-6D2C-4116-BCB1-7E7A0000490F}"/>
                    </a:ext>
                  </a:extLst>
                </p:cNvPr>
                <p:cNvGrpSpPr/>
                <p:nvPr/>
              </p:nvGrpSpPr>
              <p:grpSpPr>
                <a:xfrm>
                  <a:off x="2673435" y="4026227"/>
                  <a:ext cx="59736" cy="51497"/>
                  <a:chOff x="1971676" y="5583414"/>
                  <a:chExt cx="46038" cy="39688"/>
                </a:xfrm>
              </p:grpSpPr>
              <p:sp>
                <p:nvSpPr>
                  <p:cNvPr id="86" name="Line 104">
                    <a:extLst>
                      <a:ext uri="{FF2B5EF4-FFF2-40B4-BE49-F238E27FC236}">
                        <a16:creationId xmlns:a16="http://schemas.microsoft.com/office/drawing/2014/main" id="{0431366D-6BE9-44EE-858B-94C6434F1E3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1676" y="5613577"/>
                    <a:ext cx="46038" cy="9525"/>
                  </a:xfrm>
                  <a:prstGeom prst="line">
                    <a:avLst/>
                  </a:prstGeom>
                  <a:noFill/>
                  <a:ln w="317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87" name="Line 105">
                    <a:extLst>
                      <a:ext uri="{FF2B5EF4-FFF2-40B4-BE49-F238E27FC236}">
                        <a16:creationId xmlns:a16="http://schemas.microsoft.com/office/drawing/2014/main" id="{D9A33943-1F84-4840-A1B7-5399E7EF367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82788" y="5583414"/>
                    <a:ext cx="34925" cy="30162"/>
                  </a:xfrm>
                  <a:prstGeom prst="line">
                    <a:avLst/>
                  </a:prstGeom>
                  <a:noFill/>
                  <a:ln w="317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88" name="Line 106">
                    <a:extLst>
                      <a:ext uri="{FF2B5EF4-FFF2-40B4-BE49-F238E27FC236}">
                        <a16:creationId xmlns:a16="http://schemas.microsoft.com/office/drawing/2014/main" id="{28851CDE-7F2B-48EB-BA83-51C14BD89B9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82788" y="5583414"/>
                    <a:ext cx="34925" cy="30162"/>
                  </a:xfrm>
                  <a:prstGeom prst="line">
                    <a:avLst/>
                  </a:prstGeom>
                  <a:noFill/>
                  <a:ln w="317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</p:grpSp>
            <p:sp>
              <p:nvSpPr>
                <p:cNvPr id="85" name="Rectangle 125">
                  <a:extLst>
                    <a:ext uri="{FF2B5EF4-FFF2-40B4-BE49-F238E27FC236}">
                      <a16:creationId xmlns:a16="http://schemas.microsoft.com/office/drawing/2014/main" id="{FF3B0C53-7010-45F9-94CA-441795477C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93932" y="3663659"/>
                  <a:ext cx="284449" cy="1476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en-US" sz="1200" dirty="0">
                      <a:solidFill>
                        <a:srgbClr val="FF0000"/>
                      </a:solidFill>
                      <a:latin typeface="+mj-lt"/>
                    </a:rPr>
                    <a:t>-8.66’</a:t>
                  </a:r>
                  <a:endParaRPr kumimoji="0" lang="en-US" altLang="en-US" sz="12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j-lt"/>
                  </a:endParaRPr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0D48990E-44B3-4C48-A4E0-2477E7B6C733}"/>
                  </a:ext>
                </a:extLst>
              </p:cNvPr>
              <p:cNvGrpSpPr/>
              <p:nvPr/>
            </p:nvGrpSpPr>
            <p:grpSpPr>
              <a:xfrm>
                <a:off x="4927089" y="5157399"/>
                <a:ext cx="3316261" cy="1293402"/>
                <a:chOff x="4927089" y="5157399"/>
                <a:chExt cx="3316261" cy="1293402"/>
              </a:xfrm>
            </p:grpSpPr>
            <p:sp>
              <p:nvSpPr>
                <p:cNvPr id="50" name="Rectangle 126">
                  <a:extLst>
                    <a:ext uri="{FF2B5EF4-FFF2-40B4-BE49-F238E27FC236}">
                      <a16:creationId xmlns:a16="http://schemas.microsoft.com/office/drawing/2014/main" id="{7B07661A-300A-4372-86C8-1E2B329FB8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22672" y="6210673"/>
                  <a:ext cx="308793" cy="1476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en-US" sz="1200" dirty="0">
                      <a:solidFill>
                        <a:srgbClr val="0000FF"/>
                      </a:solidFill>
                      <a:latin typeface="+mj-lt"/>
                    </a:rPr>
                    <a:t>+6.89’</a:t>
                  </a:r>
                  <a:endParaRPr kumimoji="0" lang="en-US" altLang="en-US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51" name="Rectangle 128">
                  <a:extLst>
                    <a:ext uri="{FF2B5EF4-FFF2-40B4-BE49-F238E27FC236}">
                      <a16:creationId xmlns:a16="http://schemas.microsoft.com/office/drawing/2014/main" id="{F80789A0-6560-4EE5-B364-C5D7755CF1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78693" y="5594085"/>
                  <a:ext cx="308793" cy="1476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en-US" sz="1200">
                      <a:solidFill>
                        <a:srgbClr val="0000FF"/>
                      </a:solidFill>
                      <a:latin typeface="+mj-lt"/>
                    </a:rPr>
                    <a:t>+8.91’</a:t>
                  </a:r>
                  <a:endPara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34283AA0-4FC1-448A-8CF1-15E20F0C3A6D}"/>
                    </a:ext>
                  </a:extLst>
                </p:cNvPr>
                <p:cNvGrpSpPr/>
                <p:nvPr/>
              </p:nvGrpSpPr>
              <p:grpSpPr>
                <a:xfrm>
                  <a:off x="4927089" y="5157399"/>
                  <a:ext cx="3316261" cy="1293402"/>
                  <a:chOff x="767261" y="3221226"/>
                  <a:chExt cx="3316261" cy="1293402"/>
                </a:xfrm>
              </p:grpSpPr>
              <p:sp>
                <p:nvSpPr>
                  <p:cNvPr id="53" name="Rectangle 141">
                    <a:extLst>
                      <a:ext uri="{FF2B5EF4-FFF2-40B4-BE49-F238E27FC236}">
                        <a16:creationId xmlns:a16="http://schemas.microsoft.com/office/drawing/2014/main" id="{8F2E2664-09A4-4162-887C-F87AD9AE41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06272" y="4367022"/>
                    <a:ext cx="58940" cy="14760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en-US" sz="1200" dirty="0">
                        <a:solidFill>
                          <a:srgbClr val="000000"/>
                        </a:solidFill>
                        <a:latin typeface="+mj-lt"/>
                      </a:rPr>
                      <a:t>T</a:t>
                    </a:r>
                    <a:endParaRPr kumimoji="0" lang="en-US" altLang="en-US" sz="12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  <p:grpSp>
                <p:nvGrpSpPr>
                  <p:cNvPr id="54" name="Group 53">
                    <a:extLst>
                      <a:ext uri="{FF2B5EF4-FFF2-40B4-BE49-F238E27FC236}">
                        <a16:creationId xmlns:a16="http://schemas.microsoft.com/office/drawing/2014/main" id="{033AED6A-83D8-458E-846B-143F21D7A332}"/>
                      </a:ext>
                    </a:extLst>
                  </p:cNvPr>
                  <p:cNvGrpSpPr/>
                  <p:nvPr/>
                </p:nvGrpSpPr>
                <p:grpSpPr>
                  <a:xfrm>
                    <a:off x="767261" y="3221226"/>
                    <a:ext cx="3316261" cy="1104600"/>
                    <a:chOff x="767261" y="3221226"/>
                    <a:chExt cx="3316261" cy="1104600"/>
                  </a:xfrm>
                </p:grpSpPr>
                <p:sp>
                  <p:nvSpPr>
                    <p:cNvPr id="55" name="Line 79">
                      <a:extLst>
                        <a:ext uri="{FF2B5EF4-FFF2-40B4-BE49-F238E27FC236}">
                          <a16:creationId xmlns:a16="http://schemas.microsoft.com/office/drawing/2014/main" id="{C3356A48-0998-4AAA-A3B9-2B85E73A4C4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790418" y="3278901"/>
                      <a:ext cx="832175" cy="77038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56" name="Line 81">
                      <a:extLst>
                        <a:ext uri="{FF2B5EF4-FFF2-40B4-BE49-F238E27FC236}">
                          <a16:creationId xmlns:a16="http://schemas.microsoft.com/office/drawing/2014/main" id="{9149E1E9-2E11-4E40-B89A-7416C4C835F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762871" y="4094597"/>
                      <a:ext cx="969873" cy="202223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57" name="Rectangle 82">
                      <a:extLst>
                        <a:ext uri="{FF2B5EF4-FFF2-40B4-BE49-F238E27FC236}">
                          <a16:creationId xmlns:a16="http://schemas.microsoft.com/office/drawing/2014/main" id="{467A0B67-B0F2-42FB-881D-B374E42E1E5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73445" y="3620835"/>
                      <a:ext cx="41197" cy="39136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58" name="Rectangle 83">
                      <a:extLst>
                        <a:ext uri="{FF2B5EF4-FFF2-40B4-BE49-F238E27FC236}">
                          <a16:creationId xmlns:a16="http://schemas.microsoft.com/office/drawing/2014/main" id="{D336AC14-C517-4854-8960-24C0E71CD78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73445" y="3620835"/>
                      <a:ext cx="41197" cy="39136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59" name="Rectangle 88">
                      <a:extLst>
                        <a:ext uri="{FF2B5EF4-FFF2-40B4-BE49-F238E27FC236}">
                          <a16:creationId xmlns:a16="http://schemas.microsoft.com/office/drawing/2014/main" id="{F369E9EA-C2C2-4217-921D-91558A6DF93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1995" y="3258303"/>
                      <a:ext cx="41197" cy="41197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60" name="Rectangle 89">
                      <a:extLst>
                        <a:ext uri="{FF2B5EF4-FFF2-40B4-BE49-F238E27FC236}">
                          <a16:creationId xmlns:a16="http://schemas.microsoft.com/office/drawing/2014/main" id="{04345A61-A06F-4AFC-AB19-DFB071BBCBF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1995" y="3258303"/>
                      <a:ext cx="41197" cy="4119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61" name="Freeform 90">
                      <a:extLst>
                        <a:ext uri="{FF2B5EF4-FFF2-40B4-BE49-F238E27FC236}">
                          <a16:creationId xmlns:a16="http://schemas.microsoft.com/office/drawing/2014/main" id="{FDC80D75-B40A-4D35-B844-30B5F15D5D8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43042" y="4053401"/>
                      <a:ext cx="41197" cy="41197"/>
                    </a:xfrm>
                    <a:custGeom>
                      <a:avLst/>
                      <a:gdLst>
                        <a:gd name="T0" fmla="*/ 20 w 20"/>
                        <a:gd name="T1" fmla="*/ 10 h 20"/>
                        <a:gd name="T2" fmla="*/ 20 w 20"/>
                        <a:gd name="T3" fmla="*/ 9 h 20"/>
                        <a:gd name="T4" fmla="*/ 19 w 20"/>
                        <a:gd name="T5" fmla="*/ 8 h 20"/>
                        <a:gd name="T6" fmla="*/ 19 w 20"/>
                        <a:gd name="T7" fmla="*/ 6 h 20"/>
                        <a:gd name="T8" fmla="*/ 19 w 20"/>
                        <a:gd name="T9" fmla="*/ 5 h 20"/>
                        <a:gd name="T10" fmla="*/ 18 w 20"/>
                        <a:gd name="T11" fmla="*/ 4 h 20"/>
                        <a:gd name="T12" fmla="*/ 17 w 20"/>
                        <a:gd name="T13" fmla="*/ 3 h 20"/>
                        <a:gd name="T14" fmla="*/ 16 w 20"/>
                        <a:gd name="T15" fmla="*/ 2 h 20"/>
                        <a:gd name="T16" fmla="*/ 15 w 20"/>
                        <a:gd name="T17" fmla="*/ 2 h 20"/>
                        <a:gd name="T18" fmla="*/ 14 w 20"/>
                        <a:gd name="T19" fmla="*/ 1 h 20"/>
                        <a:gd name="T20" fmla="*/ 13 w 20"/>
                        <a:gd name="T21" fmla="*/ 1 h 20"/>
                        <a:gd name="T22" fmla="*/ 11 w 20"/>
                        <a:gd name="T23" fmla="*/ 0 h 20"/>
                        <a:gd name="T24" fmla="*/ 10 w 20"/>
                        <a:gd name="T25" fmla="*/ 0 h 20"/>
                        <a:gd name="T26" fmla="*/ 9 w 20"/>
                        <a:gd name="T27" fmla="*/ 0 h 20"/>
                        <a:gd name="T28" fmla="*/ 8 w 20"/>
                        <a:gd name="T29" fmla="*/ 1 h 20"/>
                        <a:gd name="T30" fmla="*/ 6 w 20"/>
                        <a:gd name="T31" fmla="*/ 1 h 20"/>
                        <a:gd name="T32" fmla="*/ 5 w 20"/>
                        <a:gd name="T33" fmla="*/ 2 h 20"/>
                        <a:gd name="T34" fmla="*/ 4 w 20"/>
                        <a:gd name="T35" fmla="*/ 2 h 20"/>
                        <a:gd name="T36" fmla="*/ 3 w 20"/>
                        <a:gd name="T37" fmla="*/ 3 h 20"/>
                        <a:gd name="T38" fmla="*/ 2 w 20"/>
                        <a:gd name="T39" fmla="*/ 4 h 20"/>
                        <a:gd name="T40" fmla="*/ 2 w 20"/>
                        <a:gd name="T41" fmla="*/ 5 h 20"/>
                        <a:gd name="T42" fmla="*/ 1 w 20"/>
                        <a:gd name="T43" fmla="*/ 6 h 20"/>
                        <a:gd name="T44" fmla="*/ 1 w 20"/>
                        <a:gd name="T45" fmla="*/ 8 h 20"/>
                        <a:gd name="T46" fmla="*/ 0 w 20"/>
                        <a:gd name="T47" fmla="*/ 9 h 20"/>
                        <a:gd name="T48" fmla="*/ 0 w 20"/>
                        <a:gd name="T49" fmla="*/ 10 h 20"/>
                        <a:gd name="T50" fmla="*/ 0 w 20"/>
                        <a:gd name="T51" fmla="*/ 11 h 20"/>
                        <a:gd name="T52" fmla="*/ 1 w 20"/>
                        <a:gd name="T53" fmla="*/ 13 h 20"/>
                        <a:gd name="T54" fmla="*/ 1 w 20"/>
                        <a:gd name="T55" fmla="*/ 14 h 20"/>
                        <a:gd name="T56" fmla="*/ 2 w 20"/>
                        <a:gd name="T57" fmla="*/ 15 h 20"/>
                        <a:gd name="T58" fmla="*/ 2 w 20"/>
                        <a:gd name="T59" fmla="*/ 16 h 20"/>
                        <a:gd name="T60" fmla="*/ 3 w 20"/>
                        <a:gd name="T61" fmla="*/ 17 h 20"/>
                        <a:gd name="T62" fmla="*/ 4 w 20"/>
                        <a:gd name="T63" fmla="*/ 18 h 20"/>
                        <a:gd name="T64" fmla="*/ 5 w 20"/>
                        <a:gd name="T65" fmla="*/ 19 h 20"/>
                        <a:gd name="T66" fmla="*/ 6 w 20"/>
                        <a:gd name="T67" fmla="*/ 19 h 20"/>
                        <a:gd name="T68" fmla="*/ 8 w 20"/>
                        <a:gd name="T69" fmla="*/ 20 h 20"/>
                        <a:gd name="T70" fmla="*/ 9 w 20"/>
                        <a:gd name="T71" fmla="*/ 20 h 20"/>
                        <a:gd name="T72" fmla="*/ 10 w 20"/>
                        <a:gd name="T73" fmla="*/ 20 h 20"/>
                        <a:gd name="T74" fmla="*/ 11 w 20"/>
                        <a:gd name="T75" fmla="*/ 20 h 20"/>
                        <a:gd name="T76" fmla="*/ 13 w 20"/>
                        <a:gd name="T77" fmla="*/ 20 h 20"/>
                        <a:gd name="T78" fmla="*/ 14 w 20"/>
                        <a:gd name="T79" fmla="*/ 19 h 20"/>
                        <a:gd name="T80" fmla="*/ 15 w 20"/>
                        <a:gd name="T81" fmla="*/ 19 h 20"/>
                        <a:gd name="T82" fmla="*/ 16 w 20"/>
                        <a:gd name="T83" fmla="*/ 18 h 20"/>
                        <a:gd name="T84" fmla="*/ 17 w 20"/>
                        <a:gd name="T85" fmla="*/ 17 h 20"/>
                        <a:gd name="T86" fmla="*/ 18 w 20"/>
                        <a:gd name="T87" fmla="*/ 16 h 20"/>
                        <a:gd name="T88" fmla="*/ 19 w 20"/>
                        <a:gd name="T89" fmla="*/ 15 h 20"/>
                        <a:gd name="T90" fmla="*/ 19 w 20"/>
                        <a:gd name="T91" fmla="*/ 14 h 20"/>
                        <a:gd name="T92" fmla="*/ 19 w 20"/>
                        <a:gd name="T93" fmla="*/ 13 h 20"/>
                        <a:gd name="T94" fmla="*/ 20 w 20"/>
                        <a:gd name="T95" fmla="*/ 11 h 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</a:cxnLst>
                      <a:rect l="0" t="0" r="r" b="b"/>
                      <a:pathLst>
                        <a:path w="20" h="20">
                          <a:moveTo>
                            <a:pt x="20" y="11"/>
                          </a:moveTo>
                          <a:lnTo>
                            <a:pt x="20" y="10"/>
                          </a:lnTo>
                          <a:lnTo>
                            <a:pt x="20" y="9"/>
                          </a:lnTo>
                          <a:lnTo>
                            <a:pt x="20" y="9"/>
                          </a:lnTo>
                          <a:lnTo>
                            <a:pt x="20" y="8"/>
                          </a:lnTo>
                          <a:lnTo>
                            <a:pt x="19" y="8"/>
                          </a:lnTo>
                          <a:lnTo>
                            <a:pt x="19" y="7"/>
                          </a:lnTo>
                          <a:lnTo>
                            <a:pt x="19" y="6"/>
                          </a:lnTo>
                          <a:lnTo>
                            <a:pt x="19" y="6"/>
                          </a:lnTo>
                          <a:lnTo>
                            <a:pt x="19" y="5"/>
                          </a:lnTo>
                          <a:lnTo>
                            <a:pt x="18" y="5"/>
                          </a:lnTo>
                          <a:lnTo>
                            <a:pt x="18" y="4"/>
                          </a:lnTo>
                          <a:lnTo>
                            <a:pt x="17" y="4"/>
                          </a:lnTo>
                          <a:lnTo>
                            <a:pt x="17" y="3"/>
                          </a:lnTo>
                          <a:lnTo>
                            <a:pt x="17" y="3"/>
                          </a:lnTo>
                          <a:lnTo>
                            <a:pt x="16" y="2"/>
                          </a:lnTo>
                          <a:lnTo>
                            <a:pt x="16" y="2"/>
                          </a:lnTo>
                          <a:lnTo>
                            <a:pt x="15" y="2"/>
                          </a:lnTo>
                          <a:lnTo>
                            <a:pt x="14" y="1"/>
                          </a:lnTo>
                          <a:lnTo>
                            <a:pt x="14" y="1"/>
                          </a:lnTo>
                          <a:lnTo>
                            <a:pt x="13" y="1"/>
                          </a:lnTo>
                          <a:lnTo>
                            <a:pt x="13" y="1"/>
                          </a:lnTo>
                          <a:lnTo>
                            <a:pt x="12" y="1"/>
                          </a:lnTo>
                          <a:lnTo>
                            <a:pt x="11" y="0"/>
                          </a:lnTo>
                          <a:lnTo>
                            <a:pt x="11" y="0"/>
                          </a:lnTo>
                          <a:lnTo>
                            <a:pt x="10" y="0"/>
                          </a:lnTo>
                          <a:lnTo>
                            <a:pt x="10" y="0"/>
                          </a:lnTo>
                          <a:lnTo>
                            <a:pt x="9" y="0"/>
                          </a:lnTo>
                          <a:lnTo>
                            <a:pt x="8" y="1"/>
                          </a:lnTo>
                          <a:lnTo>
                            <a:pt x="8" y="1"/>
                          </a:lnTo>
                          <a:lnTo>
                            <a:pt x="7" y="1"/>
                          </a:lnTo>
                          <a:lnTo>
                            <a:pt x="6" y="1"/>
                          </a:lnTo>
                          <a:lnTo>
                            <a:pt x="6" y="1"/>
                          </a:lnTo>
                          <a:lnTo>
                            <a:pt x="5" y="2"/>
                          </a:lnTo>
                          <a:lnTo>
                            <a:pt x="5" y="2"/>
                          </a:lnTo>
                          <a:lnTo>
                            <a:pt x="4" y="2"/>
                          </a:lnTo>
                          <a:lnTo>
                            <a:pt x="4" y="3"/>
                          </a:lnTo>
                          <a:lnTo>
                            <a:pt x="3" y="3"/>
                          </a:lnTo>
                          <a:lnTo>
                            <a:pt x="3" y="4"/>
                          </a:lnTo>
                          <a:lnTo>
                            <a:pt x="2" y="4"/>
                          </a:lnTo>
                          <a:lnTo>
                            <a:pt x="2" y="5"/>
                          </a:lnTo>
                          <a:lnTo>
                            <a:pt x="2" y="5"/>
                          </a:lnTo>
                          <a:lnTo>
                            <a:pt x="1" y="6"/>
                          </a:lnTo>
                          <a:lnTo>
                            <a:pt x="1" y="6"/>
                          </a:lnTo>
                          <a:lnTo>
                            <a:pt x="1" y="7"/>
                          </a:lnTo>
                          <a:lnTo>
                            <a:pt x="1" y="8"/>
                          </a:lnTo>
                          <a:lnTo>
                            <a:pt x="1" y="8"/>
                          </a:lnTo>
                          <a:lnTo>
                            <a:pt x="0" y="9"/>
                          </a:lnTo>
                          <a:lnTo>
                            <a:pt x="0" y="9"/>
                          </a:lnTo>
                          <a:lnTo>
                            <a:pt x="0" y="10"/>
                          </a:lnTo>
                          <a:lnTo>
                            <a:pt x="0" y="11"/>
                          </a:lnTo>
                          <a:lnTo>
                            <a:pt x="0" y="11"/>
                          </a:lnTo>
                          <a:lnTo>
                            <a:pt x="1" y="12"/>
                          </a:lnTo>
                          <a:lnTo>
                            <a:pt x="1" y="13"/>
                          </a:lnTo>
                          <a:lnTo>
                            <a:pt x="1" y="13"/>
                          </a:lnTo>
                          <a:lnTo>
                            <a:pt x="1" y="14"/>
                          </a:lnTo>
                          <a:lnTo>
                            <a:pt x="1" y="14"/>
                          </a:lnTo>
                          <a:lnTo>
                            <a:pt x="2" y="15"/>
                          </a:lnTo>
                          <a:lnTo>
                            <a:pt x="2" y="16"/>
                          </a:lnTo>
                          <a:lnTo>
                            <a:pt x="2" y="16"/>
                          </a:lnTo>
                          <a:lnTo>
                            <a:pt x="3" y="17"/>
                          </a:lnTo>
                          <a:lnTo>
                            <a:pt x="3" y="17"/>
                          </a:lnTo>
                          <a:lnTo>
                            <a:pt x="4" y="17"/>
                          </a:lnTo>
                          <a:lnTo>
                            <a:pt x="4" y="18"/>
                          </a:lnTo>
                          <a:lnTo>
                            <a:pt x="5" y="18"/>
                          </a:lnTo>
                          <a:lnTo>
                            <a:pt x="5" y="19"/>
                          </a:lnTo>
                          <a:lnTo>
                            <a:pt x="6" y="19"/>
                          </a:lnTo>
                          <a:lnTo>
                            <a:pt x="6" y="19"/>
                          </a:lnTo>
                          <a:lnTo>
                            <a:pt x="7" y="19"/>
                          </a:lnTo>
                          <a:lnTo>
                            <a:pt x="8" y="20"/>
                          </a:lnTo>
                          <a:lnTo>
                            <a:pt x="8" y="20"/>
                          </a:lnTo>
                          <a:lnTo>
                            <a:pt x="9" y="20"/>
                          </a:lnTo>
                          <a:lnTo>
                            <a:pt x="10" y="20"/>
                          </a:lnTo>
                          <a:lnTo>
                            <a:pt x="10" y="20"/>
                          </a:lnTo>
                          <a:lnTo>
                            <a:pt x="11" y="20"/>
                          </a:lnTo>
                          <a:lnTo>
                            <a:pt x="11" y="20"/>
                          </a:lnTo>
                          <a:lnTo>
                            <a:pt x="12" y="20"/>
                          </a:lnTo>
                          <a:lnTo>
                            <a:pt x="13" y="20"/>
                          </a:lnTo>
                          <a:lnTo>
                            <a:pt x="13" y="19"/>
                          </a:lnTo>
                          <a:lnTo>
                            <a:pt x="14" y="19"/>
                          </a:lnTo>
                          <a:lnTo>
                            <a:pt x="14" y="19"/>
                          </a:lnTo>
                          <a:lnTo>
                            <a:pt x="15" y="19"/>
                          </a:lnTo>
                          <a:lnTo>
                            <a:pt x="16" y="18"/>
                          </a:lnTo>
                          <a:lnTo>
                            <a:pt x="16" y="18"/>
                          </a:lnTo>
                          <a:lnTo>
                            <a:pt x="17" y="17"/>
                          </a:lnTo>
                          <a:lnTo>
                            <a:pt x="17" y="17"/>
                          </a:lnTo>
                          <a:lnTo>
                            <a:pt x="17" y="17"/>
                          </a:lnTo>
                          <a:lnTo>
                            <a:pt x="18" y="16"/>
                          </a:lnTo>
                          <a:lnTo>
                            <a:pt x="18" y="16"/>
                          </a:lnTo>
                          <a:lnTo>
                            <a:pt x="19" y="15"/>
                          </a:lnTo>
                          <a:lnTo>
                            <a:pt x="19" y="14"/>
                          </a:lnTo>
                          <a:lnTo>
                            <a:pt x="19" y="14"/>
                          </a:lnTo>
                          <a:lnTo>
                            <a:pt x="19" y="13"/>
                          </a:lnTo>
                          <a:lnTo>
                            <a:pt x="19" y="13"/>
                          </a:lnTo>
                          <a:lnTo>
                            <a:pt x="20" y="12"/>
                          </a:lnTo>
                          <a:lnTo>
                            <a:pt x="20" y="1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62" name="Freeform 91">
                      <a:extLst>
                        <a:ext uri="{FF2B5EF4-FFF2-40B4-BE49-F238E27FC236}">
                          <a16:creationId xmlns:a16="http://schemas.microsoft.com/office/drawing/2014/main" id="{C79E8C02-8FBF-4A52-8956-869A1B449D4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43042" y="4053401"/>
                      <a:ext cx="41197" cy="41197"/>
                    </a:xfrm>
                    <a:custGeom>
                      <a:avLst/>
                      <a:gdLst>
                        <a:gd name="T0" fmla="*/ 153 w 153"/>
                        <a:gd name="T1" fmla="*/ 71 h 153"/>
                        <a:gd name="T2" fmla="*/ 151 w 153"/>
                        <a:gd name="T3" fmla="*/ 61 h 153"/>
                        <a:gd name="T4" fmla="*/ 149 w 153"/>
                        <a:gd name="T5" fmla="*/ 52 h 153"/>
                        <a:gd name="T6" fmla="*/ 145 w 153"/>
                        <a:gd name="T7" fmla="*/ 43 h 153"/>
                        <a:gd name="T8" fmla="*/ 140 w 153"/>
                        <a:gd name="T9" fmla="*/ 34 h 153"/>
                        <a:gd name="T10" fmla="*/ 134 w 153"/>
                        <a:gd name="T11" fmla="*/ 26 h 153"/>
                        <a:gd name="T12" fmla="*/ 127 w 153"/>
                        <a:gd name="T13" fmla="*/ 19 h 153"/>
                        <a:gd name="T14" fmla="*/ 119 w 153"/>
                        <a:gd name="T15" fmla="*/ 13 h 153"/>
                        <a:gd name="T16" fmla="*/ 110 w 153"/>
                        <a:gd name="T17" fmla="*/ 8 h 153"/>
                        <a:gd name="T18" fmla="*/ 101 w 153"/>
                        <a:gd name="T19" fmla="*/ 4 h 153"/>
                        <a:gd name="T20" fmla="*/ 91 w 153"/>
                        <a:gd name="T21" fmla="*/ 2 h 153"/>
                        <a:gd name="T22" fmla="*/ 82 w 153"/>
                        <a:gd name="T23" fmla="*/ 0 h 153"/>
                        <a:gd name="T24" fmla="*/ 72 w 153"/>
                        <a:gd name="T25" fmla="*/ 0 h 153"/>
                        <a:gd name="T26" fmla="*/ 62 w 153"/>
                        <a:gd name="T27" fmla="*/ 2 h 153"/>
                        <a:gd name="T28" fmla="*/ 52 w 153"/>
                        <a:gd name="T29" fmla="*/ 4 h 153"/>
                        <a:gd name="T30" fmla="*/ 43 w 153"/>
                        <a:gd name="T31" fmla="*/ 8 h 153"/>
                        <a:gd name="T32" fmla="*/ 34 w 153"/>
                        <a:gd name="T33" fmla="*/ 13 h 153"/>
                        <a:gd name="T34" fmla="*/ 26 w 153"/>
                        <a:gd name="T35" fmla="*/ 19 h 153"/>
                        <a:gd name="T36" fmla="*/ 19 w 153"/>
                        <a:gd name="T37" fmla="*/ 26 h 153"/>
                        <a:gd name="T38" fmla="*/ 13 w 153"/>
                        <a:gd name="T39" fmla="*/ 34 h 153"/>
                        <a:gd name="T40" fmla="*/ 8 w 153"/>
                        <a:gd name="T41" fmla="*/ 43 h 153"/>
                        <a:gd name="T42" fmla="*/ 4 w 153"/>
                        <a:gd name="T43" fmla="*/ 52 h 153"/>
                        <a:gd name="T44" fmla="*/ 2 w 153"/>
                        <a:gd name="T45" fmla="*/ 61 h 153"/>
                        <a:gd name="T46" fmla="*/ 1 w 153"/>
                        <a:gd name="T47" fmla="*/ 71 h 153"/>
                        <a:gd name="T48" fmla="*/ 1 w 153"/>
                        <a:gd name="T49" fmla="*/ 81 h 153"/>
                        <a:gd name="T50" fmla="*/ 2 w 153"/>
                        <a:gd name="T51" fmla="*/ 91 h 153"/>
                        <a:gd name="T52" fmla="*/ 4 w 153"/>
                        <a:gd name="T53" fmla="*/ 101 h 153"/>
                        <a:gd name="T54" fmla="*/ 8 w 153"/>
                        <a:gd name="T55" fmla="*/ 110 h 153"/>
                        <a:gd name="T56" fmla="*/ 13 w 153"/>
                        <a:gd name="T57" fmla="*/ 119 h 153"/>
                        <a:gd name="T58" fmla="*/ 19 w 153"/>
                        <a:gd name="T59" fmla="*/ 127 h 153"/>
                        <a:gd name="T60" fmla="*/ 26 w 153"/>
                        <a:gd name="T61" fmla="*/ 134 h 153"/>
                        <a:gd name="T62" fmla="*/ 34 w 153"/>
                        <a:gd name="T63" fmla="*/ 140 h 153"/>
                        <a:gd name="T64" fmla="*/ 43 w 153"/>
                        <a:gd name="T65" fmla="*/ 145 h 153"/>
                        <a:gd name="T66" fmla="*/ 52 w 153"/>
                        <a:gd name="T67" fmla="*/ 148 h 153"/>
                        <a:gd name="T68" fmla="*/ 62 w 153"/>
                        <a:gd name="T69" fmla="*/ 151 h 153"/>
                        <a:gd name="T70" fmla="*/ 72 w 153"/>
                        <a:gd name="T71" fmla="*/ 152 h 153"/>
                        <a:gd name="T72" fmla="*/ 82 w 153"/>
                        <a:gd name="T73" fmla="*/ 152 h 153"/>
                        <a:gd name="T74" fmla="*/ 91 w 153"/>
                        <a:gd name="T75" fmla="*/ 151 h 153"/>
                        <a:gd name="T76" fmla="*/ 101 w 153"/>
                        <a:gd name="T77" fmla="*/ 148 h 153"/>
                        <a:gd name="T78" fmla="*/ 110 w 153"/>
                        <a:gd name="T79" fmla="*/ 145 h 153"/>
                        <a:gd name="T80" fmla="*/ 119 w 153"/>
                        <a:gd name="T81" fmla="*/ 140 h 153"/>
                        <a:gd name="T82" fmla="*/ 127 w 153"/>
                        <a:gd name="T83" fmla="*/ 134 h 153"/>
                        <a:gd name="T84" fmla="*/ 134 w 153"/>
                        <a:gd name="T85" fmla="*/ 127 h 153"/>
                        <a:gd name="T86" fmla="*/ 140 w 153"/>
                        <a:gd name="T87" fmla="*/ 119 h 153"/>
                        <a:gd name="T88" fmla="*/ 145 w 153"/>
                        <a:gd name="T89" fmla="*/ 110 h 153"/>
                        <a:gd name="T90" fmla="*/ 149 w 153"/>
                        <a:gd name="T91" fmla="*/ 101 h 153"/>
                        <a:gd name="T92" fmla="*/ 151 w 153"/>
                        <a:gd name="T93" fmla="*/ 91 h 153"/>
                        <a:gd name="T94" fmla="*/ 153 w 153"/>
                        <a:gd name="T95" fmla="*/ 81 h 15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</a:cxnLst>
                      <a:rect l="0" t="0" r="r" b="b"/>
                      <a:pathLst>
                        <a:path w="153" h="153">
                          <a:moveTo>
                            <a:pt x="153" y="76"/>
                          </a:moveTo>
                          <a:lnTo>
                            <a:pt x="153" y="71"/>
                          </a:lnTo>
                          <a:lnTo>
                            <a:pt x="152" y="66"/>
                          </a:lnTo>
                          <a:lnTo>
                            <a:pt x="151" y="61"/>
                          </a:lnTo>
                          <a:lnTo>
                            <a:pt x="150" y="57"/>
                          </a:lnTo>
                          <a:lnTo>
                            <a:pt x="149" y="52"/>
                          </a:lnTo>
                          <a:lnTo>
                            <a:pt x="147" y="47"/>
                          </a:lnTo>
                          <a:lnTo>
                            <a:pt x="145" y="43"/>
                          </a:lnTo>
                          <a:lnTo>
                            <a:pt x="143" y="38"/>
                          </a:lnTo>
                          <a:lnTo>
                            <a:pt x="140" y="34"/>
                          </a:lnTo>
                          <a:lnTo>
                            <a:pt x="137" y="30"/>
                          </a:lnTo>
                          <a:lnTo>
                            <a:pt x="134" y="26"/>
                          </a:lnTo>
                          <a:lnTo>
                            <a:pt x="130" y="22"/>
                          </a:lnTo>
                          <a:lnTo>
                            <a:pt x="127" y="19"/>
                          </a:lnTo>
                          <a:lnTo>
                            <a:pt x="123" y="16"/>
                          </a:lnTo>
                          <a:lnTo>
                            <a:pt x="119" y="13"/>
                          </a:lnTo>
                          <a:lnTo>
                            <a:pt x="115" y="10"/>
                          </a:lnTo>
                          <a:lnTo>
                            <a:pt x="110" y="8"/>
                          </a:lnTo>
                          <a:lnTo>
                            <a:pt x="106" y="6"/>
                          </a:lnTo>
                          <a:lnTo>
                            <a:pt x="101" y="4"/>
                          </a:lnTo>
                          <a:lnTo>
                            <a:pt x="96" y="3"/>
                          </a:lnTo>
                          <a:lnTo>
                            <a:pt x="91" y="2"/>
                          </a:lnTo>
                          <a:lnTo>
                            <a:pt x="87" y="1"/>
                          </a:lnTo>
                          <a:lnTo>
                            <a:pt x="82" y="0"/>
                          </a:lnTo>
                          <a:lnTo>
                            <a:pt x="77" y="0"/>
                          </a:lnTo>
                          <a:lnTo>
                            <a:pt x="72" y="0"/>
                          </a:lnTo>
                          <a:lnTo>
                            <a:pt x="67" y="1"/>
                          </a:lnTo>
                          <a:lnTo>
                            <a:pt x="62" y="2"/>
                          </a:lnTo>
                          <a:lnTo>
                            <a:pt x="57" y="3"/>
                          </a:lnTo>
                          <a:lnTo>
                            <a:pt x="52" y="4"/>
                          </a:lnTo>
                          <a:lnTo>
                            <a:pt x="47" y="6"/>
                          </a:lnTo>
                          <a:lnTo>
                            <a:pt x="43" y="8"/>
                          </a:lnTo>
                          <a:lnTo>
                            <a:pt x="38" y="10"/>
                          </a:lnTo>
                          <a:lnTo>
                            <a:pt x="34" y="13"/>
                          </a:lnTo>
                          <a:lnTo>
                            <a:pt x="30" y="16"/>
                          </a:lnTo>
                          <a:lnTo>
                            <a:pt x="26" y="19"/>
                          </a:lnTo>
                          <a:lnTo>
                            <a:pt x="23" y="22"/>
                          </a:lnTo>
                          <a:lnTo>
                            <a:pt x="19" y="26"/>
                          </a:lnTo>
                          <a:lnTo>
                            <a:pt x="16" y="30"/>
                          </a:lnTo>
                          <a:lnTo>
                            <a:pt x="13" y="34"/>
                          </a:lnTo>
                          <a:lnTo>
                            <a:pt x="11" y="38"/>
                          </a:lnTo>
                          <a:lnTo>
                            <a:pt x="8" y="43"/>
                          </a:lnTo>
                          <a:lnTo>
                            <a:pt x="6" y="47"/>
                          </a:lnTo>
                          <a:lnTo>
                            <a:pt x="4" y="52"/>
                          </a:lnTo>
                          <a:lnTo>
                            <a:pt x="3" y="57"/>
                          </a:lnTo>
                          <a:lnTo>
                            <a:pt x="2" y="61"/>
                          </a:lnTo>
                          <a:lnTo>
                            <a:pt x="1" y="66"/>
                          </a:lnTo>
                          <a:lnTo>
                            <a:pt x="1" y="71"/>
                          </a:lnTo>
                          <a:lnTo>
                            <a:pt x="0" y="76"/>
                          </a:lnTo>
                          <a:lnTo>
                            <a:pt x="1" y="81"/>
                          </a:lnTo>
                          <a:lnTo>
                            <a:pt x="1" y="86"/>
                          </a:lnTo>
                          <a:lnTo>
                            <a:pt x="2" y="91"/>
                          </a:lnTo>
                          <a:lnTo>
                            <a:pt x="3" y="96"/>
                          </a:lnTo>
                          <a:lnTo>
                            <a:pt x="4" y="101"/>
                          </a:lnTo>
                          <a:lnTo>
                            <a:pt x="6" y="105"/>
                          </a:lnTo>
                          <a:lnTo>
                            <a:pt x="8" y="110"/>
                          </a:lnTo>
                          <a:lnTo>
                            <a:pt x="11" y="114"/>
                          </a:lnTo>
                          <a:lnTo>
                            <a:pt x="13" y="119"/>
                          </a:lnTo>
                          <a:lnTo>
                            <a:pt x="16" y="123"/>
                          </a:lnTo>
                          <a:lnTo>
                            <a:pt x="19" y="127"/>
                          </a:lnTo>
                          <a:lnTo>
                            <a:pt x="23" y="130"/>
                          </a:lnTo>
                          <a:lnTo>
                            <a:pt x="26" y="134"/>
                          </a:lnTo>
                          <a:lnTo>
                            <a:pt x="30" y="137"/>
                          </a:lnTo>
                          <a:lnTo>
                            <a:pt x="34" y="140"/>
                          </a:lnTo>
                          <a:lnTo>
                            <a:pt x="38" y="142"/>
                          </a:lnTo>
                          <a:lnTo>
                            <a:pt x="43" y="145"/>
                          </a:lnTo>
                          <a:lnTo>
                            <a:pt x="47" y="147"/>
                          </a:lnTo>
                          <a:lnTo>
                            <a:pt x="52" y="148"/>
                          </a:lnTo>
                          <a:lnTo>
                            <a:pt x="57" y="150"/>
                          </a:lnTo>
                          <a:lnTo>
                            <a:pt x="62" y="151"/>
                          </a:lnTo>
                          <a:lnTo>
                            <a:pt x="67" y="152"/>
                          </a:lnTo>
                          <a:lnTo>
                            <a:pt x="72" y="152"/>
                          </a:lnTo>
                          <a:lnTo>
                            <a:pt x="77" y="153"/>
                          </a:lnTo>
                          <a:lnTo>
                            <a:pt x="82" y="152"/>
                          </a:lnTo>
                          <a:lnTo>
                            <a:pt x="87" y="152"/>
                          </a:lnTo>
                          <a:lnTo>
                            <a:pt x="91" y="151"/>
                          </a:lnTo>
                          <a:lnTo>
                            <a:pt x="96" y="150"/>
                          </a:lnTo>
                          <a:lnTo>
                            <a:pt x="101" y="148"/>
                          </a:lnTo>
                          <a:lnTo>
                            <a:pt x="106" y="147"/>
                          </a:lnTo>
                          <a:lnTo>
                            <a:pt x="110" y="145"/>
                          </a:lnTo>
                          <a:lnTo>
                            <a:pt x="115" y="142"/>
                          </a:lnTo>
                          <a:lnTo>
                            <a:pt x="119" y="140"/>
                          </a:lnTo>
                          <a:lnTo>
                            <a:pt x="123" y="137"/>
                          </a:lnTo>
                          <a:lnTo>
                            <a:pt x="127" y="134"/>
                          </a:lnTo>
                          <a:lnTo>
                            <a:pt x="130" y="130"/>
                          </a:lnTo>
                          <a:lnTo>
                            <a:pt x="134" y="127"/>
                          </a:lnTo>
                          <a:lnTo>
                            <a:pt x="137" y="123"/>
                          </a:lnTo>
                          <a:lnTo>
                            <a:pt x="140" y="119"/>
                          </a:lnTo>
                          <a:lnTo>
                            <a:pt x="143" y="114"/>
                          </a:lnTo>
                          <a:lnTo>
                            <a:pt x="145" y="110"/>
                          </a:lnTo>
                          <a:lnTo>
                            <a:pt x="147" y="105"/>
                          </a:lnTo>
                          <a:lnTo>
                            <a:pt x="149" y="101"/>
                          </a:lnTo>
                          <a:lnTo>
                            <a:pt x="150" y="96"/>
                          </a:lnTo>
                          <a:lnTo>
                            <a:pt x="151" y="91"/>
                          </a:lnTo>
                          <a:lnTo>
                            <a:pt x="152" y="86"/>
                          </a:lnTo>
                          <a:lnTo>
                            <a:pt x="153" y="81"/>
                          </a:lnTo>
                          <a:lnTo>
                            <a:pt x="153" y="76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63" name="Line 96">
                      <a:extLst>
                        <a:ext uri="{FF2B5EF4-FFF2-40B4-BE49-F238E27FC236}">
                          <a16:creationId xmlns:a16="http://schemas.microsoft.com/office/drawing/2014/main" id="{4326A1E7-A904-441A-B1A2-49463ECCD88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790418" y="4032802"/>
                      <a:ext cx="57676" cy="16479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grpSp>
                  <p:nvGrpSpPr>
                    <p:cNvPr id="64" name="Group 63">
                      <a:extLst>
                        <a:ext uri="{FF2B5EF4-FFF2-40B4-BE49-F238E27FC236}">
                          <a16:creationId xmlns:a16="http://schemas.microsoft.com/office/drawing/2014/main" id="{38ED15E5-5461-4EBF-8945-D45FD7880DF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790418" y="3993666"/>
                      <a:ext cx="57676" cy="55615"/>
                      <a:chOff x="2790418" y="3993666"/>
                      <a:chExt cx="57676" cy="55615"/>
                    </a:xfrm>
                  </p:grpSpPr>
                  <p:sp>
                    <p:nvSpPr>
                      <p:cNvPr id="81" name="Line 95">
                        <a:extLst>
                          <a:ext uri="{FF2B5EF4-FFF2-40B4-BE49-F238E27FC236}">
                            <a16:creationId xmlns:a16="http://schemas.microsoft.com/office/drawing/2014/main" id="{2584B19D-8A79-4CB3-871E-97993C264EB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90418" y="3993666"/>
                        <a:ext cx="22659" cy="55615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200">
                          <a:latin typeface="+mj-lt"/>
                        </a:endParaRPr>
                      </a:p>
                    </p:txBody>
                  </p:sp>
                  <p:sp>
                    <p:nvSpPr>
                      <p:cNvPr id="82" name="Line 97">
                        <a:extLst>
                          <a:ext uri="{FF2B5EF4-FFF2-40B4-BE49-F238E27FC236}">
                            <a16:creationId xmlns:a16="http://schemas.microsoft.com/office/drawing/2014/main" id="{DCE6338A-65B9-4AE9-9EF7-373372CDFA5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790418" y="4032802"/>
                        <a:ext cx="57676" cy="16479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200">
                          <a:latin typeface="+mj-lt"/>
                        </a:endParaRPr>
                      </a:p>
                    </p:txBody>
                  </p:sp>
                </p:grpSp>
                <p:sp>
                  <p:nvSpPr>
                    <p:cNvPr id="65" name="Line 80">
                      <a:extLst>
                        <a:ext uri="{FF2B5EF4-FFF2-40B4-BE49-F238E27FC236}">
                          <a16:creationId xmlns:a16="http://schemas.microsoft.com/office/drawing/2014/main" id="{CCC13964-BB3C-4936-A12B-F833209C385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1204935" y="3680122"/>
                      <a:ext cx="494985" cy="61145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grpSp>
                  <p:nvGrpSpPr>
                    <p:cNvPr id="66" name="Group 65">
                      <a:extLst>
                        <a:ext uri="{FF2B5EF4-FFF2-40B4-BE49-F238E27FC236}">
                          <a16:creationId xmlns:a16="http://schemas.microsoft.com/office/drawing/2014/main" id="{682BC97D-9761-4756-AB81-D8529E360B4D}"/>
                        </a:ext>
                      </a:extLst>
                    </p:cNvPr>
                    <p:cNvGrpSpPr/>
                    <p:nvPr/>
                  </p:nvGrpSpPr>
                  <p:grpSpPr>
                    <a:xfrm rot="2140740">
                      <a:off x="1183818" y="3677417"/>
                      <a:ext cx="59736" cy="51495"/>
                      <a:chOff x="1017153" y="4098582"/>
                      <a:chExt cx="59736" cy="51495"/>
                    </a:xfrm>
                  </p:grpSpPr>
                  <p:sp>
                    <p:nvSpPr>
                      <p:cNvPr id="78" name="Line 98">
                        <a:extLst>
                          <a:ext uri="{FF2B5EF4-FFF2-40B4-BE49-F238E27FC236}">
                            <a16:creationId xmlns:a16="http://schemas.microsoft.com/office/drawing/2014/main" id="{4568FCF8-5BDE-4099-A428-38F6B3DCAFA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017153" y="4098582"/>
                        <a:ext cx="59736" cy="10299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200">
                          <a:latin typeface="+mj-lt"/>
                        </a:endParaRPr>
                      </a:p>
                    </p:txBody>
                  </p:sp>
                  <p:sp>
                    <p:nvSpPr>
                      <p:cNvPr id="79" name="Line 99">
                        <a:extLst>
                          <a:ext uri="{FF2B5EF4-FFF2-40B4-BE49-F238E27FC236}">
                            <a16:creationId xmlns:a16="http://schemas.microsoft.com/office/drawing/2014/main" id="{C06B4A16-C16E-4B4E-9C4D-6F5F02E39A0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1017153" y="4108880"/>
                        <a:ext cx="43257" cy="41197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200">
                          <a:latin typeface="+mj-lt"/>
                        </a:endParaRPr>
                      </a:p>
                    </p:txBody>
                  </p:sp>
                  <p:sp>
                    <p:nvSpPr>
                      <p:cNvPr id="80" name="Line 100">
                        <a:extLst>
                          <a:ext uri="{FF2B5EF4-FFF2-40B4-BE49-F238E27FC236}">
                            <a16:creationId xmlns:a16="http://schemas.microsoft.com/office/drawing/2014/main" id="{A6B4C1A6-8818-4DA6-AFAB-398A8765D19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17153" y="4108880"/>
                        <a:ext cx="43257" cy="41197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200">
                          <a:latin typeface="+mj-lt"/>
                        </a:endParaRPr>
                      </a:p>
                    </p:txBody>
                  </p:sp>
                </p:grpSp>
                <p:grpSp>
                  <p:nvGrpSpPr>
                    <p:cNvPr id="67" name="Group 64">
                      <a:extLst>
                        <a:ext uri="{FF2B5EF4-FFF2-40B4-BE49-F238E27FC236}">
                          <a16:creationId xmlns:a16="http://schemas.microsoft.com/office/drawing/2014/main" id="{3B0EEEDD-0F2C-461D-974C-B4AF7E3A07A9}"/>
                        </a:ext>
                      </a:extLst>
                    </p:cNvPr>
                    <p:cNvGrpSpPr/>
                    <p:nvPr/>
                  </p:nvGrpSpPr>
                  <p:grpSpPr>
                    <a:xfrm rot="11963780">
                      <a:off x="1764024" y="4257670"/>
                      <a:ext cx="57676" cy="53556"/>
                      <a:chOff x="1976438" y="5637389"/>
                      <a:chExt cx="44450" cy="41275"/>
                    </a:xfrm>
                  </p:grpSpPr>
                  <p:sp>
                    <p:nvSpPr>
                      <p:cNvPr id="75" name="Line 101">
                        <a:extLst>
                          <a:ext uri="{FF2B5EF4-FFF2-40B4-BE49-F238E27FC236}">
                            <a16:creationId xmlns:a16="http://schemas.microsoft.com/office/drawing/2014/main" id="{F84C2274-71E1-4CAF-BF5C-482AD349826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98663" y="5637389"/>
                        <a:ext cx="22225" cy="41275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200">
                          <a:latin typeface="+mj-lt"/>
                        </a:endParaRPr>
                      </a:p>
                    </p:txBody>
                  </p:sp>
                  <p:sp>
                    <p:nvSpPr>
                      <p:cNvPr id="76" name="Line 102">
                        <a:extLst>
                          <a:ext uri="{FF2B5EF4-FFF2-40B4-BE49-F238E27FC236}">
                            <a16:creationId xmlns:a16="http://schemas.microsoft.com/office/drawing/2014/main" id="{CB59D03E-1802-4BF4-900A-26039DC7812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76438" y="5637389"/>
                        <a:ext cx="44450" cy="635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200">
                          <a:latin typeface="+mj-lt"/>
                        </a:endParaRPr>
                      </a:p>
                    </p:txBody>
                  </p:sp>
                  <p:sp>
                    <p:nvSpPr>
                      <p:cNvPr id="77" name="Line 103">
                        <a:extLst>
                          <a:ext uri="{FF2B5EF4-FFF2-40B4-BE49-F238E27FC236}">
                            <a16:creationId xmlns:a16="http://schemas.microsoft.com/office/drawing/2014/main" id="{3DB3AEDD-DDA3-48BA-B0AE-B9D25A0BE72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976438" y="5637389"/>
                        <a:ext cx="44450" cy="635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200">
                          <a:latin typeface="+mj-lt"/>
                        </a:endParaRPr>
                      </a:p>
                    </p:txBody>
                  </p:sp>
                </p:grpSp>
                <p:sp>
                  <p:nvSpPr>
                    <p:cNvPr id="68" name="Rectangle 132">
                      <a:extLst>
                        <a:ext uri="{FF2B5EF4-FFF2-40B4-BE49-F238E27FC236}">
                          <a16:creationId xmlns:a16="http://schemas.microsoft.com/office/drawing/2014/main" id="{09A0D086-6AE1-48C5-A0D2-DC38F70235C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13226" y="3221226"/>
                      <a:ext cx="238322" cy="14760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BMA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p:txBody>
                </p:sp>
                <p:sp>
                  <p:nvSpPr>
                    <p:cNvPr id="69" name="Rectangle 133">
                      <a:extLst>
                        <a:ext uri="{FF2B5EF4-FFF2-40B4-BE49-F238E27FC236}">
                          <a16:creationId xmlns:a16="http://schemas.microsoft.com/office/drawing/2014/main" id="{6C3447B6-5077-4BC2-9B89-D01DC98FAB8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13226" y="3320098"/>
                      <a:ext cx="370296" cy="14760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806.52'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p:txBody>
                </p:sp>
                <p:sp>
                  <p:nvSpPr>
                    <p:cNvPr id="70" name="Rectangle 138">
                      <a:extLst>
                        <a:ext uri="{FF2B5EF4-FFF2-40B4-BE49-F238E27FC236}">
                          <a16:creationId xmlns:a16="http://schemas.microsoft.com/office/drawing/2014/main" id="{B509CA95-B720-42D6-A52F-21D90EF3AC8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7261" y="3568151"/>
                      <a:ext cx="243447" cy="14760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BMD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p:txBody>
                </p:sp>
                <p:sp>
                  <p:nvSpPr>
                    <p:cNvPr id="71" name="Rectangle 139">
                      <a:extLst>
                        <a:ext uri="{FF2B5EF4-FFF2-40B4-BE49-F238E27FC236}">
                          <a16:creationId xmlns:a16="http://schemas.microsoft.com/office/drawing/2014/main" id="{3CD7D561-A3EA-40D4-9B20-320CB7F1AD5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7261" y="3669084"/>
                      <a:ext cx="370296" cy="14760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824.04'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p:txBody>
                </p:sp>
                <p:sp>
                  <p:nvSpPr>
                    <p:cNvPr id="72" name="Rectangle 141">
                      <a:extLst>
                        <a:ext uri="{FF2B5EF4-FFF2-40B4-BE49-F238E27FC236}">
                          <a16:creationId xmlns:a16="http://schemas.microsoft.com/office/drawing/2014/main" id="{2AA7C727-3EA8-4652-882E-96A827B7BA8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43042" y="4135794"/>
                      <a:ext cx="82003" cy="14760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Q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p:txBody>
                </p:sp>
                <p:sp>
                  <p:nvSpPr>
                    <p:cNvPr id="73" name="Freeform 90">
                      <a:extLst>
                        <a:ext uri="{FF2B5EF4-FFF2-40B4-BE49-F238E27FC236}">
                          <a16:creationId xmlns:a16="http://schemas.microsoft.com/office/drawing/2014/main" id="{982E240F-E1C4-4E02-B146-1C2DE88C6C5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06272" y="4284629"/>
                      <a:ext cx="41197" cy="41197"/>
                    </a:xfrm>
                    <a:custGeom>
                      <a:avLst/>
                      <a:gdLst>
                        <a:gd name="T0" fmla="*/ 20 w 20"/>
                        <a:gd name="T1" fmla="*/ 10 h 20"/>
                        <a:gd name="T2" fmla="*/ 20 w 20"/>
                        <a:gd name="T3" fmla="*/ 9 h 20"/>
                        <a:gd name="T4" fmla="*/ 19 w 20"/>
                        <a:gd name="T5" fmla="*/ 8 h 20"/>
                        <a:gd name="T6" fmla="*/ 19 w 20"/>
                        <a:gd name="T7" fmla="*/ 6 h 20"/>
                        <a:gd name="T8" fmla="*/ 19 w 20"/>
                        <a:gd name="T9" fmla="*/ 5 h 20"/>
                        <a:gd name="T10" fmla="*/ 18 w 20"/>
                        <a:gd name="T11" fmla="*/ 4 h 20"/>
                        <a:gd name="T12" fmla="*/ 17 w 20"/>
                        <a:gd name="T13" fmla="*/ 3 h 20"/>
                        <a:gd name="T14" fmla="*/ 16 w 20"/>
                        <a:gd name="T15" fmla="*/ 2 h 20"/>
                        <a:gd name="T16" fmla="*/ 15 w 20"/>
                        <a:gd name="T17" fmla="*/ 2 h 20"/>
                        <a:gd name="T18" fmla="*/ 14 w 20"/>
                        <a:gd name="T19" fmla="*/ 1 h 20"/>
                        <a:gd name="T20" fmla="*/ 13 w 20"/>
                        <a:gd name="T21" fmla="*/ 1 h 20"/>
                        <a:gd name="T22" fmla="*/ 11 w 20"/>
                        <a:gd name="T23" fmla="*/ 0 h 20"/>
                        <a:gd name="T24" fmla="*/ 10 w 20"/>
                        <a:gd name="T25" fmla="*/ 0 h 20"/>
                        <a:gd name="T26" fmla="*/ 9 w 20"/>
                        <a:gd name="T27" fmla="*/ 0 h 20"/>
                        <a:gd name="T28" fmla="*/ 8 w 20"/>
                        <a:gd name="T29" fmla="*/ 1 h 20"/>
                        <a:gd name="T30" fmla="*/ 6 w 20"/>
                        <a:gd name="T31" fmla="*/ 1 h 20"/>
                        <a:gd name="T32" fmla="*/ 5 w 20"/>
                        <a:gd name="T33" fmla="*/ 2 h 20"/>
                        <a:gd name="T34" fmla="*/ 4 w 20"/>
                        <a:gd name="T35" fmla="*/ 2 h 20"/>
                        <a:gd name="T36" fmla="*/ 3 w 20"/>
                        <a:gd name="T37" fmla="*/ 3 h 20"/>
                        <a:gd name="T38" fmla="*/ 2 w 20"/>
                        <a:gd name="T39" fmla="*/ 4 h 20"/>
                        <a:gd name="T40" fmla="*/ 2 w 20"/>
                        <a:gd name="T41" fmla="*/ 5 h 20"/>
                        <a:gd name="T42" fmla="*/ 1 w 20"/>
                        <a:gd name="T43" fmla="*/ 6 h 20"/>
                        <a:gd name="T44" fmla="*/ 1 w 20"/>
                        <a:gd name="T45" fmla="*/ 8 h 20"/>
                        <a:gd name="T46" fmla="*/ 0 w 20"/>
                        <a:gd name="T47" fmla="*/ 9 h 20"/>
                        <a:gd name="T48" fmla="*/ 0 w 20"/>
                        <a:gd name="T49" fmla="*/ 10 h 20"/>
                        <a:gd name="T50" fmla="*/ 0 w 20"/>
                        <a:gd name="T51" fmla="*/ 11 h 20"/>
                        <a:gd name="T52" fmla="*/ 1 w 20"/>
                        <a:gd name="T53" fmla="*/ 13 h 20"/>
                        <a:gd name="T54" fmla="*/ 1 w 20"/>
                        <a:gd name="T55" fmla="*/ 14 h 20"/>
                        <a:gd name="T56" fmla="*/ 2 w 20"/>
                        <a:gd name="T57" fmla="*/ 15 h 20"/>
                        <a:gd name="T58" fmla="*/ 2 w 20"/>
                        <a:gd name="T59" fmla="*/ 16 h 20"/>
                        <a:gd name="T60" fmla="*/ 3 w 20"/>
                        <a:gd name="T61" fmla="*/ 17 h 20"/>
                        <a:gd name="T62" fmla="*/ 4 w 20"/>
                        <a:gd name="T63" fmla="*/ 18 h 20"/>
                        <a:gd name="T64" fmla="*/ 5 w 20"/>
                        <a:gd name="T65" fmla="*/ 19 h 20"/>
                        <a:gd name="T66" fmla="*/ 6 w 20"/>
                        <a:gd name="T67" fmla="*/ 19 h 20"/>
                        <a:gd name="T68" fmla="*/ 8 w 20"/>
                        <a:gd name="T69" fmla="*/ 20 h 20"/>
                        <a:gd name="T70" fmla="*/ 9 w 20"/>
                        <a:gd name="T71" fmla="*/ 20 h 20"/>
                        <a:gd name="T72" fmla="*/ 10 w 20"/>
                        <a:gd name="T73" fmla="*/ 20 h 20"/>
                        <a:gd name="T74" fmla="*/ 11 w 20"/>
                        <a:gd name="T75" fmla="*/ 20 h 20"/>
                        <a:gd name="T76" fmla="*/ 13 w 20"/>
                        <a:gd name="T77" fmla="*/ 20 h 20"/>
                        <a:gd name="T78" fmla="*/ 14 w 20"/>
                        <a:gd name="T79" fmla="*/ 19 h 20"/>
                        <a:gd name="T80" fmla="*/ 15 w 20"/>
                        <a:gd name="T81" fmla="*/ 19 h 20"/>
                        <a:gd name="T82" fmla="*/ 16 w 20"/>
                        <a:gd name="T83" fmla="*/ 18 h 20"/>
                        <a:gd name="T84" fmla="*/ 17 w 20"/>
                        <a:gd name="T85" fmla="*/ 17 h 20"/>
                        <a:gd name="T86" fmla="*/ 18 w 20"/>
                        <a:gd name="T87" fmla="*/ 16 h 20"/>
                        <a:gd name="T88" fmla="*/ 19 w 20"/>
                        <a:gd name="T89" fmla="*/ 15 h 20"/>
                        <a:gd name="T90" fmla="*/ 19 w 20"/>
                        <a:gd name="T91" fmla="*/ 14 h 20"/>
                        <a:gd name="T92" fmla="*/ 19 w 20"/>
                        <a:gd name="T93" fmla="*/ 13 h 20"/>
                        <a:gd name="T94" fmla="*/ 20 w 20"/>
                        <a:gd name="T95" fmla="*/ 11 h 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</a:cxnLst>
                      <a:rect l="0" t="0" r="r" b="b"/>
                      <a:pathLst>
                        <a:path w="20" h="20">
                          <a:moveTo>
                            <a:pt x="20" y="11"/>
                          </a:moveTo>
                          <a:lnTo>
                            <a:pt x="20" y="10"/>
                          </a:lnTo>
                          <a:lnTo>
                            <a:pt x="20" y="9"/>
                          </a:lnTo>
                          <a:lnTo>
                            <a:pt x="20" y="9"/>
                          </a:lnTo>
                          <a:lnTo>
                            <a:pt x="20" y="8"/>
                          </a:lnTo>
                          <a:lnTo>
                            <a:pt x="19" y="8"/>
                          </a:lnTo>
                          <a:lnTo>
                            <a:pt x="19" y="7"/>
                          </a:lnTo>
                          <a:lnTo>
                            <a:pt x="19" y="6"/>
                          </a:lnTo>
                          <a:lnTo>
                            <a:pt x="19" y="6"/>
                          </a:lnTo>
                          <a:lnTo>
                            <a:pt x="19" y="5"/>
                          </a:lnTo>
                          <a:lnTo>
                            <a:pt x="18" y="5"/>
                          </a:lnTo>
                          <a:lnTo>
                            <a:pt x="18" y="4"/>
                          </a:lnTo>
                          <a:lnTo>
                            <a:pt x="17" y="4"/>
                          </a:lnTo>
                          <a:lnTo>
                            <a:pt x="17" y="3"/>
                          </a:lnTo>
                          <a:lnTo>
                            <a:pt x="17" y="3"/>
                          </a:lnTo>
                          <a:lnTo>
                            <a:pt x="16" y="2"/>
                          </a:lnTo>
                          <a:lnTo>
                            <a:pt x="16" y="2"/>
                          </a:lnTo>
                          <a:lnTo>
                            <a:pt x="15" y="2"/>
                          </a:lnTo>
                          <a:lnTo>
                            <a:pt x="14" y="1"/>
                          </a:lnTo>
                          <a:lnTo>
                            <a:pt x="14" y="1"/>
                          </a:lnTo>
                          <a:lnTo>
                            <a:pt x="13" y="1"/>
                          </a:lnTo>
                          <a:lnTo>
                            <a:pt x="13" y="1"/>
                          </a:lnTo>
                          <a:lnTo>
                            <a:pt x="12" y="1"/>
                          </a:lnTo>
                          <a:lnTo>
                            <a:pt x="11" y="0"/>
                          </a:lnTo>
                          <a:lnTo>
                            <a:pt x="11" y="0"/>
                          </a:lnTo>
                          <a:lnTo>
                            <a:pt x="10" y="0"/>
                          </a:lnTo>
                          <a:lnTo>
                            <a:pt x="10" y="0"/>
                          </a:lnTo>
                          <a:lnTo>
                            <a:pt x="9" y="0"/>
                          </a:lnTo>
                          <a:lnTo>
                            <a:pt x="8" y="1"/>
                          </a:lnTo>
                          <a:lnTo>
                            <a:pt x="8" y="1"/>
                          </a:lnTo>
                          <a:lnTo>
                            <a:pt x="7" y="1"/>
                          </a:lnTo>
                          <a:lnTo>
                            <a:pt x="6" y="1"/>
                          </a:lnTo>
                          <a:lnTo>
                            <a:pt x="6" y="1"/>
                          </a:lnTo>
                          <a:lnTo>
                            <a:pt x="5" y="2"/>
                          </a:lnTo>
                          <a:lnTo>
                            <a:pt x="5" y="2"/>
                          </a:lnTo>
                          <a:lnTo>
                            <a:pt x="4" y="2"/>
                          </a:lnTo>
                          <a:lnTo>
                            <a:pt x="4" y="3"/>
                          </a:lnTo>
                          <a:lnTo>
                            <a:pt x="3" y="3"/>
                          </a:lnTo>
                          <a:lnTo>
                            <a:pt x="3" y="4"/>
                          </a:lnTo>
                          <a:lnTo>
                            <a:pt x="2" y="4"/>
                          </a:lnTo>
                          <a:lnTo>
                            <a:pt x="2" y="5"/>
                          </a:lnTo>
                          <a:lnTo>
                            <a:pt x="2" y="5"/>
                          </a:lnTo>
                          <a:lnTo>
                            <a:pt x="1" y="6"/>
                          </a:lnTo>
                          <a:lnTo>
                            <a:pt x="1" y="6"/>
                          </a:lnTo>
                          <a:lnTo>
                            <a:pt x="1" y="7"/>
                          </a:lnTo>
                          <a:lnTo>
                            <a:pt x="1" y="8"/>
                          </a:lnTo>
                          <a:lnTo>
                            <a:pt x="1" y="8"/>
                          </a:lnTo>
                          <a:lnTo>
                            <a:pt x="0" y="9"/>
                          </a:lnTo>
                          <a:lnTo>
                            <a:pt x="0" y="9"/>
                          </a:lnTo>
                          <a:lnTo>
                            <a:pt x="0" y="10"/>
                          </a:lnTo>
                          <a:lnTo>
                            <a:pt x="0" y="11"/>
                          </a:lnTo>
                          <a:lnTo>
                            <a:pt x="0" y="11"/>
                          </a:lnTo>
                          <a:lnTo>
                            <a:pt x="1" y="12"/>
                          </a:lnTo>
                          <a:lnTo>
                            <a:pt x="1" y="13"/>
                          </a:lnTo>
                          <a:lnTo>
                            <a:pt x="1" y="13"/>
                          </a:lnTo>
                          <a:lnTo>
                            <a:pt x="1" y="14"/>
                          </a:lnTo>
                          <a:lnTo>
                            <a:pt x="1" y="14"/>
                          </a:lnTo>
                          <a:lnTo>
                            <a:pt x="2" y="15"/>
                          </a:lnTo>
                          <a:lnTo>
                            <a:pt x="2" y="16"/>
                          </a:lnTo>
                          <a:lnTo>
                            <a:pt x="2" y="16"/>
                          </a:lnTo>
                          <a:lnTo>
                            <a:pt x="3" y="17"/>
                          </a:lnTo>
                          <a:lnTo>
                            <a:pt x="3" y="17"/>
                          </a:lnTo>
                          <a:lnTo>
                            <a:pt x="4" y="17"/>
                          </a:lnTo>
                          <a:lnTo>
                            <a:pt x="4" y="18"/>
                          </a:lnTo>
                          <a:lnTo>
                            <a:pt x="5" y="18"/>
                          </a:lnTo>
                          <a:lnTo>
                            <a:pt x="5" y="19"/>
                          </a:lnTo>
                          <a:lnTo>
                            <a:pt x="6" y="19"/>
                          </a:lnTo>
                          <a:lnTo>
                            <a:pt x="6" y="19"/>
                          </a:lnTo>
                          <a:lnTo>
                            <a:pt x="7" y="19"/>
                          </a:lnTo>
                          <a:lnTo>
                            <a:pt x="8" y="20"/>
                          </a:lnTo>
                          <a:lnTo>
                            <a:pt x="8" y="20"/>
                          </a:lnTo>
                          <a:lnTo>
                            <a:pt x="9" y="20"/>
                          </a:lnTo>
                          <a:lnTo>
                            <a:pt x="10" y="20"/>
                          </a:lnTo>
                          <a:lnTo>
                            <a:pt x="10" y="20"/>
                          </a:lnTo>
                          <a:lnTo>
                            <a:pt x="11" y="20"/>
                          </a:lnTo>
                          <a:lnTo>
                            <a:pt x="11" y="20"/>
                          </a:lnTo>
                          <a:lnTo>
                            <a:pt x="12" y="20"/>
                          </a:lnTo>
                          <a:lnTo>
                            <a:pt x="13" y="20"/>
                          </a:lnTo>
                          <a:lnTo>
                            <a:pt x="13" y="19"/>
                          </a:lnTo>
                          <a:lnTo>
                            <a:pt x="14" y="19"/>
                          </a:lnTo>
                          <a:lnTo>
                            <a:pt x="14" y="19"/>
                          </a:lnTo>
                          <a:lnTo>
                            <a:pt x="15" y="19"/>
                          </a:lnTo>
                          <a:lnTo>
                            <a:pt x="16" y="18"/>
                          </a:lnTo>
                          <a:lnTo>
                            <a:pt x="16" y="18"/>
                          </a:lnTo>
                          <a:lnTo>
                            <a:pt x="17" y="17"/>
                          </a:lnTo>
                          <a:lnTo>
                            <a:pt x="17" y="17"/>
                          </a:lnTo>
                          <a:lnTo>
                            <a:pt x="17" y="17"/>
                          </a:lnTo>
                          <a:lnTo>
                            <a:pt x="18" y="16"/>
                          </a:lnTo>
                          <a:lnTo>
                            <a:pt x="18" y="16"/>
                          </a:lnTo>
                          <a:lnTo>
                            <a:pt x="19" y="15"/>
                          </a:lnTo>
                          <a:lnTo>
                            <a:pt x="19" y="14"/>
                          </a:lnTo>
                          <a:lnTo>
                            <a:pt x="19" y="14"/>
                          </a:lnTo>
                          <a:lnTo>
                            <a:pt x="19" y="13"/>
                          </a:lnTo>
                          <a:lnTo>
                            <a:pt x="19" y="13"/>
                          </a:lnTo>
                          <a:lnTo>
                            <a:pt x="20" y="12"/>
                          </a:lnTo>
                          <a:lnTo>
                            <a:pt x="20" y="1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74" name="Rectangle 126">
                      <a:extLst>
                        <a:ext uri="{FF2B5EF4-FFF2-40B4-BE49-F238E27FC236}">
                          <a16:creationId xmlns:a16="http://schemas.microsoft.com/office/drawing/2014/main" id="{ED1C4A86-52BE-41FD-84E5-72BBF6D96EB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63387" y="4007800"/>
                      <a:ext cx="308793" cy="14760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1200" dirty="0">
                          <a:solidFill>
                            <a:srgbClr val="0000FF"/>
                          </a:solidFill>
                          <a:latin typeface="+mj-lt"/>
                        </a:rPr>
                        <a:t>+1.75’</a:t>
                      </a: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0A5C92DE-F765-41C8-837F-6C08E25AAF1D}"/>
              </a:ext>
            </a:extLst>
          </p:cNvPr>
          <p:cNvGrpSpPr>
            <a:grpSpLocks noChangeAspect="1"/>
          </p:cNvGrpSpPr>
          <p:nvPr/>
        </p:nvGrpSpPr>
        <p:grpSpPr>
          <a:xfrm>
            <a:off x="690584" y="2656058"/>
            <a:ext cx="4148896" cy="1618145"/>
            <a:chOff x="4875134" y="3318208"/>
            <a:chExt cx="3316261" cy="1293402"/>
          </a:xfrm>
        </p:grpSpPr>
        <p:sp>
          <p:nvSpPr>
            <p:cNvPr id="95" name="Rectangle 126">
              <a:extLst>
                <a:ext uri="{FF2B5EF4-FFF2-40B4-BE49-F238E27FC236}">
                  <a16:creationId xmlns:a16="http://schemas.microsoft.com/office/drawing/2014/main" id="{6102BF50-C612-4016-B5A2-318956EEEC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0717" y="4371482"/>
              <a:ext cx="308793" cy="147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200" dirty="0">
                  <a:solidFill>
                    <a:srgbClr val="0000FF"/>
                  </a:solidFill>
                  <a:latin typeface="+mj-lt"/>
                </a:rPr>
                <a:t>+6.89’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96" name="Rectangle 128">
              <a:extLst>
                <a:ext uri="{FF2B5EF4-FFF2-40B4-BE49-F238E27FC236}">
                  <a16:creationId xmlns:a16="http://schemas.microsoft.com/office/drawing/2014/main" id="{F8FAD80D-E48F-4A3A-A4B4-8A1B7E38F8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6738" y="3754894"/>
              <a:ext cx="308793" cy="147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200">
                  <a:solidFill>
                    <a:srgbClr val="0000FF"/>
                  </a:solidFill>
                  <a:latin typeface="+mj-lt"/>
                </a:rPr>
                <a:t>+8.91’</a:t>
              </a:r>
              <a:endPara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18159ED1-B851-433A-8B16-8490050E12C4}"/>
                </a:ext>
              </a:extLst>
            </p:cNvPr>
            <p:cNvGrpSpPr/>
            <p:nvPr/>
          </p:nvGrpSpPr>
          <p:grpSpPr>
            <a:xfrm>
              <a:off x="4875134" y="3318208"/>
              <a:ext cx="3316261" cy="1293402"/>
              <a:chOff x="767261" y="3221226"/>
              <a:chExt cx="3316261" cy="1293402"/>
            </a:xfrm>
          </p:grpSpPr>
          <p:sp>
            <p:nvSpPr>
              <p:cNvPr id="98" name="Rectangle 141">
                <a:extLst>
                  <a:ext uri="{FF2B5EF4-FFF2-40B4-BE49-F238E27FC236}">
                    <a16:creationId xmlns:a16="http://schemas.microsoft.com/office/drawing/2014/main" id="{D0547C76-8BE7-42E8-A0F2-65615CFB02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6272" y="4367022"/>
                <a:ext cx="58940" cy="1476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1200" dirty="0">
                    <a:solidFill>
                      <a:srgbClr val="000000"/>
                    </a:solidFill>
                    <a:latin typeface="+mj-lt"/>
                  </a:rPr>
                  <a:t>T</a:t>
                </a:r>
                <a:endPara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581E9F8C-668E-4DC7-AB34-7A1DAEF7115C}"/>
                  </a:ext>
                </a:extLst>
              </p:cNvPr>
              <p:cNvGrpSpPr/>
              <p:nvPr/>
            </p:nvGrpSpPr>
            <p:grpSpPr>
              <a:xfrm>
                <a:off x="767261" y="3221226"/>
                <a:ext cx="3316261" cy="1104600"/>
                <a:chOff x="767261" y="3221226"/>
                <a:chExt cx="3316261" cy="1104600"/>
              </a:xfrm>
            </p:grpSpPr>
            <p:sp>
              <p:nvSpPr>
                <p:cNvPr id="100" name="Line 79">
                  <a:extLst>
                    <a:ext uri="{FF2B5EF4-FFF2-40B4-BE49-F238E27FC236}">
                      <a16:creationId xmlns:a16="http://schemas.microsoft.com/office/drawing/2014/main" id="{EAC25CCE-691D-49AA-9EF4-616E596C98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790418" y="3278901"/>
                  <a:ext cx="832175" cy="770380"/>
                </a:xfrm>
                <a:prstGeom prst="line">
                  <a:avLst/>
                </a:prstGeom>
                <a:noFill/>
                <a:ln w="317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101" name="Line 81">
                  <a:extLst>
                    <a:ext uri="{FF2B5EF4-FFF2-40B4-BE49-F238E27FC236}">
                      <a16:creationId xmlns:a16="http://schemas.microsoft.com/office/drawing/2014/main" id="{01BB5A0A-2C8D-4AF1-BEAB-A6BED1650D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762871" y="4094597"/>
                  <a:ext cx="969873" cy="202223"/>
                </a:xfrm>
                <a:prstGeom prst="line">
                  <a:avLst/>
                </a:prstGeom>
                <a:noFill/>
                <a:ln w="317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102" name="Rectangle 82">
                  <a:extLst>
                    <a:ext uri="{FF2B5EF4-FFF2-40B4-BE49-F238E27FC236}">
                      <a16:creationId xmlns:a16="http://schemas.microsoft.com/office/drawing/2014/main" id="{15990827-FE0C-42B0-A419-7B3DB07E76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73445" y="3620835"/>
                  <a:ext cx="41197" cy="39136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103" name="Rectangle 83">
                  <a:extLst>
                    <a:ext uri="{FF2B5EF4-FFF2-40B4-BE49-F238E27FC236}">
                      <a16:creationId xmlns:a16="http://schemas.microsoft.com/office/drawing/2014/main" id="{063DF74D-68C4-447C-AF2C-7A9DF3E04C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73445" y="3620835"/>
                  <a:ext cx="41197" cy="39136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104" name="Rectangle 88">
                  <a:extLst>
                    <a:ext uri="{FF2B5EF4-FFF2-40B4-BE49-F238E27FC236}">
                      <a16:creationId xmlns:a16="http://schemas.microsoft.com/office/drawing/2014/main" id="{37430986-3588-4E52-9B8F-1036DAEC21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01995" y="3258303"/>
                  <a:ext cx="41197" cy="41197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105" name="Rectangle 89">
                  <a:extLst>
                    <a:ext uri="{FF2B5EF4-FFF2-40B4-BE49-F238E27FC236}">
                      <a16:creationId xmlns:a16="http://schemas.microsoft.com/office/drawing/2014/main" id="{63892520-A836-4977-994D-EC854FDAB1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01995" y="3258303"/>
                  <a:ext cx="41197" cy="4119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106" name="Freeform 90">
                  <a:extLst>
                    <a:ext uri="{FF2B5EF4-FFF2-40B4-BE49-F238E27FC236}">
                      <a16:creationId xmlns:a16="http://schemas.microsoft.com/office/drawing/2014/main" id="{9FC5F527-119A-4642-A00F-9658C587C4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3042" y="4053401"/>
                  <a:ext cx="41197" cy="41197"/>
                </a:xfrm>
                <a:custGeom>
                  <a:avLst/>
                  <a:gdLst>
                    <a:gd name="T0" fmla="*/ 20 w 20"/>
                    <a:gd name="T1" fmla="*/ 10 h 20"/>
                    <a:gd name="T2" fmla="*/ 20 w 20"/>
                    <a:gd name="T3" fmla="*/ 9 h 20"/>
                    <a:gd name="T4" fmla="*/ 19 w 20"/>
                    <a:gd name="T5" fmla="*/ 8 h 20"/>
                    <a:gd name="T6" fmla="*/ 19 w 20"/>
                    <a:gd name="T7" fmla="*/ 6 h 20"/>
                    <a:gd name="T8" fmla="*/ 19 w 20"/>
                    <a:gd name="T9" fmla="*/ 5 h 20"/>
                    <a:gd name="T10" fmla="*/ 18 w 20"/>
                    <a:gd name="T11" fmla="*/ 4 h 20"/>
                    <a:gd name="T12" fmla="*/ 17 w 20"/>
                    <a:gd name="T13" fmla="*/ 3 h 20"/>
                    <a:gd name="T14" fmla="*/ 16 w 20"/>
                    <a:gd name="T15" fmla="*/ 2 h 20"/>
                    <a:gd name="T16" fmla="*/ 15 w 20"/>
                    <a:gd name="T17" fmla="*/ 2 h 20"/>
                    <a:gd name="T18" fmla="*/ 14 w 20"/>
                    <a:gd name="T19" fmla="*/ 1 h 20"/>
                    <a:gd name="T20" fmla="*/ 13 w 20"/>
                    <a:gd name="T21" fmla="*/ 1 h 20"/>
                    <a:gd name="T22" fmla="*/ 11 w 20"/>
                    <a:gd name="T23" fmla="*/ 0 h 20"/>
                    <a:gd name="T24" fmla="*/ 10 w 20"/>
                    <a:gd name="T25" fmla="*/ 0 h 20"/>
                    <a:gd name="T26" fmla="*/ 9 w 20"/>
                    <a:gd name="T27" fmla="*/ 0 h 20"/>
                    <a:gd name="T28" fmla="*/ 8 w 20"/>
                    <a:gd name="T29" fmla="*/ 1 h 20"/>
                    <a:gd name="T30" fmla="*/ 6 w 20"/>
                    <a:gd name="T31" fmla="*/ 1 h 20"/>
                    <a:gd name="T32" fmla="*/ 5 w 20"/>
                    <a:gd name="T33" fmla="*/ 2 h 20"/>
                    <a:gd name="T34" fmla="*/ 4 w 20"/>
                    <a:gd name="T35" fmla="*/ 2 h 20"/>
                    <a:gd name="T36" fmla="*/ 3 w 20"/>
                    <a:gd name="T37" fmla="*/ 3 h 20"/>
                    <a:gd name="T38" fmla="*/ 2 w 20"/>
                    <a:gd name="T39" fmla="*/ 4 h 20"/>
                    <a:gd name="T40" fmla="*/ 2 w 20"/>
                    <a:gd name="T41" fmla="*/ 5 h 20"/>
                    <a:gd name="T42" fmla="*/ 1 w 20"/>
                    <a:gd name="T43" fmla="*/ 6 h 20"/>
                    <a:gd name="T44" fmla="*/ 1 w 20"/>
                    <a:gd name="T45" fmla="*/ 8 h 20"/>
                    <a:gd name="T46" fmla="*/ 0 w 20"/>
                    <a:gd name="T47" fmla="*/ 9 h 20"/>
                    <a:gd name="T48" fmla="*/ 0 w 20"/>
                    <a:gd name="T49" fmla="*/ 10 h 20"/>
                    <a:gd name="T50" fmla="*/ 0 w 20"/>
                    <a:gd name="T51" fmla="*/ 11 h 20"/>
                    <a:gd name="T52" fmla="*/ 1 w 20"/>
                    <a:gd name="T53" fmla="*/ 13 h 20"/>
                    <a:gd name="T54" fmla="*/ 1 w 20"/>
                    <a:gd name="T55" fmla="*/ 14 h 20"/>
                    <a:gd name="T56" fmla="*/ 2 w 20"/>
                    <a:gd name="T57" fmla="*/ 15 h 20"/>
                    <a:gd name="T58" fmla="*/ 2 w 20"/>
                    <a:gd name="T59" fmla="*/ 16 h 20"/>
                    <a:gd name="T60" fmla="*/ 3 w 20"/>
                    <a:gd name="T61" fmla="*/ 17 h 20"/>
                    <a:gd name="T62" fmla="*/ 4 w 20"/>
                    <a:gd name="T63" fmla="*/ 18 h 20"/>
                    <a:gd name="T64" fmla="*/ 5 w 20"/>
                    <a:gd name="T65" fmla="*/ 19 h 20"/>
                    <a:gd name="T66" fmla="*/ 6 w 20"/>
                    <a:gd name="T67" fmla="*/ 19 h 20"/>
                    <a:gd name="T68" fmla="*/ 8 w 20"/>
                    <a:gd name="T69" fmla="*/ 20 h 20"/>
                    <a:gd name="T70" fmla="*/ 9 w 20"/>
                    <a:gd name="T71" fmla="*/ 20 h 20"/>
                    <a:gd name="T72" fmla="*/ 10 w 20"/>
                    <a:gd name="T73" fmla="*/ 20 h 20"/>
                    <a:gd name="T74" fmla="*/ 11 w 20"/>
                    <a:gd name="T75" fmla="*/ 20 h 20"/>
                    <a:gd name="T76" fmla="*/ 13 w 20"/>
                    <a:gd name="T77" fmla="*/ 20 h 20"/>
                    <a:gd name="T78" fmla="*/ 14 w 20"/>
                    <a:gd name="T79" fmla="*/ 19 h 20"/>
                    <a:gd name="T80" fmla="*/ 15 w 20"/>
                    <a:gd name="T81" fmla="*/ 19 h 20"/>
                    <a:gd name="T82" fmla="*/ 16 w 20"/>
                    <a:gd name="T83" fmla="*/ 18 h 20"/>
                    <a:gd name="T84" fmla="*/ 17 w 20"/>
                    <a:gd name="T85" fmla="*/ 17 h 20"/>
                    <a:gd name="T86" fmla="*/ 18 w 20"/>
                    <a:gd name="T87" fmla="*/ 16 h 20"/>
                    <a:gd name="T88" fmla="*/ 19 w 20"/>
                    <a:gd name="T89" fmla="*/ 15 h 20"/>
                    <a:gd name="T90" fmla="*/ 19 w 20"/>
                    <a:gd name="T91" fmla="*/ 14 h 20"/>
                    <a:gd name="T92" fmla="*/ 19 w 20"/>
                    <a:gd name="T93" fmla="*/ 13 h 20"/>
                    <a:gd name="T94" fmla="*/ 20 w 20"/>
                    <a:gd name="T95" fmla="*/ 11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0" h="20">
                      <a:moveTo>
                        <a:pt x="20" y="11"/>
                      </a:moveTo>
                      <a:lnTo>
                        <a:pt x="20" y="10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0" y="8"/>
                      </a:lnTo>
                      <a:lnTo>
                        <a:pt x="19" y="8"/>
                      </a:lnTo>
                      <a:lnTo>
                        <a:pt x="19" y="7"/>
                      </a:lnTo>
                      <a:lnTo>
                        <a:pt x="19" y="6"/>
                      </a:lnTo>
                      <a:lnTo>
                        <a:pt x="19" y="6"/>
                      </a:lnTo>
                      <a:lnTo>
                        <a:pt x="19" y="5"/>
                      </a:lnTo>
                      <a:lnTo>
                        <a:pt x="18" y="5"/>
                      </a:lnTo>
                      <a:lnTo>
                        <a:pt x="18" y="4"/>
                      </a:lnTo>
                      <a:lnTo>
                        <a:pt x="17" y="4"/>
                      </a:lnTo>
                      <a:lnTo>
                        <a:pt x="17" y="3"/>
                      </a:lnTo>
                      <a:lnTo>
                        <a:pt x="17" y="3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5" y="2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3" y="1"/>
                      </a:lnTo>
                      <a:lnTo>
                        <a:pt x="13" y="1"/>
                      </a:lnTo>
                      <a:lnTo>
                        <a:pt x="12" y="1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4" y="2"/>
                      </a:ln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2" y="15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3" y="17"/>
                      </a:lnTo>
                      <a:lnTo>
                        <a:pt x="3" y="17"/>
                      </a:lnTo>
                      <a:lnTo>
                        <a:pt x="4" y="17"/>
                      </a:lnTo>
                      <a:lnTo>
                        <a:pt x="4" y="18"/>
                      </a:lnTo>
                      <a:lnTo>
                        <a:pt x="5" y="18"/>
                      </a:lnTo>
                      <a:lnTo>
                        <a:pt x="5" y="19"/>
                      </a:lnTo>
                      <a:lnTo>
                        <a:pt x="6" y="19"/>
                      </a:lnTo>
                      <a:lnTo>
                        <a:pt x="6" y="19"/>
                      </a:lnTo>
                      <a:lnTo>
                        <a:pt x="7" y="19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9" y="20"/>
                      </a:lnTo>
                      <a:lnTo>
                        <a:pt x="10" y="20"/>
                      </a:lnTo>
                      <a:lnTo>
                        <a:pt x="10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2" y="20"/>
                      </a:lnTo>
                      <a:lnTo>
                        <a:pt x="13" y="20"/>
                      </a:lnTo>
                      <a:lnTo>
                        <a:pt x="13" y="19"/>
                      </a:lnTo>
                      <a:lnTo>
                        <a:pt x="14" y="19"/>
                      </a:lnTo>
                      <a:lnTo>
                        <a:pt x="14" y="19"/>
                      </a:lnTo>
                      <a:lnTo>
                        <a:pt x="15" y="19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7" y="17"/>
                      </a:lnTo>
                      <a:lnTo>
                        <a:pt x="17" y="17"/>
                      </a:lnTo>
                      <a:lnTo>
                        <a:pt x="17" y="17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9" y="15"/>
                      </a:lnTo>
                      <a:lnTo>
                        <a:pt x="19" y="14"/>
                      </a:lnTo>
                      <a:lnTo>
                        <a:pt x="19" y="14"/>
                      </a:lnTo>
                      <a:lnTo>
                        <a:pt x="19" y="13"/>
                      </a:lnTo>
                      <a:lnTo>
                        <a:pt x="19" y="13"/>
                      </a:lnTo>
                      <a:lnTo>
                        <a:pt x="20" y="12"/>
                      </a:lnTo>
                      <a:lnTo>
                        <a:pt x="2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107" name="Freeform 91">
                  <a:extLst>
                    <a:ext uri="{FF2B5EF4-FFF2-40B4-BE49-F238E27FC236}">
                      <a16:creationId xmlns:a16="http://schemas.microsoft.com/office/drawing/2014/main" id="{6ED02659-9D0F-484A-821D-18C8CC5DB7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3042" y="4053401"/>
                  <a:ext cx="41197" cy="41197"/>
                </a:xfrm>
                <a:custGeom>
                  <a:avLst/>
                  <a:gdLst>
                    <a:gd name="T0" fmla="*/ 153 w 153"/>
                    <a:gd name="T1" fmla="*/ 71 h 153"/>
                    <a:gd name="T2" fmla="*/ 151 w 153"/>
                    <a:gd name="T3" fmla="*/ 61 h 153"/>
                    <a:gd name="T4" fmla="*/ 149 w 153"/>
                    <a:gd name="T5" fmla="*/ 52 h 153"/>
                    <a:gd name="T6" fmla="*/ 145 w 153"/>
                    <a:gd name="T7" fmla="*/ 43 h 153"/>
                    <a:gd name="T8" fmla="*/ 140 w 153"/>
                    <a:gd name="T9" fmla="*/ 34 h 153"/>
                    <a:gd name="T10" fmla="*/ 134 w 153"/>
                    <a:gd name="T11" fmla="*/ 26 h 153"/>
                    <a:gd name="T12" fmla="*/ 127 w 153"/>
                    <a:gd name="T13" fmla="*/ 19 h 153"/>
                    <a:gd name="T14" fmla="*/ 119 w 153"/>
                    <a:gd name="T15" fmla="*/ 13 h 153"/>
                    <a:gd name="T16" fmla="*/ 110 w 153"/>
                    <a:gd name="T17" fmla="*/ 8 h 153"/>
                    <a:gd name="T18" fmla="*/ 101 w 153"/>
                    <a:gd name="T19" fmla="*/ 4 h 153"/>
                    <a:gd name="T20" fmla="*/ 91 w 153"/>
                    <a:gd name="T21" fmla="*/ 2 h 153"/>
                    <a:gd name="T22" fmla="*/ 82 w 153"/>
                    <a:gd name="T23" fmla="*/ 0 h 153"/>
                    <a:gd name="T24" fmla="*/ 72 w 153"/>
                    <a:gd name="T25" fmla="*/ 0 h 153"/>
                    <a:gd name="T26" fmla="*/ 62 w 153"/>
                    <a:gd name="T27" fmla="*/ 2 h 153"/>
                    <a:gd name="T28" fmla="*/ 52 w 153"/>
                    <a:gd name="T29" fmla="*/ 4 h 153"/>
                    <a:gd name="T30" fmla="*/ 43 w 153"/>
                    <a:gd name="T31" fmla="*/ 8 h 153"/>
                    <a:gd name="T32" fmla="*/ 34 w 153"/>
                    <a:gd name="T33" fmla="*/ 13 h 153"/>
                    <a:gd name="T34" fmla="*/ 26 w 153"/>
                    <a:gd name="T35" fmla="*/ 19 h 153"/>
                    <a:gd name="T36" fmla="*/ 19 w 153"/>
                    <a:gd name="T37" fmla="*/ 26 h 153"/>
                    <a:gd name="T38" fmla="*/ 13 w 153"/>
                    <a:gd name="T39" fmla="*/ 34 h 153"/>
                    <a:gd name="T40" fmla="*/ 8 w 153"/>
                    <a:gd name="T41" fmla="*/ 43 h 153"/>
                    <a:gd name="T42" fmla="*/ 4 w 153"/>
                    <a:gd name="T43" fmla="*/ 52 h 153"/>
                    <a:gd name="T44" fmla="*/ 2 w 153"/>
                    <a:gd name="T45" fmla="*/ 61 h 153"/>
                    <a:gd name="T46" fmla="*/ 1 w 153"/>
                    <a:gd name="T47" fmla="*/ 71 h 153"/>
                    <a:gd name="T48" fmla="*/ 1 w 153"/>
                    <a:gd name="T49" fmla="*/ 81 h 153"/>
                    <a:gd name="T50" fmla="*/ 2 w 153"/>
                    <a:gd name="T51" fmla="*/ 91 h 153"/>
                    <a:gd name="T52" fmla="*/ 4 w 153"/>
                    <a:gd name="T53" fmla="*/ 101 h 153"/>
                    <a:gd name="T54" fmla="*/ 8 w 153"/>
                    <a:gd name="T55" fmla="*/ 110 h 153"/>
                    <a:gd name="T56" fmla="*/ 13 w 153"/>
                    <a:gd name="T57" fmla="*/ 119 h 153"/>
                    <a:gd name="T58" fmla="*/ 19 w 153"/>
                    <a:gd name="T59" fmla="*/ 127 h 153"/>
                    <a:gd name="T60" fmla="*/ 26 w 153"/>
                    <a:gd name="T61" fmla="*/ 134 h 153"/>
                    <a:gd name="T62" fmla="*/ 34 w 153"/>
                    <a:gd name="T63" fmla="*/ 140 h 153"/>
                    <a:gd name="T64" fmla="*/ 43 w 153"/>
                    <a:gd name="T65" fmla="*/ 145 h 153"/>
                    <a:gd name="T66" fmla="*/ 52 w 153"/>
                    <a:gd name="T67" fmla="*/ 148 h 153"/>
                    <a:gd name="T68" fmla="*/ 62 w 153"/>
                    <a:gd name="T69" fmla="*/ 151 h 153"/>
                    <a:gd name="T70" fmla="*/ 72 w 153"/>
                    <a:gd name="T71" fmla="*/ 152 h 153"/>
                    <a:gd name="T72" fmla="*/ 82 w 153"/>
                    <a:gd name="T73" fmla="*/ 152 h 153"/>
                    <a:gd name="T74" fmla="*/ 91 w 153"/>
                    <a:gd name="T75" fmla="*/ 151 h 153"/>
                    <a:gd name="T76" fmla="*/ 101 w 153"/>
                    <a:gd name="T77" fmla="*/ 148 h 153"/>
                    <a:gd name="T78" fmla="*/ 110 w 153"/>
                    <a:gd name="T79" fmla="*/ 145 h 153"/>
                    <a:gd name="T80" fmla="*/ 119 w 153"/>
                    <a:gd name="T81" fmla="*/ 140 h 153"/>
                    <a:gd name="T82" fmla="*/ 127 w 153"/>
                    <a:gd name="T83" fmla="*/ 134 h 153"/>
                    <a:gd name="T84" fmla="*/ 134 w 153"/>
                    <a:gd name="T85" fmla="*/ 127 h 153"/>
                    <a:gd name="T86" fmla="*/ 140 w 153"/>
                    <a:gd name="T87" fmla="*/ 119 h 153"/>
                    <a:gd name="T88" fmla="*/ 145 w 153"/>
                    <a:gd name="T89" fmla="*/ 110 h 153"/>
                    <a:gd name="T90" fmla="*/ 149 w 153"/>
                    <a:gd name="T91" fmla="*/ 101 h 153"/>
                    <a:gd name="T92" fmla="*/ 151 w 153"/>
                    <a:gd name="T93" fmla="*/ 91 h 153"/>
                    <a:gd name="T94" fmla="*/ 153 w 153"/>
                    <a:gd name="T95" fmla="*/ 81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53" h="153">
                      <a:moveTo>
                        <a:pt x="153" y="76"/>
                      </a:moveTo>
                      <a:lnTo>
                        <a:pt x="153" y="71"/>
                      </a:lnTo>
                      <a:lnTo>
                        <a:pt x="152" y="66"/>
                      </a:lnTo>
                      <a:lnTo>
                        <a:pt x="151" y="61"/>
                      </a:lnTo>
                      <a:lnTo>
                        <a:pt x="150" y="57"/>
                      </a:lnTo>
                      <a:lnTo>
                        <a:pt x="149" y="52"/>
                      </a:lnTo>
                      <a:lnTo>
                        <a:pt x="147" y="47"/>
                      </a:lnTo>
                      <a:lnTo>
                        <a:pt x="145" y="43"/>
                      </a:lnTo>
                      <a:lnTo>
                        <a:pt x="143" y="38"/>
                      </a:lnTo>
                      <a:lnTo>
                        <a:pt x="140" y="34"/>
                      </a:lnTo>
                      <a:lnTo>
                        <a:pt x="137" y="30"/>
                      </a:lnTo>
                      <a:lnTo>
                        <a:pt x="134" y="26"/>
                      </a:lnTo>
                      <a:lnTo>
                        <a:pt x="130" y="22"/>
                      </a:lnTo>
                      <a:lnTo>
                        <a:pt x="127" y="19"/>
                      </a:lnTo>
                      <a:lnTo>
                        <a:pt x="123" y="16"/>
                      </a:lnTo>
                      <a:lnTo>
                        <a:pt x="119" y="13"/>
                      </a:lnTo>
                      <a:lnTo>
                        <a:pt x="115" y="10"/>
                      </a:lnTo>
                      <a:lnTo>
                        <a:pt x="110" y="8"/>
                      </a:lnTo>
                      <a:lnTo>
                        <a:pt x="106" y="6"/>
                      </a:lnTo>
                      <a:lnTo>
                        <a:pt x="101" y="4"/>
                      </a:lnTo>
                      <a:lnTo>
                        <a:pt x="96" y="3"/>
                      </a:lnTo>
                      <a:lnTo>
                        <a:pt x="91" y="2"/>
                      </a:lnTo>
                      <a:lnTo>
                        <a:pt x="87" y="1"/>
                      </a:lnTo>
                      <a:lnTo>
                        <a:pt x="82" y="0"/>
                      </a:lnTo>
                      <a:lnTo>
                        <a:pt x="77" y="0"/>
                      </a:lnTo>
                      <a:lnTo>
                        <a:pt x="72" y="0"/>
                      </a:lnTo>
                      <a:lnTo>
                        <a:pt x="67" y="1"/>
                      </a:lnTo>
                      <a:lnTo>
                        <a:pt x="62" y="2"/>
                      </a:lnTo>
                      <a:lnTo>
                        <a:pt x="57" y="3"/>
                      </a:lnTo>
                      <a:lnTo>
                        <a:pt x="52" y="4"/>
                      </a:lnTo>
                      <a:lnTo>
                        <a:pt x="47" y="6"/>
                      </a:lnTo>
                      <a:lnTo>
                        <a:pt x="43" y="8"/>
                      </a:lnTo>
                      <a:lnTo>
                        <a:pt x="38" y="10"/>
                      </a:lnTo>
                      <a:lnTo>
                        <a:pt x="34" y="13"/>
                      </a:lnTo>
                      <a:lnTo>
                        <a:pt x="30" y="16"/>
                      </a:lnTo>
                      <a:lnTo>
                        <a:pt x="26" y="19"/>
                      </a:lnTo>
                      <a:lnTo>
                        <a:pt x="23" y="22"/>
                      </a:lnTo>
                      <a:lnTo>
                        <a:pt x="19" y="26"/>
                      </a:lnTo>
                      <a:lnTo>
                        <a:pt x="16" y="30"/>
                      </a:lnTo>
                      <a:lnTo>
                        <a:pt x="13" y="34"/>
                      </a:lnTo>
                      <a:lnTo>
                        <a:pt x="11" y="38"/>
                      </a:lnTo>
                      <a:lnTo>
                        <a:pt x="8" y="43"/>
                      </a:lnTo>
                      <a:lnTo>
                        <a:pt x="6" y="47"/>
                      </a:lnTo>
                      <a:lnTo>
                        <a:pt x="4" y="52"/>
                      </a:lnTo>
                      <a:lnTo>
                        <a:pt x="3" y="57"/>
                      </a:lnTo>
                      <a:lnTo>
                        <a:pt x="2" y="61"/>
                      </a:lnTo>
                      <a:lnTo>
                        <a:pt x="1" y="66"/>
                      </a:lnTo>
                      <a:lnTo>
                        <a:pt x="1" y="71"/>
                      </a:lnTo>
                      <a:lnTo>
                        <a:pt x="0" y="76"/>
                      </a:lnTo>
                      <a:lnTo>
                        <a:pt x="1" y="81"/>
                      </a:lnTo>
                      <a:lnTo>
                        <a:pt x="1" y="86"/>
                      </a:lnTo>
                      <a:lnTo>
                        <a:pt x="2" y="91"/>
                      </a:lnTo>
                      <a:lnTo>
                        <a:pt x="3" y="96"/>
                      </a:lnTo>
                      <a:lnTo>
                        <a:pt x="4" y="101"/>
                      </a:lnTo>
                      <a:lnTo>
                        <a:pt x="6" y="105"/>
                      </a:lnTo>
                      <a:lnTo>
                        <a:pt x="8" y="110"/>
                      </a:lnTo>
                      <a:lnTo>
                        <a:pt x="11" y="114"/>
                      </a:lnTo>
                      <a:lnTo>
                        <a:pt x="13" y="119"/>
                      </a:lnTo>
                      <a:lnTo>
                        <a:pt x="16" y="123"/>
                      </a:lnTo>
                      <a:lnTo>
                        <a:pt x="19" y="127"/>
                      </a:lnTo>
                      <a:lnTo>
                        <a:pt x="23" y="130"/>
                      </a:lnTo>
                      <a:lnTo>
                        <a:pt x="26" y="134"/>
                      </a:lnTo>
                      <a:lnTo>
                        <a:pt x="30" y="137"/>
                      </a:lnTo>
                      <a:lnTo>
                        <a:pt x="34" y="140"/>
                      </a:lnTo>
                      <a:lnTo>
                        <a:pt x="38" y="142"/>
                      </a:lnTo>
                      <a:lnTo>
                        <a:pt x="43" y="145"/>
                      </a:lnTo>
                      <a:lnTo>
                        <a:pt x="47" y="147"/>
                      </a:lnTo>
                      <a:lnTo>
                        <a:pt x="52" y="148"/>
                      </a:lnTo>
                      <a:lnTo>
                        <a:pt x="57" y="150"/>
                      </a:lnTo>
                      <a:lnTo>
                        <a:pt x="62" y="151"/>
                      </a:lnTo>
                      <a:lnTo>
                        <a:pt x="67" y="152"/>
                      </a:lnTo>
                      <a:lnTo>
                        <a:pt x="72" y="152"/>
                      </a:lnTo>
                      <a:lnTo>
                        <a:pt x="77" y="153"/>
                      </a:lnTo>
                      <a:lnTo>
                        <a:pt x="82" y="152"/>
                      </a:lnTo>
                      <a:lnTo>
                        <a:pt x="87" y="152"/>
                      </a:lnTo>
                      <a:lnTo>
                        <a:pt x="91" y="151"/>
                      </a:lnTo>
                      <a:lnTo>
                        <a:pt x="96" y="150"/>
                      </a:lnTo>
                      <a:lnTo>
                        <a:pt x="101" y="148"/>
                      </a:lnTo>
                      <a:lnTo>
                        <a:pt x="106" y="147"/>
                      </a:lnTo>
                      <a:lnTo>
                        <a:pt x="110" y="145"/>
                      </a:lnTo>
                      <a:lnTo>
                        <a:pt x="115" y="142"/>
                      </a:lnTo>
                      <a:lnTo>
                        <a:pt x="119" y="140"/>
                      </a:lnTo>
                      <a:lnTo>
                        <a:pt x="123" y="137"/>
                      </a:lnTo>
                      <a:lnTo>
                        <a:pt x="127" y="134"/>
                      </a:lnTo>
                      <a:lnTo>
                        <a:pt x="130" y="130"/>
                      </a:lnTo>
                      <a:lnTo>
                        <a:pt x="134" y="127"/>
                      </a:lnTo>
                      <a:lnTo>
                        <a:pt x="137" y="123"/>
                      </a:lnTo>
                      <a:lnTo>
                        <a:pt x="140" y="119"/>
                      </a:lnTo>
                      <a:lnTo>
                        <a:pt x="143" y="114"/>
                      </a:lnTo>
                      <a:lnTo>
                        <a:pt x="145" y="110"/>
                      </a:lnTo>
                      <a:lnTo>
                        <a:pt x="147" y="105"/>
                      </a:lnTo>
                      <a:lnTo>
                        <a:pt x="149" y="101"/>
                      </a:lnTo>
                      <a:lnTo>
                        <a:pt x="150" y="96"/>
                      </a:lnTo>
                      <a:lnTo>
                        <a:pt x="151" y="91"/>
                      </a:lnTo>
                      <a:lnTo>
                        <a:pt x="152" y="86"/>
                      </a:lnTo>
                      <a:lnTo>
                        <a:pt x="153" y="81"/>
                      </a:lnTo>
                      <a:lnTo>
                        <a:pt x="153" y="7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108" name="Line 96">
                  <a:extLst>
                    <a:ext uri="{FF2B5EF4-FFF2-40B4-BE49-F238E27FC236}">
                      <a16:creationId xmlns:a16="http://schemas.microsoft.com/office/drawing/2014/main" id="{068797D6-DAAE-41C4-BEDF-0420AC88FF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790418" y="4032802"/>
                  <a:ext cx="57676" cy="16479"/>
                </a:xfrm>
                <a:prstGeom prst="line">
                  <a:avLst/>
                </a:prstGeom>
                <a:noFill/>
                <a:ln w="317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AD045908-64AE-41E8-9346-F63C7E2F134C}"/>
                    </a:ext>
                  </a:extLst>
                </p:cNvPr>
                <p:cNvGrpSpPr/>
                <p:nvPr/>
              </p:nvGrpSpPr>
              <p:grpSpPr>
                <a:xfrm>
                  <a:off x="2790418" y="3993666"/>
                  <a:ext cx="57676" cy="55615"/>
                  <a:chOff x="2790418" y="3993666"/>
                  <a:chExt cx="57676" cy="55615"/>
                </a:xfrm>
              </p:grpSpPr>
              <p:sp>
                <p:nvSpPr>
                  <p:cNvPr id="126" name="Line 95">
                    <a:extLst>
                      <a:ext uri="{FF2B5EF4-FFF2-40B4-BE49-F238E27FC236}">
                        <a16:creationId xmlns:a16="http://schemas.microsoft.com/office/drawing/2014/main" id="{3E56E14E-D219-447C-BA31-AACBF55C990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90418" y="3993666"/>
                    <a:ext cx="22659" cy="55615"/>
                  </a:xfrm>
                  <a:prstGeom prst="line">
                    <a:avLst/>
                  </a:prstGeom>
                  <a:noFill/>
                  <a:ln w="3175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127" name="Line 97">
                    <a:extLst>
                      <a:ext uri="{FF2B5EF4-FFF2-40B4-BE49-F238E27FC236}">
                        <a16:creationId xmlns:a16="http://schemas.microsoft.com/office/drawing/2014/main" id="{86701DA9-BC4D-486F-9191-D84C29F10CD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90418" y="4032802"/>
                    <a:ext cx="57676" cy="16479"/>
                  </a:xfrm>
                  <a:prstGeom prst="line">
                    <a:avLst/>
                  </a:prstGeom>
                  <a:noFill/>
                  <a:ln w="3175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</p:grpSp>
            <p:sp>
              <p:nvSpPr>
                <p:cNvPr id="110" name="Line 80">
                  <a:extLst>
                    <a:ext uri="{FF2B5EF4-FFF2-40B4-BE49-F238E27FC236}">
                      <a16:creationId xmlns:a16="http://schemas.microsoft.com/office/drawing/2014/main" id="{07A3E42B-044E-4C4E-8127-DCEB21B844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204935" y="3680122"/>
                  <a:ext cx="494985" cy="611450"/>
                </a:xfrm>
                <a:prstGeom prst="line">
                  <a:avLst/>
                </a:prstGeom>
                <a:noFill/>
                <a:ln w="3175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grpSp>
              <p:nvGrpSpPr>
                <p:cNvPr id="111" name="Group 110">
                  <a:extLst>
                    <a:ext uri="{FF2B5EF4-FFF2-40B4-BE49-F238E27FC236}">
                      <a16:creationId xmlns:a16="http://schemas.microsoft.com/office/drawing/2014/main" id="{1862772E-7C41-4A83-B6C3-99AEFB1DAAF2}"/>
                    </a:ext>
                  </a:extLst>
                </p:cNvPr>
                <p:cNvGrpSpPr/>
                <p:nvPr/>
              </p:nvGrpSpPr>
              <p:grpSpPr>
                <a:xfrm rot="2140740">
                  <a:off x="1183818" y="3677417"/>
                  <a:ext cx="59736" cy="51495"/>
                  <a:chOff x="1017153" y="4098582"/>
                  <a:chExt cx="59736" cy="51495"/>
                </a:xfrm>
              </p:grpSpPr>
              <p:sp>
                <p:nvSpPr>
                  <p:cNvPr id="123" name="Line 98">
                    <a:extLst>
                      <a:ext uri="{FF2B5EF4-FFF2-40B4-BE49-F238E27FC236}">
                        <a16:creationId xmlns:a16="http://schemas.microsoft.com/office/drawing/2014/main" id="{9655E24E-F990-43FE-B566-1B3F0F6760B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17153" y="4098582"/>
                    <a:ext cx="59736" cy="10299"/>
                  </a:xfrm>
                  <a:prstGeom prst="line">
                    <a:avLst/>
                  </a:prstGeom>
                  <a:noFill/>
                  <a:ln w="3175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124" name="Line 99">
                    <a:extLst>
                      <a:ext uri="{FF2B5EF4-FFF2-40B4-BE49-F238E27FC236}">
                        <a16:creationId xmlns:a16="http://schemas.microsoft.com/office/drawing/2014/main" id="{D25897AA-3AC9-40FA-ABCF-88E3FBD9822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017153" y="4108880"/>
                    <a:ext cx="43257" cy="41197"/>
                  </a:xfrm>
                  <a:prstGeom prst="line">
                    <a:avLst/>
                  </a:prstGeom>
                  <a:noFill/>
                  <a:ln w="3175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125" name="Line 100">
                    <a:extLst>
                      <a:ext uri="{FF2B5EF4-FFF2-40B4-BE49-F238E27FC236}">
                        <a16:creationId xmlns:a16="http://schemas.microsoft.com/office/drawing/2014/main" id="{A51A050F-D57A-4267-B923-8BBC60A4483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17153" y="4108880"/>
                    <a:ext cx="43257" cy="41197"/>
                  </a:xfrm>
                  <a:prstGeom prst="line">
                    <a:avLst/>
                  </a:prstGeom>
                  <a:noFill/>
                  <a:ln w="3175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</p:grpSp>
            <p:grpSp>
              <p:nvGrpSpPr>
                <p:cNvPr id="112" name="Group 64">
                  <a:extLst>
                    <a:ext uri="{FF2B5EF4-FFF2-40B4-BE49-F238E27FC236}">
                      <a16:creationId xmlns:a16="http://schemas.microsoft.com/office/drawing/2014/main" id="{CD4DD0CD-53D1-4EAC-8F67-22E885E81757}"/>
                    </a:ext>
                  </a:extLst>
                </p:cNvPr>
                <p:cNvGrpSpPr/>
                <p:nvPr/>
              </p:nvGrpSpPr>
              <p:grpSpPr>
                <a:xfrm rot="11963780">
                  <a:off x="1764024" y="4257670"/>
                  <a:ext cx="57676" cy="53556"/>
                  <a:chOff x="1976438" y="5637389"/>
                  <a:chExt cx="44450" cy="41275"/>
                </a:xfrm>
              </p:grpSpPr>
              <p:sp>
                <p:nvSpPr>
                  <p:cNvPr id="120" name="Line 101">
                    <a:extLst>
                      <a:ext uri="{FF2B5EF4-FFF2-40B4-BE49-F238E27FC236}">
                        <a16:creationId xmlns:a16="http://schemas.microsoft.com/office/drawing/2014/main" id="{45DA4687-8B54-4A24-B903-B68F75A8DC5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98663" y="5637389"/>
                    <a:ext cx="22225" cy="41275"/>
                  </a:xfrm>
                  <a:prstGeom prst="line">
                    <a:avLst/>
                  </a:prstGeom>
                  <a:noFill/>
                  <a:ln w="3175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121" name="Line 102">
                    <a:extLst>
                      <a:ext uri="{FF2B5EF4-FFF2-40B4-BE49-F238E27FC236}">
                        <a16:creationId xmlns:a16="http://schemas.microsoft.com/office/drawing/2014/main" id="{D4F8DC12-68F8-4C96-B3AB-51D505653A1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6438" y="5637389"/>
                    <a:ext cx="44450" cy="6350"/>
                  </a:xfrm>
                  <a:prstGeom prst="line">
                    <a:avLst/>
                  </a:prstGeom>
                  <a:noFill/>
                  <a:ln w="3175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122" name="Line 103">
                    <a:extLst>
                      <a:ext uri="{FF2B5EF4-FFF2-40B4-BE49-F238E27FC236}">
                        <a16:creationId xmlns:a16="http://schemas.microsoft.com/office/drawing/2014/main" id="{C42D08E3-D666-4EE7-BD21-E96A4A55B23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76438" y="5637389"/>
                    <a:ext cx="44450" cy="6350"/>
                  </a:xfrm>
                  <a:prstGeom prst="line">
                    <a:avLst/>
                  </a:prstGeom>
                  <a:noFill/>
                  <a:ln w="3175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>
                      <a:latin typeface="+mj-lt"/>
                    </a:endParaRPr>
                  </a:p>
                </p:txBody>
              </p:sp>
            </p:grpSp>
            <p:sp>
              <p:nvSpPr>
                <p:cNvPr id="113" name="Rectangle 132">
                  <a:extLst>
                    <a:ext uri="{FF2B5EF4-FFF2-40B4-BE49-F238E27FC236}">
                      <a16:creationId xmlns:a16="http://schemas.microsoft.com/office/drawing/2014/main" id="{CACCC0D1-9D91-44F5-8C5C-E56CD46729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13226" y="3221226"/>
                  <a:ext cx="238322" cy="1476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+mj-lt"/>
                    </a:rPr>
                    <a:t>BMA</a:t>
                  </a:r>
                  <a:endPara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114" name="Rectangle 133">
                  <a:extLst>
                    <a:ext uri="{FF2B5EF4-FFF2-40B4-BE49-F238E27FC236}">
                      <a16:creationId xmlns:a16="http://schemas.microsoft.com/office/drawing/2014/main" id="{08D7B240-3DCF-43B3-A329-A2D312A136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13226" y="3320098"/>
                  <a:ext cx="370296" cy="1476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+mj-lt"/>
                    </a:rPr>
                    <a:t>806.52'</a:t>
                  </a:r>
                  <a:endPara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115" name="Rectangle 138">
                  <a:extLst>
                    <a:ext uri="{FF2B5EF4-FFF2-40B4-BE49-F238E27FC236}">
                      <a16:creationId xmlns:a16="http://schemas.microsoft.com/office/drawing/2014/main" id="{1A7E5E29-F532-4EFC-87AB-250DF03B4F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7261" y="3568151"/>
                  <a:ext cx="243447" cy="1476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+mj-lt"/>
                    </a:rPr>
                    <a:t>BMD</a:t>
                  </a:r>
                  <a:endPara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116" name="Rectangle 139">
                  <a:extLst>
                    <a:ext uri="{FF2B5EF4-FFF2-40B4-BE49-F238E27FC236}">
                      <a16:creationId xmlns:a16="http://schemas.microsoft.com/office/drawing/2014/main" id="{348E4485-E95D-41FA-BC05-CA866C5513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7261" y="3669084"/>
                  <a:ext cx="370296" cy="1476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+mj-lt"/>
                    </a:rPr>
                    <a:t>824.04'</a:t>
                  </a:r>
                  <a:endParaRPr kumimoji="0" lang="en-US" altLang="en-US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117" name="Rectangle 141">
                  <a:extLst>
                    <a:ext uri="{FF2B5EF4-FFF2-40B4-BE49-F238E27FC236}">
                      <a16:creationId xmlns:a16="http://schemas.microsoft.com/office/drawing/2014/main" id="{221E46BD-32B2-486C-B0A5-3FD52CAC8A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43042" y="4135794"/>
                  <a:ext cx="82003" cy="1476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2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+mj-lt"/>
                    </a:rPr>
                    <a:t>Q</a:t>
                  </a:r>
                  <a:endPara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118" name="Freeform 90">
                  <a:extLst>
                    <a:ext uri="{FF2B5EF4-FFF2-40B4-BE49-F238E27FC236}">
                      <a16:creationId xmlns:a16="http://schemas.microsoft.com/office/drawing/2014/main" id="{AB330F1E-9AA7-455D-927B-34CEFB5EFD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6272" y="4284629"/>
                  <a:ext cx="41197" cy="41197"/>
                </a:xfrm>
                <a:custGeom>
                  <a:avLst/>
                  <a:gdLst>
                    <a:gd name="T0" fmla="*/ 20 w 20"/>
                    <a:gd name="T1" fmla="*/ 10 h 20"/>
                    <a:gd name="T2" fmla="*/ 20 w 20"/>
                    <a:gd name="T3" fmla="*/ 9 h 20"/>
                    <a:gd name="T4" fmla="*/ 19 w 20"/>
                    <a:gd name="T5" fmla="*/ 8 h 20"/>
                    <a:gd name="T6" fmla="*/ 19 w 20"/>
                    <a:gd name="T7" fmla="*/ 6 h 20"/>
                    <a:gd name="T8" fmla="*/ 19 w 20"/>
                    <a:gd name="T9" fmla="*/ 5 h 20"/>
                    <a:gd name="T10" fmla="*/ 18 w 20"/>
                    <a:gd name="T11" fmla="*/ 4 h 20"/>
                    <a:gd name="T12" fmla="*/ 17 w 20"/>
                    <a:gd name="T13" fmla="*/ 3 h 20"/>
                    <a:gd name="T14" fmla="*/ 16 w 20"/>
                    <a:gd name="T15" fmla="*/ 2 h 20"/>
                    <a:gd name="T16" fmla="*/ 15 w 20"/>
                    <a:gd name="T17" fmla="*/ 2 h 20"/>
                    <a:gd name="T18" fmla="*/ 14 w 20"/>
                    <a:gd name="T19" fmla="*/ 1 h 20"/>
                    <a:gd name="T20" fmla="*/ 13 w 20"/>
                    <a:gd name="T21" fmla="*/ 1 h 20"/>
                    <a:gd name="T22" fmla="*/ 11 w 20"/>
                    <a:gd name="T23" fmla="*/ 0 h 20"/>
                    <a:gd name="T24" fmla="*/ 10 w 20"/>
                    <a:gd name="T25" fmla="*/ 0 h 20"/>
                    <a:gd name="T26" fmla="*/ 9 w 20"/>
                    <a:gd name="T27" fmla="*/ 0 h 20"/>
                    <a:gd name="T28" fmla="*/ 8 w 20"/>
                    <a:gd name="T29" fmla="*/ 1 h 20"/>
                    <a:gd name="T30" fmla="*/ 6 w 20"/>
                    <a:gd name="T31" fmla="*/ 1 h 20"/>
                    <a:gd name="T32" fmla="*/ 5 w 20"/>
                    <a:gd name="T33" fmla="*/ 2 h 20"/>
                    <a:gd name="T34" fmla="*/ 4 w 20"/>
                    <a:gd name="T35" fmla="*/ 2 h 20"/>
                    <a:gd name="T36" fmla="*/ 3 w 20"/>
                    <a:gd name="T37" fmla="*/ 3 h 20"/>
                    <a:gd name="T38" fmla="*/ 2 w 20"/>
                    <a:gd name="T39" fmla="*/ 4 h 20"/>
                    <a:gd name="T40" fmla="*/ 2 w 20"/>
                    <a:gd name="T41" fmla="*/ 5 h 20"/>
                    <a:gd name="T42" fmla="*/ 1 w 20"/>
                    <a:gd name="T43" fmla="*/ 6 h 20"/>
                    <a:gd name="T44" fmla="*/ 1 w 20"/>
                    <a:gd name="T45" fmla="*/ 8 h 20"/>
                    <a:gd name="T46" fmla="*/ 0 w 20"/>
                    <a:gd name="T47" fmla="*/ 9 h 20"/>
                    <a:gd name="T48" fmla="*/ 0 w 20"/>
                    <a:gd name="T49" fmla="*/ 10 h 20"/>
                    <a:gd name="T50" fmla="*/ 0 w 20"/>
                    <a:gd name="T51" fmla="*/ 11 h 20"/>
                    <a:gd name="T52" fmla="*/ 1 w 20"/>
                    <a:gd name="T53" fmla="*/ 13 h 20"/>
                    <a:gd name="T54" fmla="*/ 1 w 20"/>
                    <a:gd name="T55" fmla="*/ 14 h 20"/>
                    <a:gd name="T56" fmla="*/ 2 w 20"/>
                    <a:gd name="T57" fmla="*/ 15 h 20"/>
                    <a:gd name="T58" fmla="*/ 2 w 20"/>
                    <a:gd name="T59" fmla="*/ 16 h 20"/>
                    <a:gd name="T60" fmla="*/ 3 w 20"/>
                    <a:gd name="T61" fmla="*/ 17 h 20"/>
                    <a:gd name="T62" fmla="*/ 4 w 20"/>
                    <a:gd name="T63" fmla="*/ 18 h 20"/>
                    <a:gd name="T64" fmla="*/ 5 w 20"/>
                    <a:gd name="T65" fmla="*/ 19 h 20"/>
                    <a:gd name="T66" fmla="*/ 6 w 20"/>
                    <a:gd name="T67" fmla="*/ 19 h 20"/>
                    <a:gd name="T68" fmla="*/ 8 w 20"/>
                    <a:gd name="T69" fmla="*/ 20 h 20"/>
                    <a:gd name="T70" fmla="*/ 9 w 20"/>
                    <a:gd name="T71" fmla="*/ 20 h 20"/>
                    <a:gd name="T72" fmla="*/ 10 w 20"/>
                    <a:gd name="T73" fmla="*/ 20 h 20"/>
                    <a:gd name="T74" fmla="*/ 11 w 20"/>
                    <a:gd name="T75" fmla="*/ 20 h 20"/>
                    <a:gd name="T76" fmla="*/ 13 w 20"/>
                    <a:gd name="T77" fmla="*/ 20 h 20"/>
                    <a:gd name="T78" fmla="*/ 14 w 20"/>
                    <a:gd name="T79" fmla="*/ 19 h 20"/>
                    <a:gd name="T80" fmla="*/ 15 w 20"/>
                    <a:gd name="T81" fmla="*/ 19 h 20"/>
                    <a:gd name="T82" fmla="*/ 16 w 20"/>
                    <a:gd name="T83" fmla="*/ 18 h 20"/>
                    <a:gd name="T84" fmla="*/ 17 w 20"/>
                    <a:gd name="T85" fmla="*/ 17 h 20"/>
                    <a:gd name="T86" fmla="*/ 18 w 20"/>
                    <a:gd name="T87" fmla="*/ 16 h 20"/>
                    <a:gd name="T88" fmla="*/ 19 w 20"/>
                    <a:gd name="T89" fmla="*/ 15 h 20"/>
                    <a:gd name="T90" fmla="*/ 19 w 20"/>
                    <a:gd name="T91" fmla="*/ 14 h 20"/>
                    <a:gd name="T92" fmla="*/ 19 w 20"/>
                    <a:gd name="T93" fmla="*/ 13 h 20"/>
                    <a:gd name="T94" fmla="*/ 20 w 20"/>
                    <a:gd name="T95" fmla="*/ 11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0" h="20">
                      <a:moveTo>
                        <a:pt x="20" y="11"/>
                      </a:moveTo>
                      <a:lnTo>
                        <a:pt x="20" y="10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0" y="8"/>
                      </a:lnTo>
                      <a:lnTo>
                        <a:pt x="19" y="8"/>
                      </a:lnTo>
                      <a:lnTo>
                        <a:pt x="19" y="7"/>
                      </a:lnTo>
                      <a:lnTo>
                        <a:pt x="19" y="6"/>
                      </a:lnTo>
                      <a:lnTo>
                        <a:pt x="19" y="6"/>
                      </a:lnTo>
                      <a:lnTo>
                        <a:pt x="19" y="5"/>
                      </a:lnTo>
                      <a:lnTo>
                        <a:pt x="18" y="5"/>
                      </a:lnTo>
                      <a:lnTo>
                        <a:pt x="18" y="4"/>
                      </a:lnTo>
                      <a:lnTo>
                        <a:pt x="17" y="4"/>
                      </a:lnTo>
                      <a:lnTo>
                        <a:pt x="17" y="3"/>
                      </a:lnTo>
                      <a:lnTo>
                        <a:pt x="17" y="3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5" y="2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3" y="1"/>
                      </a:lnTo>
                      <a:lnTo>
                        <a:pt x="13" y="1"/>
                      </a:lnTo>
                      <a:lnTo>
                        <a:pt x="12" y="1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4" y="2"/>
                      </a:ln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2" y="15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3" y="17"/>
                      </a:lnTo>
                      <a:lnTo>
                        <a:pt x="3" y="17"/>
                      </a:lnTo>
                      <a:lnTo>
                        <a:pt x="4" y="17"/>
                      </a:lnTo>
                      <a:lnTo>
                        <a:pt x="4" y="18"/>
                      </a:lnTo>
                      <a:lnTo>
                        <a:pt x="5" y="18"/>
                      </a:lnTo>
                      <a:lnTo>
                        <a:pt x="5" y="19"/>
                      </a:lnTo>
                      <a:lnTo>
                        <a:pt x="6" y="19"/>
                      </a:lnTo>
                      <a:lnTo>
                        <a:pt x="6" y="19"/>
                      </a:lnTo>
                      <a:lnTo>
                        <a:pt x="7" y="19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9" y="20"/>
                      </a:lnTo>
                      <a:lnTo>
                        <a:pt x="10" y="20"/>
                      </a:lnTo>
                      <a:lnTo>
                        <a:pt x="10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2" y="20"/>
                      </a:lnTo>
                      <a:lnTo>
                        <a:pt x="13" y="20"/>
                      </a:lnTo>
                      <a:lnTo>
                        <a:pt x="13" y="19"/>
                      </a:lnTo>
                      <a:lnTo>
                        <a:pt x="14" y="19"/>
                      </a:lnTo>
                      <a:lnTo>
                        <a:pt x="14" y="19"/>
                      </a:lnTo>
                      <a:lnTo>
                        <a:pt x="15" y="19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7" y="17"/>
                      </a:lnTo>
                      <a:lnTo>
                        <a:pt x="17" y="17"/>
                      </a:lnTo>
                      <a:lnTo>
                        <a:pt x="17" y="17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9" y="15"/>
                      </a:lnTo>
                      <a:lnTo>
                        <a:pt x="19" y="14"/>
                      </a:lnTo>
                      <a:lnTo>
                        <a:pt x="19" y="14"/>
                      </a:lnTo>
                      <a:lnTo>
                        <a:pt x="19" y="13"/>
                      </a:lnTo>
                      <a:lnTo>
                        <a:pt x="19" y="13"/>
                      </a:lnTo>
                      <a:lnTo>
                        <a:pt x="20" y="12"/>
                      </a:lnTo>
                      <a:lnTo>
                        <a:pt x="2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119" name="Rectangle 126">
                  <a:extLst>
                    <a:ext uri="{FF2B5EF4-FFF2-40B4-BE49-F238E27FC236}">
                      <a16:creationId xmlns:a16="http://schemas.microsoft.com/office/drawing/2014/main" id="{47D7EF33-4365-4316-AB9A-1504BE7DE7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63387" y="4007800"/>
                  <a:ext cx="308793" cy="1476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en-US" sz="1200" dirty="0">
                      <a:solidFill>
                        <a:srgbClr val="0000FF"/>
                      </a:solidFill>
                      <a:latin typeface="+mj-lt"/>
                    </a:rPr>
                    <a:t>+1.75’</a:t>
                  </a:r>
                  <a:endParaRPr kumimoji="0" lang="en-US" altLang="en-US" sz="1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p:grpSp>
        </p:grpSp>
      </p:grpSp>
      <p:graphicFrame>
        <p:nvGraphicFramePr>
          <p:cNvPr id="129" name="Table 129">
            <a:extLst>
              <a:ext uri="{FF2B5EF4-FFF2-40B4-BE49-F238E27FC236}">
                <a16:creationId xmlns:a16="http://schemas.microsoft.com/office/drawing/2014/main" id="{F845D67F-5C8D-47A7-B4AD-9FC446C778BB}"/>
              </a:ext>
            </a:extLst>
          </p:cNvPr>
          <p:cNvGraphicFramePr>
            <a:graphicFrameLocks noGrp="1"/>
          </p:cNvGraphicFramePr>
          <p:nvPr/>
        </p:nvGraphicFramePr>
        <p:xfrm>
          <a:off x="5552086" y="2815593"/>
          <a:ext cx="567560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780">
                  <a:extLst>
                    <a:ext uri="{9D8B030D-6E8A-4147-A177-3AD203B41FA5}">
                      <a16:colId xmlns:a16="http://schemas.microsoft.com/office/drawing/2014/main" val="696287376"/>
                    </a:ext>
                  </a:extLst>
                </a:gridCol>
                <a:gridCol w="283780">
                  <a:extLst>
                    <a:ext uri="{9D8B030D-6E8A-4147-A177-3AD203B41FA5}">
                      <a16:colId xmlns:a16="http://schemas.microsoft.com/office/drawing/2014/main" val="565849602"/>
                    </a:ext>
                  </a:extLst>
                </a:gridCol>
              </a:tblGrid>
              <a:tr h="31823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m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3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51564572"/>
                  </a:ext>
                </a:extLst>
              </a:tr>
              <a:tr h="31823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2</a:t>
                      </a: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0032080"/>
                  </a:ext>
                </a:extLst>
              </a:tr>
              <a:tr h="31823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df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37686236"/>
                  </a:ext>
                </a:extLst>
              </a:tr>
            </a:tbl>
          </a:graphicData>
        </a:graphic>
      </p:graphicFrame>
      <p:graphicFrame>
        <p:nvGraphicFramePr>
          <p:cNvPr id="130" name="Table 129">
            <a:extLst>
              <a:ext uri="{FF2B5EF4-FFF2-40B4-BE49-F238E27FC236}">
                <a16:creationId xmlns:a16="http://schemas.microsoft.com/office/drawing/2014/main" id="{A7514EEB-15A8-46C8-97C9-340E2A07A8AD}"/>
              </a:ext>
            </a:extLst>
          </p:cNvPr>
          <p:cNvGraphicFramePr>
            <a:graphicFrameLocks noGrp="1"/>
          </p:cNvGraphicFramePr>
          <p:nvPr/>
        </p:nvGraphicFramePr>
        <p:xfrm>
          <a:off x="5552086" y="4665295"/>
          <a:ext cx="567560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780">
                  <a:extLst>
                    <a:ext uri="{9D8B030D-6E8A-4147-A177-3AD203B41FA5}">
                      <a16:colId xmlns:a16="http://schemas.microsoft.com/office/drawing/2014/main" val="696287376"/>
                    </a:ext>
                  </a:extLst>
                </a:gridCol>
                <a:gridCol w="283780">
                  <a:extLst>
                    <a:ext uri="{9D8B030D-6E8A-4147-A177-3AD203B41FA5}">
                      <a16:colId xmlns:a16="http://schemas.microsoft.com/office/drawing/2014/main" val="565849602"/>
                    </a:ext>
                  </a:extLst>
                </a:gridCol>
              </a:tblGrid>
              <a:tr h="31823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m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5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51564572"/>
                  </a:ext>
                </a:extLst>
              </a:tr>
              <a:tr h="31823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2</a:t>
                      </a: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0032080"/>
                  </a:ext>
                </a:extLst>
              </a:tr>
              <a:tr h="31823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df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3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37686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6160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F1FECC-1E34-42F6-93E9-C97280415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D. Redundancies; 1. General</a:t>
            </a:r>
          </a:p>
          <a:p>
            <a:pPr lvl="1"/>
            <a:r>
              <a:rPr lang="en-US"/>
              <a:t>Measurements must be</a:t>
            </a:r>
            <a:r>
              <a:rPr lang="en-US" i="1"/>
              <a:t> independent.</a:t>
            </a:r>
          </a:p>
          <a:p>
            <a:pPr lvl="3"/>
            <a:r>
              <a:rPr lang="en-US">
                <a:latin typeface="+mj-lt"/>
              </a:rPr>
              <a:t>Not changing conditions allows mistakes &amp; systematic errors repeatition.</a:t>
            </a:r>
          </a:p>
          <a:p>
            <a:pPr lvl="1"/>
            <a:endParaRPr lang="en-US" i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87A95B5-0D82-4235-90A6-ACE0AAC002FF}"/>
              </a:ext>
            </a:extLst>
          </p:cNvPr>
          <p:cNvGrpSpPr>
            <a:grpSpLocks noChangeAspect="1"/>
          </p:cNvGrpSpPr>
          <p:nvPr/>
        </p:nvGrpSpPr>
        <p:grpSpPr>
          <a:xfrm>
            <a:off x="914400" y="2286000"/>
            <a:ext cx="3631417" cy="3010672"/>
            <a:chOff x="845813" y="3116466"/>
            <a:chExt cx="4572000" cy="3790474"/>
          </a:xfrm>
        </p:grpSpPr>
        <p:grpSp>
          <p:nvGrpSpPr>
            <p:cNvPr id="128" name="Group 244">
              <a:extLst>
                <a:ext uri="{FF2B5EF4-FFF2-40B4-BE49-F238E27FC236}">
                  <a16:creationId xmlns:a16="http://schemas.microsoft.com/office/drawing/2014/main" id="{7539F9C9-B9BA-4A20-8245-8E040CC73537}"/>
                </a:ext>
              </a:extLst>
            </p:cNvPr>
            <p:cNvGrpSpPr/>
            <p:nvPr/>
          </p:nvGrpSpPr>
          <p:grpSpPr>
            <a:xfrm>
              <a:off x="845813" y="3116466"/>
              <a:ext cx="4572000" cy="1893952"/>
              <a:chOff x="1397991" y="1330712"/>
              <a:chExt cx="2769098" cy="1147100"/>
            </a:xfrm>
          </p:grpSpPr>
          <p:sp>
            <p:nvSpPr>
              <p:cNvPr id="131" name="Line 65">
                <a:extLst>
                  <a:ext uri="{FF2B5EF4-FFF2-40B4-BE49-F238E27FC236}">
                    <a16:creationId xmlns:a16="http://schemas.microsoft.com/office/drawing/2014/main" id="{FA52F85F-3DBD-4354-AD83-6CC7B7B279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671193" y="1673959"/>
                <a:ext cx="528066" cy="27432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32" name="Line 64">
                <a:extLst>
                  <a:ext uri="{FF2B5EF4-FFF2-40B4-BE49-F238E27FC236}">
                    <a16:creationId xmlns:a16="http://schemas.microsoft.com/office/drawing/2014/main" id="{D01858B5-E150-47CF-B182-38909A686D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02542" y="1622101"/>
                <a:ext cx="1645919" cy="8229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33" name="Rectangle 71">
                <a:extLst>
                  <a:ext uri="{FF2B5EF4-FFF2-40B4-BE49-F238E27FC236}">
                    <a16:creationId xmlns:a16="http://schemas.microsoft.com/office/drawing/2014/main" id="{EDF76A24-CE94-4177-ADEC-21F2248E9E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3797" y="2205878"/>
                <a:ext cx="77009" cy="164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dirty="0">
                    <a:solidFill>
                      <a:srgbClr val="000000"/>
                    </a:solidFill>
                    <a:latin typeface="+mj-lt"/>
                    <a:ea typeface="Verdana" pitchFamily="34" charset="0"/>
                    <a:cs typeface="Verdana" pitchFamily="34" charset="0"/>
                  </a:rPr>
                  <a:t>A</a:t>
                </a:r>
              </a:p>
            </p:txBody>
          </p:sp>
          <p:grpSp>
            <p:nvGrpSpPr>
              <p:cNvPr id="134" name="Group 370">
                <a:extLst>
                  <a:ext uri="{FF2B5EF4-FFF2-40B4-BE49-F238E27FC236}">
                    <a16:creationId xmlns:a16="http://schemas.microsoft.com/office/drawing/2014/main" id="{B7086FAE-5882-44FC-8F65-8230028506DF}"/>
                  </a:ext>
                </a:extLst>
              </p:cNvPr>
              <p:cNvGrpSpPr/>
              <p:nvPr/>
            </p:nvGrpSpPr>
            <p:grpSpPr>
              <a:xfrm>
                <a:off x="1647535" y="1929912"/>
                <a:ext cx="29427" cy="25896"/>
                <a:chOff x="1690605" y="2129646"/>
                <a:chExt cx="39236" cy="34528"/>
              </a:xfrm>
            </p:grpSpPr>
            <p:sp>
              <p:nvSpPr>
                <p:cNvPr id="247" name="Line 15">
                  <a:extLst>
                    <a:ext uri="{FF2B5EF4-FFF2-40B4-BE49-F238E27FC236}">
                      <a16:creationId xmlns:a16="http://schemas.microsoft.com/office/drawing/2014/main" id="{6F6E632A-4EF3-4A87-A037-5BECC03B8A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0022" y="2129646"/>
                  <a:ext cx="20403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248" name="Line 22">
                  <a:extLst>
                    <a:ext uri="{FF2B5EF4-FFF2-40B4-BE49-F238E27FC236}">
                      <a16:creationId xmlns:a16="http://schemas.microsoft.com/office/drawing/2014/main" id="{8B12CA50-3D18-4B3B-A046-991DCE4B89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90605" y="2129646"/>
                  <a:ext cx="0" cy="3452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249" name="Line 23">
                  <a:extLst>
                    <a:ext uri="{FF2B5EF4-FFF2-40B4-BE49-F238E27FC236}">
                      <a16:creationId xmlns:a16="http://schemas.microsoft.com/office/drawing/2014/main" id="{E5518196-A025-4995-87C5-6A13208B40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90605" y="2164174"/>
                  <a:ext cx="39236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250" name="Line 24">
                  <a:extLst>
                    <a:ext uri="{FF2B5EF4-FFF2-40B4-BE49-F238E27FC236}">
                      <a16:creationId xmlns:a16="http://schemas.microsoft.com/office/drawing/2014/main" id="{92F11172-3C77-4E2D-9EE1-B85E165628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729841" y="2129646"/>
                  <a:ext cx="0" cy="3452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251" name="Line 25">
                  <a:extLst>
                    <a:ext uri="{FF2B5EF4-FFF2-40B4-BE49-F238E27FC236}">
                      <a16:creationId xmlns:a16="http://schemas.microsoft.com/office/drawing/2014/main" id="{DD99B6DF-8F94-4FF8-98DC-60FC65823C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690605" y="2129646"/>
                  <a:ext cx="39236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</p:grpSp>
          <p:grpSp>
            <p:nvGrpSpPr>
              <p:cNvPr id="135" name="Group 371">
                <a:extLst>
                  <a:ext uri="{FF2B5EF4-FFF2-40B4-BE49-F238E27FC236}">
                    <a16:creationId xmlns:a16="http://schemas.microsoft.com/office/drawing/2014/main" id="{FF699C94-12FF-4EB6-8012-3F341B6C1391}"/>
                  </a:ext>
                </a:extLst>
              </p:cNvPr>
              <p:cNvGrpSpPr/>
              <p:nvPr/>
            </p:nvGrpSpPr>
            <p:grpSpPr>
              <a:xfrm>
                <a:off x="3832945" y="2153725"/>
                <a:ext cx="30016" cy="25896"/>
                <a:chOff x="4285074" y="2605630"/>
                <a:chExt cx="40021" cy="34528"/>
              </a:xfrm>
            </p:grpSpPr>
            <p:sp>
              <p:nvSpPr>
                <p:cNvPr id="242" name="Line 19">
                  <a:extLst>
                    <a:ext uri="{FF2B5EF4-FFF2-40B4-BE49-F238E27FC236}">
                      <a16:creationId xmlns:a16="http://schemas.microsoft.com/office/drawing/2014/main" id="{096EB304-7416-49D7-96F9-B55C990450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95275" y="2605630"/>
                  <a:ext cx="1961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243" name="Line 26">
                  <a:extLst>
                    <a:ext uri="{FF2B5EF4-FFF2-40B4-BE49-F238E27FC236}">
                      <a16:creationId xmlns:a16="http://schemas.microsoft.com/office/drawing/2014/main" id="{6DCA959F-CB33-4929-AB7F-AA3D8FF252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85074" y="2605630"/>
                  <a:ext cx="0" cy="3452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244" name="Line 27">
                  <a:extLst>
                    <a:ext uri="{FF2B5EF4-FFF2-40B4-BE49-F238E27FC236}">
                      <a16:creationId xmlns:a16="http://schemas.microsoft.com/office/drawing/2014/main" id="{41BFBA78-7F6B-453E-83DC-2951AD3F63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85074" y="2640158"/>
                  <a:ext cx="40021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245" name="Line 28">
                  <a:extLst>
                    <a:ext uri="{FF2B5EF4-FFF2-40B4-BE49-F238E27FC236}">
                      <a16:creationId xmlns:a16="http://schemas.microsoft.com/office/drawing/2014/main" id="{754F4989-7CC4-4E23-93CF-3B39F7C753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25095" y="2605630"/>
                  <a:ext cx="0" cy="3452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246" name="Line 29">
                  <a:extLst>
                    <a:ext uri="{FF2B5EF4-FFF2-40B4-BE49-F238E27FC236}">
                      <a16:creationId xmlns:a16="http://schemas.microsoft.com/office/drawing/2014/main" id="{BA390BD1-32D3-4345-B5B2-C9E1405DB2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285074" y="2605630"/>
                  <a:ext cx="40021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</p:grpSp>
          <p:grpSp>
            <p:nvGrpSpPr>
              <p:cNvPr id="136" name="Group 372">
                <a:extLst>
                  <a:ext uri="{FF2B5EF4-FFF2-40B4-BE49-F238E27FC236}">
                    <a16:creationId xmlns:a16="http://schemas.microsoft.com/office/drawing/2014/main" id="{78829052-8E3C-4848-A023-71D58687E96F}"/>
                  </a:ext>
                </a:extLst>
              </p:cNvPr>
              <p:cNvGrpSpPr/>
              <p:nvPr/>
            </p:nvGrpSpPr>
            <p:grpSpPr>
              <a:xfrm>
                <a:off x="1423889" y="1924615"/>
                <a:ext cx="2743200" cy="273106"/>
                <a:chOff x="1392410" y="2122583"/>
                <a:chExt cx="3657602" cy="364141"/>
              </a:xfrm>
            </p:grpSpPr>
            <p:grpSp>
              <p:nvGrpSpPr>
                <p:cNvPr id="204" name="Group 440">
                  <a:extLst>
                    <a:ext uri="{FF2B5EF4-FFF2-40B4-BE49-F238E27FC236}">
                      <a16:creationId xmlns:a16="http://schemas.microsoft.com/office/drawing/2014/main" id="{170F06FA-23AC-42E3-92B6-FAA71B74231D}"/>
                    </a:ext>
                  </a:extLst>
                </p:cNvPr>
                <p:cNvGrpSpPr/>
                <p:nvPr/>
              </p:nvGrpSpPr>
              <p:grpSpPr>
                <a:xfrm flipV="1">
                  <a:off x="1392410" y="2147695"/>
                  <a:ext cx="298195" cy="65526"/>
                  <a:chOff x="1392410" y="2095118"/>
                  <a:chExt cx="298195" cy="52577"/>
                </a:xfrm>
              </p:grpSpPr>
              <p:sp>
                <p:nvSpPr>
                  <p:cNvPr id="238" name="Line 30">
                    <a:extLst>
                      <a:ext uri="{FF2B5EF4-FFF2-40B4-BE49-F238E27FC236}">
                        <a16:creationId xmlns:a16="http://schemas.microsoft.com/office/drawing/2014/main" id="{F077FAA7-B155-4012-88F7-55991453336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92410" y="2095118"/>
                    <a:ext cx="165577" cy="27465"/>
                  </a:xfrm>
                  <a:prstGeom prst="line">
                    <a:avLst/>
                  </a:prstGeom>
                  <a:noFill/>
                  <a:ln w="6350">
                    <a:solidFill>
                      <a:srgbClr val="008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4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39" name="Line 31">
                    <a:extLst>
                      <a:ext uri="{FF2B5EF4-FFF2-40B4-BE49-F238E27FC236}">
                        <a16:creationId xmlns:a16="http://schemas.microsoft.com/office/drawing/2014/main" id="{E967B11F-FCEA-4550-B346-8A3DF12413F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57987" y="2122583"/>
                    <a:ext cx="40806" cy="4708"/>
                  </a:xfrm>
                  <a:prstGeom prst="line">
                    <a:avLst/>
                  </a:prstGeom>
                  <a:noFill/>
                  <a:ln w="6350">
                    <a:solidFill>
                      <a:srgbClr val="008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4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40" name="Line 32">
                    <a:extLst>
                      <a:ext uri="{FF2B5EF4-FFF2-40B4-BE49-F238E27FC236}">
                        <a16:creationId xmlns:a16="http://schemas.microsoft.com/office/drawing/2014/main" id="{B3DA2DD2-26FD-4DC5-93B7-891055E7BE9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98792" y="2127292"/>
                    <a:ext cx="66702" cy="18049"/>
                  </a:xfrm>
                  <a:prstGeom prst="line">
                    <a:avLst/>
                  </a:prstGeom>
                  <a:noFill/>
                  <a:ln w="6350">
                    <a:solidFill>
                      <a:srgbClr val="008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4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41" name="Line 60">
                    <a:extLst>
                      <a:ext uri="{FF2B5EF4-FFF2-40B4-BE49-F238E27FC236}">
                        <a16:creationId xmlns:a16="http://schemas.microsoft.com/office/drawing/2014/main" id="{8F82CC68-2A05-4CD1-95E3-C209BAA19FF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65494" y="2145341"/>
                    <a:ext cx="25111" cy="2354"/>
                  </a:xfrm>
                  <a:prstGeom prst="line">
                    <a:avLst/>
                  </a:prstGeom>
                  <a:noFill/>
                  <a:ln w="6350">
                    <a:solidFill>
                      <a:srgbClr val="008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4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grpSp>
              <p:nvGrpSpPr>
                <p:cNvPr id="205" name="Group 441">
                  <a:extLst>
                    <a:ext uri="{FF2B5EF4-FFF2-40B4-BE49-F238E27FC236}">
                      <a16:creationId xmlns:a16="http://schemas.microsoft.com/office/drawing/2014/main" id="{9EFB5223-13DD-4135-B260-C13027CBD162}"/>
                    </a:ext>
                  </a:extLst>
                </p:cNvPr>
                <p:cNvGrpSpPr/>
                <p:nvPr/>
              </p:nvGrpSpPr>
              <p:grpSpPr>
                <a:xfrm>
                  <a:off x="1729841" y="2122583"/>
                  <a:ext cx="3320171" cy="364141"/>
                  <a:chOff x="1729841" y="2122583"/>
                  <a:chExt cx="3320171" cy="364141"/>
                </a:xfrm>
              </p:grpSpPr>
              <p:grpSp>
                <p:nvGrpSpPr>
                  <p:cNvPr id="206" name="Group 442">
                    <a:extLst>
                      <a:ext uri="{FF2B5EF4-FFF2-40B4-BE49-F238E27FC236}">
                        <a16:creationId xmlns:a16="http://schemas.microsoft.com/office/drawing/2014/main" id="{0668EFE8-5AF8-4512-9A58-D53BA79B5426}"/>
                      </a:ext>
                    </a:extLst>
                  </p:cNvPr>
                  <p:cNvGrpSpPr/>
                  <p:nvPr/>
                </p:nvGrpSpPr>
                <p:grpSpPr>
                  <a:xfrm>
                    <a:off x="1729841" y="2122583"/>
                    <a:ext cx="2872091" cy="322523"/>
                    <a:chOff x="1729841" y="2122583"/>
                    <a:chExt cx="2872091" cy="322523"/>
                  </a:xfrm>
                </p:grpSpPr>
                <p:grpSp>
                  <p:nvGrpSpPr>
                    <p:cNvPr id="212" name="Group 448">
                      <a:extLst>
                        <a:ext uri="{FF2B5EF4-FFF2-40B4-BE49-F238E27FC236}">
                          <a16:creationId xmlns:a16="http://schemas.microsoft.com/office/drawing/2014/main" id="{4C21C744-E5C9-4E1E-8C2B-D15F783B0C8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786342" y="2122583"/>
                      <a:ext cx="2815590" cy="322523"/>
                      <a:chOff x="1786342" y="2122583"/>
                      <a:chExt cx="2815590" cy="322523"/>
                    </a:xfrm>
                  </p:grpSpPr>
                  <p:sp>
                    <p:nvSpPr>
                      <p:cNvPr id="214" name="Line 33">
                        <a:extLst>
                          <a:ext uri="{FF2B5EF4-FFF2-40B4-BE49-F238E27FC236}">
                            <a16:creationId xmlns:a16="http://schemas.microsoft.com/office/drawing/2014/main" id="{ADA4B2FB-B1D3-42F2-A6D8-F560007E0E0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786342" y="2158681"/>
                        <a:ext cx="103584" cy="3924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215" name="Line 34">
                        <a:extLst>
                          <a:ext uri="{FF2B5EF4-FFF2-40B4-BE49-F238E27FC236}">
                            <a16:creationId xmlns:a16="http://schemas.microsoft.com/office/drawing/2014/main" id="{722D5391-0DAA-4DB9-A23E-76B17EDD462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89925" y="2162605"/>
                        <a:ext cx="152237" cy="9417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216" name="Line 35">
                        <a:extLst>
                          <a:ext uri="{FF2B5EF4-FFF2-40B4-BE49-F238E27FC236}">
                            <a16:creationId xmlns:a16="http://schemas.microsoft.com/office/drawing/2014/main" id="{5387C929-6620-4834-A968-5F7B71EAE8B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042162" y="2167313"/>
                        <a:ext cx="165577" cy="4708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217" name="Line 36">
                        <a:extLst>
                          <a:ext uri="{FF2B5EF4-FFF2-40B4-BE49-F238E27FC236}">
                            <a16:creationId xmlns:a16="http://schemas.microsoft.com/office/drawing/2014/main" id="{C9612EFF-5B4C-4AAC-B5A4-8893F76000A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207738" y="2153972"/>
                        <a:ext cx="183626" cy="13341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218" name="Line 37">
                        <a:extLst>
                          <a:ext uri="{FF2B5EF4-FFF2-40B4-BE49-F238E27FC236}">
                            <a16:creationId xmlns:a16="http://schemas.microsoft.com/office/drawing/2014/main" id="{CF3BCCBB-179E-4393-A002-8EF8618839E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91364" y="2153972"/>
                        <a:ext cx="87889" cy="785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219" name="Line 38">
                        <a:extLst>
                          <a:ext uri="{FF2B5EF4-FFF2-40B4-BE49-F238E27FC236}">
                            <a16:creationId xmlns:a16="http://schemas.microsoft.com/office/drawing/2014/main" id="{F47BD563-782D-4552-AC5A-7F69DF26761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479253" y="2153972"/>
                        <a:ext cx="87889" cy="785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220" name="Line 39">
                        <a:extLst>
                          <a:ext uri="{FF2B5EF4-FFF2-40B4-BE49-F238E27FC236}">
                            <a16:creationId xmlns:a16="http://schemas.microsoft.com/office/drawing/2014/main" id="{784316ED-BFC1-4F36-8F14-5688C571B94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567142" y="2135924"/>
                        <a:ext cx="147528" cy="18048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221" name="Line 40">
                        <a:extLst>
                          <a:ext uri="{FF2B5EF4-FFF2-40B4-BE49-F238E27FC236}">
                            <a16:creationId xmlns:a16="http://schemas.microsoft.com/office/drawing/2014/main" id="{C0A8F939-C79E-4764-B3F9-42F7DF5567C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714670" y="2127292"/>
                        <a:ext cx="147528" cy="8632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222" name="Line 41">
                        <a:extLst>
                          <a:ext uri="{FF2B5EF4-FFF2-40B4-BE49-F238E27FC236}">
                            <a16:creationId xmlns:a16="http://schemas.microsoft.com/office/drawing/2014/main" id="{D9037909-714E-462F-80DB-4434D31CA85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862198" y="2127292"/>
                        <a:ext cx="107507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223" name="Line 42">
                        <a:extLst>
                          <a:ext uri="{FF2B5EF4-FFF2-40B4-BE49-F238E27FC236}">
                            <a16:creationId xmlns:a16="http://schemas.microsoft.com/office/drawing/2014/main" id="{E1230B65-1128-4F25-B890-8AC9347CADA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969706" y="2122583"/>
                        <a:ext cx="116924" cy="4708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224" name="Line 43">
                        <a:extLst>
                          <a:ext uri="{FF2B5EF4-FFF2-40B4-BE49-F238E27FC236}">
                            <a16:creationId xmlns:a16="http://schemas.microsoft.com/office/drawing/2014/main" id="{C64EA59C-4FEB-4200-A8F4-F0BD175AB3F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86630" y="2122583"/>
                        <a:ext cx="143605" cy="8632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225" name="Line 44">
                        <a:extLst>
                          <a:ext uri="{FF2B5EF4-FFF2-40B4-BE49-F238E27FC236}">
                            <a16:creationId xmlns:a16="http://schemas.microsoft.com/office/drawing/2014/main" id="{36D47D46-A093-417A-953C-3B21A3D63BE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230234" y="2131216"/>
                        <a:ext cx="102799" cy="14125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226" name="Line 45">
                        <a:extLst>
                          <a:ext uri="{FF2B5EF4-FFF2-40B4-BE49-F238E27FC236}">
                            <a16:creationId xmlns:a16="http://schemas.microsoft.com/office/drawing/2014/main" id="{A92DCCCB-2389-43C2-A11A-7125F77E428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33033" y="2145341"/>
                        <a:ext cx="85535" cy="8632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227" name="Line 46">
                        <a:extLst>
                          <a:ext uri="{FF2B5EF4-FFF2-40B4-BE49-F238E27FC236}">
                            <a16:creationId xmlns:a16="http://schemas.microsoft.com/office/drawing/2014/main" id="{411A1B8C-69B7-4270-A604-8C822DC557F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18568" y="2153972"/>
                        <a:ext cx="73764" cy="20403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228" name="Line 47">
                        <a:extLst>
                          <a:ext uri="{FF2B5EF4-FFF2-40B4-BE49-F238E27FC236}">
                            <a16:creationId xmlns:a16="http://schemas.microsoft.com/office/drawing/2014/main" id="{B47A8F9B-2A19-4975-8014-9DF1D76461F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92332" y="2174375"/>
                        <a:ext cx="73764" cy="20403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229" name="Line 48">
                        <a:extLst>
                          <a:ext uri="{FF2B5EF4-FFF2-40B4-BE49-F238E27FC236}">
                            <a16:creationId xmlns:a16="http://schemas.microsoft.com/office/drawing/2014/main" id="{FF449252-F1C2-456A-ABCC-CA5087CB88C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566096" y="2194778"/>
                        <a:ext cx="170285" cy="25896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230" name="Line 49">
                        <a:extLst>
                          <a:ext uri="{FF2B5EF4-FFF2-40B4-BE49-F238E27FC236}">
                            <a16:creationId xmlns:a16="http://schemas.microsoft.com/office/drawing/2014/main" id="{3F5C325E-7125-4D6E-A255-341C12FF0FD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736381" y="2220674"/>
                        <a:ext cx="184410" cy="44729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231" name="Line 50">
                        <a:extLst>
                          <a:ext uri="{FF2B5EF4-FFF2-40B4-BE49-F238E27FC236}">
                            <a16:creationId xmlns:a16="http://schemas.microsoft.com/office/drawing/2014/main" id="{0C03C43E-1F5D-4F8B-8617-EF606BBBC7C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20792" y="2265403"/>
                        <a:ext cx="210306" cy="72195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232" name="Line 51">
                        <a:extLst>
                          <a:ext uri="{FF2B5EF4-FFF2-40B4-BE49-F238E27FC236}">
                            <a16:creationId xmlns:a16="http://schemas.microsoft.com/office/drawing/2014/main" id="{A7A5FC50-198C-47A2-84E7-21AD13E3BEA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131098" y="2337598"/>
                        <a:ext cx="98875" cy="4473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233" name="Line 52">
                        <a:extLst>
                          <a:ext uri="{FF2B5EF4-FFF2-40B4-BE49-F238E27FC236}">
                            <a16:creationId xmlns:a16="http://schemas.microsoft.com/office/drawing/2014/main" id="{3CA3E513-39B0-43DE-8818-46ABF3C84A6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29973" y="2382327"/>
                        <a:ext cx="76118" cy="31389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234" name="Line 53">
                        <a:extLst>
                          <a:ext uri="{FF2B5EF4-FFF2-40B4-BE49-F238E27FC236}">
                            <a16:creationId xmlns:a16="http://schemas.microsoft.com/office/drawing/2014/main" id="{878D8A88-A1DD-4D49-87F7-940F2578E4F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306091" y="2413716"/>
                        <a:ext cx="67486" cy="8632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235" name="Line 54">
                        <a:extLst>
                          <a:ext uri="{FF2B5EF4-FFF2-40B4-BE49-F238E27FC236}">
                            <a16:creationId xmlns:a16="http://schemas.microsoft.com/office/drawing/2014/main" id="{30CE20B0-57F5-4748-8A8F-D38C4702ED9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373578" y="2422348"/>
                        <a:ext cx="66702" cy="13341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236" name="Line 55">
                        <a:extLst>
                          <a:ext uri="{FF2B5EF4-FFF2-40B4-BE49-F238E27FC236}">
                            <a16:creationId xmlns:a16="http://schemas.microsoft.com/office/drawing/2014/main" id="{03AF387D-3115-4AC2-A0AF-B9957354523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40279" y="2435689"/>
                        <a:ext cx="62778" cy="9417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237" name="Line 56">
                        <a:extLst>
                          <a:ext uri="{FF2B5EF4-FFF2-40B4-BE49-F238E27FC236}">
                            <a16:creationId xmlns:a16="http://schemas.microsoft.com/office/drawing/2014/main" id="{632574F0-7055-4A26-89C2-8E3BB4EAB50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03057" y="2445105"/>
                        <a:ext cx="98875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</p:grpSp>
                <p:sp>
                  <p:nvSpPr>
                    <p:cNvPr id="213" name="Line 61">
                      <a:extLst>
                        <a:ext uri="{FF2B5EF4-FFF2-40B4-BE49-F238E27FC236}">
                          <a16:creationId xmlns:a16="http://schemas.microsoft.com/office/drawing/2014/main" id="{4E26CE11-736D-4F62-A145-F45366F0A26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9841" y="2152403"/>
                      <a:ext cx="56500" cy="627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</p:grpSp>
              <p:grpSp>
                <p:nvGrpSpPr>
                  <p:cNvPr id="207" name="Group 443">
                    <a:extLst>
                      <a:ext uri="{FF2B5EF4-FFF2-40B4-BE49-F238E27FC236}">
                        <a16:creationId xmlns:a16="http://schemas.microsoft.com/office/drawing/2014/main" id="{D86F4D81-DA0C-46CE-B2A9-434DB43A77A1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4649803" y="2440897"/>
                    <a:ext cx="400209" cy="45827"/>
                    <a:chOff x="4649801" y="2405084"/>
                    <a:chExt cx="400209" cy="48653"/>
                  </a:xfrm>
                </p:grpSpPr>
                <p:sp>
                  <p:nvSpPr>
                    <p:cNvPr id="208" name="Line 57">
                      <a:extLst>
                        <a:ext uri="{FF2B5EF4-FFF2-40B4-BE49-F238E27FC236}">
                          <a16:creationId xmlns:a16="http://schemas.microsoft.com/office/drawing/2014/main" id="{9E691E75-D6D1-4C7D-854A-8D1CDCA777E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04731" y="2440397"/>
                      <a:ext cx="85535" cy="9417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209" name="Line 58">
                      <a:extLst>
                        <a:ext uri="{FF2B5EF4-FFF2-40B4-BE49-F238E27FC236}">
                          <a16:creationId xmlns:a16="http://schemas.microsoft.com/office/drawing/2014/main" id="{54F0D20F-18D8-4A7C-9062-25EBC9E4F00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90266" y="2449814"/>
                      <a:ext cx="26681" cy="392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210" name="Line 59">
                      <a:extLst>
                        <a:ext uri="{FF2B5EF4-FFF2-40B4-BE49-F238E27FC236}">
                          <a16:creationId xmlns:a16="http://schemas.microsoft.com/office/drawing/2014/main" id="{616A0733-BD11-4983-B7D6-E2F0467EA5E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816947" y="2405084"/>
                      <a:ext cx="233063" cy="4865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211" name="Line 63">
                      <a:extLst>
                        <a:ext uri="{FF2B5EF4-FFF2-40B4-BE49-F238E27FC236}">
                          <a16:creationId xmlns:a16="http://schemas.microsoft.com/office/drawing/2014/main" id="{6AB94400-A441-4E16-A087-44559677E4C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649801" y="2440397"/>
                      <a:ext cx="54931" cy="235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137" name="Line 64">
                <a:extLst>
                  <a:ext uri="{FF2B5EF4-FFF2-40B4-BE49-F238E27FC236}">
                    <a16:creationId xmlns:a16="http://schemas.microsoft.com/office/drawing/2014/main" id="{CCA463F0-FB3F-424A-9C1D-2B7BDA794A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04309" y="1705677"/>
                <a:ext cx="1645919" cy="0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38" name="Line 65">
                <a:extLst>
                  <a:ext uri="{FF2B5EF4-FFF2-40B4-BE49-F238E27FC236}">
                    <a16:creationId xmlns:a16="http://schemas.microsoft.com/office/drawing/2014/main" id="{C9126110-3F8A-40DB-9D0B-BAA5B40BA9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69900" y="1705677"/>
                <a:ext cx="514350" cy="0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39" name="Rectangle 66">
                <a:extLst>
                  <a:ext uri="{FF2B5EF4-FFF2-40B4-BE49-F238E27FC236}">
                    <a16:creationId xmlns:a16="http://schemas.microsoft.com/office/drawing/2014/main" id="{47ACC3FE-C355-4A91-9BC7-02D79F4E6A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9672" y="1711444"/>
                <a:ext cx="287253" cy="164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FF"/>
                    </a:solidFill>
                    <a:latin typeface="+mj-lt"/>
                    <a:ea typeface="Verdana" pitchFamily="34" charset="0"/>
                    <a:cs typeface="Verdana" pitchFamily="34" charset="0"/>
                  </a:rPr>
                  <a:t>Horiz</a:t>
                </a:r>
                <a:endParaRPr lang="en-US" sz="1400" dirty="0">
                  <a:solidFill>
                    <a:srgbClr val="0000FF"/>
                  </a:solidFill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40" name="Rectangle 67">
                <a:extLst>
                  <a:ext uri="{FF2B5EF4-FFF2-40B4-BE49-F238E27FC236}">
                    <a16:creationId xmlns:a16="http://schemas.microsoft.com/office/drawing/2014/main" id="{E0C98A67-504D-43E6-B90F-DFC238ED99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0036" y="1717181"/>
                <a:ext cx="287253" cy="164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FF"/>
                    </a:solidFill>
                    <a:latin typeface="+mj-lt"/>
                    <a:ea typeface="Verdana" pitchFamily="34" charset="0"/>
                    <a:cs typeface="Verdana" pitchFamily="34" charset="0"/>
                  </a:rPr>
                  <a:t>Horiz</a:t>
                </a:r>
                <a:endParaRPr lang="en-US" sz="1400" dirty="0">
                  <a:solidFill>
                    <a:srgbClr val="0000FF"/>
                  </a:solidFill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41" name="Rectangle 68">
                <a:extLst>
                  <a:ext uri="{FF2B5EF4-FFF2-40B4-BE49-F238E27FC236}">
                    <a16:creationId xmlns:a16="http://schemas.microsoft.com/office/drawing/2014/main" id="{D6A267B4-73F6-4A95-BC9B-FC8186BA49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9805" y="1973558"/>
                <a:ext cx="73341" cy="164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+mj-lt"/>
                    <a:ea typeface="Verdana" pitchFamily="34" charset="0"/>
                    <a:cs typeface="Verdana" pitchFamily="34" charset="0"/>
                  </a:rPr>
                  <a:t>B</a:t>
                </a:r>
                <a:endParaRPr lang="en-US" sz="1400" dirty="0">
                  <a:solidFill>
                    <a:srgbClr val="000000"/>
                  </a:solidFill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42" name="Rectangle 69">
                <a:extLst>
                  <a:ext uri="{FF2B5EF4-FFF2-40B4-BE49-F238E27FC236}">
                    <a16:creationId xmlns:a16="http://schemas.microsoft.com/office/drawing/2014/main" id="{8BECDB86-1501-4095-B9A9-6F40C79ED8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7991" y="1622451"/>
                <a:ext cx="149029" cy="164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FF0000"/>
                    </a:solidFill>
                    <a:latin typeface="+mj-lt"/>
                    <a:ea typeface="Verdana" pitchFamily="34" charset="0"/>
                    <a:cs typeface="Verdana" pitchFamily="34" charset="0"/>
                  </a:rPr>
                  <a:t>e</a:t>
                </a:r>
                <a:r>
                  <a:rPr lang="en-US" sz="1400" baseline="-25000">
                    <a:solidFill>
                      <a:srgbClr val="FF0000"/>
                    </a:solidFill>
                    <a:latin typeface="+mj-lt"/>
                    <a:ea typeface="Verdana" pitchFamily="34" charset="0"/>
                    <a:cs typeface="Verdana" pitchFamily="34" charset="0"/>
                  </a:rPr>
                  <a:t>FS</a:t>
                </a:r>
                <a:endParaRPr lang="en-US" sz="1400" baseline="-25000" dirty="0">
                  <a:solidFill>
                    <a:srgbClr val="FF0000"/>
                  </a:solidFill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43" name="Rectangle 70">
                <a:extLst>
                  <a:ext uri="{FF2B5EF4-FFF2-40B4-BE49-F238E27FC236}">
                    <a16:creationId xmlns:a16="http://schemas.microsoft.com/office/drawing/2014/main" id="{400678C2-BB6A-4879-9275-1D2440700E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0290" y="1569892"/>
                <a:ext cx="157684" cy="164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FF0000"/>
                    </a:solidFill>
                    <a:latin typeface="+mj-lt"/>
                    <a:ea typeface="Verdana" pitchFamily="34" charset="0"/>
                    <a:cs typeface="Verdana" pitchFamily="34" charset="0"/>
                  </a:rPr>
                  <a:t>e</a:t>
                </a:r>
                <a:r>
                  <a:rPr lang="en-US" sz="1400" baseline="-25000">
                    <a:solidFill>
                      <a:srgbClr val="FF0000"/>
                    </a:solidFill>
                    <a:latin typeface="+mj-lt"/>
                    <a:ea typeface="Verdana" pitchFamily="34" charset="0"/>
                    <a:cs typeface="Verdana" pitchFamily="34" charset="0"/>
                  </a:rPr>
                  <a:t>BS</a:t>
                </a:r>
                <a:endParaRPr lang="en-US" sz="1400" baseline="-25000" dirty="0">
                  <a:solidFill>
                    <a:srgbClr val="FF0000"/>
                  </a:solidFill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44" name="Line 85">
                <a:extLst>
                  <a:ext uri="{FF2B5EF4-FFF2-40B4-BE49-F238E27FC236}">
                    <a16:creationId xmlns:a16="http://schemas.microsoft.com/office/drawing/2014/main" id="{722825CA-6072-41FF-8D3D-9FC0BDAE0B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3136" y="1715040"/>
                <a:ext cx="0" cy="8229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 type="stealth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45" name="Line 86">
                <a:extLst>
                  <a:ext uri="{FF2B5EF4-FFF2-40B4-BE49-F238E27FC236}">
                    <a16:creationId xmlns:a16="http://schemas.microsoft.com/office/drawing/2014/main" id="{A858F40F-89EA-45FB-BD36-0B3617EFC0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63042" y="1672874"/>
                <a:ext cx="78097" cy="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grpSp>
            <p:nvGrpSpPr>
              <p:cNvPr id="146" name="Group 113">
                <a:extLst>
                  <a:ext uri="{FF2B5EF4-FFF2-40B4-BE49-F238E27FC236}">
                    <a16:creationId xmlns:a16="http://schemas.microsoft.com/office/drawing/2014/main" id="{635CEE68-4332-4869-8F90-5AB752F8F46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116925" y="1699270"/>
                <a:ext cx="170149" cy="301136"/>
                <a:chOff x="5473812" y="3258212"/>
                <a:chExt cx="1912288" cy="3384440"/>
              </a:xfrm>
            </p:grpSpPr>
            <p:grpSp>
              <p:nvGrpSpPr>
                <p:cNvPr id="159" name="Group 1905">
                  <a:extLst>
                    <a:ext uri="{FF2B5EF4-FFF2-40B4-BE49-F238E27FC236}">
                      <a16:creationId xmlns:a16="http://schemas.microsoft.com/office/drawing/2014/main" id="{8A4069C4-83F0-4746-AA2A-36AD55D7D156}"/>
                    </a:ext>
                  </a:extLst>
                </p:cNvPr>
                <p:cNvGrpSpPr/>
                <p:nvPr/>
              </p:nvGrpSpPr>
              <p:grpSpPr>
                <a:xfrm>
                  <a:off x="6146584" y="3258212"/>
                  <a:ext cx="579803" cy="337849"/>
                  <a:chOff x="6511020" y="2181474"/>
                  <a:chExt cx="579803" cy="337849"/>
                </a:xfrm>
              </p:grpSpPr>
              <p:grpSp>
                <p:nvGrpSpPr>
                  <p:cNvPr id="186" name="Group 1872">
                    <a:extLst>
                      <a:ext uri="{FF2B5EF4-FFF2-40B4-BE49-F238E27FC236}">
                        <a16:creationId xmlns:a16="http://schemas.microsoft.com/office/drawing/2014/main" id="{32CD7262-0C03-4627-BC37-A7066A3F81BF}"/>
                      </a:ext>
                    </a:extLst>
                  </p:cNvPr>
                  <p:cNvGrpSpPr/>
                  <p:nvPr/>
                </p:nvGrpSpPr>
                <p:grpSpPr>
                  <a:xfrm>
                    <a:off x="6511020" y="2181474"/>
                    <a:ext cx="579803" cy="189166"/>
                    <a:chOff x="6472550" y="2134126"/>
                    <a:chExt cx="644226" cy="236457"/>
                  </a:xfrm>
                </p:grpSpPr>
                <p:sp>
                  <p:nvSpPr>
                    <p:cNvPr id="198" name="Rectangle 197">
                      <a:extLst>
                        <a:ext uri="{FF2B5EF4-FFF2-40B4-BE49-F238E27FC236}">
                          <a16:creationId xmlns:a16="http://schemas.microsoft.com/office/drawing/2014/main" id="{726B5800-CB3E-48E8-98DA-B0C94EDAB2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540" y="2164261"/>
                      <a:ext cx="101236" cy="190093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199" name="Rectangle 198">
                      <a:extLst>
                        <a:ext uri="{FF2B5EF4-FFF2-40B4-BE49-F238E27FC236}">
                          <a16:creationId xmlns:a16="http://schemas.microsoft.com/office/drawing/2014/main" id="{3F33B217-8749-4EB3-A586-8425A17441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18408" y="2166582"/>
                      <a:ext cx="45719" cy="197047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200" name="Rounded Rectangle 318">
                      <a:extLst>
                        <a:ext uri="{FF2B5EF4-FFF2-40B4-BE49-F238E27FC236}">
                          <a16:creationId xmlns:a16="http://schemas.microsoft.com/office/drawing/2014/main" id="{D699E172-5D5B-4FDF-84FF-AE61EAA793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59621" y="2134126"/>
                      <a:ext cx="461064" cy="236456"/>
                    </a:xfrm>
                    <a:prstGeom prst="roundRect">
                      <a:avLst/>
                    </a:prstGeom>
                    <a:solidFill>
                      <a:srgbClr val="008000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201" name="Rectangle 200">
                      <a:extLst>
                        <a:ext uri="{FF2B5EF4-FFF2-40B4-BE49-F238E27FC236}">
                          <a16:creationId xmlns:a16="http://schemas.microsoft.com/office/drawing/2014/main" id="{96A83AF3-0C2A-43B2-ADE6-594337D8A9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550" y="2205991"/>
                      <a:ext cx="45719" cy="108956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202" name="Rounded Rectangle 320">
                      <a:extLst>
                        <a:ext uri="{FF2B5EF4-FFF2-40B4-BE49-F238E27FC236}">
                          <a16:creationId xmlns:a16="http://schemas.microsoft.com/office/drawing/2014/main" id="{612E9BB0-08C6-4979-B186-CF9B12661C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72955" y="2194400"/>
                      <a:ext cx="337426" cy="176183"/>
                    </a:xfrm>
                    <a:prstGeom prst="roundRect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203" name="Oval 202">
                      <a:extLst>
                        <a:ext uri="{FF2B5EF4-FFF2-40B4-BE49-F238E27FC236}">
                          <a16:creationId xmlns:a16="http://schemas.microsoft.com/office/drawing/2014/main" id="{0003D735-B98C-4B46-936C-11FC9C1445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58411" y="2247719"/>
                      <a:ext cx="121061" cy="104319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75000"/>
                            <a:lumOff val="25000"/>
                            <a:shade val="30000"/>
                            <a:satMod val="115000"/>
                          </a:schemeClr>
                        </a:gs>
                        <a:gs pos="50000">
                          <a:schemeClr val="tx1">
                            <a:lumMod val="75000"/>
                            <a:lumOff val="25000"/>
                            <a:shade val="67500"/>
                            <a:satMod val="115000"/>
                          </a:schemeClr>
                        </a:gs>
                        <a:gs pos="100000">
                          <a:schemeClr val="tx1">
                            <a:lumMod val="75000"/>
                            <a:lumOff val="2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</p:grpSp>
              <p:sp>
                <p:nvSpPr>
                  <p:cNvPr id="187" name="Rectangle 186">
                    <a:extLst>
                      <a:ext uri="{FF2B5EF4-FFF2-40B4-BE49-F238E27FC236}">
                        <a16:creationId xmlns:a16="http://schemas.microsoft.com/office/drawing/2014/main" id="{A117C3A3-E53A-4E36-9B7E-D0BFEC4D20F3}"/>
                      </a:ext>
                    </a:extLst>
                  </p:cNvPr>
                  <p:cNvSpPr/>
                  <p:nvPr/>
                </p:nvSpPr>
                <p:spPr>
                  <a:xfrm>
                    <a:off x="6614969" y="2379856"/>
                    <a:ext cx="373229" cy="41728"/>
                  </a:xfrm>
                  <a:prstGeom prst="rect">
                    <a:avLst/>
                  </a:prstGeom>
                  <a:solidFill>
                    <a:srgbClr val="008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grpSp>
                <p:nvGrpSpPr>
                  <p:cNvPr id="188" name="Group 72">
                    <a:extLst>
                      <a:ext uri="{FF2B5EF4-FFF2-40B4-BE49-F238E27FC236}">
                        <a16:creationId xmlns:a16="http://schemas.microsoft.com/office/drawing/2014/main" id="{A2C150C2-0A36-441B-B4C8-510C31E1A42A}"/>
                      </a:ext>
                    </a:extLst>
                  </p:cNvPr>
                  <p:cNvGrpSpPr/>
                  <p:nvPr/>
                </p:nvGrpSpPr>
                <p:grpSpPr>
                  <a:xfrm>
                    <a:off x="6808119" y="2422872"/>
                    <a:ext cx="73152" cy="57607"/>
                    <a:chOff x="5646283" y="853457"/>
                    <a:chExt cx="73152" cy="64008"/>
                  </a:xfrm>
                </p:grpSpPr>
                <p:sp>
                  <p:nvSpPr>
                    <p:cNvPr id="196" name="Rectangle 195">
                      <a:extLst>
                        <a:ext uri="{FF2B5EF4-FFF2-40B4-BE49-F238E27FC236}">
                          <a16:creationId xmlns:a16="http://schemas.microsoft.com/office/drawing/2014/main" id="{C784F5C5-510C-4E53-B7A5-0054FD9939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68776" y="853457"/>
                      <a:ext cx="27432" cy="64008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197" name="Rectangle 196">
                      <a:extLst>
                        <a:ext uri="{FF2B5EF4-FFF2-40B4-BE49-F238E27FC236}">
                          <a16:creationId xmlns:a16="http://schemas.microsoft.com/office/drawing/2014/main" id="{B8B0A2FA-9B07-4277-AED2-A80ABA42AB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6283" y="870061"/>
                      <a:ext cx="73152" cy="27432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</p:grpSp>
              <p:sp>
                <p:nvSpPr>
                  <p:cNvPr id="189" name="Rectangle 188">
                    <a:extLst>
                      <a:ext uri="{FF2B5EF4-FFF2-40B4-BE49-F238E27FC236}">
                        <a16:creationId xmlns:a16="http://schemas.microsoft.com/office/drawing/2014/main" id="{862C8A31-F744-49D7-BFDA-EE10E62F271D}"/>
                      </a:ext>
                    </a:extLst>
                  </p:cNvPr>
                  <p:cNvSpPr/>
                  <p:nvPr/>
                </p:nvSpPr>
                <p:spPr>
                  <a:xfrm>
                    <a:off x="6660485" y="2478176"/>
                    <a:ext cx="293255" cy="41147"/>
                  </a:xfrm>
                  <a:prstGeom prst="rect">
                    <a:avLst/>
                  </a:prstGeom>
                  <a:solidFill>
                    <a:srgbClr val="008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grpSp>
                <p:nvGrpSpPr>
                  <p:cNvPr id="190" name="Group 71">
                    <a:extLst>
                      <a:ext uri="{FF2B5EF4-FFF2-40B4-BE49-F238E27FC236}">
                        <a16:creationId xmlns:a16="http://schemas.microsoft.com/office/drawing/2014/main" id="{566112BB-1F3B-40B8-A0D7-8A08969CC4F7}"/>
                      </a:ext>
                    </a:extLst>
                  </p:cNvPr>
                  <p:cNvGrpSpPr/>
                  <p:nvPr/>
                </p:nvGrpSpPr>
                <p:grpSpPr>
                  <a:xfrm>
                    <a:off x="6656423" y="2420912"/>
                    <a:ext cx="73152" cy="57607"/>
                    <a:chOff x="5646283" y="853457"/>
                    <a:chExt cx="73152" cy="64008"/>
                  </a:xfrm>
                </p:grpSpPr>
                <p:sp>
                  <p:nvSpPr>
                    <p:cNvPr id="194" name="Rectangle 193">
                      <a:extLst>
                        <a:ext uri="{FF2B5EF4-FFF2-40B4-BE49-F238E27FC236}">
                          <a16:creationId xmlns:a16="http://schemas.microsoft.com/office/drawing/2014/main" id="{E78A5B72-1331-46C2-AF4E-ED0DBEBA27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68776" y="853457"/>
                      <a:ext cx="27432" cy="64008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195" name="Rectangle 194">
                      <a:extLst>
                        <a:ext uri="{FF2B5EF4-FFF2-40B4-BE49-F238E27FC236}">
                          <a16:creationId xmlns:a16="http://schemas.microsoft.com/office/drawing/2014/main" id="{EBB2EA71-FE04-4B8C-899B-B8F1D2A53F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6283" y="870061"/>
                      <a:ext cx="73152" cy="27432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</p:grpSp>
              <p:grpSp>
                <p:nvGrpSpPr>
                  <p:cNvPr id="191" name="Group 72">
                    <a:extLst>
                      <a:ext uri="{FF2B5EF4-FFF2-40B4-BE49-F238E27FC236}">
                        <a16:creationId xmlns:a16="http://schemas.microsoft.com/office/drawing/2014/main" id="{916F2AB9-7649-4B19-A20B-837C37C0B44E}"/>
                      </a:ext>
                    </a:extLst>
                  </p:cNvPr>
                  <p:cNvGrpSpPr/>
                  <p:nvPr/>
                </p:nvGrpSpPr>
                <p:grpSpPr>
                  <a:xfrm>
                    <a:off x="6867299" y="2422872"/>
                    <a:ext cx="73152" cy="57607"/>
                    <a:chOff x="5646283" y="853457"/>
                    <a:chExt cx="73152" cy="64008"/>
                  </a:xfrm>
                </p:grpSpPr>
                <p:sp>
                  <p:nvSpPr>
                    <p:cNvPr id="192" name="Rectangle 191">
                      <a:extLst>
                        <a:ext uri="{FF2B5EF4-FFF2-40B4-BE49-F238E27FC236}">
                          <a16:creationId xmlns:a16="http://schemas.microsoft.com/office/drawing/2014/main" id="{DEBC773F-27AE-4EAB-BB23-D87E195BCE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68776" y="853457"/>
                      <a:ext cx="27432" cy="64008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193" name="Rectangle 192">
                      <a:extLst>
                        <a:ext uri="{FF2B5EF4-FFF2-40B4-BE49-F238E27FC236}">
                          <a16:creationId xmlns:a16="http://schemas.microsoft.com/office/drawing/2014/main" id="{B70C9C29-DADA-45CE-A22B-5C53A5A423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6283" y="870061"/>
                      <a:ext cx="73152" cy="27432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60" name="Group 1924">
                  <a:extLst>
                    <a:ext uri="{FF2B5EF4-FFF2-40B4-BE49-F238E27FC236}">
                      <a16:creationId xmlns:a16="http://schemas.microsoft.com/office/drawing/2014/main" id="{1DEF8817-86EB-4192-9299-01F5B566288E}"/>
                    </a:ext>
                  </a:extLst>
                </p:cNvPr>
                <p:cNvGrpSpPr/>
                <p:nvPr/>
              </p:nvGrpSpPr>
              <p:grpSpPr>
                <a:xfrm>
                  <a:off x="5473812" y="3597179"/>
                  <a:ext cx="1912288" cy="3045473"/>
                  <a:chOff x="1812899" y="3196301"/>
                  <a:chExt cx="1912288" cy="3045473"/>
                </a:xfrm>
              </p:grpSpPr>
              <p:grpSp>
                <p:nvGrpSpPr>
                  <p:cNvPr id="161" name="Group 53">
                    <a:extLst>
                      <a:ext uri="{FF2B5EF4-FFF2-40B4-BE49-F238E27FC236}">
                        <a16:creationId xmlns:a16="http://schemas.microsoft.com/office/drawing/2014/main" id="{428DEF65-D94B-49EF-9ACC-49D65D769112}"/>
                      </a:ext>
                    </a:extLst>
                  </p:cNvPr>
                  <p:cNvGrpSpPr/>
                  <p:nvPr/>
                </p:nvGrpSpPr>
                <p:grpSpPr>
                  <a:xfrm>
                    <a:off x="1812899" y="3196301"/>
                    <a:ext cx="1912288" cy="3045473"/>
                    <a:chOff x="3582063" y="1443038"/>
                    <a:chExt cx="1912288" cy="3045473"/>
                  </a:xfrm>
                </p:grpSpPr>
                <p:sp>
                  <p:nvSpPr>
                    <p:cNvPr id="164" name="Freeform 282">
                      <a:extLst>
                        <a:ext uri="{FF2B5EF4-FFF2-40B4-BE49-F238E27FC236}">
                          <a16:creationId xmlns:a16="http://schemas.microsoft.com/office/drawing/2014/main" id="{84E0DEB1-9187-45B6-B918-78B65F60F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36828" y="2027583"/>
                      <a:ext cx="174929" cy="1963972"/>
                    </a:xfrm>
                    <a:custGeom>
                      <a:avLst/>
                      <a:gdLst>
                        <a:gd name="connsiteX0" fmla="*/ 23854 w 174929"/>
                        <a:gd name="connsiteY0" fmla="*/ 0 h 1963972"/>
                        <a:gd name="connsiteX1" fmla="*/ 174929 w 174929"/>
                        <a:gd name="connsiteY1" fmla="*/ 7951 h 1963972"/>
                        <a:gd name="connsiteX2" fmla="*/ 163002 w 174929"/>
                        <a:gd name="connsiteY2" fmla="*/ 1900361 h 1963972"/>
                        <a:gd name="connsiteX3" fmla="*/ 131196 w 174929"/>
                        <a:gd name="connsiteY3" fmla="*/ 1963972 h 1963972"/>
                        <a:gd name="connsiteX4" fmla="*/ 27829 w 174929"/>
                        <a:gd name="connsiteY4" fmla="*/ 1956020 h 1963972"/>
                        <a:gd name="connsiteX5" fmla="*/ 0 w 174929"/>
                        <a:gd name="connsiteY5" fmla="*/ 1892410 h 1963972"/>
                        <a:gd name="connsiteX6" fmla="*/ 23854 w 174929"/>
                        <a:gd name="connsiteY6" fmla="*/ 0 h 19639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74929" h="1963972">
                          <a:moveTo>
                            <a:pt x="23854" y="0"/>
                          </a:moveTo>
                          <a:lnTo>
                            <a:pt x="174929" y="7951"/>
                          </a:lnTo>
                          <a:cubicBezTo>
                            <a:pt x="170953" y="638754"/>
                            <a:pt x="166978" y="1269558"/>
                            <a:pt x="163002" y="1900361"/>
                          </a:cubicBezTo>
                          <a:lnTo>
                            <a:pt x="131196" y="1963972"/>
                          </a:lnTo>
                          <a:lnTo>
                            <a:pt x="27829" y="1956020"/>
                          </a:lnTo>
                          <a:lnTo>
                            <a:pt x="0" y="1892410"/>
                          </a:lnTo>
                          <a:lnTo>
                            <a:pt x="23854" y="0"/>
                          </a:lnTo>
                          <a:close/>
                        </a:path>
                      </a:pathLst>
                    </a:custGeom>
                    <a:blipFill>
                      <a:blip r:embed="rId2" cstate="print"/>
                      <a:tile tx="0" ty="0" sx="100000" sy="100000" flip="none" algn="tl"/>
                    </a:blip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165" name="Freeform 283">
                      <a:extLst>
                        <a:ext uri="{FF2B5EF4-FFF2-40B4-BE49-F238E27FC236}">
                          <a16:creationId xmlns:a16="http://schemas.microsoft.com/office/drawing/2014/main" id="{AC44750A-A097-49AA-8174-751B4BB5CF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94637" y="2087217"/>
                      <a:ext cx="608274" cy="1641945"/>
                    </a:xfrm>
                    <a:custGeom>
                      <a:avLst/>
                      <a:gdLst>
                        <a:gd name="connsiteX0" fmla="*/ 0 w 608274"/>
                        <a:gd name="connsiteY0" fmla="*/ 0 h 1641945"/>
                        <a:gd name="connsiteX1" fmla="*/ 51683 w 608274"/>
                        <a:gd name="connsiteY1" fmla="*/ 7952 h 1641945"/>
                        <a:gd name="connsiteX2" fmla="*/ 592372 w 608274"/>
                        <a:gd name="connsiteY2" fmla="*/ 1550505 h 1641945"/>
                        <a:gd name="connsiteX3" fmla="*/ 584420 w 608274"/>
                        <a:gd name="connsiteY3" fmla="*/ 1582310 h 1641945"/>
                        <a:gd name="connsiteX4" fmla="*/ 608274 w 608274"/>
                        <a:gd name="connsiteY4" fmla="*/ 1641945 h 1641945"/>
                        <a:gd name="connsiteX5" fmla="*/ 532737 w 608274"/>
                        <a:gd name="connsiteY5" fmla="*/ 1610140 h 1641945"/>
                        <a:gd name="connsiteX6" fmla="*/ 524786 w 608274"/>
                        <a:gd name="connsiteY6" fmla="*/ 1578334 h 1641945"/>
                        <a:gd name="connsiteX7" fmla="*/ 492980 w 608274"/>
                        <a:gd name="connsiteY7" fmla="*/ 1550505 h 1641945"/>
                        <a:gd name="connsiteX8" fmla="*/ 0 w 608274"/>
                        <a:gd name="connsiteY8" fmla="*/ 0 h 16419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08274" h="1641945">
                          <a:moveTo>
                            <a:pt x="0" y="0"/>
                          </a:moveTo>
                          <a:lnTo>
                            <a:pt x="51683" y="7952"/>
                          </a:lnTo>
                          <a:lnTo>
                            <a:pt x="592372" y="1550505"/>
                          </a:lnTo>
                          <a:lnTo>
                            <a:pt x="584420" y="1582310"/>
                          </a:lnTo>
                          <a:lnTo>
                            <a:pt x="608274" y="1641945"/>
                          </a:lnTo>
                          <a:lnTo>
                            <a:pt x="532737" y="1610140"/>
                          </a:lnTo>
                          <a:lnTo>
                            <a:pt x="524786" y="1578334"/>
                          </a:lnTo>
                          <a:lnTo>
                            <a:pt x="492980" y="155050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2" cstate="print"/>
                      <a:tile tx="0" ty="0" sx="100000" sy="100000" flip="none" algn="tl"/>
                    </a:blip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166" name="Freeform 284">
                      <a:extLst>
                        <a:ext uri="{FF2B5EF4-FFF2-40B4-BE49-F238E27FC236}">
                          <a16:creationId xmlns:a16="http://schemas.microsoft.com/office/drawing/2014/main" id="{5EEE129B-3CA7-40EA-A5F7-8BE3D63D84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7478" y="2075290"/>
                      <a:ext cx="628153" cy="1614115"/>
                    </a:xfrm>
                    <a:custGeom>
                      <a:avLst/>
                      <a:gdLst>
                        <a:gd name="connsiteX0" fmla="*/ 560567 w 628153"/>
                        <a:gd name="connsiteY0" fmla="*/ 0 h 1614115"/>
                        <a:gd name="connsiteX1" fmla="*/ 107343 w 628153"/>
                        <a:gd name="connsiteY1" fmla="*/ 1248355 h 1614115"/>
                        <a:gd name="connsiteX2" fmla="*/ 0 w 628153"/>
                        <a:gd name="connsiteY2" fmla="*/ 1550505 h 1614115"/>
                        <a:gd name="connsiteX3" fmla="*/ 3976 w 628153"/>
                        <a:gd name="connsiteY3" fmla="*/ 1578334 h 1614115"/>
                        <a:gd name="connsiteX4" fmla="*/ 3976 w 628153"/>
                        <a:gd name="connsiteY4" fmla="*/ 1614115 h 1614115"/>
                        <a:gd name="connsiteX5" fmla="*/ 63611 w 628153"/>
                        <a:gd name="connsiteY5" fmla="*/ 1598213 h 1614115"/>
                        <a:gd name="connsiteX6" fmla="*/ 83489 w 628153"/>
                        <a:gd name="connsiteY6" fmla="*/ 1550505 h 1614115"/>
                        <a:gd name="connsiteX7" fmla="*/ 115294 w 628153"/>
                        <a:gd name="connsiteY7" fmla="*/ 1542553 h 1614115"/>
                        <a:gd name="connsiteX8" fmla="*/ 210710 w 628153"/>
                        <a:gd name="connsiteY8" fmla="*/ 1236428 h 1614115"/>
                        <a:gd name="connsiteX9" fmla="*/ 628153 w 628153"/>
                        <a:gd name="connsiteY9" fmla="*/ 11927 h 1614115"/>
                        <a:gd name="connsiteX10" fmla="*/ 560567 w 628153"/>
                        <a:gd name="connsiteY10" fmla="*/ 0 h 16141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628153" h="1614115">
                          <a:moveTo>
                            <a:pt x="560567" y="0"/>
                          </a:moveTo>
                          <a:lnTo>
                            <a:pt x="107343" y="1248355"/>
                          </a:lnTo>
                          <a:lnTo>
                            <a:pt x="0" y="1550505"/>
                          </a:lnTo>
                          <a:lnTo>
                            <a:pt x="3976" y="1578334"/>
                          </a:lnTo>
                          <a:lnTo>
                            <a:pt x="3976" y="1614115"/>
                          </a:lnTo>
                          <a:lnTo>
                            <a:pt x="63611" y="1598213"/>
                          </a:lnTo>
                          <a:lnTo>
                            <a:pt x="83489" y="1550505"/>
                          </a:lnTo>
                          <a:lnTo>
                            <a:pt x="115294" y="1542553"/>
                          </a:lnTo>
                          <a:lnTo>
                            <a:pt x="210710" y="1236428"/>
                          </a:lnTo>
                          <a:lnTo>
                            <a:pt x="628153" y="11927"/>
                          </a:lnTo>
                          <a:lnTo>
                            <a:pt x="560567" y="0"/>
                          </a:lnTo>
                          <a:close/>
                        </a:path>
                      </a:pathLst>
                    </a:custGeom>
                    <a:blipFill>
                      <a:blip r:embed="rId2" cstate="print"/>
                      <a:tile tx="0" ty="0" sx="100000" sy="100000" flip="none" algn="tl"/>
                    </a:blip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167" name="Freeform 285">
                      <a:extLst>
                        <a:ext uri="{FF2B5EF4-FFF2-40B4-BE49-F238E27FC236}">
                          <a16:creationId xmlns:a16="http://schemas.microsoft.com/office/drawing/2014/main" id="{EEB6DF34-A290-4603-AB5F-C5B0B32E54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04699" y="1665798"/>
                      <a:ext cx="568518" cy="1510748"/>
                    </a:xfrm>
                    <a:custGeom>
                      <a:avLst/>
                      <a:gdLst>
                        <a:gd name="connsiteX0" fmla="*/ 512859 w 568518"/>
                        <a:gd name="connsiteY0" fmla="*/ 0 h 1510748"/>
                        <a:gd name="connsiteX1" fmla="*/ 0 w 568518"/>
                        <a:gd name="connsiteY1" fmla="*/ 1490870 h 1510748"/>
                        <a:gd name="connsiteX2" fmla="*/ 31805 w 568518"/>
                        <a:gd name="connsiteY2" fmla="*/ 1510748 h 1510748"/>
                        <a:gd name="connsiteX3" fmla="*/ 568518 w 568518"/>
                        <a:gd name="connsiteY3" fmla="*/ 11927 h 1510748"/>
                        <a:gd name="connsiteX4" fmla="*/ 512859 w 568518"/>
                        <a:gd name="connsiteY4" fmla="*/ 0 h 15107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68518" h="1510748">
                          <a:moveTo>
                            <a:pt x="512859" y="0"/>
                          </a:moveTo>
                          <a:lnTo>
                            <a:pt x="0" y="1490870"/>
                          </a:lnTo>
                          <a:lnTo>
                            <a:pt x="31805" y="1510748"/>
                          </a:lnTo>
                          <a:lnTo>
                            <a:pt x="568518" y="11927"/>
                          </a:lnTo>
                          <a:lnTo>
                            <a:pt x="512859" y="0"/>
                          </a:lnTo>
                          <a:close/>
                        </a:path>
                      </a:pathLst>
                    </a:custGeom>
                    <a:blipFill>
                      <a:blip r:embed="rId2" cstate="print"/>
                      <a:tile tx="0" ty="0" sx="100000" sy="100000" flip="none" algn="tl"/>
                    </a:blip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168" name="Freeform 286">
                      <a:extLst>
                        <a:ext uri="{FF2B5EF4-FFF2-40B4-BE49-F238E27FC236}">
                          <a16:creationId xmlns:a16="http://schemas.microsoft.com/office/drawing/2014/main" id="{EEF43775-0C67-4DC8-A0BA-A5916DB6B1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97071" y="1626042"/>
                      <a:ext cx="75538" cy="1717481"/>
                    </a:xfrm>
                    <a:custGeom>
                      <a:avLst/>
                      <a:gdLst>
                        <a:gd name="connsiteX0" fmla="*/ 19879 w 75538"/>
                        <a:gd name="connsiteY0" fmla="*/ 3975 h 1717481"/>
                        <a:gd name="connsiteX1" fmla="*/ 0 w 75538"/>
                        <a:gd name="connsiteY1" fmla="*/ 1717481 h 1717481"/>
                        <a:gd name="connsiteX2" fmla="*/ 51684 w 75538"/>
                        <a:gd name="connsiteY2" fmla="*/ 1717481 h 1717481"/>
                        <a:gd name="connsiteX3" fmla="*/ 75538 w 75538"/>
                        <a:gd name="connsiteY3" fmla="*/ 0 h 1717481"/>
                        <a:gd name="connsiteX4" fmla="*/ 19879 w 75538"/>
                        <a:gd name="connsiteY4" fmla="*/ 3975 h 17174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5538" h="1717481">
                          <a:moveTo>
                            <a:pt x="19879" y="3975"/>
                          </a:moveTo>
                          <a:lnTo>
                            <a:pt x="0" y="1717481"/>
                          </a:lnTo>
                          <a:lnTo>
                            <a:pt x="51684" y="1717481"/>
                          </a:lnTo>
                          <a:lnTo>
                            <a:pt x="75538" y="0"/>
                          </a:lnTo>
                          <a:lnTo>
                            <a:pt x="19879" y="3975"/>
                          </a:lnTo>
                          <a:close/>
                        </a:path>
                      </a:pathLst>
                    </a:custGeom>
                    <a:blipFill>
                      <a:blip r:embed="rId2" cstate="print"/>
                      <a:tile tx="0" ty="0" sx="100000" sy="100000" flip="none" algn="tl"/>
                    </a:blip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169" name="Freeform 287">
                      <a:extLst>
                        <a:ext uri="{FF2B5EF4-FFF2-40B4-BE49-F238E27FC236}">
                          <a16:creationId xmlns:a16="http://schemas.microsoft.com/office/drawing/2014/main" id="{DF44E844-693B-490C-9DE9-439C5556BE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03805" y="1618090"/>
                      <a:ext cx="51684" cy="1733385"/>
                    </a:xfrm>
                    <a:custGeom>
                      <a:avLst/>
                      <a:gdLst>
                        <a:gd name="connsiteX0" fmla="*/ 0 w 51684"/>
                        <a:gd name="connsiteY0" fmla="*/ 3976 h 1733385"/>
                        <a:gd name="connsiteX1" fmla="*/ 3976 w 51684"/>
                        <a:gd name="connsiteY1" fmla="*/ 1725433 h 1733385"/>
                        <a:gd name="connsiteX2" fmla="*/ 47708 w 51684"/>
                        <a:gd name="connsiteY2" fmla="*/ 1733385 h 1733385"/>
                        <a:gd name="connsiteX3" fmla="*/ 51684 w 51684"/>
                        <a:gd name="connsiteY3" fmla="*/ 0 h 1733385"/>
                        <a:gd name="connsiteX4" fmla="*/ 0 w 51684"/>
                        <a:gd name="connsiteY4" fmla="*/ 3976 h 17333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1684" h="1733385">
                          <a:moveTo>
                            <a:pt x="0" y="3976"/>
                          </a:moveTo>
                          <a:cubicBezTo>
                            <a:pt x="1325" y="577795"/>
                            <a:pt x="2651" y="1151614"/>
                            <a:pt x="3976" y="1725433"/>
                          </a:cubicBezTo>
                          <a:lnTo>
                            <a:pt x="47708" y="1733385"/>
                          </a:lnTo>
                          <a:cubicBezTo>
                            <a:pt x="49033" y="1155590"/>
                            <a:pt x="50359" y="577795"/>
                            <a:pt x="51684" y="0"/>
                          </a:cubicBezTo>
                          <a:lnTo>
                            <a:pt x="0" y="3976"/>
                          </a:lnTo>
                          <a:close/>
                        </a:path>
                      </a:pathLst>
                    </a:custGeom>
                    <a:blipFill>
                      <a:blip r:embed="rId2" cstate="print"/>
                      <a:tile tx="0" ty="0" sx="100000" sy="100000" flip="none" algn="tl"/>
                    </a:blip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170" name="Freeform 288">
                      <a:extLst>
                        <a:ext uri="{FF2B5EF4-FFF2-40B4-BE49-F238E27FC236}">
                          <a16:creationId xmlns:a16="http://schemas.microsoft.com/office/drawing/2014/main" id="{D95E9642-8AE9-4C34-89BD-C9F19DF3D5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08066" y="1717482"/>
                      <a:ext cx="504908" cy="1451113"/>
                    </a:xfrm>
                    <a:custGeom>
                      <a:avLst/>
                      <a:gdLst>
                        <a:gd name="connsiteX0" fmla="*/ 500932 w 504908"/>
                        <a:gd name="connsiteY0" fmla="*/ 0 h 1451113"/>
                        <a:gd name="connsiteX1" fmla="*/ 0 w 504908"/>
                        <a:gd name="connsiteY1" fmla="*/ 1451113 h 1451113"/>
                        <a:gd name="connsiteX2" fmla="*/ 51684 w 504908"/>
                        <a:gd name="connsiteY2" fmla="*/ 1439186 h 1451113"/>
                        <a:gd name="connsiteX3" fmla="*/ 504908 w 504908"/>
                        <a:gd name="connsiteY3" fmla="*/ 111318 h 1451113"/>
                        <a:gd name="connsiteX4" fmla="*/ 500932 w 504908"/>
                        <a:gd name="connsiteY4" fmla="*/ 0 h 14511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04908" h="1451113">
                          <a:moveTo>
                            <a:pt x="500932" y="0"/>
                          </a:moveTo>
                          <a:lnTo>
                            <a:pt x="0" y="1451113"/>
                          </a:lnTo>
                          <a:lnTo>
                            <a:pt x="51684" y="1439186"/>
                          </a:lnTo>
                          <a:lnTo>
                            <a:pt x="504908" y="111318"/>
                          </a:lnTo>
                          <a:lnTo>
                            <a:pt x="500932" y="0"/>
                          </a:lnTo>
                          <a:close/>
                        </a:path>
                      </a:pathLst>
                    </a:custGeom>
                    <a:blipFill>
                      <a:blip r:embed="rId2" cstate="print"/>
                      <a:tile tx="0" ty="0" sx="100000" sy="100000" flip="none" algn="tl"/>
                    </a:blip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171" name="Freeform 289">
                      <a:extLst>
                        <a:ext uri="{FF2B5EF4-FFF2-40B4-BE49-F238E27FC236}">
                          <a16:creationId xmlns:a16="http://schemas.microsoft.com/office/drawing/2014/main" id="{272891B7-E7E2-4DCA-9A85-43629C4E79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37113" y="3152692"/>
                      <a:ext cx="234564" cy="170953"/>
                    </a:xfrm>
                    <a:custGeom>
                      <a:avLst/>
                      <a:gdLst>
                        <a:gd name="connsiteX0" fmla="*/ 51684 w 234564"/>
                        <a:gd name="connsiteY0" fmla="*/ 0 h 170953"/>
                        <a:gd name="connsiteX1" fmla="*/ 103367 w 234564"/>
                        <a:gd name="connsiteY1" fmla="*/ 31805 h 170953"/>
                        <a:gd name="connsiteX2" fmla="*/ 234564 w 234564"/>
                        <a:gd name="connsiteY2" fmla="*/ 3976 h 170953"/>
                        <a:gd name="connsiteX3" fmla="*/ 166977 w 234564"/>
                        <a:gd name="connsiteY3" fmla="*/ 170953 h 170953"/>
                        <a:gd name="connsiteX4" fmla="*/ 35781 w 234564"/>
                        <a:gd name="connsiteY4" fmla="*/ 170953 h 170953"/>
                        <a:gd name="connsiteX5" fmla="*/ 0 w 234564"/>
                        <a:gd name="connsiteY5" fmla="*/ 155051 h 170953"/>
                        <a:gd name="connsiteX6" fmla="*/ 51684 w 234564"/>
                        <a:gd name="connsiteY6" fmla="*/ 0 h 170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34564" h="170953">
                          <a:moveTo>
                            <a:pt x="51684" y="0"/>
                          </a:moveTo>
                          <a:lnTo>
                            <a:pt x="103367" y="31805"/>
                          </a:lnTo>
                          <a:lnTo>
                            <a:pt x="234564" y="3976"/>
                          </a:lnTo>
                          <a:lnTo>
                            <a:pt x="166977" y="170953"/>
                          </a:lnTo>
                          <a:lnTo>
                            <a:pt x="35781" y="170953"/>
                          </a:lnTo>
                          <a:lnTo>
                            <a:pt x="0" y="155051"/>
                          </a:lnTo>
                          <a:lnTo>
                            <a:pt x="51684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172" name="Freeform 290">
                      <a:extLst>
                        <a:ext uri="{FF2B5EF4-FFF2-40B4-BE49-F238E27FC236}">
                          <a16:creationId xmlns:a16="http://schemas.microsoft.com/office/drawing/2014/main" id="{6C36F851-98EA-40F8-A0B9-98476FA053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85144" y="3339548"/>
                      <a:ext cx="282272" cy="143123"/>
                    </a:xfrm>
                    <a:custGeom>
                      <a:avLst/>
                      <a:gdLst>
                        <a:gd name="connsiteX0" fmla="*/ 0 w 282272"/>
                        <a:gd name="connsiteY0" fmla="*/ 0 h 143123"/>
                        <a:gd name="connsiteX1" fmla="*/ 282272 w 282272"/>
                        <a:gd name="connsiteY1" fmla="*/ 11927 h 143123"/>
                        <a:gd name="connsiteX2" fmla="*/ 278296 w 282272"/>
                        <a:gd name="connsiteY2" fmla="*/ 143123 h 143123"/>
                        <a:gd name="connsiteX3" fmla="*/ 15903 w 282272"/>
                        <a:gd name="connsiteY3" fmla="*/ 135172 h 143123"/>
                        <a:gd name="connsiteX4" fmla="*/ 0 w 282272"/>
                        <a:gd name="connsiteY4" fmla="*/ 0 h 1431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82272" h="143123">
                          <a:moveTo>
                            <a:pt x="0" y="0"/>
                          </a:moveTo>
                          <a:lnTo>
                            <a:pt x="282272" y="11927"/>
                          </a:lnTo>
                          <a:lnTo>
                            <a:pt x="278296" y="143123"/>
                          </a:lnTo>
                          <a:lnTo>
                            <a:pt x="15903" y="13517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173" name="Freeform 291">
                      <a:extLst>
                        <a:ext uri="{FF2B5EF4-FFF2-40B4-BE49-F238E27FC236}">
                          <a16:creationId xmlns:a16="http://schemas.microsoft.com/office/drawing/2014/main" id="{7737FBCD-E097-4E16-8F4F-FBBF3D7C32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67416" y="1689652"/>
                      <a:ext cx="500932" cy="1542553"/>
                    </a:xfrm>
                    <a:custGeom>
                      <a:avLst/>
                      <a:gdLst>
                        <a:gd name="connsiteX0" fmla="*/ 7951 w 500932"/>
                        <a:gd name="connsiteY0" fmla="*/ 0 h 1542553"/>
                        <a:gd name="connsiteX1" fmla="*/ 500932 w 500932"/>
                        <a:gd name="connsiteY1" fmla="*/ 1542553 h 1542553"/>
                        <a:gd name="connsiteX2" fmla="*/ 465151 w 500932"/>
                        <a:gd name="connsiteY2" fmla="*/ 1530626 h 1542553"/>
                        <a:gd name="connsiteX3" fmla="*/ 0 w 500932"/>
                        <a:gd name="connsiteY3" fmla="*/ 135172 h 1542553"/>
                        <a:gd name="connsiteX4" fmla="*/ 7951 w 500932"/>
                        <a:gd name="connsiteY4" fmla="*/ 0 h 15425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00932" h="1542553">
                          <a:moveTo>
                            <a:pt x="7951" y="0"/>
                          </a:moveTo>
                          <a:lnTo>
                            <a:pt x="500932" y="1542553"/>
                          </a:lnTo>
                          <a:lnTo>
                            <a:pt x="465151" y="1530626"/>
                          </a:lnTo>
                          <a:lnTo>
                            <a:pt x="0" y="135172"/>
                          </a:lnTo>
                          <a:lnTo>
                            <a:pt x="7951" y="0"/>
                          </a:lnTo>
                          <a:close/>
                        </a:path>
                      </a:pathLst>
                    </a:custGeom>
                    <a:blipFill>
                      <a:blip r:embed="rId2" cstate="print"/>
                      <a:tile tx="0" ty="0" sx="100000" sy="100000" flip="none" algn="tl"/>
                    </a:blip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174" name="Freeform 292">
                      <a:extLst>
                        <a:ext uri="{FF2B5EF4-FFF2-40B4-BE49-F238E27FC236}">
                          <a16:creationId xmlns:a16="http://schemas.microsoft.com/office/drawing/2014/main" id="{3471A10F-82E6-4846-AC0C-EBA5B0D6C1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11148" y="1665798"/>
                      <a:ext cx="568518" cy="1582310"/>
                    </a:xfrm>
                    <a:custGeom>
                      <a:avLst/>
                      <a:gdLst>
                        <a:gd name="connsiteX0" fmla="*/ 55659 w 568518"/>
                        <a:gd name="connsiteY0" fmla="*/ 0 h 1582310"/>
                        <a:gd name="connsiteX1" fmla="*/ 568518 w 568518"/>
                        <a:gd name="connsiteY1" fmla="*/ 1570383 h 1582310"/>
                        <a:gd name="connsiteX2" fmla="*/ 540689 w 568518"/>
                        <a:gd name="connsiteY2" fmla="*/ 1582310 h 1582310"/>
                        <a:gd name="connsiteX3" fmla="*/ 0 w 568518"/>
                        <a:gd name="connsiteY3" fmla="*/ 11927 h 1582310"/>
                        <a:gd name="connsiteX4" fmla="*/ 55659 w 568518"/>
                        <a:gd name="connsiteY4" fmla="*/ 0 h 15823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68518" h="1582310">
                          <a:moveTo>
                            <a:pt x="55659" y="0"/>
                          </a:moveTo>
                          <a:lnTo>
                            <a:pt x="568518" y="1570383"/>
                          </a:lnTo>
                          <a:lnTo>
                            <a:pt x="540689" y="1582310"/>
                          </a:lnTo>
                          <a:lnTo>
                            <a:pt x="0" y="11927"/>
                          </a:lnTo>
                          <a:lnTo>
                            <a:pt x="55659" y="0"/>
                          </a:lnTo>
                          <a:close/>
                        </a:path>
                      </a:pathLst>
                    </a:custGeom>
                    <a:blipFill>
                      <a:blip r:embed="rId2" cstate="print"/>
                      <a:tile tx="0" ty="0" sx="100000" sy="100000" flip="none" algn="tl"/>
                    </a:blip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175" name="Freeform 293">
                      <a:extLst>
                        <a:ext uri="{FF2B5EF4-FFF2-40B4-BE49-F238E27FC236}">
                          <a16:creationId xmlns:a16="http://schemas.microsoft.com/office/drawing/2014/main" id="{44DA866E-7085-4002-A7A3-11C28116E4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24616" y="3216303"/>
                      <a:ext cx="206734" cy="143123"/>
                    </a:xfrm>
                    <a:custGeom>
                      <a:avLst/>
                      <a:gdLst>
                        <a:gd name="connsiteX0" fmla="*/ 0 w 206734"/>
                        <a:gd name="connsiteY0" fmla="*/ 0 h 143123"/>
                        <a:gd name="connsiteX1" fmla="*/ 127221 w 206734"/>
                        <a:gd name="connsiteY1" fmla="*/ 27829 h 143123"/>
                        <a:gd name="connsiteX2" fmla="*/ 170953 w 206734"/>
                        <a:gd name="connsiteY2" fmla="*/ 19878 h 143123"/>
                        <a:gd name="connsiteX3" fmla="*/ 206734 w 206734"/>
                        <a:gd name="connsiteY3" fmla="*/ 115294 h 143123"/>
                        <a:gd name="connsiteX4" fmla="*/ 143123 w 206734"/>
                        <a:gd name="connsiteY4" fmla="*/ 143123 h 143123"/>
                        <a:gd name="connsiteX5" fmla="*/ 23854 w 206734"/>
                        <a:gd name="connsiteY5" fmla="*/ 107342 h 143123"/>
                        <a:gd name="connsiteX6" fmla="*/ 0 w 206734"/>
                        <a:gd name="connsiteY6" fmla="*/ 0 h 1431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06734" h="143123">
                          <a:moveTo>
                            <a:pt x="0" y="0"/>
                          </a:moveTo>
                          <a:lnTo>
                            <a:pt x="127221" y="27829"/>
                          </a:lnTo>
                          <a:lnTo>
                            <a:pt x="170953" y="19878"/>
                          </a:lnTo>
                          <a:lnTo>
                            <a:pt x="206734" y="115294"/>
                          </a:lnTo>
                          <a:lnTo>
                            <a:pt x="143123" y="143123"/>
                          </a:lnTo>
                          <a:lnTo>
                            <a:pt x="23854" y="10734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cxnSp>
                  <p:nvCxnSpPr>
                    <p:cNvPr id="176" name="Straight Connector 175">
                      <a:extLst>
                        <a:ext uri="{FF2B5EF4-FFF2-40B4-BE49-F238E27FC236}">
                          <a16:creationId xmlns:a16="http://schemas.microsoft.com/office/drawing/2014/main" id="{47772811-582E-4524-9907-412B99125C63}"/>
                        </a:ext>
                      </a:extLst>
                    </p:cNvPr>
                    <p:cNvCxnSpPr>
                      <a:stCxn id="175" idx="1"/>
                      <a:endCxn id="175" idx="4"/>
                    </p:cNvCxnSpPr>
                    <p:nvPr/>
                  </p:nvCxnSpPr>
                  <p:spPr>
                    <a:xfrm>
                      <a:off x="5251837" y="3244132"/>
                      <a:ext cx="15902" cy="115294"/>
                    </a:xfrm>
                    <a:prstGeom prst="line">
                      <a:avLst/>
                    </a:prstGeom>
                    <a:ln w="31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7" name="Straight Connector 176">
                      <a:extLst>
                        <a:ext uri="{FF2B5EF4-FFF2-40B4-BE49-F238E27FC236}">
                          <a16:creationId xmlns:a16="http://schemas.microsoft.com/office/drawing/2014/main" id="{1D4BF786-9E16-49FD-863E-B3C34AD5DDEC}"/>
                        </a:ext>
                      </a:extLst>
                    </p:cNvPr>
                    <p:cNvCxnSpPr>
                      <a:stCxn id="171" idx="1"/>
                      <a:endCxn id="171" idx="4"/>
                    </p:cNvCxnSpPr>
                    <p:nvPr/>
                  </p:nvCxnSpPr>
                  <p:spPr>
                    <a:xfrm flipH="1">
                      <a:off x="3772894" y="3184497"/>
                      <a:ext cx="67586" cy="139148"/>
                    </a:xfrm>
                    <a:prstGeom prst="line">
                      <a:avLst/>
                    </a:prstGeom>
                    <a:ln w="31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78" name="Freeform 296">
                      <a:extLst>
                        <a:ext uri="{FF2B5EF4-FFF2-40B4-BE49-F238E27FC236}">
                          <a16:creationId xmlns:a16="http://schemas.microsoft.com/office/drawing/2014/main" id="{717C97BE-6A30-4967-AD95-124E83EE66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82063" y="3677478"/>
                      <a:ext cx="155050" cy="326004"/>
                    </a:xfrm>
                    <a:custGeom>
                      <a:avLst/>
                      <a:gdLst>
                        <a:gd name="connsiteX0" fmla="*/ 155050 w 155050"/>
                        <a:gd name="connsiteY0" fmla="*/ 0 h 326004"/>
                        <a:gd name="connsiteX1" fmla="*/ 39756 w 155050"/>
                        <a:gd name="connsiteY1" fmla="*/ 326004 h 326004"/>
                        <a:gd name="connsiteX2" fmla="*/ 55659 w 155050"/>
                        <a:gd name="connsiteY2" fmla="*/ 135172 h 326004"/>
                        <a:gd name="connsiteX3" fmla="*/ 0 w 155050"/>
                        <a:gd name="connsiteY3" fmla="*/ 39757 h 326004"/>
                        <a:gd name="connsiteX4" fmla="*/ 67586 w 155050"/>
                        <a:gd name="connsiteY4" fmla="*/ 59635 h 326004"/>
                        <a:gd name="connsiteX5" fmla="*/ 99391 w 155050"/>
                        <a:gd name="connsiteY5" fmla="*/ 7952 h 326004"/>
                        <a:gd name="connsiteX6" fmla="*/ 155050 w 155050"/>
                        <a:gd name="connsiteY6" fmla="*/ 0 h 3260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55050" h="326004">
                          <a:moveTo>
                            <a:pt x="155050" y="0"/>
                          </a:moveTo>
                          <a:lnTo>
                            <a:pt x="39756" y="326004"/>
                          </a:lnTo>
                          <a:lnTo>
                            <a:pt x="55659" y="135172"/>
                          </a:lnTo>
                          <a:lnTo>
                            <a:pt x="0" y="39757"/>
                          </a:lnTo>
                          <a:lnTo>
                            <a:pt x="67586" y="59635"/>
                          </a:lnTo>
                          <a:lnTo>
                            <a:pt x="99391" y="7952"/>
                          </a:lnTo>
                          <a:lnTo>
                            <a:pt x="155050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179" name="Freeform 297">
                      <a:extLst>
                        <a:ext uri="{FF2B5EF4-FFF2-40B4-BE49-F238E27FC236}">
                          <a16:creationId xmlns:a16="http://schemas.microsoft.com/office/drawing/2014/main" id="{89A0DA49-E97B-46E0-A1DD-2B781BB429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48755" y="3987579"/>
                      <a:ext cx="123245" cy="500932"/>
                    </a:xfrm>
                    <a:custGeom>
                      <a:avLst/>
                      <a:gdLst>
                        <a:gd name="connsiteX0" fmla="*/ 7951 w 123245"/>
                        <a:gd name="connsiteY0" fmla="*/ 0 h 500932"/>
                        <a:gd name="connsiteX1" fmla="*/ 123245 w 123245"/>
                        <a:gd name="connsiteY1" fmla="*/ 7951 h 500932"/>
                        <a:gd name="connsiteX2" fmla="*/ 115294 w 123245"/>
                        <a:gd name="connsiteY2" fmla="*/ 294198 h 500932"/>
                        <a:gd name="connsiteX3" fmla="*/ 59635 w 123245"/>
                        <a:gd name="connsiteY3" fmla="*/ 500932 h 500932"/>
                        <a:gd name="connsiteX4" fmla="*/ 0 w 123245"/>
                        <a:gd name="connsiteY4" fmla="*/ 238539 h 500932"/>
                        <a:gd name="connsiteX5" fmla="*/ 7951 w 123245"/>
                        <a:gd name="connsiteY5" fmla="*/ 0 h 5009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23245" h="500932">
                          <a:moveTo>
                            <a:pt x="7951" y="0"/>
                          </a:moveTo>
                          <a:lnTo>
                            <a:pt x="123245" y="7951"/>
                          </a:lnTo>
                          <a:lnTo>
                            <a:pt x="115294" y="294198"/>
                          </a:lnTo>
                          <a:lnTo>
                            <a:pt x="59635" y="500932"/>
                          </a:lnTo>
                          <a:lnTo>
                            <a:pt x="0" y="238539"/>
                          </a:lnTo>
                          <a:lnTo>
                            <a:pt x="7951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cxnSp>
                  <p:nvCxnSpPr>
                    <p:cNvPr id="180" name="Straight Connector 179">
                      <a:extLst>
                        <a:ext uri="{FF2B5EF4-FFF2-40B4-BE49-F238E27FC236}">
                          <a16:creationId xmlns:a16="http://schemas.microsoft.com/office/drawing/2014/main" id="{6114A67C-27D0-460C-93FA-04F9EF906A7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452730" y="4114800"/>
                      <a:ext cx="119270" cy="7951"/>
                    </a:xfrm>
                    <a:prstGeom prst="line">
                      <a:avLst/>
                    </a:prstGeom>
                    <a:ln w="31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81" name="Freeform 299">
                      <a:extLst>
                        <a:ext uri="{FF2B5EF4-FFF2-40B4-BE49-F238E27FC236}">
                          <a16:creationId xmlns:a16="http://schemas.microsoft.com/office/drawing/2014/main" id="{28E1080A-68DE-4134-97CD-AC9230CEB3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19423" y="3693381"/>
                      <a:ext cx="174928" cy="337930"/>
                    </a:xfrm>
                    <a:custGeom>
                      <a:avLst/>
                      <a:gdLst>
                        <a:gd name="connsiteX0" fmla="*/ 0 w 174928"/>
                        <a:gd name="connsiteY0" fmla="*/ 0 h 337930"/>
                        <a:gd name="connsiteX1" fmla="*/ 59634 w 174928"/>
                        <a:gd name="connsiteY1" fmla="*/ 178904 h 337930"/>
                        <a:gd name="connsiteX2" fmla="*/ 131196 w 174928"/>
                        <a:gd name="connsiteY2" fmla="*/ 337930 h 337930"/>
                        <a:gd name="connsiteX3" fmla="*/ 123245 w 174928"/>
                        <a:gd name="connsiteY3" fmla="*/ 139148 h 337930"/>
                        <a:gd name="connsiteX4" fmla="*/ 174928 w 174928"/>
                        <a:gd name="connsiteY4" fmla="*/ 55659 h 337930"/>
                        <a:gd name="connsiteX5" fmla="*/ 147099 w 174928"/>
                        <a:gd name="connsiteY5" fmla="*/ 55659 h 337930"/>
                        <a:gd name="connsiteX6" fmla="*/ 91440 w 174928"/>
                        <a:gd name="connsiteY6" fmla="*/ 71562 h 337930"/>
                        <a:gd name="connsiteX7" fmla="*/ 79513 w 174928"/>
                        <a:gd name="connsiteY7" fmla="*/ 35781 h 337930"/>
                        <a:gd name="connsiteX8" fmla="*/ 0 w 174928"/>
                        <a:gd name="connsiteY8" fmla="*/ 0 h 3379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74928" h="337930">
                          <a:moveTo>
                            <a:pt x="0" y="0"/>
                          </a:moveTo>
                          <a:lnTo>
                            <a:pt x="59634" y="178904"/>
                          </a:lnTo>
                          <a:lnTo>
                            <a:pt x="131196" y="337930"/>
                          </a:lnTo>
                          <a:lnTo>
                            <a:pt x="123245" y="139148"/>
                          </a:lnTo>
                          <a:lnTo>
                            <a:pt x="174928" y="55659"/>
                          </a:lnTo>
                          <a:lnTo>
                            <a:pt x="147099" y="55659"/>
                          </a:lnTo>
                          <a:lnTo>
                            <a:pt x="91440" y="71562"/>
                          </a:lnTo>
                          <a:lnTo>
                            <a:pt x="79513" y="3578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182" name="Freeform 300">
                      <a:extLst>
                        <a:ext uri="{FF2B5EF4-FFF2-40B4-BE49-F238E27FC236}">
                          <a16:creationId xmlns:a16="http://schemas.microsoft.com/office/drawing/2014/main" id="{4CE6C01C-5FCC-4931-82E1-2E96BD389D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12974" y="1470991"/>
                      <a:ext cx="254442" cy="147099"/>
                    </a:xfrm>
                    <a:custGeom>
                      <a:avLst/>
                      <a:gdLst>
                        <a:gd name="connsiteX0" fmla="*/ 254442 w 254442"/>
                        <a:gd name="connsiteY0" fmla="*/ 147099 h 147099"/>
                        <a:gd name="connsiteX1" fmla="*/ 0 w 254442"/>
                        <a:gd name="connsiteY1" fmla="*/ 147099 h 147099"/>
                        <a:gd name="connsiteX2" fmla="*/ 0 w 254442"/>
                        <a:gd name="connsiteY2" fmla="*/ 51684 h 147099"/>
                        <a:gd name="connsiteX3" fmla="*/ 35781 w 254442"/>
                        <a:gd name="connsiteY3" fmla="*/ 47708 h 147099"/>
                        <a:gd name="connsiteX4" fmla="*/ 51683 w 254442"/>
                        <a:gd name="connsiteY4" fmla="*/ 3976 h 147099"/>
                        <a:gd name="connsiteX5" fmla="*/ 234563 w 254442"/>
                        <a:gd name="connsiteY5" fmla="*/ 0 h 147099"/>
                        <a:gd name="connsiteX6" fmla="*/ 218661 w 254442"/>
                        <a:gd name="connsiteY6" fmla="*/ 47708 h 147099"/>
                        <a:gd name="connsiteX7" fmla="*/ 238539 w 254442"/>
                        <a:gd name="connsiteY7" fmla="*/ 67586 h 147099"/>
                        <a:gd name="connsiteX8" fmla="*/ 254442 w 254442"/>
                        <a:gd name="connsiteY8" fmla="*/ 147099 h 1470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54442" h="147099">
                          <a:moveTo>
                            <a:pt x="254442" y="147099"/>
                          </a:moveTo>
                          <a:lnTo>
                            <a:pt x="0" y="147099"/>
                          </a:lnTo>
                          <a:lnTo>
                            <a:pt x="0" y="51684"/>
                          </a:lnTo>
                          <a:lnTo>
                            <a:pt x="35781" y="47708"/>
                          </a:lnTo>
                          <a:lnTo>
                            <a:pt x="51683" y="3976"/>
                          </a:lnTo>
                          <a:lnTo>
                            <a:pt x="234563" y="0"/>
                          </a:lnTo>
                          <a:lnTo>
                            <a:pt x="218661" y="47708"/>
                          </a:lnTo>
                          <a:lnTo>
                            <a:pt x="238539" y="67586"/>
                          </a:lnTo>
                          <a:lnTo>
                            <a:pt x="254442" y="147099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183" name="Freeform 301">
                      <a:extLst>
                        <a:ext uri="{FF2B5EF4-FFF2-40B4-BE49-F238E27FC236}">
                          <a16:creationId xmlns:a16="http://schemas.microsoft.com/office/drawing/2014/main" id="{C1DBD8DD-39FE-4FC6-9254-ADD76C19BE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13583" y="1534602"/>
                      <a:ext cx="107342" cy="159026"/>
                    </a:xfrm>
                    <a:custGeom>
                      <a:avLst/>
                      <a:gdLst>
                        <a:gd name="connsiteX0" fmla="*/ 0 w 107342"/>
                        <a:gd name="connsiteY0" fmla="*/ 119269 h 159026"/>
                        <a:gd name="connsiteX1" fmla="*/ 47707 w 107342"/>
                        <a:gd name="connsiteY1" fmla="*/ 19878 h 159026"/>
                        <a:gd name="connsiteX2" fmla="*/ 71561 w 107342"/>
                        <a:gd name="connsiteY2" fmla="*/ 0 h 159026"/>
                        <a:gd name="connsiteX3" fmla="*/ 103367 w 107342"/>
                        <a:gd name="connsiteY3" fmla="*/ 0 h 159026"/>
                        <a:gd name="connsiteX4" fmla="*/ 107342 w 107342"/>
                        <a:gd name="connsiteY4" fmla="*/ 159026 h 159026"/>
                        <a:gd name="connsiteX5" fmla="*/ 67586 w 107342"/>
                        <a:gd name="connsiteY5" fmla="*/ 147099 h 159026"/>
                        <a:gd name="connsiteX6" fmla="*/ 0 w 107342"/>
                        <a:gd name="connsiteY6" fmla="*/ 119269 h 1590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07342" h="159026">
                          <a:moveTo>
                            <a:pt x="0" y="119269"/>
                          </a:moveTo>
                          <a:lnTo>
                            <a:pt x="47707" y="19878"/>
                          </a:lnTo>
                          <a:lnTo>
                            <a:pt x="71561" y="0"/>
                          </a:lnTo>
                          <a:lnTo>
                            <a:pt x="103367" y="0"/>
                          </a:lnTo>
                          <a:lnTo>
                            <a:pt x="107342" y="159026"/>
                          </a:lnTo>
                          <a:lnTo>
                            <a:pt x="67586" y="147099"/>
                          </a:lnTo>
                          <a:lnTo>
                            <a:pt x="0" y="119269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184" name="Freeform 302">
                      <a:extLst>
                        <a:ext uri="{FF2B5EF4-FFF2-40B4-BE49-F238E27FC236}">
                          <a16:creationId xmlns:a16="http://schemas.microsoft.com/office/drawing/2014/main" id="{ACAF6B5B-ADC9-4E90-9C38-67EBE9FCD8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43562" y="1522675"/>
                      <a:ext cx="119269" cy="159026"/>
                    </a:xfrm>
                    <a:custGeom>
                      <a:avLst/>
                      <a:gdLst>
                        <a:gd name="connsiteX0" fmla="*/ 119269 w 119269"/>
                        <a:gd name="connsiteY0" fmla="*/ 135172 h 159026"/>
                        <a:gd name="connsiteX1" fmla="*/ 27829 w 119269"/>
                        <a:gd name="connsiteY1" fmla="*/ 159026 h 159026"/>
                        <a:gd name="connsiteX2" fmla="*/ 19878 w 119269"/>
                        <a:gd name="connsiteY2" fmla="*/ 35781 h 159026"/>
                        <a:gd name="connsiteX3" fmla="*/ 0 w 119269"/>
                        <a:gd name="connsiteY3" fmla="*/ 0 h 159026"/>
                        <a:gd name="connsiteX4" fmla="*/ 51683 w 119269"/>
                        <a:gd name="connsiteY4" fmla="*/ 7951 h 159026"/>
                        <a:gd name="connsiteX5" fmla="*/ 67586 w 119269"/>
                        <a:gd name="connsiteY5" fmla="*/ 31805 h 159026"/>
                        <a:gd name="connsiteX6" fmla="*/ 91440 w 119269"/>
                        <a:gd name="connsiteY6" fmla="*/ 47708 h 159026"/>
                        <a:gd name="connsiteX7" fmla="*/ 119269 w 119269"/>
                        <a:gd name="connsiteY7" fmla="*/ 135172 h 1590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9269" h="159026">
                          <a:moveTo>
                            <a:pt x="119269" y="135172"/>
                          </a:moveTo>
                          <a:lnTo>
                            <a:pt x="27829" y="159026"/>
                          </a:lnTo>
                          <a:lnTo>
                            <a:pt x="19878" y="35781"/>
                          </a:lnTo>
                          <a:lnTo>
                            <a:pt x="0" y="0"/>
                          </a:lnTo>
                          <a:lnTo>
                            <a:pt x="51683" y="7951"/>
                          </a:lnTo>
                          <a:lnTo>
                            <a:pt x="67586" y="31805"/>
                          </a:lnTo>
                          <a:lnTo>
                            <a:pt x="91440" y="47708"/>
                          </a:lnTo>
                          <a:lnTo>
                            <a:pt x="119269" y="135172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185" name="Freeform 303">
                      <a:extLst>
                        <a:ext uri="{FF2B5EF4-FFF2-40B4-BE49-F238E27FC236}">
                          <a16:creationId xmlns:a16="http://schemas.microsoft.com/office/drawing/2014/main" id="{84A42B28-B145-40D0-A729-A256AAFC17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76738" y="1443038"/>
                      <a:ext cx="328612" cy="83343"/>
                    </a:xfrm>
                    <a:custGeom>
                      <a:avLst/>
                      <a:gdLst>
                        <a:gd name="connsiteX0" fmla="*/ 0 w 328612"/>
                        <a:gd name="connsiteY0" fmla="*/ 83343 h 83343"/>
                        <a:gd name="connsiteX1" fmla="*/ 4762 w 328612"/>
                        <a:gd name="connsiteY1" fmla="*/ 11906 h 83343"/>
                        <a:gd name="connsiteX2" fmla="*/ 35718 w 328612"/>
                        <a:gd name="connsiteY2" fmla="*/ 0 h 83343"/>
                        <a:gd name="connsiteX3" fmla="*/ 311943 w 328612"/>
                        <a:gd name="connsiteY3" fmla="*/ 4762 h 83343"/>
                        <a:gd name="connsiteX4" fmla="*/ 328612 w 328612"/>
                        <a:gd name="connsiteY4" fmla="*/ 14287 h 83343"/>
                        <a:gd name="connsiteX5" fmla="*/ 326231 w 328612"/>
                        <a:gd name="connsiteY5" fmla="*/ 83343 h 83343"/>
                        <a:gd name="connsiteX6" fmla="*/ 264318 w 328612"/>
                        <a:gd name="connsiteY6" fmla="*/ 76200 h 83343"/>
                        <a:gd name="connsiteX7" fmla="*/ 69056 w 328612"/>
                        <a:gd name="connsiteY7" fmla="*/ 73818 h 83343"/>
                        <a:gd name="connsiteX8" fmla="*/ 0 w 328612"/>
                        <a:gd name="connsiteY8" fmla="*/ 83343 h 833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612" h="83343">
                          <a:moveTo>
                            <a:pt x="0" y="83343"/>
                          </a:moveTo>
                          <a:lnTo>
                            <a:pt x="4762" y="11906"/>
                          </a:lnTo>
                          <a:lnTo>
                            <a:pt x="35718" y="0"/>
                          </a:lnTo>
                          <a:lnTo>
                            <a:pt x="311943" y="4762"/>
                          </a:lnTo>
                          <a:lnTo>
                            <a:pt x="328612" y="14287"/>
                          </a:lnTo>
                          <a:cubicBezTo>
                            <a:pt x="327818" y="37306"/>
                            <a:pt x="327025" y="60324"/>
                            <a:pt x="326231" y="83343"/>
                          </a:cubicBezTo>
                          <a:lnTo>
                            <a:pt x="264318" y="76200"/>
                          </a:lnTo>
                          <a:lnTo>
                            <a:pt x="69056" y="73818"/>
                          </a:lnTo>
                          <a:lnTo>
                            <a:pt x="0" y="83343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</p:grpSp>
              <p:cxnSp>
                <p:nvCxnSpPr>
                  <p:cNvPr id="162" name="Straight Connector 161">
                    <a:extLst>
                      <a:ext uri="{FF2B5EF4-FFF2-40B4-BE49-F238E27FC236}">
                        <a16:creationId xmlns:a16="http://schemas.microsoft.com/office/drawing/2014/main" id="{B40F3C2E-C078-4461-A427-0D775828FF69}"/>
                      </a:ext>
                    </a:extLst>
                  </p:cNvPr>
                  <p:cNvCxnSpPr/>
                  <p:nvPr/>
                </p:nvCxnSpPr>
                <p:spPr>
                  <a:xfrm>
                    <a:off x="2691897" y="5869663"/>
                    <a:ext cx="54321" cy="144856"/>
                  </a:xfrm>
                  <a:prstGeom prst="line">
                    <a:avLst/>
                  </a:prstGeom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Connector 162">
                    <a:extLst>
                      <a:ext uri="{FF2B5EF4-FFF2-40B4-BE49-F238E27FC236}">
                        <a16:creationId xmlns:a16="http://schemas.microsoft.com/office/drawing/2014/main" id="{98CB9B71-38FC-4CEC-A10F-D7280A2F2557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746217" y="5869666"/>
                    <a:ext cx="42250" cy="144854"/>
                  </a:xfrm>
                  <a:prstGeom prst="line">
                    <a:avLst/>
                  </a:prstGeom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47" name="Line 86">
                <a:extLst>
                  <a:ext uri="{FF2B5EF4-FFF2-40B4-BE49-F238E27FC236}">
                    <a16:creationId xmlns:a16="http://schemas.microsoft.com/office/drawing/2014/main" id="{99471FFF-3036-49BD-9BF4-C778C6FE08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65701" y="1712570"/>
                <a:ext cx="75438" cy="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10814628-611F-4B4B-B3FD-52F981F52268}"/>
                  </a:ext>
                </a:extLst>
              </p:cNvPr>
              <p:cNvSpPr/>
              <p:nvPr/>
            </p:nvSpPr>
            <p:spPr>
              <a:xfrm>
                <a:off x="1653002" y="1330712"/>
                <a:ext cx="13716" cy="597336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+mj-lt"/>
                </a:endParaRPr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A958BA19-3933-4B9C-8153-329FC1D58220}"/>
                  </a:ext>
                </a:extLst>
              </p:cNvPr>
              <p:cNvSpPr/>
              <p:nvPr/>
            </p:nvSpPr>
            <p:spPr>
              <a:xfrm>
                <a:off x="3839668" y="1551978"/>
                <a:ext cx="13716" cy="597336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+mj-lt"/>
                </a:endParaRPr>
              </a:p>
            </p:txBody>
          </p:sp>
          <p:sp>
            <p:nvSpPr>
              <p:cNvPr id="150" name="Rectangle 67">
                <a:extLst>
                  <a:ext uri="{FF2B5EF4-FFF2-40B4-BE49-F238E27FC236}">
                    <a16:creationId xmlns:a16="http://schemas.microsoft.com/office/drawing/2014/main" id="{352692A4-8549-4847-996A-041951032E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5207" y="1524940"/>
                <a:ext cx="190687" cy="164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FF0000"/>
                    </a:solidFill>
                    <a:latin typeface="+mj-lt"/>
                    <a:ea typeface="Verdana" pitchFamily="34" charset="0"/>
                    <a:cs typeface="Verdana" pitchFamily="34" charset="0"/>
                  </a:rPr>
                  <a:t>LoS</a:t>
                </a:r>
                <a:endParaRPr lang="en-US" sz="1400" dirty="0">
                  <a:solidFill>
                    <a:srgbClr val="FF0000"/>
                  </a:solidFill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51" name="Rectangle 67">
                <a:extLst>
                  <a:ext uri="{FF2B5EF4-FFF2-40B4-BE49-F238E27FC236}">
                    <a16:creationId xmlns:a16="http://schemas.microsoft.com/office/drawing/2014/main" id="{04B7EF9E-CB0E-4F84-A09E-7E03EA1DAB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0647" y="1544303"/>
                <a:ext cx="190687" cy="164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FF0000"/>
                    </a:solidFill>
                    <a:latin typeface="+mj-lt"/>
                    <a:ea typeface="Verdana" pitchFamily="34" charset="0"/>
                    <a:cs typeface="Verdana" pitchFamily="34" charset="0"/>
                  </a:rPr>
                  <a:t>LoS</a:t>
                </a:r>
                <a:endParaRPr lang="en-US" sz="1400" dirty="0">
                  <a:solidFill>
                    <a:srgbClr val="FF0000"/>
                  </a:solidFill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52" name="Line 85">
                <a:extLst>
                  <a:ext uri="{FF2B5EF4-FFF2-40B4-BE49-F238E27FC236}">
                    <a16:creationId xmlns:a16="http://schemas.microsoft.com/office/drawing/2014/main" id="{6A15E53B-C6F5-4F8A-A871-7C81913F17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1593137" y="1586451"/>
                <a:ext cx="0" cy="8229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 type="stealth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53" name="Line 85">
                <a:extLst>
                  <a:ext uri="{FF2B5EF4-FFF2-40B4-BE49-F238E27FC236}">
                    <a16:creationId xmlns:a16="http://schemas.microsoft.com/office/drawing/2014/main" id="{CF30131D-82D7-4005-915E-9C6D63129D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8299" y="1711842"/>
                <a:ext cx="0" cy="8229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 type="stealth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54" name="Line 86">
                <a:extLst>
                  <a:ext uri="{FF2B5EF4-FFF2-40B4-BE49-F238E27FC236}">
                    <a16:creationId xmlns:a16="http://schemas.microsoft.com/office/drawing/2014/main" id="{C07FF22D-F5A3-4E21-97F8-00D23A65E3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69643" y="1621016"/>
                <a:ext cx="78097" cy="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55" name="Line 86">
                <a:extLst>
                  <a:ext uri="{FF2B5EF4-FFF2-40B4-BE49-F238E27FC236}">
                    <a16:creationId xmlns:a16="http://schemas.microsoft.com/office/drawing/2014/main" id="{2919ED50-EAB9-4C69-B43C-C6C11A6C38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69284" y="1709372"/>
                <a:ext cx="75438" cy="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56" name="Line 85">
                <a:extLst>
                  <a:ext uri="{FF2B5EF4-FFF2-40B4-BE49-F238E27FC236}">
                    <a16:creationId xmlns:a16="http://schemas.microsoft.com/office/drawing/2014/main" id="{A06939F4-1FAF-470D-94EB-00399AA158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3921318" y="1534593"/>
                <a:ext cx="0" cy="8229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 type="stealth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E5AC94B1-E46C-417A-8B34-639EDC188223}"/>
                  </a:ext>
                </a:extLst>
              </p:cNvPr>
              <p:cNvCxnSpPr/>
              <p:nvPr/>
            </p:nvCxnSpPr>
            <p:spPr>
              <a:xfrm flipH="1">
                <a:off x="2266067" y="2197903"/>
                <a:ext cx="1058844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C7AC6CE5-04FE-4AA3-857E-B6F50DF9E6C7}"/>
                  </a:ext>
                </a:extLst>
              </p:cNvPr>
              <p:cNvSpPr txBox="1"/>
              <p:nvPr/>
            </p:nvSpPr>
            <p:spPr>
              <a:xfrm>
                <a:off x="2674543" y="2243120"/>
                <a:ext cx="286276" cy="2346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>
                    <a:latin typeface="+mj-lt"/>
                  </a:rPr>
                  <a:t>(a)</a:t>
                </a:r>
              </a:p>
            </p:txBody>
          </p:sp>
        </p:grpSp>
        <p:grpSp>
          <p:nvGrpSpPr>
            <p:cNvPr id="252" name="Group 245">
              <a:extLst>
                <a:ext uri="{FF2B5EF4-FFF2-40B4-BE49-F238E27FC236}">
                  <a16:creationId xmlns:a16="http://schemas.microsoft.com/office/drawing/2014/main" id="{10F086CC-4FAC-48BE-84DD-25AD30CC160D}"/>
                </a:ext>
              </a:extLst>
            </p:cNvPr>
            <p:cNvGrpSpPr/>
            <p:nvPr/>
          </p:nvGrpSpPr>
          <p:grpSpPr>
            <a:xfrm>
              <a:off x="845813" y="4945265"/>
              <a:ext cx="4572000" cy="1961675"/>
              <a:chOff x="1397991" y="2639250"/>
              <a:chExt cx="2769098" cy="1188117"/>
            </a:xfrm>
          </p:grpSpPr>
          <p:sp>
            <p:nvSpPr>
              <p:cNvPr id="253" name="Line 65">
                <a:extLst>
                  <a:ext uri="{FF2B5EF4-FFF2-40B4-BE49-F238E27FC236}">
                    <a16:creationId xmlns:a16="http://schemas.microsoft.com/office/drawing/2014/main" id="{B3320DC9-7A0C-4E23-B679-0EB8DD7A64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671193" y="2988532"/>
                <a:ext cx="528066" cy="27432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54" name="Line 64">
                <a:extLst>
                  <a:ext uri="{FF2B5EF4-FFF2-40B4-BE49-F238E27FC236}">
                    <a16:creationId xmlns:a16="http://schemas.microsoft.com/office/drawing/2014/main" id="{95F8ABC8-430E-42E2-992B-14AD233C6A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99524" y="2933657"/>
                <a:ext cx="1645919" cy="8229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55" name="Rectangle 71">
                <a:extLst>
                  <a:ext uri="{FF2B5EF4-FFF2-40B4-BE49-F238E27FC236}">
                    <a16:creationId xmlns:a16="http://schemas.microsoft.com/office/drawing/2014/main" id="{DC6DDFF9-D45D-4EEE-BB05-7D79514BC6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3797" y="3514417"/>
                <a:ext cx="77009" cy="164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dirty="0">
                    <a:solidFill>
                      <a:srgbClr val="000000"/>
                    </a:solidFill>
                    <a:latin typeface="+mj-lt"/>
                    <a:ea typeface="Verdana" pitchFamily="34" charset="0"/>
                    <a:cs typeface="Verdana" pitchFamily="34" charset="0"/>
                  </a:rPr>
                  <a:t>A</a:t>
                </a:r>
              </a:p>
            </p:txBody>
          </p:sp>
          <p:grpSp>
            <p:nvGrpSpPr>
              <p:cNvPr id="256" name="Group 249">
                <a:extLst>
                  <a:ext uri="{FF2B5EF4-FFF2-40B4-BE49-F238E27FC236}">
                    <a16:creationId xmlns:a16="http://schemas.microsoft.com/office/drawing/2014/main" id="{E8B95719-F775-44FB-B721-C1F86FC396F7}"/>
                  </a:ext>
                </a:extLst>
              </p:cNvPr>
              <p:cNvGrpSpPr/>
              <p:nvPr/>
            </p:nvGrpSpPr>
            <p:grpSpPr>
              <a:xfrm>
                <a:off x="1647535" y="3238451"/>
                <a:ext cx="29427" cy="25896"/>
                <a:chOff x="1690605" y="2129646"/>
                <a:chExt cx="39236" cy="34528"/>
              </a:xfrm>
            </p:grpSpPr>
            <p:sp>
              <p:nvSpPr>
                <p:cNvPr id="369" name="Line 15">
                  <a:extLst>
                    <a:ext uri="{FF2B5EF4-FFF2-40B4-BE49-F238E27FC236}">
                      <a16:creationId xmlns:a16="http://schemas.microsoft.com/office/drawing/2014/main" id="{C0870566-F675-4DB8-B350-64E7A02BFC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0022" y="2129646"/>
                  <a:ext cx="20403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370" name="Line 22">
                  <a:extLst>
                    <a:ext uri="{FF2B5EF4-FFF2-40B4-BE49-F238E27FC236}">
                      <a16:creationId xmlns:a16="http://schemas.microsoft.com/office/drawing/2014/main" id="{F4820095-4228-4E94-944C-E9E2B75C4D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90605" y="2129646"/>
                  <a:ext cx="0" cy="3452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371" name="Line 23">
                  <a:extLst>
                    <a:ext uri="{FF2B5EF4-FFF2-40B4-BE49-F238E27FC236}">
                      <a16:creationId xmlns:a16="http://schemas.microsoft.com/office/drawing/2014/main" id="{F8BA8B5E-5600-4D9C-9D91-7944832FF2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90605" y="2164174"/>
                  <a:ext cx="39236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372" name="Line 24">
                  <a:extLst>
                    <a:ext uri="{FF2B5EF4-FFF2-40B4-BE49-F238E27FC236}">
                      <a16:creationId xmlns:a16="http://schemas.microsoft.com/office/drawing/2014/main" id="{DD55D94E-9AF6-4414-84D7-6DECA60178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729841" y="2129646"/>
                  <a:ext cx="0" cy="3452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373" name="Line 25">
                  <a:extLst>
                    <a:ext uri="{FF2B5EF4-FFF2-40B4-BE49-F238E27FC236}">
                      <a16:creationId xmlns:a16="http://schemas.microsoft.com/office/drawing/2014/main" id="{E6F55372-24DE-4997-9ACF-8CED918903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690605" y="2129646"/>
                  <a:ext cx="39236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</p:grpSp>
          <p:grpSp>
            <p:nvGrpSpPr>
              <p:cNvPr id="257" name="Group 250">
                <a:extLst>
                  <a:ext uri="{FF2B5EF4-FFF2-40B4-BE49-F238E27FC236}">
                    <a16:creationId xmlns:a16="http://schemas.microsoft.com/office/drawing/2014/main" id="{5BD99263-79E3-4215-9FB1-047EB3868C3D}"/>
                  </a:ext>
                </a:extLst>
              </p:cNvPr>
              <p:cNvGrpSpPr/>
              <p:nvPr/>
            </p:nvGrpSpPr>
            <p:grpSpPr>
              <a:xfrm>
                <a:off x="3832945" y="3462263"/>
                <a:ext cx="30016" cy="25896"/>
                <a:chOff x="4285074" y="2605630"/>
                <a:chExt cx="40021" cy="34528"/>
              </a:xfrm>
            </p:grpSpPr>
            <p:sp>
              <p:nvSpPr>
                <p:cNvPr id="364" name="Line 19">
                  <a:extLst>
                    <a:ext uri="{FF2B5EF4-FFF2-40B4-BE49-F238E27FC236}">
                      <a16:creationId xmlns:a16="http://schemas.microsoft.com/office/drawing/2014/main" id="{F5CBA79D-65F0-4E64-9269-75B7DB5ECD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95275" y="2605630"/>
                  <a:ext cx="1961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365" name="Line 26">
                  <a:extLst>
                    <a:ext uri="{FF2B5EF4-FFF2-40B4-BE49-F238E27FC236}">
                      <a16:creationId xmlns:a16="http://schemas.microsoft.com/office/drawing/2014/main" id="{7454F8C6-8448-454B-AE54-872559B3D0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85074" y="2605630"/>
                  <a:ext cx="0" cy="3452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366" name="Line 27">
                  <a:extLst>
                    <a:ext uri="{FF2B5EF4-FFF2-40B4-BE49-F238E27FC236}">
                      <a16:creationId xmlns:a16="http://schemas.microsoft.com/office/drawing/2014/main" id="{8576D378-C693-40A6-B7BD-5948B7AA52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85074" y="2640158"/>
                  <a:ext cx="40021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367" name="Line 28">
                  <a:extLst>
                    <a:ext uri="{FF2B5EF4-FFF2-40B4-BE49-F238E27FC236}">
                      <a16:creationId xmlns:a16="http://schemas.microsoft.com/office/drawing/2014/main" id="{A068B408-18D4-484D-AF9F-3D80534B25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25095" y="2605630"/>
                  <a:ext cx="0" cy="3452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368" name="Line 29">
                  <a:extLst>
                    <a:ext uri="{FF2B5EF4-FFF2-40B4-BE49-F238E27FC236}">
                      <a16:creationId xmlns:a16="http://schemas.microsoft.com/office/drawing/2014/main" id="{0565F7FB-19CD-4723-A769-42D27CA8C4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285074" y="2605630"/>
                  <a:ext cx="40021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</p:grpSp>
          <p:grpSp>
            <p:nvGrpSpPr>
              <p:cNvPr id="258" name="Group 251">
                <a:extLst>
                  <a:ext uri="{FF2B5EF4-FFF2-40B4-BE49-F238E27FC236}">
                    <a16:creationId xmlns:a16="http://schemas.microsoft.com/office/drawing/2014/main" id="{51D843A8-C686-40FC-8374-D2D3B51B5AA3}"/>
                  </a:ext>
                </a:extLst>
              </p:cNvPr>
              <p:cNvGrpSpPr/>
              <p:nvPr/>
            </p:nvGrpSpPr>
            <p:grpSpPr>
              <a:xfrm>
                <a:off x="1423889" y="3233153"/>
                <a:ext cx="2743200" cy="273106"/>
                <a:chOff x="1376645" y="3431121"/>
                <a:chExt cx="3657602" cy="364141"/>
              </a:xfrm>
            </p:grpSpPr>
            <p:grpSp>
              <p:nvGrpSpPr>
                <p:cNvPr id="326" name="Group 319">
                  <a:extLst>
                    <a:ext uri="{FF2B5EF4-FFF2-40B4-BE49-F238E27FC236}">
                      <a16:creationId xmlns:a16="http://schemas.microsoft.com/office/drawing/2014/main" id="{DAF605F3-8668-4060-B62D-145D5446DE4D}"/>
                    </a:ext>
                  </a:extLst>
                </p:cNvPr>
                <p:cNvGrpSpPr/>
                <p:nvPr/>
              </p:nvGrpSpPr>
              <p:grpSpPr>
                <a:xfrm flipV="1">
                  <a:off x="1376645" y="3456233"/>
                  <a:ext cx="298195" cy="65526"/>
                  <a:chOff x="1392410" y="2095118"/>
                  <a:chExt cx="298195" cy="52577"/>
                </a:xfrm>
              </p:grpSpPr>
              <p:sp>
                <p:nvSpPr>
                  <p:cNvPr id="360" name="Line 30">
                    <a:extLst>
                      <a:ext uri="{FF2B5EF4-FFF2-40B4-BE49-F238E27FC236}">
                        <a16:creationId xmlns:a16="http://schemas.microsoft.com/office/drawing/2014/main" id="{5081E115-EAB9-42B0-B4A5-ECC24FDF504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92410" y="2095118"/>
                    <a:ext cx="165577" cy="27465"/>
                  </a:xfrm>
                  <a:prstGeom prst="line">
                    <a:avLst/>
                  </a:prstGeom>
                  <a:noFill/>
                  <a:ln w="6350">
                    <a:solidFill>
                      <a:srgbClr val="008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4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361" name="Line 31">
                    <a:extLst>
                      <a:ext uri="{FF2B5EF4-FFF2-40B4-BE49-F238E27FC236}">
                        <a16:creationId xmlns:a16="http://schemas.microsoft.com/office/drawing/2014/main" id="{47BF2063-8A37-4DCB-8C79-5DA93971FFA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57987" y="2122583"/>
                    <a:ext cx="40806" cy="4708"/>
                  </a:xfrm>
                  <a:prstGeom prst="line">
                    <a:avLst/>
                  </a:prstGeom>
                  <a:noFill/>
                  <a:ln w="6350">
                    <a:solidFill>
                      <a:srgbClr val="008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4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362" name="Line 32">
                    <a:extLst>
                      <a:ext uri="{FF2B5EF4-FFF2-40B4-BE49-F238E27FC236}">
                        <a16:creationId xmlns:a16="http://schemas.microsoft.com/office/drawing/2014/main" id="{B7700760-29D8-4112-B92C-074E14E04BF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98792" y="2127292"/>
                    <a:ext cx="66702" cy="18049"/>
                  </a:xfrm>
                  <a:prstGeom prst="line">
                    <a:avLst/>
                  </a:prstGeom>
                  <a:noFill/>
                  <a:ln w="6350">
                    <a:solidFill>
                      <a:srgbClr val="008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4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363" name="Line 60">
                    <a:extLst>
                      <a:ext uri="{FF2B5EF4-FFF2-40B4-BE49-F238E27FC236}">
                        <a16:creationId xmlns:a16="http://schemas.microsoft.com/office/drawing/2014/main" id="{A83253CD-0A33-4BA9-A3D9-5075132830D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65494" y="2145341"/>
                    <a:ext cx="25111" cy="2354"/>
                  </a:xfrm>
                  <a:prstGeom prst="line">
                    <a:avLst/>
                  </a:prstGeom>
                  <a:noFill/>
                  <a:ln w="6350">
                    <a:solidFill>
                      <a:srgbClr val="008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4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grpSp>
              <p:nvGrpSpPr>
                <p:cNvPr id="327" name="Group 320">
                  <a:extLst>
                    <a:ext uri="{FF2B5EF4-FFF2-40B4-BE49-F238E27FC236}">
                      <a16:creationId xmlns:a16="http://schemas.microsoft.com/office/drawing/2014/main" id="{151971B8-07C5-4337-BB92-C41E13B5B6B7}"/>
                    </a:ext>
                  </a:extLst>
                </p:cNvPr>
                <p:cNvGrpSpPr/>
                <p:nvPr/>
              </p:nvGrpSpPr>
              <p:grpSpPr>
                <a:xfrm>
                  <a:off x="1714076" y="3431121"/>
                  <a:ext cx="3320171" cy="364141"/>
                  <a:chOff x="1729841" y="2122583"/>
                  <a:chExt cx="3320171" cy="364141"/>
                </a:xfrm>
              </p:grpSpPr>
              <p:grpSp>
                <p:nvGrpSpPr>
                  <p:cNvPr id="328" name="Group 321">
                    <a:extLst>
                      <a:ext uri="{FF2B5EF4-FFF2-40B4-BE49-F238E27FC236}">
                        <a16:creationId xmlns:a16="http://schemas.microsoft.com/office/drawing/2014/main" id="{B2B86A53-CEB1-49A6-B7DD-950A5CF1A1F8}"/>
                      </a:ext>
                    </a:extLst>
                  </p:cNvPr>
                  <p:cNvGrpSpPr/>
                  <p:nvPr/>
                </p:nvGrpSpPr>
                <p:grpSpPr>
                  <a:xfrm>
                    <a:off x="1729841" y="2122583"/>
                    <a:ext cx="2872091" cy="322523"/>
                    <a:chOff x="1729841" y="2122583"/>
                    <a:chExt cx="2872091" cy="322523"/>
                  </a:xfrm>
                </p:grpSpPr>
                <p:grpSp>
                  <p:nvGrpSpPr>
                    <p:cNvPr id="334" name="Group 327">
                      <a:extLst>
                        <a:ext uri="{FF2B5EF4-FFF2-40B4-BE49-F238E27FC236}">
                          <a16:creationId xmlns:a16="http://schemas.microsoft.com/office/drawing/2014/main" id="{226C1D93-8E60-4B09-8F0B-C03F623650B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786342" y="2122583"/>
                      <a:ext cx="2815590" cy="322523"/>
                      <a:chOff x="1786342" y="2122583"/>
                      <a:chExt cx="2815590" cy="322523"/>
                    </a:xfrm>
                  </p:grpSpPr>
                  <p:sp>
                    <p:nvSpPr>
                      <p:cNvPr id="336" name="Line 33">
                        <a:extLst>
                          <a:ext uri="{FF2B5EF4-FFF2-40B4-BE49-F238E27FC236}">
                            <a16:creationId xmlns:a16="http://schemas.microsoft.com/office/drawing/2014/main" id="{EF900FD4-80A3-42F2-AD43-BB578A601D9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786342" y="2158681"/>
                        <a:ext cx="103584" cy="3924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337" name="Line 34">
                        <a:extLst>
                          <a:ext uri="{FF2B5EF4-FFF2-40B4-BE49-F238E27FC236}">
                            <a16:creationId xmlns:a16="http://schemas.microsoft.com/office/drawing/2014/main" id="{114FD77B-37F0-45D3-B9C1-A1F15D17349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89925" y="2162605"/>
                        <a:ext cx="152237" cy="9417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338" name="Line 35">
                        <a:extLst>
                          <a:ext uri="{FF2B5EF4-FFF2-40B4-BE49-F238E27FC236}">
                            <a16:creationId xmlns:a16="http://schemas.microsoft.com/office/drawing/2014/main" id="{BB5F68E7-E999-4034-9715-1F2DDB8D3F2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042162" y="2167313"/>
                        <a:ext cx="165577" cy="4708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339" name="Line 36">
                        <a:extLst>
                          <a:ext uri="{FF2B5EF4-FFF2-40B4-BE49-F238E27FC236}">
                            <a16:creationId xmlns:a16="http://schemas.microsoft.com/office/drawing/2014/main" id="{FC7646FE-919F-4425-B7C9-E75E2D8C2D6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207738" y="2153972"/>
                        <a:ext cx="183626" cy="13341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340" name="Line 37">
                        <a:extLst>
                          <a:ext uri="{FF2B5EF4-FFF2-40B4-BE49-F238E27FC236}">
                            <a16:creationId xmlns:a16="http://schemas.microsoft.com/office/drawing/2014/main" id="{7C23BBD1-983B-4346-8C38-5C7291162BF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91364" y="2153972"/>
                        <a:ext cx="87889" cy="785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341" name="Line 38">
                        <a:extLst>
                          <a:ext uri="{FF2B5EF4-FFF2-40B4-BE49-F238E27FC236}">
                            <a16:creationId xmlns:a16="http://schemas.microsoft.com/office/drawing/2014/main" id="{99A701D4-EFC2-4281-AD34-AA095DB9E11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479253" y="2153972"/>
                        <a:ext cx="87889" cy="785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342" name="Line 39">
                        <a:extLst>
                          <a:ext uri="{FF2B5EF4-FFF2-40B4-BE49-F238E27FC236}">
                            <a16:creationId xmlns:a16="http://schemas.microsoft.com/office/drawing/2014/main" id="{47B0D3E2-FF41-4239-8A8F-2DCCC6A3A1E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567142" y="2135924"/>
                        <a:ext cx="147528" cy="18048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343" name="Line 40">
                        <a:extLst>
                          <a:ext uri="{FF2B5EF4-FFF2-40B4-BE49-F238E27FC236}">
                            <a16:creationId xmlns:a16="http://schemas.microsoft.com/office/drawing/2014/main" id="{096C883F-06C4-4D2E-97AD-4B65AB5FEDA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714670" y="2127292"/>
                        <a:ext cx="147528" cy="8632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344" name="Line 41">
                        <a:extLst>
                          <a:ext uri="{FF2B5EF4-FFF2-40B4-BE49-F238E27FC236}">
                            <a16:creationId xmlns:a16="http://schemas.microsoft.com/office/drawing/2014/main" id="{82F82111-9FEF-43B2-9729-D03DF3C0EDF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862198" y="2127292"/>
                        <a:ext cx="107507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345" name="Line 42">
                        <a:extLst>
                          <a:ext uri="{FF2B5EF4-FFF2-40B4-BE49-F238E27FC236}">
                            <a16:creationId xmlns:a16="http://schemas.microsoft.com/office/drawing/2014/main" id="{F6EF6AA1-4EEC-46AC-BE7E-AD09D6D10A2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969706" y="2122583"/>
                        <a:ext cx="116924" cy="4708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346" name="Line 43">
                        <a:extLst>
                          <a:ext uri="{FF2B5EF4-FFF2-40B4-BE49-F238E27FC236}">
                            <a16:creationId xmlns:a16="http://schemas.microsoft.com/office/drawing/2014/main" id="{37C5C58A-7D91-47AF-94C6-0778FF00D02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86630" y="2122583"/>
                        <a:ext cx="143605" cy="8632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347" name="Line 44">
                        <a:extLst>
                          <a:ext uri="{FF2B5EF4-FFF2-40B4-BE49-F238E27FC236}">
                            <a16:creationId xmlns:a16="http://schemas.microsoft.com/office/drawing/2014/main" id="{304E3216-363D-47D0-8E59-56BF549D3F5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230234" y="2131216"/>
                        <a:ext cx="102799" cy="14125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348" name="Line 45">
                        <a:extLst>
                          <a:ext uri="{FF2B5EF4-FFF2-40B4-BE49-F238E27FC236}">
                            <a16:creationId xmlns:a16="http://schemas.microsoft.com/office/drawing/2014/main" id="{C1C8B103-04FA-4D21-9F7F-88B71076650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33033" y="2145341"/>
                        <a:ext cx="85535" cy="8632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349" name="Line 46">
                        <a:extLst>
                          <a:ext uri="{FF2B5EF4-FFF2-40B4-BE49-F238E27FC236}">
                            <a16:creationId xmlns:a16="http://schemas.microsoft.com/office/drawing/2014/main" id="{CCC51589-3EBC-4869-9995-FF048A4A865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18568" y="2153972"/>
                        <a:ext cx="73764" cy="20403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350" name="Line 47">
                        <a:extLst>
                          <a:ext uri="{FF2B5EF4-FFF2-40B4-BE49-F238E27FC236}">
                            <a16:creationId xmlns:a16="http://schemas.microsoft.com/office/drawing/2014/main" id="{F3145BF7-D4A5-4C71-8902-CAF0826A2AB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92332" y="2174375"/>
                        <a:ext cx="73764" cy="20403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351" name="Line 48">
                        <a:extLst>
                          <a:ext uri="{FF2B5EF4-FFF2-40B4-BE49-F238E27FC236}">
                            <a16:creationId xmlns:a16="http://schemas.microsoft.com/office/drawing/2014/main" id="{47641D98-9DA1-4CAA-8A06-CC5C257435D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566096" y="2194778"/>
                        <a:ext cx="170285" cy="25896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352" name="Line 49">
                        <a:extLst>
                          <a:ext uri="{FF2B5EF4-FFF2-40B4-BE49-F238E27FC236}">
                            <a16:creationId xmlns:a16="http://schemas.microsoft.com/office/drawing/2014/main" id="{A82B96A5-7E14-4887-A4C7-DA32FAE6867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736381" y="2220674"/>
                        <a:ext cx="184410" cy="44729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353" name="Line 50">
                        <a:extLst>
                          <a:ext uri="{FF2B5EF4-FFF2-40B4-BE49-F238E27FC236}">
                            <a16:creationId xmlns:a16="http://schemas.microsoft.com/office/drawing/2014/main" id="{1FB1D3BC-4CE7-4CE7-8DE6-3FBD65602C3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20792" y="2265403"/>
                        <a:ext cx="210306" cy="72195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354" name="Line 51">
                        <a:extLst>
                          <a:ext uri="{FF2B5EF4-FFF2-40B4-BE49-F238E27FC236}">
                            <a16:creationId xmlns:a16="http://schemas.microsoft.com/office/drawing/2014/main" id="{493DFA8C-6C86-4E99-82D6-7CD9C69F9CC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131098" y="2337598"/>
                        <a:ext cx="98875" cy="4473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355" name="Line 52">
                        <a:extLst>
                          <a:ext uri="{FF2B5EF4-FFF2-40B4-BE49-F238E27FC236}">
                            <a16:creationId xmlns:a16="http://schemas.microsoft.com/office/drawing/2014/main" id="{700C6A84-319D-46EB-9E2F-74317DE0A3B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29973" y="2382327"/>
                        <a:ext cx="76118" cy="31389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356" name="Line 53">
                        <a:extLst>
                          <a:ext uri="{FF2B5EF4-FFF2-40B4-BE49-F238E27FC236}">
                            <a16:creationId xmlns:a16="http://schemas.microsoft.com/office/drawing/2014/main" id="{B8678630-E61F-419B-BF71-8CC98EF6FF7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306091" y="2413716"/>
                        <a:ext cx="67486" cy="8632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357" name="Line 54">
                        <a:extLst>
                          <a:ext uri="{FF2B5EF4-FFF2-40B4-BE49-F238E27FC236}">
                            <a16:creationId xmlns:a16="http://schemas.microsoft.com/office/drawing/2014/main" id="{816FDC1C-3736-4644-8A2F-407E2D010B5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373578" y="2422348"/>
                        <a:ext cx="66702" cy="13341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358" name="Line 55">
                        <a:extLst>
                          <a:ext uri="{FF2B5EF4-FFF2-40B4-BE49-F238E27FC236}">
                            <a16:creationId xmlns:a16="http://schemas.microsoft.com/office/drawing/2014/main" id="{947C6ACC-9E07-40D1-AA79-FC6B4E0EC88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40279" y="2435689"/>
                        <a:ext cx="62778" cy="9417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359" name="Line 56">
                        <a:extLst>
                          <a:ext uri="{FF2B5EF4-FFF2-40B4-BE49-F238E27FC236}">
                            <a16:creationId xmlns:a16="http://schemas.microsoft.com/office/drawing/2014/main" id="{954850A9-1689-48A7-AF46-669E46FD6ED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03057" y="2445105"/>
                        <a:ext cx="98875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</p:grpSp>
                <p:sp>
                  <p:nvSpPr>
                    <p:cNvPr id="335" name="Line 61">
                      <a:extLst>
                        <a:ext uri="{FF2B5EF4-FFF2-40B4-BE49-F238E27FC236}">
                          <a16:creationId xmlns:a16="http://schemas.microsoft.com/office/drawing/2014/main" id="{7935940D-D34A-43AD-B231-9F93406726D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9841" y="2152403"/>
                      <a:ext cx="56500" cy="627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</p:grpSp>
              <p:grpSp>
                <p:nvGrpSpPr>
                  <p:cNvPr id="329" name="Group 322">
                    <a:extLst>
                      <a:ext uri="{FF2B5EF4-FFF2-40B4-BE49-F238E27FC236}">
                        <a16:creationId xmlns:a16="http://schemas.microsoft.com/office/drawing/2014/main" id="{D34F4402-D1DF-4980-B0DF-82422BD6489C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4649803" y="2440897"/>
                    <a:ext cx="400209" cy="45827"/>
                    <a:chOff x="4649801" y="2405084"/>
                    <a:chExt cx="400209" cy="48653"/>
                  </a:xfrm>
                </p:grpSpPr>
                <p:sp>
                  <p:nvSpPr>
                    <p:cNvPr id="330" name="Line 57">
                      <a:extLst>
                        <a:ext uri="{FF2B5EF4-FFF2-40B4-BE49-F238E27FC236}">
                          <a16:creationId xmlns:a16="http://schemas.microsoft.com/office/drawing/2014/main" id="{746D0481-78F4-429C-84FD-D3E5B964B93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04731" y="2440397"/>
                      <a:ext cx="85535" cy="9417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331" name="Line 58">
                      <a:extLst>
                        <a:ext uri="{FF2B5EF4-FFF2-40B4-BE49-F238E27FC236}">
                          <a16:creationId xmlns:a16="http://schemas.microsoft.com/office/drawing/2014/main" id="{1B637959-88AB-476C-940E-A710A3BFB79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90266" y="2449814"/>
                      <a:ext cx="26681" cy="392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332" name="Line 59">
                      <a:extLst>
                        <a:ext uri="{FF2B5EF4-FFF2-40B4-BE49-F238E27FC236}">
                          <a16:creationId xmlns:a16="http://schemas.microsoft.com/office/drawing/2014/main" id="{F00AA39D-F8D4-4BAB-84D3-E7240FD1A72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816947" y="2405084"/>
                      <a:ext cx="233063" cy="4865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333" name="Line 63">
                      <a:extLst>
                        <a:ext uri="{FF2B5EF4-FFF2-40B4-BE49-F238E27FC236}">
                          <a16:creationId xmlns:a16="http://schemas.microsoft.com/office/drawing/2014/main" id="{4C143230-9878-4E17-A680-33F12CDD8EA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649801" y="2440397"/>
                      <a:ext cx="54931" cy="235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259" name="Line 64">
                <a:extLst>
                  <a:ext uri="{FF2B5EF4-FFF2-40B4-BE49-F238E27FC236}">
                    <a16:creationId xmlns:a16="http://schemas.microsoft.com/office/drawing/2014/main" id="{9B703AA8-C1E3-4B9C-8275-9C761A0CC2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04309" y="3014216"/>
                <a:ext cx="1645919" cy="0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60" name="Line 65">
                <a:extLst>
                  <a:ext uri="{FF2B5EF4-FFF2-40B4-BE49-F238E27FC236}">
                    <a16:creationId xmlns:a16="http://schemas.microsoft.com/office/drawing/2014/main" id="{E87039F0-EC3E-49CA-85E5-15F089CEDF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69900" y="3014216"/>
                <a:ext cx="514350" cy="0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61" name="Rectangle 66">
                <a:extLst>
                  <a:ext uri="{FF2B5EF4-FFF2-40B4-BE49-F238E27FC236}">
                    <a16:creationId xmlns:a16="http://schemas.microsoft.com/office/drawing/2014/main" id="{E1E545CB-F068-4F48-A309-D557A9913F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9672" y="3019982"/>
                <a:ext cx="287253" cy="164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FF"/>
                    </a:solidFill>
                    <a:latin typeface="+mj-lt"/>
                    <a:ea typeface="Verdana" pitchFamily="34" charset="0"/>
                    <a:cs typeface="Verdana" pitchFamily="34" charset="0"/>
                  </a:rPr>
                  <a:t>Horiz</a:t>
                </a:r>
                <a:endParaRPr lang="en-US" sz="1400" dirty="0">
                  <a:solidFill>
                    <a:srgbClr val="0000FF"/>
                  </a:solidFill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62" name="Rectangle 67">
                <a:extLst>
                  <a:ext uri="{FF2B5EF4-FFF2-40B4-BE49-F238E27FC236}">
                    <a16:creationId xmlns:a16="http://schemas.microsoft.com/office/drawing/2014/main" id="{6E17C990-EACF-44F7-AFF8-FD3538777F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0036" y="3025719"/>
                <a:ext cx="287253" cy="164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FF"/>
                    </a:solidFill>
                    <a:latin typeface="+mj-lt"/>
                    <a:ea typeface="Verdana" pitchFamily="34" charset="0"/>
                    <a:cs typeface="Verdana" pitchFamily="34" charset="0"/>
                  </a:rPr>
                  <a:t>Horiz</a:t>
                </a:r>
                <a:endParaRPr lang="en-US" sz="1400" dirty="0">
                  <a:solidFill>
                    <a:srgbClr val="0000FF"/>
                  </a:solidFill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63" name="Rectangle 68">
                <a:extLst>
                  <a:ext uri="{FF2B5EF4-FFF2-40B4-BE49-F238E27FC236}">
                    <a16:creationId xmlns:a16="http://schemas.microsoft.com/office/drawing/2014/main" id="{E83F6CC6-A1C8-4146-BF59-EBFD17AAA7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9805" y="3273074"/>
                <a:ext cx="73341" cy="164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0000"/>
                    </a:solidFill>
                    <a:latin typeface="+mj-lt"/>
                    <a:ea typeface="Verdana" pitchFamily="34" charset="0"/>
                    <a:cs typeface="Verdana" pitchFamily="34" charset="0"/>
                  </a:rPr>
                  <a:t>B</a:t>
                </a:r>
              </a:p>
            </p:txBody>
          </p:sp>
          <p:sp>
            <p:nvSpPr>
              <p:cNvPr id="264" name="Rectangle 69">
                <a:extLst>
                  <a:ext uri="{FF2B5EF4-FFF2-40B4-BE49-F238E27FC236}">
                    <a16:creationId xmlns:a16="http://schemas.microsoft.com/office/drawing/2014/main" id="{1D784875-9F44-4156-A00A-972D718BD8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7991" y="2930990"/>
                <a:ext cx="157684" cy="164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FF0000"/>
                    </a:solidFill>
                    <a:latin typeface="+mj-lt"/>
                    <a:ea typeface="Verdana" pitchFamily="34" charset="0"/>
                    <a:cs typeface="Verdana" pitchFamily="34" charset="0"/>
                  </a:rPr>
                  <a:t>e</a:t>
                </a:r>
                <a:r>
                  <a:rPr lang="en-US" sz="1400" baseline="-25000">
                    <a:solidFill>
                      <a:srgbClr val="FF0000"/>
                    </a:solidFill>
                    <a:latin typeface="+mj-lt"/>
                    <a:ea typeface="Verdana" pitchFamily="34" charset="0"/>
                    <a:cs typeface="Verdana" pitchFamily="34" charset="0"/>
                  </a:rPr>
                  <a:t>BS</a:t>
                </a:r>
                <a:endParaRPr lang="en-US" sz="1400" baseline="-25000" dirty="0">
                  <a:solidFill>
                    <a:srgbClr val="FF0000"/>
                  </a:solidFill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65" name="Rectangle 70">
                <a:extLst>
                  <a:ext uri="{FF2B5EF4-FFF2-40B4-BE49-F238E27FC236}">
                    <a16:creationId xmlns:a16="http://schemas.microsoft.com/office/drawing/2014/main" id="{7A588CB7-7292-4BE7-9ECE-5B75C50E5C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0290" y="2878430"/>
                <a:ext cx="149029" cy="164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FF0000"/>
                    </a:solidFill>
                    <a:latin typeface="+mj-lt"/>
                    <a:ea typeface="Verdana" pitchFamily="34" charset="0"/>
                    <a:cs typeface="Verdana" pitchFamily="34" charset="0"/>
                  </a:rPr>
                  <a:t>e</a:t>
                </a:r>
                <a:r>
                  <a:rPr lang="en-US" sz="1400" baseline="-25000">
                    <a:solidFill>
                      <a:srgbClr val="FF0000"/>
                    </a:solidFill>
                    <a:latin typeface="+mj-lt"/>
                    <a:ea typeface="Verdana" pitchFamily="34" charset="0"/>
                    <a:cs typeface="Verdana" pitchFamily="34" charset="0"/>
                  </a:rPr>
                  <a:t>FS</a:t>
                </a:r>
                <a:endParaRPr lang="en-US" sz="1400" baseline="-25000" dirty="0">
                  <a:solidFill>
                    <a:srgbClr val="FF0000"/>
                  </a:solidFill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66" name="Line 85">
                <a:extLst>
                  <a:ext uri="{FF2B5EF4-FFF2-40B4-BE49-F238E27FC236}">
                    <a16:creationId xmlns:a16="http://schemas.microsoft.com/office/drawing/2014/main" id="{99D2865C-98FE-43CF-8EB0-9764CFF537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3136" y="3023579"/>
                <a:ext cx="0" cy="8229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 type="stealth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67" name="Line 86">
                <a:extLst>
                  <a:ext uri="{FF2B5EF4-FFF2-40B4-BE49-F238E27FC236}">
                    <a16:creationId xmlns:a16="http://schemas.microsoft.com/office/drawing/2014/main" id="{2FF1119C-BCC9-4F7A-A489-21DA658990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63042" y="2981413"/>
                <a:ext cx="78097" cy="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grpSp>
            <p:nvGrpSpPr>
              <p:cNvPr id="268" name="Group 113">
                <a:extLst>
                  <a:ext uri="{FF2B5EF4-FFF2-40B4-BE49-F238E27FC236}">
                    <a16:creationId xmlns:a16="http://schemas.microsoft.com/office/drawing/2014/main" id="{7D472659-4863-4CFB-B223-EE51E382C87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116925" y="3007808"/>
                <a:ext cx="170149" cy="301136"/>
                <a:chOff x="5473812" y="3258212"/>
                <a:chExt cx="1912288" cy="3384440"/>
              </a:xfrm>
            </p:grpSpPr>
            <p:grpSp>
              <p:nvGrpSpPr>
                <p:cNvPr id="281" name="Group 1905">
                  <a:extLst>
                    <a:ext uri="{FF2B5EF4-FFF2-40B4-BE49-F238E27FC236}">
                      <a16:creationId xmlns:a16="http://schemas.microsoft.com/office/drawing/2014/main" id="{489C113F-40D4-4637-88E7-E4CEB398E563}"/>
                    </a:ext>
                  </a:extLst>
                </p:cNvPr>
                <p:cNvGrpSpPr/>
                <p:nvPr/>
              </p:nvGrpSpPr>
              <p:grpSpPr>
                <a:xfrm>
                  <a:off x="6146584" y="3258212"/>
                  <a:ext cx="579803" cy="337849"/>
                  <a:chOff x="6511020" y="2181474"/>
                  <a:chExt cx="579803" cy="337849"/>
                </a:xfrm>
              </p:grpSpPr>
              <p:grpSp>
                <p:nvGrpSpPr>
                  <p:cNvPr id="308" name="Group 1872">
                    <a:extLst>
                      <a:ext uri="{FF2B5EF4-FFF2-40B4-BE49-F238E27FC236}">
                        <a16:creationId xmlns:a16="http://schemas.microsoft.com/office/drawing/2014/main" id="{411A207C-FF32-4DE7-ADDE-C0FD3D9AB2B9}"/>
                      </a:ext>
                    </a:extLst>
                  </p:cNvPr>
                  <p:cNvGrpSpPr/>
                  <p:nvPr/>
                </p:nvGrpSpPr>
                <p:grpSpPr>
                  <a:xfrm>
                    <a:off x="6511020" y="2181474"/>
                    <a:ext cx="579803" cy="189166"/>
                    <a:chOff x="6472550" y="2134126"/>
                    <a:chExt cx="644226" cy="236457"/>
                  </a:xfrm>
                </p:grpSpPr>
                <p:sp>
                  <p:nvSpPr>
                    <p:cNvPr id="320" name="Rectangle 319">
                      <a:extLst>
                        <a:ext uri="{FF2B5EF4-FFF2-40B4-BE49-F238E27FC236}">
                          <a16:creationId xmlns:a16="http://schemas.microsoft.com/office/drawing/2014/main" id="{AAFDA894-240D-4BB6-A790-8E63FE3A52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540" y="2164261"/>
                      <a:ext cx="101236" cy="190093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321" name="Rectangle 320">
                      <a:extLst>
                        <a:ext uri="{FF2B5EF4-FFF2-40B4-BE49-F238E27FC236}">
                          <a16:creationId xmlns:a16="http://schemas.microsoft.com/office/drawing/2014/main" id="{FED448E0-DB39-4AF8-A125-CA653002EF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18408" y="2166582"/>
                      <a:ext cx="45719" cy="197047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322" name="Rounded Rectangle 318">
                      <a:extLst>
                        <a:ext uri="{FF2B5EF4-FFF2-40B4-BE49-F238E27FC236}">
                          <a16:creationId xmlns:a16="http://schemas.microsoft.com/office/drawing/2014/main" id="{B491FA0D-9EDE-44E8-95A9-D00DF94253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59621" y="2134126"/>
                      <a:ext cx="461064" cy="236456"/>
                    </a:xfrm>
                    <a:prstGeom prst="roundRect">
                      <a:avLst/>
                    </a:prstGeom>
                    <a:solidFill>
                      <a:srgbClr val="008000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323" name="Rectangle 322">
                      <a:extLst>
                        <a:ext uri="{FF2B5EF4-FFF2-40B4-BE49-F238E27FC236}">
                          <a16:creationId xmlns:a16="http://schemas.microsoft.com/office/drawing/2014/main" id="{D85DCA1E-6C02-4848-8256-919C0AA3D7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550" y="2205991"/>
                      <a:ext cx="45719" cy="108956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324" name="Rounded Rectangle 320">
                      <a:extLst>
                        <a:ext uri="{FF2B5EF4-FFF2-40B4-BE49-F238E27FC236}">
                          <a16:creationId xmlns:a16="http://schemas.microsoft.com/office/drawing/2014/main" id="{50DD495D-DA9A-48F7-BB97-4E52D05098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72955" y="2194400"/>
                      <a:ext cx="337426" cy="176183"/>
                    </a:xfrm>
                    <a:prstGeom prst="roundRect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325" name="Oval 324">
                      <a:extLst>
                        <a:ext uri="{FF2B5EF4-FFF2-40B4-BE49-F238E27FC236}">
                          <a16:creationId xmlns:a16="http://schemas.microsoft.com/office/drawing/2014/main" id="{5469D8DF-A0FD-42B5-B8D9-D9C0867A69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58411" y="2247719"/>
                      <a:ext cx="121061" cy="104319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75000"/>
                            <a:lumOff val="25000"/>
                            <a:shade val="30000"/>
                            <a:satMod val="115000"/>
                          </a:schemeClr>
                        </a:gs>
                        <a:gs pos="50000">
                          <a:schemeClr val="tx1">
                            <a:lumMod val="75000"/>
                            <a:lumOff val="25000"/>
                            <a:shade val="67500"/>
                            <a:satMod val="115000"/>
                          </a:schemeClr>
                        </a:gs>
                        <a:gs pos="100000">
                          <a:schemeClr val="tx1">
                            <a:lumMod val="75000"/>
                            <a:lumOff val="2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</p:grpSp>
              <p:sp>
                <p:nvSpPr>
                  <p:cNvPr id="309" name="Rectangle 308">
                    <a:extLst>
                      <a:ext uri="{FF2B5EF4-FFF2-40B4-BE49-F238E27FC236}">
                        <a16:creationId xmlns:a16="http://schemas.microsoft.com/office/drawing/2014/main" id="{23929B2C-C11A-4AF9-B4B3-57817D4D67B5}"/>
                      </a:ext>
                    </a:extLst>
                  </p:cNvPr>
                  <p:cNvSpPr/>
                  <p:nvPr/>
                </p:nvSpPr>
                <p:spPr>
                  <a:xfrm>
                    <a:off x="6614969" y="2379856"/>
                    <a:ext cx="373229" cy="41728"/>
                  </a:xfrm>
                  <a:prstGeom prst="rect">
                    <a:avLst/>
                  </a:prstGeom>
                  <a:solidFill>
                    <a:srgbClr val="008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grpSp>
                <p:nvGrpSpPr>
                  <p:cNvPr id="310" name="Group 72">
                    <a:extLst>
                      <a:ext uri="{FF2B5EF4-FFF2-40B4-BE49-F238E27FC236}">
                        <a16:creationId xmlns:a16="http://schemas.microsoft.com/office/drawing/2014/main" id="{2E603BC9-1E8B-42B2-B6C1-F05D8BDC642A}"/>
                      </a:ext>
                    </a:extLst>
                  </p:cNvPr>
                  <p:cNvGrpSpPr/>
                  <p:nvPr/>
                </p:nvGrpSpPr>
                <p:grpSpPr>
                  <a:xfrm>
                    <a:off x="6808119" y="2422872"/>
                    <a:ext cx="73152" cy="57607"/>
                    <a:chOff x="5646283" y="853457"/>
                    <a:chExt cx="73152" cy="64008"/>
                  </a:xfrm>
                </p:grpSpPr>
                <p:sp>
                  <p:nvSpPr>
                    <p:cNvPr id="318" name="Rectangle 317">
                      <a:extLst>
                        <a:ext uri="{FF2B5EF4-FFF2-40B4-BE49-F238E27FC236}">
                          <a16:creationId xmlns:a16="http://schemas.microsoft.com/office/drawing/2014/main" id="{F22D5517-D81D-4141-8BB0-12E84072C3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68776" y="853457"/>
                      <a:ext cx="27432" cy="64008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319" name="Rectangle 318">
                      <a:extLst>
                        <a:ext uri="{FF2B5EF4-FFF2-40B4-BE49-F238E27FC236}">
                          <a16:creationId xmlns:a16="http://schemas.microsoft.com/office/drawing/2014/main" id="{BD6F8147-B3D5-46AA-98FC-293F449C16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6283" y="870061"/>
                      <a:ext cx="73152" cy="27432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</p:grpSp>
              <p:sp>
                <p:nvSpPr>
                  <p:cNvPr id="311" name="Rectangle 310">
                    <a:extLst>
                      <a:ext uri="{FF2B5EF4-FFF2-40B4-BE49-F238E27FC236}">
                        <a16:creationId xmlns:a16="http://schemas.microsoft.com/office/drawing/2014/main" id="{27043F5B-470B-4DBA-B1F8-E02DE2D23E8D}"/>
                      </a:ext>
                    </a:extLst>
                  </p:cNvPr>
                  <p:cNvSpPr/>
                  <p:nvPr/>
                </p:nvSpPr>
                <p:spPr>
                  <a:xfrm>
                    <a:off x="6660485" y="2478176"/>
                    <a:ext cx="293255" cy="41147"/>
                  </a:xfrm>
                  <a:prstGeom prst="rect">
                    <a:avLst/>
                  </a:prstGeom>
                  <a:solidFill>
                    <a:srgbClr val="008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grpSp>
                <p:nvGrpSpPr>
                  <p:cNvPr id="312" name="Group 71">
                    <a:extLst>
                      <a:ext uri="{FF2B5EF4-FFF2-40B4-BE49-F238E27FC236}">
                        <a16:creationId xmlns:a16="http://schemas.microsoft.com/office/drawing/2014/main" id="{37A37939-D03D-4553-B14F-341ABB6B150D}"/>
                      </a:ext>
                    </a:extLst>
                  </p:cNvPr>
                  <p:cNvGrpSpPr/>
                  <p:nvPr/>
                </p:nvGrpSpPr>
                <p:grpSpPr>
                  <a:xfrm>
                    <a:off x="6656423" y="2420912"/>
                    <a:ext cx="73152" cy="57607"/>
                    <a:chOff x="5646283" y="853457"/>
                    <a:chExt cx="73152" cy="64008"/>
                  </a:xfrm>
                </p:grpSpPr>
                <p:sp>
                  <p:nvSpPr>
                    <p:cNvPr id="316" name="Rectangle 315">
                      <a:extLst>
                        <a:ext uri="{FF2B5EF4-FFF2-40B4-BE49-F238E27FC236}">
                          <a16:creationId xmlns:a16="http://schemas.microsoft.com/office/drawing/2014/main" id="{07BAEB0C-5F14-40C3-AFA2-5814EE8193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68776" y="853457"/>
                      <a:ext cx="27432" cy="64008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317" name="Rectangle 316">
                      <a:extLst>
                        <a:ext uri="{FF2B5EF4-FFF2-40B4-BE49-F238E27FC236}">
                          <a16:creationId xmlns:a16="http://schemas.microsoft.com/office/drawing/2014/main" id="{F261138A-C2C7-4447-B592-B9F58CE2A1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6283" y="870061"/>
                      <a:ext cx="73152" cy="27432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</p:grpSp>
              <p:grpSp>
                <p:nvGrpSpPr>
                  <p:cNvPr id="313" name="Group 72">
                    <a:extLst>
                      <a:ext uri="{FF2B5EF4-FFF2-40B4-BE49-F238E27FC236}">
                        <a16:creationId xmlns:a16="http://schemas.microsoft.com/office/drawing/2014/main" id="{A8EBF1B9-A219-4350-AF87-24B9E063CDF3}"/>
                      </a:ext>
                    </a:extLst>
                  </p:cNvPr>
                  <p:cNvGrpSpPr/>
                  <p:nvPr/>
                </p:nvGrpSpPr>
                <p:grpSpPr>
                  <a:xfrm>
                    <a:off x="6867299" y="2422872"/>
                    <a:ext cx="73152" cy="57607"/>
                    <a:chOff x="5646283" y="853457"/>
                    <a:chExt cx="73152" cy="64008"/>
                  </a:xfrm>
                </p:grpSpPr>
                <p:sp>
                  <p:nvSpPr>
                    <p:cNvPr id="314" name="Rectangle 313">
                      <a:extLst>
                        <a:ext uri="{FF2B5EF4-FFF2-40B4-BE49-F238E27FC236}">
                          <a16:creationId xmlns:a16="http://schemas.microsoft.com/office/drawing/2014/main" id="{1CC370BA-9545-4202-828F-D6B8274AF3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68776" y="853457"/>
                      <a:ext cx="27432" cy="64008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315" name="Rectangle 314">
                      <a:extLst>
                        <a:ext uri="{FF2B5EF4-FFF2-40B4-BE49-F238E27FC236}">
                          <a16:creationId xmlns:a16="http://schemas.microsoft.com/office/drawing/2014/main" id="{014F1AAA-9E98-4E09-9179-61577F2172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6283" y="870061"/>
                      <a:ext cx="73152" cy="27432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82" name="Group 1924">
                  <a:extLst>
                    <a:ext uri="{FF2B5EF4-FFF2-40B4-BE49-F238E27FC236}">
                      <a16:creationId xmlns:a16="http://schemas.microsoft.com/office/drawing/2014/main" id="{E5C1BDA9-28EF-495C-9BB5-3748AC908ED8}"/>
                    </a:ext>
                  </a:extLst>
                </p:cNvPr>
                <p:cNvGrpSpPr/>
                <p:nvPr/>
              </p:nvGrpSpPr>
              <p:grpSpPr>
                <a:xfrm>
                  <a:off x="5473812" y="3597179"/>
                  <a:ext cx="1912288" cy="3045473"/>
                  <a:chOff x="1812899" y="3196301"/>
                  <a:chExt cx="1912288" cy="3045473"/>
                </a:xfrm>
              </p:grpSpPr>
              <p:grpSp>
                <p:nvGrpSpPr>
                  <p:cNvPr id="283" name="Group 53">
                    <a:extLst>
                      <a:ext uri="{FF2B5EF4-FFF2-40B4-BE49-F238E27FC236}">
                        <a16:creationId xmlns:a16="http://schemas.microsoft.com/office/drawing/2014/main" id="{F09AF081-8142-4BAC-AA0C-3DB6721C5A4C}"/>
                      </a:ext>
                    </a:extLst>
                  </p:cNvPr>
                  <p:cNvGrpSpPr/>
                  <p:nvPr/>
                </p:nvGrpSpPr>
                <p:grpSpPr>
                  <a:xfrm>
                    <a:off x="1812899" y="3196301"/>
                    <a:ext cx="1912288" cy="3045473"/>
                    <a:chOff x="3582063" y="1443038"/>
                    <a:chExt cx="1912288" cy="3045473"/>
                  </a:xfrm>
                </p:grpSpPr>
                <p:sp>
                  <p:nvSpPr>
                    <p:cNvPr id="286" name="Freeform 282">
                      <a:extLst>
                        <a:ext uri="{FF2B5EF4-FFF2-40B4-BE49-F238E27FC236}">
                          <a16:creationId xmlns:a16="http://schemas.microsoft.com/office/drawing/2014/main" id="{AA0902EE-C7A1-4AED-B3A8-7B89CD42C8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36828" y="2027583"/>
                      <a:ext cx="174929" cy="1963972"/>
                    </a:xfrm>
                    <a:custGeom>
                      <a:avLst/>
                      <a:gdLst>
                        <a:gd name="connsiteX0" fmla="*/ 23854 w 174929"/>
                        <a:gd name="connsiteY0" fmla="*/ 0 h 1963972"/>
                        <a:gd name="connsiteX1" fmla="*/ 174929 w 174929"/>
                        <a:gd name="connsiteY1" fmla="*/ 7951 h 1963972"/>
                        <a:gd name="connsiteX2" fmla="*/ 163002 w 174929"/>
                        <a:gd name="connsiteY2" fmla="*/ 1900361 h 1963972"/>
                        <a:gd name="connsiteX3" fmla="*/ 131196 w 174929"/>
                        <a:gd name="connsiteY3" fmla="*/ 1963972 h 1963972"/>
                        <a:gd name="connsiteX4" fmla="*/ 27829 w 174929"/>
                        <a:gd name="connsiteY4" fmla="*/ 1956020 h 1963972"/>
                        <a:gd name="connsiteX5" fmla="*/ 0 w 174929"/>
                        <a:gd name="connsiteY5" fmla="*/ 1892410 h 1963972"/>
                        <a:gd name="connsiteX6" fmla="*/ 23854 w 174929"/>
                        <a:gd name="connsiteY6" fmla="*/ 0 h 19639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74929" h="1963972">
                          <a:moveTo>
                            <a:pt x="23854" y="0"/>
                          </a:moveTo>
                          <a:lnTo>
                            <a:pt x="174929" y="7951"/>
                          </a:lnTo>
                          <a:cubicBezTo>
                            <a:pt x="170953" y="638754"/>
                            <a:pt x="166978" y="1269558"/>
                            <a:pt x="163002" y="1900361"/>
                          </a:cubicBezTo>
                          <a:lnTo>
                            <a:pt x="131196" y="1963972"/>
                          </a:lnTo>
                          <a:lnTo>
                            <a:pt x="27829" y="1956020"/>
                          </a:lnTo>
                          <a:lnTo>
                            <a:pt x="0" y="1892410"/>
                          </a:lnTo>
                          <a:lnTo>
                            <a:pt x="23854" y="0"/>
                          </a:lnTo>
                          <a:close/>
                        </a:path>
                      </a:pathLst>
                    </a:custGeom>
                    <a:blipFill>
                      <a:blip r:embed="rId2" cstate="print"/>
                      <a:tile tx="0" ty="0" sx="100000" sy="100000" flip="none" algn="tl"/>
                    </a:blip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287" name="Freeform 283">
                      <a:extLst>
                        <a:ext uri="{FF2B5EF4-FFF2-40B4-BE49-F238E27FC236}">
                          <a16:creationId xmlns:a16="http://schemas.microsoft.com/office/drawing/2014/main" id="{3AADF82A-4191-4304-A3F4-194E5D66E7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94637" y="2087217"/>
                      <a:ext cx="608274" cy="1641945"/>
                    </a:xfrm>
                    <a:custGeom>
                      <a:avLst/>
                      <a:gdLst>
                        <a:gd name="connsiteX0" fmla="*/ 0 w 608274"/>
                        <a:gd name="connsiteY0" fmla="*/ 0 h 1641945"/>
                        <a:gd name="connsiteX1" fmla="*/ 51683 w 608274"/>
                        <a:gd name="connsiteY1" fmla="*/ 7952 h 1641945"/>
                        <a:gd name="connsiteX2" fmla="*/ 592372 w 608274"/>
                        <a:gd name="connsiteY2" fmla="*/ 1550505 h 1641945"/>
                        <a:gd name="connsiteX3" fmla="*/ 584420 w 608274"/>
                        <a:gd name="connsiteY3" fmla="*/ 1582310 h 1641945"/>
                        <a:gd name="connsiteX4" fmla="*/ 608274 w 608274"/>
                        <a:gd name="connsiteY4" fmla="*/ 1641945 h 1641945"/>
                        <a:gd name="connsiteX5" fmla="*/ 532737 w 608274"/>
                        <a:gd name="connsiteY5" fmla="*/ 1610140 h 1641945"/>
                        <a:gd name="connsiteX6" fmla="*/ 524786 w 608274"/>
                        <a:gd name="connsiteY6" fmla="*/ 1578334 h 1641945"/>
                        <a:gd name="connsiteX7" fmla="*/ 492980 w 608274"/>
                        <a:gd name="connsiteY7" fmla="*/ 1550505 h 1641945"/>
                        <a:gd name="connsiteX8" fmla="*/ 0 w 608274"/>
                        <a:gd name="connsiteY8" fmla="*/ 0 h 16419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08274" h="1641945">
                          <a:moveTo>
                            <a:pt x="0" y="0"/>
                          </a:moveTo>
                          <a:lnTo>
                            <a:pt x="51683" y="7952"/>
                          </a:lnTo>
                          <a:lnTo>
                            <a:pt x="592372" y="1550505"/>
                          </a:lnTo>
                          <a:lnTo>
                            <a:pt x="584420" y="1582310"/>
                          </a:lnTo>
                          <a:lnTo>
                            <a:pt x="608274" y="1641945"/>
                          </a:lnTo>
                          <a:lnTo>
                            <a:pt x="532737" y="1610140"/>
                          </a:lnTo>
                          <a:lnTo>
                            <a:pt x="524786" y="1578334"/>
                          </a:lnTo>
                          <a:lnTo>
                            <a:pt x="492980" y="155050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2" cstate="print"/>
                      <a:tile tx="0" ty="0" sx="100000" sy="100000" flip="none" algn="tl"/>
                    </a:blip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288" name="Freeform 284">
                      <a:extLst>
                        <a:ext uri="{FF2B5EF4-FFF2-40B4-BE49-F238E27FC236}">
                          <a16:creationId xmlns:a16="http://schemas.microsoft.com/office/drawing/2014/main" id="{3CBF5A4F-3774-4786-B1EE-E2AD16BCDF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7478" y="2075290"/>
                      <a:ext cx="628153" cy="1614115"/>
                    </a:xfrm>
                    <a:custGeom>
                      <a:avLst/>
                      <a:gdLst>
                        <a:gd name="connsiteX0" fmla="*/ 560567 w 628153"/>
                        <a:gd name="connsiteY0" fmla="*/ 0 h 1614115"/>
                        <a:gd name="connsiteX1" fmla="*/ 107343 w 628153"/>
                        <a:gd name="connsiteY1" fmla="*/ 1248355 h 1614115"/>
                        <a:gd name="connsiteX2" fmla="*/ 0 w 628153"/>
                        <a:gd name="connsiteY2" fmla="*/ 1550505 h 1614115"/>
                        <a:gd name="connsiteX3" fmla="*/ 3976 w 628153"/>
                        <a:gd name="connsiteY3" fmla="*/ 1578334 h 1614115"/>
                        <a:gd name="connsiteX4" fmla="*/ 3976 w 628153"/>
                        <a:gd name="connsiteY4" fmla="*/ 1614115 h 1614115"/>
                        <a:gd name="connsiteX5" fmla="*/ 63611 w 628153"/>
                        <a:gd name="connsiteY5" fmla="*/ 1598213 h 1614115"/>
                        <a:gd name="connsiteX6" fmla="*/ 83489 w 628153"/>
                        <a:gd name="connsiteY6" fmla="*/ 1550505 h 1614115"/>
                        <a:gd name="connsiteX7" fmla="*/ 115294 w 628153"/>
                        <a:gd name="connsiteY7" fmla="*/ 1542553 h 1614115"/>
                        <a:gd name="connsiteX8" fmla="*/ 210710 w 628153"/>
                        <a:gd name="connsiteY8" fmla="*/ 1236428 h 1614115"/>
                        <a:gd name="connsiteX9" fmla="*/ 628153 w 628153"/>
                        <a:gd name="connsiteY9" fmla="*/ 11927 h 1614115"/>
                        <a:gd name="connsiteX10" fmla="*/ 560567 w 628153"/>
                        <a:gd name="connsiteY10" fmla="*/ 0 h 16141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628153" h="1614115">
                          <a:moveTo>
                            <a:pt x="560567" y="0"/>
                          </a:moveTo>
                          <a:lnTo>
                            <a:pt x="107343" y="1248355"/>
                          </a:lnTo>
                          <a:lnTo>
                            <a:pt x="0" y="1550505"/>
                          </a:lnTo>
                          <a:lnTo>
                            <a:pt x="3976" y="1578334"/>
                          </a:lnTo>
                          <a:lnTo>
                            <a:pt x="3976" y="1614115"/>
                          </a:lnTo>
                          <a:lnTo>
                            <a:pt x="63611" y="1598213"/>
                          </a:lnTo>
                          <a:lnTo>
                            <a:pt x="83489" y="1550505"/>
                          </a:lnTo>
                          <a:lnTo>
                            <a:pt x="115294" y="1542553"/>
                          </a:lnTo>
                          <a:lnTo>
                            <a:pt x="210710" y="1236428"/>
                          </a:lnTo>
                          <a:lnTo>
                            <a:pt x="628153" y="11927"/>
                          </a:lnTo>
                          <a:lnTo>
                            <a:pt x="560567" y="0"/>
                          </a:lnTo>
                          <a:close/>
                        </a:path>
                      </a:pathLst>
                    </a:custGeom>
                    <a:blipFill>
                      <a:blip r:embed="rId2" cstate="print"/>
                      <a:tile tx="0" ty="0" sx="100000" sy="100000" flip="none" algn="tl"/>
                    </a:blip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289" name="Freeform 285">
                      <a:extLst>
                        <a:ext uri="{FF2B5EF4-FFF2-40B4-BE49-F238E27FC236}">
                          <a16:creationId xmlns:a16="http://schemas.microsoft.com/office/drawing/2014/main" id="{D0BBD711-83F9-464F-8B11-8F2458EEDB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04699" y="1665798"/>
                      <a:ext cx="568518" cy="1510748"/>
                    </a:xfrm>
                    <a:custGeom>
                      <a:avLst/>
                      <a:gdLst>
                        <a:gd name="connsiteX0" fmla="*/ 512859 w 568518"/>
                        <a:gd name="connsiteY0" fmla="*/ 0 h 1510748"/>
                        <a:gd name="connsiteX1" fmla="*/ 0 w 568518"/>
                        <a:gd name="connsiteY1" fmla="*/ 1490870 h 1510748"/>
                        <a:gd name="connsiteX2" fmla="*/ 31805 w 568518"/>
                        <a:gd name="connsiteY2" fmla="*/ 1510748 h 1510748"/>
                        <a:gd name="connsiteX3" fmla="*/ 568518 w 568518"/>
                        <a:gd name="connsiteY3" fmla="*/ 11927 h 1510748"/>
                        <a:gd name="connsiteX4" fmla="*/ 512859 w 568518"/>
                        <a:gd name="connsiteY4" fmla="*/ 0 h 15107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68518" h="1510748">
                          <a:moveTo>
                            <a:pt x="512859" y="0"/>
                          </a:moveTo>
                          <a:lnTo>
                            <a:pt x="0" y="1490870"/>
                          </a:lnTo>
                          <a:lnTo>
                            <a:pt x="31805" y="1510748"/>
                          </a:lnTo>
                          <a:lnTo>
                            <a:pt x="568518" y="11927"/>
                          </a:lnTo>
                          <a:lnTo>
                            <a:pt x="512859" y="0"/>
                          </a:lnTo>
                          <a:close/>
                        </a:path>
                      </a:pathLst>
                    </a:custGeom>
                    <a:blipFill>
                      <a:blip r:embed="rId2" cstate="print"/>
                      <a:tile tx="0" ty="0" sx="100000" sy="100000" flip="none" algn="tl"/>
                    </a:blip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290" name="Freeform 286">
                      <a:extLst>
                        <a:ext uri="{FF2B5EF4-FFF2-40B4-BE49-F238E27FC236}">
                          <a16:creationId xmlns:a16="http://schemas.microsoft.com/office/drawing/2014/main" id="{195B7A9C-A8E7-4E4F-BAD4-4651D7EF30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97071" y="1626042"/>
                      <a:ext cx="75538" cy="1717481"/>
                    </a:xfrm>
                    <a:custGeom>
                      <a:avLst/>
                      <a:gdLst>
                        <a:gd name="connsiteX0" fmla="*/ 19879 w 75538"/>
                        <a:gd name="connsiteY0" fmla="*/ 3975 h 1717481"/>
                        <a:gd name="connsiteX1" fmla="*/ 0 w 75538"/>
                        <a:gd name="connsiteY1" fmla="*/ 1717481 h 1717481"/>
                        <a:gd name="connsiteX2" fmla="*/ 51684 w 75538"/>
                        <a:gd name="connsiteY2" fmla="*/ 1717481 h 1717481"/>
                        <a:gd name="connsiteX3" fmla="*/ 75538 w 75538"/>
                        <a:gd name="connsiteY3" fmla="*/ 0 h 1717481"/>
                        <a:gd name="connsiteX4" fmla="*/ 19879 w 75538"/>
                        <a:gd name="connsiteY4" fmla="*/ 3975 h 17174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5538" h="1717481">
                          <a:moveTo>
                            <a:pt x="19879" y="3975"/>
                          </a:moveTo>
                          <a:lnTo>
                            <a:pt x="0" y="1717481"/>
                          </a:lnTo>
                          <a:lnTo>
                            <a:pt x="51684" y="1717481"/>
                          </a:lnTo>
                          <a:lnTo>
                            <a:pt x="75538" y="0"/>
                          </a:lnTo>
                          <a:lnTo>
                            <a:pt x="19879" y="3975"/>
                          </a:lnTo>
                          <a:close/>
                        </a:path>
                      </a:pathLst>
                    </a:custGeom>
                    <a:blipFill>
                      <a:blip r:embed="rId2" cstate="print"/>
                      <a:tile tx="0" ty="0" sx="100000" sy="100000" flip="none" algn="tl"/>
                    </a:blip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291" name="Freeform 287">
                      <a:extLst>
                        <a:ext uri="{FF2B5EF4-FFF2-40B4-BE49-F238E27FC236}">
                          <a16:creationId xmlns:a16="http://schemas.microsoft.com/office/drawing/2014/main" id="{2C9EFDAA-FAF4-4E3B-ABDE-E1ACB723EF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03805" y="1618090"/>
                      <a:ext cx="51684" cy="1733385"/>
                    </a:xfrm>
                    <a:custGeom>
                      <a:avLst/>
                      <a:gdLst>
                        <a:gd name="connsiteX0" fmla="*/ 0 w 51684"/>
                        <a:gd name="connsiteY0" fmla="*/ 3976 h 1733385"/>
                        <a:gd name="connsiteX1" fmla="*/ 3976 w 51684"/>
                        <a:gd name="connsiteY1" fmla="*/ 1725433 h 1733385"/>
                        <a:gd name="connsiteX2" fmla="*/ 47708 w 51684"/>
                        <a:gd name="connsiteY2" fmla="*/ 1733385 h 1733385"/>
                        <a:gd name="connsiteX3" fmla="*/ 51684 w 51684"/>
                        <a:gd name="connsiteY3" fmla="*/ 0 h 1733385"/>
                        <a:gd name="connsiteX4" fmla="*/ 0 w 51684"/>
                        <a:gd name="connsiteY4" fmla="*/ 3976 h 17333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1684" h="1733385">
                          <a:moveTo>
                            <a:pt x="0" y="3976"/>
                          </a:moveTo>
                          <a:cubicBezTo>
                            <a:pt x="1325" y="577795"/>
                            <a:pt x="2651" y="1151614"/>
                            <a:pt x="3976" y="1725433"/>
                          </a:cubicBezTo>
                          <a:lnTo>
                            <a:pt x="47708" y="1733385"/>
                          </a:lnTo>
                          <a:cubicBezTo>
                            <a:pt x="49033" y="1155590"/>
                            <a:pt x="50359" y="577795"/>
                            <a:pt x="51684" y="0"/>
                          </a:cubicBezTo>
                          <a:lnTo>
                            <a:pt x="0" y="3976"/>
                          </a:lnTo>
                          <a:close/>
                        </a:path>
                      </a:pathLst>
                    </a:custGeom>
                    <a:blipFill>
                      <a:blip r:embed="rId2" cstate="print"/>
                      <a:tile tx="0" ty="0" sx="100000" sy="100000" flip="none" algn="tl"/>
                    </a:blip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292" name="Freeform 288">
                      <a:extLst>
                        <a:ext uri="{FF2B5EF4-FFF2-40B4-BE49-F238E27FC236}">
                          <a16:creationId xmlns:a16="http://schemas.microsoft.com/office/drawing/2014/main" id="{257C6258-8C17-49B4-A3D3-333DFA126E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08066" y="1717482"/>
                      <a:ext cx="504908" cy="1451113"/>
                    </a:xfrm>
                    <a:custGeom>
                      <a:avLst/>
                      <a:gdLst>
                        <a:gd name="connsiteX0" fmla="*/ 500932 w 504908"/>
                        <a:gd name="connsiteY0" fmla="*/ 0 h 1451113"/>
                        <a:gd name="connsiteX1" fmla="*/ 0 w 504908"/>
                        <a:gd name="connsiteY1" fmla="*/ 1451113 h 1451113"/>
                        <a:gd name="connsiteX2" fmla="*/ 51684 w 504908"/>
                        <a:gd name="connsiteY2" fmla="*/ 1439186 h 1451113"/>
                        <a:gd name="connsiteX3" fmla="*/ 504908 w 504908"/>
                        <a:gd name="connsiteY3" fmla="*/ 111318 h 1451113"/>
                        <a:gd name="connsiteX4" fmla="*/ 500932 w 504908"/>
                        <a:gd name="connsiteY4" fmla="*/ 0 h 14511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04908" h="1451113">
                          <a:moveTo>
                            <a:pt x="500932" y="0"/>
                          </a:moveTo>
                          <a:lnTo>
                            <a:pt x="0" y="1451113"/>
                          </a:lnTo>
                          <a:lnTo>
                            <a:pt x="51684" y="1439186"/>
                          </a:lnTo>
                          <a:lnTo>
                            <a:pt x="504908" y="111318"/>
                          </a:lnTo>
                          <a:lnTo>
                            <a:pt x="500932" y="0"/>
                          </a:lnTo>
                          <a:close/>
                        </a:path>
                      </a:pathLst>
                    </a:custGeom>
                    <a:blipFill>
                      <a:blip r:embed="rId2" cstate="print"/>
                      <a:tile tx="0" ty="0" sx="100000" sy="100000" flip="none" algn="tl"/>
                    </a:blip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293" name="Freeform 289">
                      <a:extLst>
                        <a:ext uri="{FF2B5EF4-FFF2-40B4-BE49-F238E27FC236}">
                          <a16:creationId xmlns:a16="http://schemas.microsoft.com/office/drawing/2014/main" id="{944ADF61-E30A-4602-A326-3398B1569E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37113" y="3152692"/>
                      <a:ext cx="234564" cy="170953"/>
                    </a:xfrm>
                    <a:custGeom>
                      <a:avLst/>
                      <a:gdLst>
                        <a:gd name="connsiteX0" fmla="*/ 51684 w 234564"/>
                        <a:gd name="connsiteY0" fmla="*/ 0 h 170953"/>
                        <a:gd name="connsiteX1" fmla="*/ 103367 w 234564"/>
                        <a:gd name="connsiteY1" fmla="*/ 31805 h 170953"/>
                        <a:gd name="connsiteX2" fmla="*/ 234564 w 234564"/>
                        <a:gd name="connsiteY2" fmla="*/ 3976 h 170953"/>
                        <a:gd name="connsiteX3" fmla="*/ 166977 w 234564"/>
                        <a:gd name="connsiteY3" fmla="*/ 170953 h 170953"/>
                        <a:gd name="connsiteX4" fmla="*/ 35781 w 234564"/>
                        <a:gd name="connsiteY4" fmla="*/ 170953 h 170953"/>
                        <a:gd name="connsiteX5" fmla="*/ 0 w 234564"/>
                        <a:gd name="connsiteY5" fmla="*/ 155051 h 170953"/>
                        <a:gd name="connsiteX6" fmla="*/ 51684 w 234564"/>
                        <a:gd name="connsiteY6" fmla="*/ 0 h 170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34564" h="170953">
                          <a:moveTo>
                            <a:pt x="51684" y="0"/>
                          </a:moveTo>
                          <a:lnTo>
                            <a:pt x="103367" y="31805"/>
                          </a:lnTo>
                          <a:lnTo>
                            <a:pt x="234564" y="3976"/>
                          </a:lnTo>
                          <a:lnTo>
                            <a:pt x="166977" y="170953"/>
                          </a:lnTo>
                          <a:lnTo>
                            <a:pt x="35781" y="170953"/>
                          </a:lnTo>
                          <a:lnTo>
                            <a:pt x="0" y="155051"/>
                          </a:lnTo>
                          <a:lnTo>
                            <a:pt x="51684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294" name="Freeform 290">
                      <a:extLst>
                        <a:ext uri="{FF2B5EF4-FFF2-40B4-BE49-F238E27FC236}">
                          <a16:creationId xmlns:a16="http://schemas.microsoft.com/office/drawing/2014/main" id="{CBA8243B-259A-458B-9E3D-1AE57C67FD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85144" y="3339548"/>
                      <a:ext cx="282272" cy="143123"/>
                    </a:xfrm>
                    <a:custGeom>
                      <a:avLst/>
                      <a:gdLst>
                        <a:gd name="connsiteX0" fmla="*/ 0 w 282272"/>
                        <a:gd name="connsiteY0" fmla="*/ 0 h 143123"/>
                        <a:gd name="connsiteX1" fmla="*/ 282272 w 282272"/>
                        <a:gd name="connsiteY1" fmla="*/ 11927 h 143123"/>
                        <a:gd name="connsiteX2" fmla="*/ 278296 w 282272"/>
                        <a:gd name="connsiteY2" fmla="*/ 143123 h 143123"/>
                        <a:gd name="connsiteX3" fmla="*/ 15903 w 282272"/>
                        <a:gd name="connsiteY3" fmla="*/ 135172 h 143123"/>
                        <a:gd name="connsiteX4" fmla="*/ 0 w 282272"/>
                        <a:gd name="connsiteY4" fmla="*/ 0 h 1431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82272" h="143123">
                          <a:moveTo>
                            <a:pt x="0" y="0"/>
                          </a:moveTo>
                          <a:lnTo>
                            <a:pt x="282272" y="11927"/>
                          </a:lnTo>
                          <a:lnTo>
                            <a:pt x="278296" y="143123"/>
                          </a:lnTo>
                          <a:lnTo>
                            <a:pt x="15903" y="13517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295" name="Freeform 291">
                      <a:extLst>
                        <a:ext uri="{FF2B5EF4-FFF2-40B4-BE49-F238E27FC236}">
                          <a16:creationId xmlns:a16="http://schemas.microsoft.com/office/drawing/2014/main" id="{EDB9F00C-D083-4298-86D2-DF5961A4FC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67416" y="1689652"/>
                      <a:ext cx="500932" cy="1542553"/>
                    </a:xfrm>
                    <a:custGeom>
                      <a:avLst/>
                      <a:gdLst>
                        <a:gd name="connsiteX0" fmla="*/ 7951 w 500932"/>
                        <a:gd name="connsiteY0" fmla="*/ 0 h 1542553"/>
                        <a:gd name="connsiteX1" fmla="*/ 500932 w 500932"/>
                        <a:gd name="connsiteY1" fmla="*/ 1542553 h 1542553"/>
                        <a:gd name="connsiteX2" fmla="*/ 465151 w 500932"/>
                        <a:gd name="connsiteY2" fmla="*/ 1530626 h 1542553"/>
                        <a:gd name="connsiteX3" fmla="*/ 0 w 500932"/>
                        <a:gd name="connsiteY3" fmla="*/ 135172 h 1542553"/>
                        <a:gd name="connsiteX4" fmla="*/ 7951 w 500932"/>
                        <a:gd name="connsiteY4" fmla="*/ 0 h 15425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00932" h="1542553">
                          <a:moveTo>
                            <a:pt x="7951" y="0"/>
                          </a:moveTo>
                          <a:lnTo>
                            <a:pt x="500932" y="1542553"/>
                          </a:lnTo>
                          <a:lnTo>
                            <a:pt x="465151" y="1530626"/>
                          </a:lnTo>
                          <a:lnTo>
                            <a:pt x="0" y="135172"/>
                          </a:lnTo>
                          <a:lnTo>
                            <a:pt x="7951" y="0"/>
                          </a:lnTo>
                          <a:close/>
                        </a:path>
                      </a:pathLst>
                    </a:custGeom>
                    <a:blipFill>
                      <a:blip r:embed="rId2" cstate="print"/>
                      <a:tile tx="0" ty="0" sx="100000" sy="100000" flip="none" algn="tl"/>
                    </a:blip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296" name="Freeform 292">
                      <a:extLst>
                        <a:ext uri="{FF2B5EF4-FFF2-40B4-BE49-F238E27FC236}">
                          <a16:creationId xmlns:a16="http://schemas.microsoft.com/office/drawing/2014/main" id="{01BC77DC-572A-4568-B33B-AEA57932F2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11148" y="1665798"/>
                      <a:ext cx="568518" cy="1582310"/>
                    </a:xfrm>
                    <a:custGeom>
                      <a:avLst/>
                      <a:gdLst>
                        <a:gd name="connsiteX0" fmla="*/ 55659 w 568518"/>
                        <a:gd name="connsiteY0" fmla="*/ 0 h 1582310"/>
                        <a:gd name="connsiteX1" fmla="*/ 568518 w 568518"/>
                        <a:gd name="connsiteY1" fmla="*/ 1570383 h 1582310"/>
                        <a:gd name="connsiteX2" fmla="*/ 540689 w 568518"/>
                        <a:gd name="connsiteY2" fmla="*/ 1582310 h 1582310"/>
                        <a:gd name="connsiteX3" fmla="*/ 0 w 568518"/>
                        <a:gd name="connsiteY3" fmla="*/ 11927 h 1582310"/>
                        <a:gd name="connsiteX4" fmla="*/ 55659 w 568518"/>
                        <a:gd name="connsiteY4" fmla="*/ 0 h 15823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68518" h="1582310">
                          <a:moveTo>
                            <a:pt x="55659" y="0"/>
                          </a:moveTo>
                          <a:lnTo>
                            <a:pt x="568518" y="1570383"/>
                          </a:lnTo>
                          <a:lnTo>
                            <a:pt x="540689" y="1582310"/>
                          </a:lnTo>
                          <a:lnTo>
                            <a:pt x="0" y="11927"/>
                          </a:lnTo>
                          <a:lnTo>
                            <a:pt x="55659" y="0"/>
                          </a:lnTo>
                          <a:close/>
                        </a:path>
                      </a:pathLst>
                    </a:custGeom>
                    <a:blipFill>
                      <a:blip r:embed="rId2" cstate="print"/>
                      <a:tile tx="0" ty="0" sx="100000" sy="100000" flip="none" algn="tl"/>
                    </a:blip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297" name="Freeform 293">
                      <a:extLst>
                        <a:ext uri="{FF2B5EF4-FFF2-40B4-BE49-F238E27FC236}">
                          <a16:creationId xmlns:a16="http://schemas.microsoft.com/office/drawing/2014/main" id="{F3187CDA-0EED-45E7-AF1C-23E10E1A7D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24616" y="3216303"/>
                      <a:ext cx="206734" cy="143123"/>
                    </a:xfrm>
                    <a:custGeom>
                      <a:avLst/>
                      <a:gdLst>
                        <a:gd name="connsiteX0" fmla="*/ 0 w 206734"/>
                        <a:gd name="connsiteY0" fmla="*/ 0 h 143123"/>
                        <a:gd name="connsiteX1" fmla="*/ 127221 w 206734"/>
                        <a:gd name="connsiteY1" fmla="*/ 27829 h 143123"/>
                        <a:gd name="connsiteX2" fmla="*/ 170953 w 206734"/>
                        <a:gd name="connsiteY2" fmla="*/ 19878 h 143123"/>
                        <a:gd name="connsiteX3" fmla="*/ 206734 w 206734"/>
                        <a:gd name="connsiteY3" fmla="*/ 115294 h 143123"/>
                        <a:gd name="connsiteX4" fmla="*/ 143123 w 206734"/>
                        <a:gd name="connsiteY4" fmla="*/ 143123 h 143123"/>
                        <a:gd name="connsiteX5" fmla="*/ 23854 w 206734"/>
                        <a:gd name="connsiteY5" fmla="*/ 107342 h 143123"/>
                        <a:gd name="connsiteX6" fmla="*/ 0 w 206734"/>
                        <a:gd name="connsiteY6" fmla="*/ 0 h 1431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06734" h="143123">
                          <a:moveTo>
                            <a:pt x="0" y="0"/>
                          </a:moveTo>
                          <a:lnTo>
                            <a:pt x="127221" y="27829"/>
                          </a:lnTo>
                          <a:lnTo>
                            <a:pt x="170953" y="19878"/>
                          </a:lnTo>
                          <a:lnTo>
                            <a:pt x="206734" y="115294"/>
                          </a:lnTo>
                          <a:lnTo>
                            <a:pt x="143123" y="143123"/>
                          </a:lnTo>
                          <a:lnTo>
                            <a:pt x="23854" y="10734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cxnSp>
                  <p:nvCxnSpPr>
                    <p:cNvPr id="298" name="Straight Connector 297">
                      <a:extLst>
                        <a:ext uri="{FF2B5EF4-FFF2-40B4-BE49-F238E27FC236}">
                          <a16:creationId xmlns:a16="http://schemas.microsoft.com/office/drawing/2014/main" id="{30E46A29-6088-4DBB-AAB3-26C0367A8BDE}"/>
                        </a:ext>
                      </a:extLst>
                    </p:cNvPr>
                    <p:cNvCxnSpPr>
                      <a:stCxn id="297" idx="1"/>
                      <a:endCxn id="297" idx="4"/>
                    </p:cNvCxnSpPr>
                    <p:nvPr/>
                  </p:nvCxnSpPr>
                  <p:spPr>
                    <a:xfrm>
                      <a:off x="5251837" y="3244132"/>
                      <a:ext cx="15902" cy="115294"/>
                    </a:xfrm>
                    <a:prstGeom prst="line">
                      <a:avLst/>
                    </a:prstGeom>
                    <a:ln w="31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9" name="Straight Connector 298">
                      <a:extLst>
                        <a:ext uri="{FF2B5EF4-FFF2-40B4-BE49-F238E27FC236}">
                          <a16:creationId xmlns:a16="http://schemas.microsoft.com/office/drawing/2014/main" id="{70C8CF55-33E8-43CE-B665-230593286D89}"/>
                        </a:ext>
                      </a:extLst>
                    </p:cNvPr>
                    <p:cNvCxnSpPr>
                      <a:stCxn id="293" idx="1"/>
                      <a:endCxn id="293" idx="4"/>
                    </p:cNvCxnSpPr>
                    <p:nvPr/>
                  </p:nvCxnSpPr>
                  <p:spPr>
                    <a:xfrm flipH="1">
                      <a:off x="3772894" y="3184497"/>
                      <a:ext cx="67586" cy="139148"/>
                    </a:xfrm>
                    <a:prstGeom prst="line">
                      <a:avLst/>
                    </a:prstGeom>
                    <a:ln w="31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00" name="Freeform 296">
                      <a:extLst>
                        <a:ext uri="{FF2B5EF4-FFF2-40B4-BE49-F238E27FC236}">
                          <a16:creationId xmlns:a16="http://schemas.microsoft.com/office/drawing/2014/main" id="{AD0F6064-9FA8-4D5C-B95A-A6A5A917B0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82063" y="3677478"/>
                      <a:ext cx="155050" cy="326004"/>
                    </a:xfrm>
                    <a:custGeom>
                      <a:avLst/>
                      <a:gdLst>
                        <a:gd name="connsiteX0" fmla="*/ 155050 w 155050"/>
                        <a:gd name="connsiteY0" fmla="*/ 0 h 326004"/>
                        <a:gd name="connsiteX1" fmla="*/ 39756 w 155050"/>
                        <a:gd name="connsiteY1" fmla="*/ 326004 h 326004"/>
                        <a:gd name="connsiteX2" fmla="*/ 55659 w 155050"/>
                        <a:gd name="connsiteY2" fmla="*/ 135172 h 326004"/>
                        <a:gd name="connsiteX3" fmla="*/ 0 w 155050"/>
                        <a:gd name="connsiteY3" fmla="*/ 39757 h 326004"/>
                        <a:gd name="connsiteX4" fmla="*/ 67586 w 155050"/>
                        <a:gd name="connsiteY4" fmla="*/ 59635 h 326004"/>
                        <a:gd name="connsiteX5" fmla="*/ 99391 w 155050"/>
                        <a:gd name="connsiteY5" fmla="*/ 7952 h 326004"/>
                        <a:gd name="connsiteX6" fmla="*/ 155050 w 155050"/>
                        <a:gd name="connsiteY6" fmla="*/ 0 h 3260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55050" h="326004">
                          <a:moveTo>
                            <a:pt x="155050" y="0"/>
                          </a:moveTo>
                          <a:lnTo>
                            <a:pt x="39756" y="326004"/>
                          </a:lnTo>
                          <a:lnTo>
                            <a:pt x="55659" y="135172"/>
                          </a:lnTo>
                          <a:lnTo>
                            <a:pt x="0" y="39757"/>
                          </a:lnTo>
                          <a:lnTo>
                            <a:pt x="67586" y="59635"/>
                          </a:lnTo>
                          <a:lnTo>
                            <a:pt x="99391" y="7952"/>
                          </a:lnTo>
                          <a:lnTo>
                            <a:pt x="155050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301" name="Freeform 297">
                      <a:extLst>
                        <a:ext uri="{FF2B5EF4-FFF2-40B4-BE49-F238E27FC236}">
                          <a16:creationId xmlns:a16="http://schemas.microsoft.com/office/drawing/2014/main" id="{5E4CF146-0594-4933-BB22-3B5790659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48755" y="3987579"/>
                      <a:ext cx="123245" cy="500932"/>
                    </a:xfrm>
                    <a:custGeom>
                      <a:avLst/>
                      <a:gdLst>
                        <a:gd name="connsiteX0" fmla="*/ 7951 w 123245"/>
                        <a:gd name="connsiteY0" fmla="*/ 0 h 500932"/>
                        <a:gd name="connsiteX1" fmla="*/ 123245 w 123245"/>
                        <a:gd name="connsiteY1" fmla="*/ 7951 h 500932"/>
                        <a:gd name="connsiteX2" fmla="*/ 115294 w 123245"/>
                        <a:gd name="connsiteY2" fmla="*/ 294198 h 500932"/>
                        <a:gd name="connsiteX3" fmla="*/ 59635 w 123245"/>
                        <a:gd name="connsiteY3" fmla="*/ 500932 h 500932"/>
                        <a:gd name="connsiteX4" fmla="*/ 0 w 123245"/>
                        <a:gd name="connsiteY4" fmla="*/ 238539 h 500932"/>
                        <a:gd name="connsiteX5" fmla="*/ 7951 w 123245"/>
                        <a:gd name="connsiteY5" fmla="*/ 0 h 5009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23245" h="500932">
                          <a:moveTo>
                            <a:pt x="7951" y="0"/>
                          </a:moveTo>
                          <a:lnTo>
                            <a:pt x="123245" y="7951"/>
                          </a:lnTo>
                          <a:lnTo>
                            <a:pt x="115294" y="294198"/>
                          </a:lnTo>
                          <a:lnTo>
                            <a:pt x="59635" y="500932"/>
                          </a:lnTo>
                          <a:lnTo>
                            <a:pt x="0" y="238539"/>
                          </a:lnTo>
                          <a:lnTo>
                            <a:pt x="7951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cxnSp>
                  <p:nvCxnSpPr>
                    <p:cNvPr id="302" name="Straight Connector 301">
                      <a:extLst>
                        <a:ext uri="{FF2B5EF4-FFF2-40B4-BE49-F238E27FC236}">
                          <a16:creationId xmlns:a16="http://schemas.microsoft.com/office/drawing/2014/main" id="{A6C1CC59-8EBB-414F-BFCD-AC58AB173A0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452730" y="4114800"/>
                      <a:ext cx="119270" cy="7951"/>
                    </a:xfrm>
                    <a:prstGeom prst="line">
                      <a:avLst/>
                    </a:prstGeom>
                    <a:ln w="31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03" name="Freeform 299">
                      <a:extLst>
                        <a:ext uri="{FF2B5EF4-FFF2-40B4-BE49-F238E27FC236}">
                          <a16:creationId xmlns:a16="http://schemas.microsoft.com/office/drawing/2014/main" id="{196B9BB5-145D-4AF1-B55A-7B09AC1151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19423" y="3693381"/>
                      <a:ext cx="174928" cy="337930"/>
                    </a:xfrm>
                    <a:custGeom>
                      <a:avLst/>
                      <a:gdLst>
                        <a:gd name="connsiteX0" fmla="*/ 0 w 174928"/>
                        <a:gd name="connsiteY0" fmla="*/ 0 h 337930"/>
                        <a:gd name="connsiteX1" fmla="*/ 59634 w 174928"/>
                        <a:gd name="connsiteY1" fmla="*/ 178904 h 337930"/>
                        <a:gd name="connsiteX2" fmla="*/ 131196 w 174928"/>
                        <a:gd name="connsiteY2" fmla="*/ 337930 h 337930"/>
                        <a:gd name="connsiteX3" fmla="*/ 123245 w 174928"/>
                        <a:gd name="connsiteY3" fmla="*/ 139148 h 337930"/>
                        <a:gd name="connsiteX4" fmla="*/ 174928 w 174928"/>
                        <a:gd name="connsiteY4" fmla="*/ 55659 h 337930"/>
                        <a:gd name="connsiteX5" fmla="*/ 147099 w 174928"/>
                        <a:gd name="connsiteY5" fmla="*/ 55659 h 337930"/>
                        <a:gd name="connsiteX6" fmla="*/ 91440 w 174928"/>
                        <a:gd name="connsiteY6" fmla="*/ 71562 h 337930"/>
                        <a:gd name="connsiteX7" fmla="*/ 79513 w 174928"/>
                        <a:gd name="connsiteY7" fmla="*/ 35781 h 337930"/>
                        <a:gd name="connsiteX8" fmla="*/ 0 w 174928"/>
                        <a:gd name="connsiteY8" fmla="*/ 0 h 3379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74928" h="337930">
                          <a:moveTo>
                            <a:pt x="0" y="0"/>
                          </a:moveTo>
                          <a:lnTo>
                            <a:pt x="59634" y="178904"/>
                          </a:lnTo>
                          <a:lnTo>
                            <a:pt x="131196" y="337930"/>
                          </a:lnTo>
                          <a:lnTo>
                            <a:pt x="123245" y="139148"/>
                          </a:lnTo>
                          <a:lnTo>
                            <a:pt x="174928" y="55659"/>
                          </a:lnTo>
                          <a:lnTo>
                            <a:pt x="147099" y="55659"/>
                          </a:lnTo>
                          <a:lnTo>
                            <a:pt x="91440" y="71562"/>
                          </a:lnTo>
                          <a:lnTo>
                            <a:pt x="79513" y="3578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304" name="Freeform 300">
                      <a:extLst>
                        <a:ext uri="{FF2B5EF4-FFF2-40B4-BE49-F238E27FC236}">
                          <a16:creationId xmlns:a16="http://schemas.microsoft.com/office/drawing/2014/main" id="{153BD863-E08B-4E51-A3E9-5495F53CFF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12974" y="1470991"/>
                      <a:ext cx="254442" cy="147099"/>
                    </a:xfrm>
                    <a:custGeom>
                      <a:avLst/>
                      <a:gdLst>
                        <a:gd name="connsiteX0" fmla="*/ 254442 w 254442"/>
                        <a:gd name="connsiteY0" fmla="*/ 147099 h 147099"/>
                        <a:gd name="connsiteX1" fmla="*/ 0 w 254442"/>
                        <a:gd name="connsiteY1" fmla="*/ 147099 h 147099"/>
                        <a:gd name="connsiteX2" fmla="*/ 0 w 254442"/>
                        <a:gd name="connsiteY2" fmla="*/ 51684 h 147099"/>
                        <a:gd name="connsiteX3" fmla="*/ 35781 w 254442"/>
                        <a:gd name="connsiteY3" fmla="*/ 47708 h 147099"/>
                        <a:gd name="connsiteX4" fmla="*/ 51683 w 254442"/>
                        <a:gd name="connsiteY4" fmla="*/ 3976 h 147099"/>
                        <a:gd name="connsiteX5" fmla="*/ 234563 w 254442"/>
                        <a:gd name="connsiteY5" fmla="*/ 0 h 147099"/>
                        <a:gd name="connsiteX6" fmla="*/ 218661 w 254442"/>
                        <a:gd name="connsiteY6" fmla="*/ 47708 h 147099"/>
                        <a:gd name="connsiteX7" fmla="*/ 238539 w 254442"/>
                        <a:gd name="connsiteY7" fmla="*/ 67586 h 147099"/>
                        <a:gd name="connsiteX8" fmla="*/ 254442 w 254442"/>
                        <a:gd name="connsiteY8" fmla="*/ 147099 h 1470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54442" h="147099">
                          <a:moveTo>
                            <a:pt x="254442" y="147099"/>
                          </a:moveTo>
                          <a:lnTo>
                            <a:pt x="0" y="147099"/>
                          </a:lnTo>
                          <a:lnTo>
                            <a:pt x="0" y="51684"/>
                          </a:lnTo>
                          <a:lnTo>
                            <a:pt x="35781" y="47708"/>
                          </a:lnTo>
                          <a:lnTo>
                            <a:pt x="51683" y="3976"/>
                          </a:lnTo>
                          <a:lnTo>
                            <a:pt x="234563" y="0"/>
                          </a:lnTo>
                          <a:lnTo>
                            <a:pt x="218661" y="47708"/>
                          </a:lnTo>
                          <a:lnTo>
                            <a:pt x="238539" y="67586"/>
                          </a:lnTo>
                          <a:lnTo>
                            <a:pt x="254442" y="147099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305" name="Freeform 301">
                      <a:extLst>
                        <a:ext uri="{FF2B5EF4-FFF2-40B4-BE49-F238E27FC236}">
                          <a16:creationId xmlns:a16="http://schemas.microsoft.com/office/drawing/2014/main" id="{BE29EA6B-B78F-4DBD-A9C2-553A18BA46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13583" y="1534602"/>
                      <a:ext cx="107342" cy="159026"/>
                    </a:xfrm>
                    <a:custGeom>
                      <a:avLst/>
                      <a:gdLst>
                        <a:gd name="connsiteX0" fmla="*/ 0 w 107342"/>
                        <a:gd name="connsiteY0" fmla="*/ 119269 h 159026"/>
                        <a:gd name="connsiteX1" fmla="*/ 47707 w 107342"/>
                        <a:gd name="connsiteY1" fmla="*/ 19878 h 159026"/>
                        <a:gd name="connsiteX2" fmla="*/ 71561 w 107342"/>
                        <a:gd name="connsiteY2" fmla="*/ 0 h 159026"/>
                        <a:gd name="connsiteX3" fmla="*/ 103367 w 107342"/>
                        <a:gd name="connsiteY3" fmla="*/ 0 h 159026"/>
                        <a:gd name="connsiteX4" fmla="*/ 107342 w 107342"/>
                        <a:gd name="connsiteY4" fmla="*/ 159026 h 159026"/>
                        <a:gd name="connsiteX5" fmla="*/ 67586 w 107342"/>
                        <a:gd name="connsiteY5" fmla="*/ 147099 h 159026"/>
                        <a:gd name="connsiteX6" fmla="*/ 0 w 107342"/>
                        <a:gd name="connsiteY6" fmla="*/ 119269 h 1590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07342" h="159026">
                          <a:moveTo>
                            <a:pt x="0" y="119269"/>
                          </a:moveTo>
                          <a:lnTo>
                            <a:pt x="47707" y="19878"/>
                          </a:lnTo>
                          <a:lnTo>
                            <a:pt x="71561" y="0"/>
                          </a:lnTo>
                          <a:lnTo>
                            <a:pt x="103367" y="0"/>
                          </a:lnTo>
                          <a:lnTo>
                            <a:pt x="107342" y="159026"/>
                          </a:lnTo>
                          <a:lnTo>
                            <a:pt x="67586" y="147099"/>
                          </a:lnTo>
                          <a:lnTo>
                            <a:pt x="0" y="119269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306" name="Freeform 302">
                      <a:extLst>
                        <a:ext uri="{FF2B5EF4-FFF2-40B4-BE49-F238E27FC236}">
                          <a16:creationId xmlns:a16="http://schemas.microsoft.com/office/drawing/2014/main" id="{C7259DB5-A27D-4F2F-A375-5DD347FC9A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43562" y="1522675"/>
                      <a:ext cx="119269" cy="159026"/>
                    </a:xfrm>
                    <a:custGeom>
                      <a:avLst/>
                      <a:gdLst>
                        <a:gd name="connsiteX0" fmla="*/ 119269 w 119269"/>
                        <a:gd name="connsiteY0" fmla="*/ 135172 h 159026"/>
                        <a:gd name="connsiteX1" fmla="*/ 27829 w 119269"/>
                        <a:gd name="connsiteY1" fmla="*/ 159026 h 159026"/>
                        <a:gd name="connsiteX2" fmla="*/ 19878 w 119269"/>
                        <a:gd name="connsiteY2" fmla="*/ 35781 h 159026"/>
                        <a:gd name="connsiteX3" fmla="*/ 0 w 119269"/>
                        <a:gd name="connsiteY3" fmla="*/ 0 h 159026"/>
                        <a:gd name="connsiteX4" fmla="*/ 51683 w 119269"/>
                        <a:gd name="connsiteY4" fmla="*/ 7951 h 159026"/>
                        <a:gd name="connsiteX5" fmla="*/ 67586 w 119269"/>
                        <a:gd name="connsiteY5" fmla="*/ 31805 h 159026"/>
                        <a:gd name="connsiteX6" fmla="*/ 91440 w 119269"/>
                        <a:gd name="connsiteY6" fmla="*/ 47708 h 159026"/>
                        <a:gd name="connsiteX7" fmla="*/ 119269 w 119269"/>
                        <a:gd name="connsiteY7" fmla="*/ 135172 h 1590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9269" h="159026">
                          <a:moveTo>
                            <a:pt x="119269" y="135172"/>
                          </a:moveTo>
                          <a:lnTo>
                            <a:pt x="27829" y="159026"/>
                          </a:lnTo>
                          <a:lnTo>
                            <a:pt x="19878" y="35781"/>
                          </a:lnTo>
                          <a:lnTo>
                            <a:pt x="0" y="0"/>
                          </a:lnTo>
                          <a:lnTo>
                            <a:pt x="51683" y="7951"/>
                          </a:lnTo>
                          <a:lnTo>
                            <a:pt x="67586" y="31805"/>
                          </a:lnTo>
                          <a:lnTo>
                            <a:pt x="91440" y="47708"/>
                          </a:lnTo>
                          <a:lnTo>
                            <a:pt x="119269" y="135172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307" name="Freeform 303">
                      <a:extLst>
                        <a:ext uri="{FF2B5EF4-FFF2-40B4-BE49-F238E27FC236}">
                          <a16:creationId xmlns:a16="http://schemas.microsoft.com/office/drawing/2014/main" id="{5C52F8B7-A95A-497B-8A4C-B470EA1216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76738" y="1443038"/>
                      <a:ext cx="328612" cy="83343"/>
                    </a:xfrm>
                    <a:custGeom>
                      <a:avLst/>
                      <a:gdLst>
                        <a:gd name="connsiteX0" fmla="*/ 0 w 328612"/>
                        <a:gd name="connsiteY0" fmla="*/ 83343 h 83343"/>
                        <a:gd name="connsiteX1" fmla="*/ 4762 w 328612"/>
                        <a:gd name="connsiteY1" fmla="*/ 11906 h 83343"/>
                        <a:gd name="connsiteX2" fmla="*/ 35718 w 328612"/>
                        <a:gd name="connsiteY2" fmla="*/ 0 h 83343"/>
                        <a:gd name="connsiteX3" fmla="*/ 311943 w 328612"/>
                        <a:gd name="connsiteY3" fmla="*/ 4762 h 83343"/>
                        <a:gd name="connsiteX4" fmla="*/ 328612 w 328612"/>
                        <a:gd name="connsiteY4" fmla="*/ 14287 h 83343"/>
                        <a:gd name="connsiteX5" fmla="*/ 326231 w 328612"/>
                        <a:gd name="connsiteY5" fmla="*/ 83343 h 83343"/>
                        <a:gd name="connsiteX6" fmla="*/ 264318 w 328612"/>
                        <a:gd name="connsiteY6" fmla="*/ 76200 h 83343"/>
                        <a:gd name="connsiteX7" fmla="*/ 69056 w 328612"/>
                        <a:gd name="connsiteY7" fmla="*/ 73818 h 83343"/>
                        <a:gd name="connsiteX8" fmla="*/ 0 w 328612"/>
                        <a:gd name="connsiteY8" fmla="*/ 83343 h 833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612" h="83343">
                          <a:moveTo>
                            <a:pt x="0" y="83343"/>
                          </a:moveTo>
                          <a:lnTo>
                            <a:pt x="4762" y="11906"/>
                          </a:lnTo>
                          <a:lnTo>
                            <a:pt x="35718" y="0"/>
                          </a:lnTo>
                          <a:lnTo>
                            <a:pt x="311943" y="4762"/>
                          </a:lnTo>
                          <a:lnTo>
                            <a:pt x="328612" y="14287"/>
                          </a:lnTo>
                          <a:cubicBezTo>
                            <a:pt x="327818" y="37306"/>
                            <a:pt x="327025" y="60324"/>
                            <a:pt x="326231" y="83343"/>
                          </a:cubicBezTo>
                          <a:lnTo>
                            <a:pt x="264318" y="76200"/>
                          </a:lnTo>
                          <a:lnTo>
                            <a:pt x="69056" y="73818"/>
                          </a:lnTo>
                          <a:lnTo>
                            <a:pt x="0" y="83343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</p:grpSp>
              <p:cxnSp>
                <p:nvCxnSpPr>
                  <p:cNvPr id="284" name="Straight Connector 283">
                    <a:extLst>
                      <a:ext uri="{FF2B5EF4-FFF2-40B4-BE49-F238E27FC236}">
                        <a16:creationId xmlns:a16="http://schemas.microsoft.com/office/drawing/2014/main" id="{26B6CBC3-F431-4369-90BA-483095D2812B}"/>
                      </a:ext>
                    </a:extLst>
                  </p:cNvPr>
                  <p:cNvCxnSpPr/>
                  <p:nvPr/>
                </p:nvCxnSpPr>
                <p:spPr>
                  <a:xfrm>
                    <a:off x="2691897" y="5869663"/>
                    <a:ext cx="54321" cy="144856"/>
                  </a:xfrm>
                  <a:prstGeom prst="line">
                    <a:avLst/>
                  </a:prstGeom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>
                    <a:extLst>
                      <a:ext uri="{FF2B5EF4-FFF2-40B4-BE49-F238E27FC236}">
                        <a16:creationId xmlns:a16="http://schemas.microsoft.com/office/drawing/2014/main" id="{D18468CD-EEA1-4CBF-879B-ED2C3554725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746217" y="5869666"/>
                    <a:ext cx="42250" cy="144854"/>
                  </a:xfrm>
                  <a:prstGeom prst="line">
                    <a:avLst/>
                  </a:prstGeom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69" name="Line 86">
                <a:extLst>
                  <a:ext uri="{FF2B5EF4-FFF2-40B4-BE49-F238E27FC236}">
                    <a16:creationId xmlns:a16="http://schemas.microsoft.com/office/drawing/2014/main" id="{A3A6DF7C-9E67-4ED4-9D01-09F6D1D939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65701" y="3021108"/>
                <a:ext cx="75438" cy="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8DA18A44-EC75-4DA3-ACD8-A29A60E8F098}"/>
                  </a:ext>
                </a:extLst>
              </p:cNvPr>
              <p:cNvSpPr/>
              <p:nvPr/>
            </p:nvSpPr>
            <p:spPr>
              <a:xfrm>
                <a:off x="1653002" y="2639250"/>
                <a:ext cx="13716" cy="597336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+mj-lt"/>
                </a:endParaRPr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E8824B4A-FDBF-4B5C-9DC2-A2F101019BD4}"/>
                  </a:ext>
                </a:extLst>
              </p:cNvPr>
              <p:cNvSpPr/>
              <p:nvPr/>
            </p:nvSpPr>
            <p:spPr>
              <a:xfrm>
                <a:off x="3839668" y="2860517"/>
                <a:ext cx="13716" cy="597336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+mj-lt"/>
                </a:endParaRPr>
              </a:p>
            </p:txBody>
          </p:sp>
          <p:sp>
            <p:nvSpPr>
              <p:cNvPr id="272" name="Rectangle 67">
                <a:extLst>
                  <a:ext uri="{FF2B5EF4-FFF2-40B4-BE49-F238E27FC236}">
                    <a16:creationId xmlns:a16="http://schemas.microsoft.com/office/drawing/2014/main" id="{25C18D62-E0DB-46F6-985B-6AFC5853DF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5207" y="2836496"/>
                <a:ext cx="190687" cy="164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FF0000"/>
                    </a:solidFill>
                    <a:latin typeface="+mj-lt"/>
                    <a:ea typeface="Verdana" pitchFamily="34" charset="0"/>
                    <a:cs typeface="Verdana" pitchFamily="34" charset="0"/>
                  </a:rPr>
                  <a:t>LoS</a:t>
                </a:r>
                <a:endParaRPr lang="en-US" sz="1400" dirty="0">
                  <a:solidFill>
                    <a:srgbClr val="FF0000"/>
                  </a:solidFill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73" name="Rectangle 67">
                <a:extLst>
                  <a:ext uri="{FF2B5EF4-FFF2-40B4-BE49-F238E27FC236}">
                    <a16:creationId xmlns:a16="http://schemas.microsoft.com/office/drawing/2014/main" id="{18AA3DEF-FC2D-4149-8246-FC521D9A91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0647" y="2852842"/>
                <a:ext cx="190687" cy="164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FF0000"/>
                    </a:solidFill>
                    <a:latin typeface="+mj-lt"/>
                    <a:ea typeface="Verdana" pitchFamily="34" charset="0"/>
                    <a:cs typeface="Verdana" pitchFamily="34" charset="0"/>
                  </a:rPr>
                  <a:t>LoS</a:t>
                </a:r>
                <a:endParaRPr lang="en-US" sz="1400" dirty="0">
                  <a:solidFill>
                    <a:srgbClr val="FF0000"/>
                  </a:solidFill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74" name="Line 85">
                <a:extLst>
                  <a:ext uri="{FF2B5EF4-FFF2-40B4-BE49-F238E27FC236}">
                    <a16:creationId xmlns:a16="http://schemas.microsoft.com/office/drawing/2014/main" id="{FC906F05-9D4F-47FE-9EA5-B3BAAC8F68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1593137" y="2894990"/>
                <a:ext cx="0" cy="8229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 type="stealth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75" name="Line 85">
                <a:extLst>
                  <a:ext uri="{FF2B5EF4-FFF2-40B4-BE49-F238E27FC236}">
                    <a16:creationId xmlns:a16="http://schemas.microsoft.com/office/drawing/2014/main" id="{DFE7FF58-4D2E-4DAB-9662-4BDB1A132B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8299" y="3020381"/>
                <a:ext cx="0" cy="8229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 type="stealth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76" name="Line 86">
                <a:extLst>
                  <a:ext uri="{FF2B5EF4-FFF2-40B4-BE49-F238E27FC236}">
                    <a16:creationId xmlns:a16="http://schemas.microsoft.com/office/drawing/2014/main" id="{7738BE11-32D8-4501-A9F9-8FCF17ADD4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66625" y="2932572"/>
                <a:ext cx="78097" cy="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77" name="Line 86">
                <a:extLst>
                  <a:ext uri="{FF2B5EF4-FFF2-40B4-BE49-F238E27FC236}">
                    <a16:creationId xmlns:a16="http://schemas.microsoft.com/office/drawing/2014/main" id="{35321817-94FB-4852-9AB1-E9FF79EEDD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69284" y="3017910"/>
                <a:ext cx="75438" cy="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78" name="Line 85">
                <a:extLst>
                  <a:ext uri="{FF2B5EF4-FFF2-40B4-BE49-F238E27FC236}">
                    <a16:creationId xmlns:a16="http://schemas.microsoft.com/office/drawing/2014/main" id="{18041293-9493-404C-823E-B7D4BD2CD0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3918300" y="2846149"/>
                <a:ext cx="0" cy="8229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 type="stealth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7EB806B6-434E-4EFB-8721-C79F1A212BE1}"/>
                  </a:ext>
                </a:extLst>
              </p:cNvPr>
              <p:cNvCxnSpPr/>
              <p:nvPr/>
            </p:nvCxnSpPr>
            <p:spPr>
              <a:xfrm flipH="1">
                <a:off x="2266067" y="3543690"/>
                <a:ext cx="1058844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0" name="TextBox 279">
                <a:extLst>
                  <a:ext uri="{FF2B5EF4-FFF2-40B4-BE49-F238E27FC236}">
                    <a16:creationId xmlns:a16="http://schemas.microsoft.com/office/drawing/2014/main" id="{FFDAB3FB-B392-4807-959C-8902B4A631B9}"/>
                  </a:ext>
                </a:extLst>
              </p:cNvPr>
              <p:cNvSpPr txBox="1"/>
              <p:nvPr/>
            </p:nvSpPr>
            <p:spPr>
              <a:xfrm>
                <a:off x="2672138" y="3592675"/>
                <a:ext cx="292387" cy="2346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>
                    <a:latin typeface="+mj-lt"/>
                  </a:rPr>
                  <a:t>(b)</a:t>
                </a:r>
              </a:p>
            </p:txBody>
          </p:sp>
        </p:grpSp>
      </p:grpSp>
      <p:sp>
        <p:nvSpPr>
          <p:cNvPr id="374" name="TextBox 373">
            <a:extLst>
              <a:ext uri="{FF2B5EF4-FFF2-40B4-BE49-F238E27FC236}">
                <a16:creationId xmlns:a16="http://schemas.microsoft.com/office/drawing/2014/main" id="{70804943-E32C-4A1F-A818-4293B4A6DBC0}"/>
              </a:ext>
            </a:extLst>
          </p:cNvPr>
          <p:cNvSpPr txBox="1"/>
          <p:nvPr/>
        </p:nvSpPr>
        <p:spPr>
          <a:xfrm>
            <a:off x="5029200" y="2743200"/>
            <a:ext cx="35174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>
                <a:latin typeface="+mj-lt"/>
              </a:rPr>
              <a:t>Leveling</a:t>
            </a:r>
          </a:p>
          <a:p>
            <a:r>
              <a:rPr lang="en-US" sz="1600">
                <a:latin typeface="+mj-lt"/>
              </a:rPr>
              <a:t>From a single set up:</a:t>
            </a:r>
          </a:p>
          <a:p>
            <a:pPr lvl="1"/>
            <a:r>
              <a:rPr lang="en-US" sz="1600">
                <a:latin typeface="+mj-lt"/>
              </a:rPr>
              <a:t>(a) BS A and FS B</a:t>
            </a:r>
          </a:p>
          <a:p>
            <a:pPr lvl="1"/>
            <a:r>
              <a:rPr lang="en-US" sz="1600">
                <a:latin typeface="+mj-lt"/>
              </a:rPr>
              <a:t>(b) BS B and FS A</a:t>
            </a:r>
          </a:p>
          <a:p>
            <a:endParaRPr lang="en-US" sz="1600">
              <a:latin typeface="+mj-lt"/>
            </a:endParaRPr>
          </a:p>
          <a:p>
            <a:r>
              <a:rPr lang="en-US" sz="1600">
                <a:latin typeface="+mj-lt"/>
              </a:rPr>
              <a:t>Collimation error does not compensate.</a:t>
            </a:r>
          </a:p>
        </p:txBody>
      </p:sp>
    </p:spTree>
    <p:extLst>
      <p:ext uri="{BB962C8B-B14F-4D97-AF65-F5344CB8AC3E}">
        <p14:creationId xmlns:p14="http://schemas.microsoft.com/office/powerpoint/2010/main" val="21982936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F1FECC-1E34-42F6-93E9-C97280415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D. Redundancies; 1. General</a:t>
            </a:r>
          </a:p>
          <a:p>
            <a:pPr lvl="1"/>
            <a:r>
              <a:rPr lang="en-US"/>
              <a:t>Measurements must be</a:t>
            </a:r>
            <a:r>
              <a:rPr lang="en-US" i="1"/>
              <a:t> independent.</a:t>
            </a:r>
          </a:p>
          <a:p>
            <a:pPr lvl="3"/>
            <a:r>
              <a:rPr lang="en-US">
                <a:latin typeface="+mj-lt"/>
              </a:rPr>
              <a:t>Not changing conditions allows mistakes &amp; systematic errors repeatition.</a:t>
            </a:r>
          </a:p>
          <a:p>
            <a:pPr lvl="1"/>
            <a:endParaRPr lang="en-US" i="1" dirty="0"/>
          </a:p>
        </p:txBody>
      </p:sp>
      <p:sp>
        <p:nvSpPr>
          <p:cNvPr id="374" name="TextBox 373">
            <a:extLst>
              <a:ext uri="{FF2B5EF4-FFF2-40B4-BE49-F238E27FC236}">
                <a16:creationId xmlns:a16="http://schemas.microsoft.com/office/drawing/2014/main" id="{70804943-E32C-4A1F-A818-4293B4A6DBC0}"/>
              </a:ext>
            </a:extLst>
          </p:cNvPr>
          <p:cNvSpPr txBox="1"/>
          <p:nvPr/>
        </p:nvSpPr>
        <p:spPr>
          <a:xfrm>
            <a:off x="5029200" y="2743200"/>
            <a:ext cx="39697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>
                <a:latin typeface="+mj-lt"/>
              </a:rPr>
              <a:t>Leveling</a:t>
            </a:r>
          </a:p>
          <a:p>
            <a:r>
              <a:rPr lang="en-US" sz="1600">
                <a:latin typeface="+mj-lt"/>
              </a:rPr>
              <a:t>As min, inst should be taken down &amp; reset:</a:t>
            </a:r>
          </a:p>
          <a:p>
            <a:endParaRPr lang="en-US" sz="1600">
              <a:latin typeface="+mj-lt"/>
            </a:endParaRPr>
          </a:p>
          <a:p>
            <a:pPr lvl="1"/>
            <a:r>
              <a:rPr lang="en-US" sz="1600">
                <a:latin typeface="+mj-lt"/>
              </a:rPr>
              <a:t>(a) Balance BS &amp; FS dists;</a:t>
            </a:r>
          </a:p>
          <a:p>
            <a:pPr lvl="1"/>
            <a:r>
              <a:rPr lang="en-US" sz="1600">
                <a:latin typeface="+mj-lt"/>
              </a:rPr>
              <a:t>      BS A then FS B</a:t>
            </a:r>
          </a:p>
          <a:p>
            <a:pPr lvl="1"/>
            <a:endParaRPr lang="en-US" sz="1600">
              <a:latin typeface="+mj-lt"/>
            </a:endParaRPr>
          </a:p>
          <a:p>
            <a:pPr lvl="1"/>
            <a:r>
              <a:rPr lang="en-US" sz="1600">
                <a:latin typeface="+mj-lt"/>
              </a:rPr>
              <a:t>(b) Reset inst with BS/FS dists balanced;</a:t>
            </a:r>
          </a:p>
          <a:p>
            <a:pPr lvl="1"/>
            <a:r>
              <a:rPr lang="en-US" sz="1600">
                <a:latin typeface="+mj-lt"/>
              </a:rPr>
              <a:t>     BS B then FS A</a:t>
            </a:r>
          </a:p>
        </p:txBody>
      </p:sp>
      <p:grpSp>
        <p:nvGrpSpPr>
          <p:cNvPr id="878" name="Group 877">
            <a:extLst>
              <a:ext uri="{FF2B5EF4-FFF2-40B4-BE49-F238E27FC236}">
                <a16:creationId xmlns:a16="http://schemas.microsoft.com/office/drawing/2014/main" id="{9EDC716A-359E-4F8C-97C1-611A52545E11}"/>
              </a:ext>
            </a:extLst>
          </p:cNvPr>
          <p:cNvGrpSpPr>
            <a:grpSpLocks noChangeAspect="1"/>
          </p:cNvGrpSpPr>
          <p:nvPr/>
        </p:nvGrpSpPr>
        <p:grpSpPr>
          <a:xfrm>
            <a:off x="904569" y="2286000"/>
            <a:ext cx="3636701" cy="2953512"/>
            <a:chOff x="704922" y="2286000"/>
            <a:chExt cx="4575240" cy="3715738"/>
          </a:xfrm>
        </p:grpSpPr>
        <p:grpSp>
          <p:nvGrpSpPr>
            <p:cNvPr id="879" name="Group 16">
              <a:extLst>
                <a:ext uri="{FF2B5EF4-FFF2-40B4-BE49-F238E27FC236}">
                  <a16:creationId xmlns:a16="http://schemas.microsoft.com/office/drawing/2014/main" id="{69230638-0DF6-4A90-8B35-7D31522A17A5}"/>
                </a:ext>
              </a:extLst>
            </p:cNvPr>
            <p:cNvGrpSpPr/>
            <p:nvPr/>
          </p:nvGrpSpPr>
          <p:grpSpPr>
            <a:xfrm>
              <a:off x="708162" y="2286000"/>
              <a:ext cx="4572000" cy="1925850"/>
              <a:chOff x="708162" y="1989199"/>
              <a:chExt cx="4572000" cy="1925850"/>
            </a:xfrm>
          </p:grpSpPr>
          <p:sp>
            <p:nvSpPr>
              <p:cNvPr id="1006" name="Rectangle 71">
                <a:extLst>
                  <a:ext uri="{FF2B5EF4-FFF2-40B4-BE49-F238E27FC236}">
                    <a16:creationId xmlns:a16="http://schemas.microsoft.com/office/drawing/2014/main" id="{C84C06DD-927F-44FE-9F9C-E240C8836F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9403" y="3434167"/>
                <a:ext cx="124846" cy="266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dirty="0">
                    <a:solidFill>
                      <a:srgbClr val="000000"/>
                    </a:solidFill>
                    <a:latin typeface="+mj-lt"/>
                    <a:ea typeface="Verdana" pitchFamily="34" charset="0"/>
                    <a:cs typeface="Verdana" pitchFamily="34" charset="0"/>
                  </a:rPr>
                  <a:t>A</a:t>
                </a:r>
              </a:p>
            </p:txBody>
          </p:sp>
          <p:grpSp>
            <p:nvGrpSpPr>
              <p:cNvPr id="1007" name="Group 370">
                <a:extLst>
                  <a:ext uri="{FF2B5EF4-FFF2-40B4-BE49-F238E27FC236}">
                    <a16:creationId xmlns:a16="http://schemas.microsoft.com/office/drawing/2014/main" id="{254C803E-8242-4ABB-926F-84EE526B1531}"/>
                  </a:ext>
                </a:extLst>
              </p:cNvPr>
              <p:cNvGrpSpPr/>
              <p:nvPr/>
            </p:nvGrpSpPr>
            <p:grpSpPr>
              <a:xfrm>
                <a:off x="1120179" y="2978525"/>
                <a:ext cx="48586" cy="42756"/>
                <a:chOff x="1690605" y="2129646"/>
                <a:chExt cx="39236" cy="34528"/>
              </a:xfrm>
            </p:grpSpPr>
            <p:sp>
              <p:nvSpPr>
                <p:cNvPr id="1125" name="Line 15">
                  <a:extLst>
                    <a:ext uri="{FF2B5EF4-FFF2-40B4-BE49-F238E27FC236}">
                      <a16:creationId xmlns:a16="http://schemas.microsoft.com/office/drawing/2014/main" id="{6E733EEE-991B-4C34-9315-3CA5579D07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0022" y="2129646"/>
                  <a:ext cx="20403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1126" name="Line 22">
                  <a:extLst>
                    <a:ext uri="{FF2B5EF4-FFF2-40B4-BE49-F238E27FC236}">
                      <a16:creationId xmlns:a16="http://schemas.microsoft.com/office/drawing/2014/main" id="{6D4ACBA7-D487-4C2C-9676-89D33446EC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90605" y="2129646"/>
                  <a:ext cx="0" cy="3452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1127" name="Line 23">
                  <a:extLst>
                    <a:ext uri="{FF2B5EF4-FFF2-40B4-BE49-F238E27FC236}">
                      <a16:creationId xmlns:a16="http://schemas.microsoft.com/office/drawing/2014/main" id="{455F4392-D03B-4DE5-92AC-2894C2D339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90605" y="2164174"/>
                  <a:ext cx="39236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1128" name="Line 24">
                  <a:extLst>
                    <a:ext uri="{FF2B5EF4-FFF2-40B4-BE49-F238E27FC236}">
                      <a16:creationId xmlns:a16="http://schemas.microsoft.com/office/drawing/2014/main" id="{FFF9A9B9-6150-46B8-92B3-4DBFC49ACA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729841" y="2129646"/>
                  <a:ext cx="0" cy="3452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1129" name="Line 25">
                  <a:extLst>
                    <a:ext uri="{FF2B5EF4-FFF2-40B4-BE49-F238E27FC236}">
                      <a16:creationId xmlns:a16="http://schemas.microsoft.com/office/drawing/2014/main" id="{C7142CC1-CF13-46AF-BA0A-1EBE0C1FB7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690605" y="2129646"/>
                  <a:ext cx="39236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</p:grpSp>
          <p:grpSp>
            <p:nvGrpSpPr>
              <p:cNvPr id="1008" name="Group 371">
                <a:extLst>
                  <a:ext uri="{FF2B5EF4-FFF2-40B4-BE49-F238E27FC236}">
                    <a16:creationId xmlns:a16="http://schemas.microsoft.com/office/drawing/2014/main" id="{CA71B14F-EF6D-4A0B-B888-9352C606F821}"/>
                  </a:ext>
                </a:extLst>
              </p:cNvPr>
              <p:cNvGrpSpPr/>
              <p:nvPr/>
            </p:nvGrpSpPr>
            <p:grpSpPr>
              <a:xfrm>
                <a:off x="4728464" y="3348058"/>
                <a:ext cx="49559" cy="42756"/>
                <a:chOff x="4285074" y="2605630"/>
                <a:chExt cx="40021" cy="34528"/>
              </a:xfrm>
            </p:grpSpPr>
            <p:sp>
              <p:nvSpPr>
                <p:cNvPr id="1120" name="Line 19">
                  <a:extLst>
                    <a:ext uri="{FF2B5EF4-FFF2-40B4-BE49-F238E27FC236}">
                      <a16:creationId xmlns:a16="http://schemas.microsoft.com/office/drawing/2014/main" id="{D5C51A95-E2E5-48C3-90F8-A9A711C1CB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95275" y="2605630"/>
                  <a:ext cx="1961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1121" name="Line 26">
                  <a:extLst>
                    <a:ext uri="{FF2B5EF4-FFF2-40B4-BE49-F238E27FC236}">
                      <a16:creationId xmlns:a16="http://schemas.microsoft.com/office/drawing/2014/main" id="{EED0D141-267D-4949-8676-D023B518D2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85074" y="2605630"/>
                  <a:ext cx="0" cy="3452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1122" name="Line 27">
                  <a:extLst>
                    <a:ext uri="{FF2B5EF4-FFF2-40B4-BE49-F238E27FC236}">
                      <a16:creationId xmlns:a16="http://schemas.microsoft.com/office/drawing/2014/main" id="{05800574-447E-4DD5-8609-F49034BA7F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85074" y="2640158"/>
                  <a:ext cx="40021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1123" name="Line 28">
                  <a:extLst>
                    <a:ext uri="{FF2B5EF4-FFF2-40B4-BE49-F238E27FC236}">
                      <a16:creationId xmlns:a16="http://schemas.microsoft.com/office/drawing/2014/main" id="{23E0FAB3-F218-436D-AFB2-D502C0178A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25095" y="2605630"/>
                  <a:ext cx="0" cy="3452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1124" name="Line 29">
                  <a:extLst>
                    <a:ext uri="{FF2B5EF4-FFF2-40B4-BE49-F238E27FC236}">
                      <a16:creationId xmlns:a16="http://schemas.microsoft.com/office/drawing/2014/main" id="{FC120CB5-1101-446B-9F4A-060CA85CDB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285074" y="2605630"/>
                  <a:ext cx="40021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</p:grpSp>
          <p:grpSp>
            <p:nvGrpSpPr>
              <p:cNvPr id="1009" name="Group 372">
                <a:extLst>
                  <a:ext uri="{FF2B5EF4-FFF2-40B4-BE49-F238E27FC236}">
                    <a16:creationId xmlns:a16="http://schemas.microsoft.com/office/drawing/2014/main" id="{BC730B16-EAF0-4989-AC8D-E3E9E8862ABF}"/>
                  </a:ext>
                </a:extLst>
              </p:cNvPr>
              <p:cNvGrpSpPr/>
              <p:nvPr/>
            </p:nvGrpSpPr>
            <p:grpSpPr>
              <a:xfrm>
                <a:off x="750922" y="2969780"/>
                <a:ext cx="4529240" cy="450919"/>
                <a:chOff x="1392410" y="2122583"/>
                <a:chExt cx="3657602" cy="364141"/>
              </a:xfrm>
            </p:grpSpPr>
            <p:grpSp>
              <p:nvGrpSpPr>
                <p:cNvPr id="1082" name="Group 440">
                  <a:extLst>
                    <a:ext uri="{FF2B5EF4-FFF2-40B4-BE49-F238E27FC236}">
                      <a16:creationId xmlns:a16="http://schemas.microsoft.com/office/drawing/2014/main" id="{694889B8-96CC-46BC-8385-AD003C4F8E5E}"/>
                    </a:ext>
                  </a:extLst>
                </p:cNvPr>
                <p:cNvGrpSpPr/>
                <p:nvPr/>
              </p:nvGrpSpPr>
              <p:grpSpPr>
                <a:xfrm flipV="1">
                  <a:off x="1392410" y="2147695"/>
                  <a:ext cx="298195" cy="65526"/>
                  <a:chOff x="1392410" y="2095118"/>
                  <a:chExt cx="298195" cy="52577"/>
                </a:xfrm>
              </p:grpSpPr>
              <p:sp>
                <p:nvSpPr>
                  <p:cNvPr id="1116" name="Line 30">
                    <a:extLst>
                      <a:ext uri="{FF2B5EF4-FFF2-40B4-BE49-F238E27FC236}">
                        <a16:creationId xmlns:a16="http://schemas.microsoft.com/office/drawing/2014/main" id="{F7C99F09-2528-48C0-A22E-92059FC634C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92410" y="2095118"/>
                    <a:ext cx="165577" cy="27465"/>
                  </a:xfrm>
                  <a:prstGeom prst="line">
                    <a:avLst/>
                  </a:prstGeom>
                  <a:noFill/>
                  <a:ln w="6350">
                    <a:solidFill>
                      <a:srgbClr val="008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4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117" name="Line 31">
                    <a:extLst>
                      <a:ext uri="{FF2B5EF4-FFF2-40B4-BE49-F238E27FC236}">
                        <a16:creationId xmlns:a16="http://schemas.microsoft.com/office/drawing/2014/main" id="{D7FE4232-822C-4B62-9BA1-53E3F5495E7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57987" y="2122583"/>
                    <a:ext cx="40806" cy="4708"/>
                  </a:xfrm>
                  <a:prstGeom prst="line">
                    <a:avLst/>
                  </a:prstGeom>
                  <a:noFill/>
                  <a:ln w="6350">
                    <a:solidFill>
                      <a:srgbClr val="008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4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118" name="Line 32">
                    <a:extLst>
                      <a:ext uri="{FF2B5EF4-FFF2-40B4-BE49-F238E27FC236}">
                        <a16:creationId xmlns:a16="http://schemas.microsoft.com/office/drawing/2014/main" id="{70923C4A-0A0A-49D9-A717-296ABB1E12F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98792" y="2127292"/>
                    <a:ext cx="66702" cy="18049"/>
                  </a:xfrm>
                  <a:prstGeom prst="line">
                    <a:avLst/>
                  </a:prstGeom>
                  <a:noFill/>
                  <a:ln w="6350">
                    <a:solidFill>
                      <a:srgbClr val="008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4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119" name="Line 60">
                    <a:extLst>
                      <a:ext uri="{FF2B5EF4-FFF2-40B4-BE49-F238E27FC236}">
                        <a16:creationId xmlns:a16="http://schemas.microsoft.com/office/drawing/2014/main" id="{DFAA111B-CB2D-451B-9303-37FFDAC10D6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65494" y="2145341"/>
                    <a:ext cx="25111" cy="2354"/>
                  </a:xfrm>
                  <a:prstGeom prst="line">
                    <a:avLst/>
                  </a:prstGeom>
                  <a:noFill/>
                  <a:ln w="6350">
                    <a:solidFill>
                      <a:srgbClr val="008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4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grpSp>
              <p:nvGrpSpPr>
                <p:cNvPr id="1083" name="Group 441">
                  <a:extLst>
                    <a:ext uri="{FF2B5EF4-FFF2-40B4-BE49-F238E27FC236}">
                      <a16:creationId xmlns:a16="http://schemas.microsoft.com/office/drawing/2014/main" id="{45407B06-0C09-4739-8683-8A68FFCD7F22}"/>
                    </a:ext>
                  </a:extLst>
                </p:cNvPr>
                <p:cNvGrpSpPr/>
                <p:nvPr/>
              </p:nvGrpSpPr>
              <p:grpSpPr>
                <a:xfrm>
                  <a:off x="1729841" y="2122583"/>
                  <a:ext cx="3320171" cy="364141"/>
                  <a:chOff x="1729841" y="2122583"/>
                  <a:chExt cx="3320171" cy="364141"/>
                </a:xfrm>
              </p:grpSpPr>
              <p:grpSp>
                <p:nvGrpSpPr>
                  <p:cNvPr id="1084" name="Group 442">
                    <a:extLst>
                      <a:ext uri="{FF2B5EF4-FFF2-40B4-BE49-F238E27FC236}">
                        <a16:creationId xmlns:a16="http://schemas.microsoft.com/office/drawing/2014/main" id="{92B027A1-4FB6-4D4A-8C92-1447F4318924}"/>
                      </a:ext>
                    </a:extLst>
                  </p:cNvPr>
                  <p:cNvGrpSpPr/>
                  <p:nvPr/>
                </p:nvGrpSpPr>
                <p:grpSpPr>
                  <a:xfrm>
                    <a:off x="1729841" y="2122583"/>
                    <a:ext cx="2872091" cy="322523"/>
                    <a:chOff x="1729841" y="2122583"/>
                    <a:chExt cx="2872091" cy="322523"/>
                  </a:xfrm>
                </p:grpSpPr>
                <p:grpSp>
                  <p:nvGrpSpPr>
                    <p:cNvPr id="1090" name="Group 448">
                      <a:extLst>
                        <a:ext uri="{FF2B5EF4-FFF2-40B4-BE49-F238E27FC236}">
                          <a16:creationId xmlns:a16="http://schemas.microsoft.com/office/drawing/2014/main" id="{96D64FB5-0BE5-420E-932D-19EFA8B0CD9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786342" y="2122583"/>
                      <a:ext cx="2815590" cy="322523"/>
                      <a:chOff x="1786342" y="2122583"/>
                      <a:chExt cx="2815590" cy="322523"/>
                    </a:xfrm>
                  </p:grpSpPr>
                  <p:sp>
                    <p:nvSpPr>
                      <p:cNvPr id="1092" name="Line 33">
                        <a:extLst>
                          <a:ext uri="{FF2B5EF4-FFF2-40B4-BE49-F238E27FC236}">
                            <a16:creationId xmlns:a16="http://schemas.microsoft.com/office/drawing/2014/main" id="{003BC464-5877-43C4-9D83-8BC86EDFC07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786342" y="2158681"/>
                        <a:ext cx="103584" cy="3924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1093" name="Line 34">
                        <a:extLst>
                          <a:ext uri="{FF2B5EF4-FFF2-40B4-BE49-F238E27FC236}">
                            <a16:creationId xmlns:a16="http://schemas.microsoft.com/office/drawing/2014/main" id="{903F6B36-11D7-4A1D-AE04-357CA36F884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89925" y="2162605"/>
                        <a:ext cx="152237" cy="9417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1094" name="Line 35">
                        <a:extLst>
                          <a:ext uri="{FF2B5EF4-FFF2-40B4-BE49-F238E27FC236}">
                            <a16:creationId xmlns:a16="http://schemas.microsoft.com/office/drawing/2014/main" id="{DDAC95B8-20A8-44AF-ADC4-16DFF885B9E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042162" y="2167313"/>
                        <a:ext cx="165577" cy="4708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1095" name="Line 36">
                        <a:extLst>
                          <a:ext uri="{FF2B5EF4-FFF2-40B4-BE49-F238E27FC236}">
                            <a16:creationId xmlns:a16="http://schemas.microsoft.com/office/drawing/2014/main" id="{3D639020-0E20-4D8E-8822-758CB40B494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207738" y="2153972"/>
                        <a:ext cx="183626" cy="13341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1096" name="Line 37">
                        <a:extLst>
                          <a:ext uri="{FF2B5EF4-FFF2-40B4-BE49-F238E27FC236}">
                            <a16:creationId xmlns:a16="http://schemas.microsoft.com/office/drawing/2014/main" id="{EED41EE8-6258-42B0-9428-CD80F992AA0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91364" y="2153972"/>
                        <a:ext cx="87889" cy="785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1097" name="Line 38">
                        <a:extLst>
                          <a:ext uri="{FF2B5EF4-FFF2-40B4-BE49-F238E27FC236}">
                            <a16:creationId xmlns:a16="http://schemas.microsoft.com/office/drawing/2014/main" id="{589540A3-6670-45A3-B9C3-EE45064E273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479253" y="2153972"/>
                        <a:ext cx="87889" cy="785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1098" name="Line 39">
                        <a:extLst>
                          <a:ext uri="{FF2B5EF4-FFF2-40B4-BE49-F238E27FC236}">
                            <a16:creationId xmlns:a16="http://schemas.microsoft.com/office/drawing/2014/main" id="{519EDE33-A4CB-4D25-BA5B-97964EA3C0D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567142" y="2135924"/>
                        <a:ext cx="147528" cy="18048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1099" name="Line 40">
                        <a:extLst>
                          <a:ext uri="{FF2B5EF4-FFF2-40B4-BE49-F238E27FC236}">
                            <a16:creationId xmlns:a16="http://schemas.microsoft.com/office/drawing/2014/main" id="{4DB1F27F-AD93-4050-9757-DE99571426B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714670" y="2127292"/>
                        <a:ext cx="147528" cy="8632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1100" name="Line 41">
                        <a:extLst>
                          <a:ext uri="{FF2B5EF4-FFF2-40B4-BE49-F238E27FC236}">
                            <a16:creationId xmlns:a16="http://schemas.microsoft.com/office/drawing/2014/main" id="{A6D3845C-9DF5-496F-927F-094ABEB5084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862198" y="2127292"/>
                        <a:ext cx="107507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1101" name="Line 42">
                        <a:extLst>
                          <a:ext uri="{FF2B5EF4-FFF2-40B4-BE49-F238E27FC236}">
                            <a16:creationId xmlns:a16="http://schemas.microsoft.com/office/drawing/2014/main" id="{30587140-5F21-49FE-BB4C-5681FB6E9DA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969706" y="2122583"/>
                        <a:ext cx="116924" cy="4708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1102" name="Line 43">
                        <a:extLst>
                          <a:ext uri="{FF2B5EF4-FFF2-40B4-BE49-F238E27FC236}">
                            <a16:creationId xmlns:a16="http://schemas.microsoft.com/office/drawing/2014/main" id="{D9777EC8-9BA4-4FBA-9DA4-D0AD32A29A1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86630" y="2122583"/>
                        <a:ext cx="143605" cy="8632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1103" name="Line 44">
                        <a:extLst>
                          <a:ext uri="{FF2B5EF4-FFF2-40B4-BE49-F238E27FC236}">
                            <a16:creationId xmlns:a16="http://schemas.microsoft.com/office/drawing/2014/main" id="{3FFA56C4-8BE2-46C7-8FDE-E31C35D5038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230234" y="2131216"/>
                        <a:ext cx="102799" cy="14125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1104" name="Line 45">
                        <a:extLst>
                          <a:ext uri="{FF2B5EF4-FFF2-40B4-BE49-F238E27FC236}">
                            <a16:creationId xmlns:a16="http://schemas.microsoft.com/office/drawing/2014/main" id="{115628FD-26FB-409A-8E27-A9825061F6D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33033" y="2145341"/>
                        <a:ext cx="85535" cy="8632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1105" name="Line 46">
                        <a:extLst>
                          <a:ext uri="{FF2B5EF4-FFF2-40B4-BE49-F238E27FC236}">
                            <a16:creationId xmlns:a16="http://schemas.microsoft.com/office/drawing/2014/main" id="{6DB9BC76-942E-4622-A911-F70F808605C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18568" y="2153972"/>
                        <a:ext cx="73764" cy="20403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1106" name="Line 47">
                        <a:extLst>
                          <a:ext uri="{FF2B5EF4-FFF2-40B4-BE49-F238E27FC236}">
                            <a16:creationId xmlns:a16="http://schemas.microsoft.com/office/drawing/2014/main" id="{84202638-1BC1-409D-86DA-AA0031F7D4C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92332" y="2174375"/>
                        <a:ext cx="73764" cy="20403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1107" name="Line 48">
                        <a:extLst>
                          <a:ext uri="{FF2B5EF4-FFF2-40B4-BE49-F238E27FC236}">
                            <a16:creationId xmlns:a16="http://schemas.microsoft.com/office/drawing/2014/main" id="{7D27E8BA-FA91-4EAB-BB51-691097CDF1C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566096" y="2194778"/>
                        <a:ext cx="170285" cy="25896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1108" name="Line 49">
                        <a:extLst>
                          <a:ext uri="{FF2B5EF4-FFF2-40B4-BE49-F238E27FC236}">
                            <a16:creationId xmlns:a16="http://schemas.microsoft.com/office/drawing/2014/main" id="{41CE5AA2-7B97-4C48-9988-43F14EB78F0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736381" y="2220674"/>
                        <a:ext cx="184410" cy="44729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1109" name="Line 50">
                        <a:extLst>
                          <a:ext uri="{FF2B5EF4-FFF2-40B4-BE49-F238E27FC236}">
                            <a16:creationId xmlns:a16="http://schemas.microsoft.com/office/drawing/2014/main" id="{9B9A1708-E2A0-4B54-9254-103C2C57812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20792" y="2265403"/>
                        <a:ext cx="210306" cy="72195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1110" name="Line 51">
                        <a:extLst>
                          <a:ext uri="{FF2B5EF4-FFF2-40B4-BE49-F238E27FC236}">
                            <a16:creationId xmlns:a16="http://schemas.microsoft.com/office/drawing/2014/main" id="{D3978F5E-BEBD-4234-9226-C13633AB8B5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131098" y="2337598"/>
                        <a:ext cx="98875" cy="4473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1111" name="Line 52">
                        <a:extLst>
                          <a:ext uri="{FF2B5EF4-FFF2-40B4-BE49-F238E27FC236}">
                            <a16:creationId xmlns:a16="http://schemas.microsoft.com/office/drawing/2014/main" id="{66E4C28D-5B7E-4F35-AA25-EF28A025B08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29973" y="2382327"/>
                        <a:ext cx="76118" cy="31389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1112" name="Line 53">
                        <a:extLst>
                          <a:ext uri="{FF2B5EF4-FFF2-40B4-BE49-F238E27FC236}">
                            <a16:creationId xmlns:a16="http://schemas.microsoft.com/office/drawing/2014/main" id="{340A9D33-74DE-4559-BDE2-07DBFD1BBEA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306091" y="2413716"/>
                        <a:ext cx="67486" cy="8632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1113" name="Line 54">
                        <a:extLst>
                          <a:ext uri="{FF2B5EF4-FFF2-40B4-BE49-F238E27FC236}">
                            <a16:creationId xmlns:a16="http://schemas.microsoft.com/office/drawing/2014/main" id="{A99DFAFA-126D-4F0E-B164-5F2EA6DBD34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373578" y="2422348"/>
                        <a:ext cx="66702" cy="13341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1114" name="Line 55">
                        <a:extLst>
                          <a:ext uri="{FF2B5EF4-FFF2-40B4-BE49-F238E27FC236}">
                            <a16:creationId xmlns:a16="http://schemas.microsoft.com/office/drawing/2014/main" id="{CCF5575B-2D79-4E92-8337-E7E7F8619A2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40279" y="2435689"/>
                        <a:ext cx="62778" cy="9417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1115" name="Line 56">
                        <a:extLst>
                          <a:ext uri="{FF2B5EF4-FFF2-40B4-BE49-F238E27FC236}">
                            <a16:creationId xmlns:a16="http://schemas.microsoft.com/office/drawing/2014/main" id="{F51030B2-8F2A-4A37-B3F7-8DF5383ACBA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03057" y="2445105"/>
                        <a:ext cx="98875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</p:grpSp>
                <p:sp>
                  <p:nvSpPr>
                    <p:cNvPr id="1091" name="Line 61">
                      <a:extLst>
                        <a:ext uri="{FF2B5EF4-FFF2-40B4-BE49-F238E27FC236}">
                          <a16:creationId xmlns:a16="http://schemas.microsoft.com/office/drawing/2014/main" id="{230E162F-872B-40B5-9B05-27EE3324CB8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9841" y="2152403"/>
                      <a:ext cx="56500" cy="627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</p:grpSp>
              <p:grpSp>
                <p:nvGrpSpPr>
                  <p:cNvPr id="1085" name="Group 443">
                    <a:extLst>
                      <a:ext uri="{FF2B5EF4-FFF2-40B4-BE49-F238E27FC236}">
                        <a16:creationId xmlns:a16="http://schemas.microsoft.com/office/drawing/2014/main" id="{00DFF750-D44D-4796-93B8-03E8F199C189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4649803" y="2440897"/>
                    <a:ext cx="400209" cy="45827"/>
                    <a:chOff x="4649801" y="2405084"/>
                    <a:chExt cx="400209" cy="48653"/>
                  </a:xfrm>
                </p:grpSpPr>
                <p:sp>
                  <p:nvSpPr>
                    <p:cNvPr id="1086" name="Line 57">
                      <a:extLst>
                        <a:ext uri="{FF2B5EF4-FFF2-40B4-BE49-F238E27FC236}">
                          <a16:creationId xmlns:a16="http://schemas.microsoft.com/office/drawing/2014/main" id="{8D526BEF-FF0A-48F3-9EA3-F903D48EB1B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04731" y="2440397"/>
                      <a:ext cx="85535" cy="9417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1087" name="Line 58">
                      <a:extLst>
                        <a:ext uri="{FF2B5EF4-FFF2-40B4-BE49-F238E27FC236}">
                          <a16:creationId xmlns:a16="http://schemas.microsoft.com/office/drawing/2014/main" id="{8BD74261-D3FC-4560-B27A-2D45C355282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90266" y="2449814"/>
                      <a:ext cx="26681" cy="392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1088" name="Line 59">
                      <a:extLst>
                        <a:ext uri="{FF2B5EF4-FFF2-40B4-BE49-F238E27FC236}">
                          <a16:creationId xmlns:a16="http://schemas.microsoft.com/office/drawing/2014/main" id="{BABDD7B7-C2D8-4ED8-BD52-1628C228877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816947" y="2405084"/>
                      <a:ext cx="233063" cy="4865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1089" name="Line 63">
                      <a:extLst>
                        <a:ext uri="{FF2B5EF4-FFF2-40B4-BE49-F238E27FC236}">
                          <a16:creationId xmlns:a16="http://schemas.microsoft.com/office/drawing/2014/main" id="{087C7E70-A7B1-4A11-8CBA-AF9AB2637B5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649801" y="2440397"/>
                      <a:ext cx="54931" cy="235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1010" name="Rectangle 68">
                <a:extLst>
                  <a:ext uri="{FF2B5EF4-FFF2-40B4-BE49-F238E27FC236}">
                    <a16:creationId xmlns:a16="http://schemas.microsoft.com/office/drawing/2014/main" id="{93D13342-FBA2-4121-9295-EBDA0E4765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5958" y="3050588"/>
                <a:ext cx="118900" cy="266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+mj-lt"/>
                    <a:ea typeface="Verdana" pitchFamily="34" charset="0"/>
                    <a:cs typeface="Verdana" pitchFamily="34" charset="0"/>
                  </a:rPr>
                  <a:t>B</a:t>
                </a:r>
                <a:endParaRPr lang="en-US" sz="1400" dirty="0">
                  <a:solidFill>
                    <a:srgbClr val="000000"/>
                  </a:solidFill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011" name="Rectangle 1010">
                <a:extLst>
                  <a:ext uri="{FF2B5EF4-FFF2-40B4-BE49-F238E27FC236}">
                    <a16:creationId xmlns:a16="http://schemas.microsoft.com/office/drawing/2014/main" id="{CBF67A63-C5B7-4A05-806A-0DD6FF3E3C21}"/>
                  </a:ext>
                </a:extLst>
              </p:cNvPr>
              <p:cNvSpPr/>
              <p:nvPr/>
            </p:nvSpPr>
            <p:spPr>
              <a:xfrm>
                <a:off x="1129205" y="1989199"/>
                <a:ext cx="22646" cy="986249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+mj-lt"/>
                </a:endParaRPr>
              </a:p>
            </p:txBody>
          </p:sp>
          <p:sp>
            <p:nvSpPr>
              <p:cNvPr id="1012" name="Rectangle 1011">
                <a:extLst>
                  <a:ext uri="{FF2B5EF4-FFF2-40B4-BE49-F238E27FC236}">
                    <a16:creationId xmlns:a16="http://schemas.microsoft.com/office/drawing/2014/main" id="{958BD499-F9D9-41FE-B3CD-A334D573A6E4}"/>
                  </a:ext>
                </a:extLst>
              </p:cNvPr>
              <p:cNvSpPr/>
              <p:nvPr/>
            </p:nvSpPr>
            <p:spPr>
              <a:xfrm>
                <a:off x="4739564" y="2354527"/>
                <a:ext cx="22646" cy="986249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+mj-lt"/>
                </a:endParaRPr>
              </a:p>
            </p:txBody>
          </p:sp>
          <p:grpSp>
            <p:nvGrpSpPr>
              <p:cNvPr id="1013" name="Group 15">
                <a:extLst>
                  <a:ext uri="{FF2B5EF4-FFF2-40B4-BE49-F238E27FC236}">
                    <a16:creationId xmlns:a16="http://schemas.microsoft.com/office/drawing/2014/main" id="{594D0F44-07BD-4E73-8F4D-28AFD9AE4E1C}"/>
                  </a:ext>
                </a:extLst>
              </p:cNvPr>
              <p:cNvGrpSpPr/>
              <p:nvPr/>
            </p:nvGrpSpPr>
            <p:grpSpPr>
              <a:xfrm>
                <a:off x="708162" y="2377981"/>
                <a:ext cx="4519216" cy="826863"/>
                <a:chOff x="708162" y="2309885"/>
                <a:chExt cx="4519216" cy="826863"/>
              </a:xfrm>
            </p:grpSpPr>
            <p:sp>
              <p:nvSpPr>
                <p:cNvPr id="1016" name="Rectangle 66">
                  <a:extLst>
                    <a:ext uri="{FF2B5EF4-FFF2-40B4-BE49-F238E27FC236}">
                      <a16:creationId xmlns:a16="http://schemas.microsoft.com/office/drawing/2014/main" id="{95DE385C-2589-4720-B6DE-32100B48CB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87880" y="2617817"/>
                  <a:ext cx="465693" cy="2663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>
                      <a:solidFill>
                        <a:srgbClr val="0000FF"/>
                      </a:solidFill>
                      <a:latin typeface="+mj-lt"/>
                      <a:ea typeface="Verdana" pitchFamily="34" charset="0"/>
                      <a:cs typeface="Verdana" pitchFamily="34" charset="0"/>
                    </a:rPr>
                    <a:t>Horiz</a:t>
                  </a:r>
                  <a:endParaRPr lang="en-US" sz="1400" dirty="0">
                    <a:solidFill>
                      <a:srgbClr val="0000FF"/>
                    </a:solidFill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1017" name="Rectangle 67">
                  <a:extLst>
                    <a:ext uri="{FF2B5EF4-FFF2-40B4-BE49-F238E27FC236}">
                      <a16:creationId xmlns:a16="http://schemas.microsoft.com/office/drawing/2014/main" id="{9E8B3559-25B0-4C9D-B7EC-E58B60A2E1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20244" y="2627290"/>
                  <a:ext cx="465693" cy="2663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>
                      <a:solidFill>
                        <a:srgbClr val="0000FF"/>
                      </a:solidFill>
                      <a:latin typeface="+mj-lt"/>
                      <a:ea typeface="Verdana" pitchFamily="34" charset="0"/>
                      <a:cs typeface="Verdana" pitchFamily="34" charset="0"/>
                    </a:rPr>
                    <a:t>Horiz</a:t>
                  </a:r>
                  <a:endParaRPr lang="en-US" sz="1400" dirty="0">
                    <a:solidFill>
                      <a:srgbClr val="0000FF"/>
                    </a:solidFill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1018" name="Rectangle 69">
                  <a:extLst>
                    <a:ext uri="{FF2B5EF4-FFF2-40B4-BE49-F238E27FC236}">
                      <a16:creationId xmlns:a16="http://schemas.microsoft.com/office/drawing/2014/main" id="{7CBD0420-6A77-4E6A-B447-E73ABB3AB2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8162" y="2503670"/>
                  <a:ext cx="241605" cy="2663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>
                      <a:solidFill>
                        <a:srgbClr val="FF0000"/>
                      </a:solidFill>
                      <a:latin typeface="+mj-lt"/>
                      <a:ea typeface="Verdana" pitchFamily="34" charset="0"/>
                      <a:cs typeface="Verdana" pitchFamily="34" charset="0"/>
                    </a:rPr>
                    <a:t>e</a:t>
                  </a:r>
                  <a:r>
                    <a:rPr lang="en-US" sz="1400" baseline="-25000">
                      <a:solidFill>
                        <a:srgbClr val="FF0000"/>
                      </a:solidFill>
                      <a:latin typeface="+mj-lt"/>
                      <a:ea typeface="Verdana" pitchFamily="34" charset="0"/>
                      <a:cs typeface="Verdana" pitchFamily="34" charset="0"/>
                    </a:rPr>
                    <a:t>FS</a:t>
                  </a:r>
                  <a:endParaRPr lang="en-US" sz="1400" baseline="-25000" dirty="0">
                    <a:solidFill>
                      <a:srgbClr val="FF0000"/>
                    </a:solidFill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1019" name="Rectangle 70">
                  <a:extLst>
                    <a:ext uri="{FF2B5EF4-FFF2-40B4-BE49-F238E27FC236}">
                      <a16:creationId xmlns:a16="http://schemas.microsoft.com/office/drawing/2014/main" id="{5367BC90-FE4B-4CCC-8DEE-82D24043B7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71742" y="2384104"/>
                  <a:ext cx="255636" cy="2663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>
                      <a:solidFill>
                        <a:srgbClr val="FF0000"/>
                      </a:solidFill>
                      <a:latin typeface="+mj-lt"/>
                      <a:ea typeface="Verdana" pitchFamily="34" charset="0"/>
                      <a:cs typeface="Verdana" pitchFamily="34" charset="0"/>
                    </a:rPr>
                    <a:t>e</a:t>
                  </a:r>
                  <a:r>
                    <a:rPr lang="en-US" sz="1400" baseline="-25000">
                      <a:solidFill>
                        <a:srgbClr val="FF0000"/>
                      </a:solidFill>
                      <a:latin typeface="+mj-lt"/>
                      <a:ea typeface="Verdana" pitchFamily="34" charset="0"/>
                      <a:cs typeface="Verdana" pitchFamily="34" charset="0"/>
                    </a:rPr>
                    <a:t>BS</a:t>
                  </a:r>
                  <a:endParaRPr lang="en-US" sz="1400" baseline="-25000" dirty="0">
                    <a:solidFill>
                      <a:srgbClr val="FF0000"/>
                    </a:solidFill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1020" name="Line 85">
                  <a:extLst>
                    <a:ext uri="{FF2B5EF4-FFF2-40B4-BE49-F238E27FC236}">
                      <a16:creationId xmlns:a16="http://schemas.microsoft.com/office/drawing/2014/main" id="{783D1346-44E9-4592-8774-9299A8CA01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30362" y="2656542"/>
                  <a:ext cx="0" cy="135877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 type="stealth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1021" name="Line 86">
                  <a:extLst>
                    <a:ext uri="{FF2B5EF4-FFF2-40B4-BE49-F238E27FC236}">
                      <a16:creationId xmlns:a16="http://schemas.microsoft.com/office/drawing/2014/main" id="{DCEC2A2B-E4E9-4E24-826B-A3A35F172B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80674" y="2565064"/>
                  <a:ext cx="128944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grpSp>
              <p:nvGrpSpPr>
                <p:cNvPr id="1022" name="Group 5">
                  <a:extLst>
                    <a:ext uri="{FF2B5EF4-FFF2-40B4-BE49-F238E27FC236}">
                      <a16:creationId xmlns:a16="http://schemas.microsoft.com/office/drawing/2014/main" id="{5A515D31-8088-4C24-BECB-B89E84C2B49B}"/>
                    </a:ext>
                  </a:extLst>
                </p:cNvPr>
                <p:cNvGrpSpPr/>
                <p:nvPr/>
              </p:nvGrpSpPr>
              <p:grpSpPr>
                <a:xfrm>
                  <a:off x="1158126" y="2555283"/>
                  <a:ext cx="3591588" cy="581465"/>
                  <a:chOff x="1158126" y="2555283"/>
                  <a:chExt cx="3591588" cy="581465"/>
                </a:xfrm>
              </p:grpSpPr>
              <p:grpSp>
                <p:nvGrpSpPr>
                  <p:cNvPr id="1031" name="Group 4">
                    <a:extLst>
                      <a:ext uri="{FF2B5EF4-FFF2-40B4-BE49-F238E27FC236}">
                        <a16:creationId xmlns:a16="http://schemas.microsoft.com/office/drawing/2014/main" id="{6EBC79A7-D324-4DD6-9648-4924C0452E59}"/>
                      </a:ext>
                    </a:extLst>
                  </p:cNvPr>
                  <p:cNvGrpSpPr/>
                  <p:nvPr/>
                </p:nvGrpSpPr>
                <p:grpSpPr>
                  <a:xfrm>
                    <a:off x="1158126" y="2555283"/>
                    <a:ext cx="3591588" cy="100824"/>
                    <a:chOff x="1158126" y="2555283"/>
                    <a:chExt cx="3591588" cy="100824"/>
                  </a:xfrm>
                </p:grpSpPr>
                <p:grpSp>
                  <p:nvGrpSpPr>
                    <p:cNvPr id="1078" name="Group 2">
                      <a:extLst>
                        <a:ext uri="{FF2B5EF4-FFF2-40B4-BE49-F238E27FC236}">
                          <a16:creationId xmlns:a16="http://schemas.microsoft.com/office/drawing/2014/main" id="{0085A62F-6D48-4184-B4B4-6FCEB4E6608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59238" y="2555283"/>
                      <a:ext cx="3575304" cy="97354"/>
                      <a:chOff x="1046305" y="2547997"/>
                      <a:chExt cx="3658578" cy="97354"/>
                    </a:xfrm>
                  </p:grpSpPr>
                  <p:sp>
                    <p:nvSpPr>
                      <p:cNvPr id="1080" name="Line 65">
                        <a:extLst>
                          <a:ext uri="{FF2B5EF4-FFF2-40B4-BE49-F238E27FC236}">
                            <a16:creationId xmlns:a16="http://schemas.microsoft.com/office/drawing/2014/main" id="{D5A6E1EE-0457-4AED-9FC5-6335E6024FF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1046305" y="2555927"/>
                        <a:ext cx="1828800" cy="89424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1081" name="Line 64">
                        <a:extLst>
                          <a:ext uri="{FF2B5EF4-FFF2-40B4-BE49-F238E27FC236}">
                            <a16:creationId xmlns:a16="http://schemas.microsoft.com/office/drawing/2014/main" id="{7AC14F20-8DC3-46B7-B72E-83713A65B38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76083" y="2547997"/>
                        <a:ext cx="1828800" cy="93601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</p:grpSp>
                <p:sp>
                  <p:nvSpPr>
                    <p:cNvPr id="1079" name="Line 64">
                      <a:extLst>
                        <a:ext uri="{FF2B5EF4-FFF2-40B4-BE49-F238E27FC236}">
                          <a16:creationId xmlns:a16="http://schemas.microsoft.com/office/drawing/2014/main" id="{3DA86B69-9050-492E-8907-968AC8BAB5C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158126" y="2656107"/>
                      <a:ext cx="3591588" cy="0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FF"/>
                      </a:solidFill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</p:grpSp>
              <p:grpSp>
                <p:nvGrpSpPr>
                  <p:cNvPr id="1032" name="Group 113">
                    <a:extLst>
                      <a:ext uri="{FF2B5EF4-FFF2-40B4-BE49-F238E27FC236}">
                        <a16:creationId xmlns:a16="http://schemas.microsoft.com/office/drawing/2014/main" id="{95203D0D-D86A-40CF-B5F1-2DBC74EF0B1C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808382" y="2639549"/>
                    <a:ext cx="280929" cy="497199"/>
                    <a:chOff x="5473812" y="3258212"/>
                    <a:chExt cx="1912288" cy="3384440"/>
                  </a:xfrm>
                </p:grpSpPr>
                <p:grpSp>
                  <p:nvGrpSpPr>
                    <p:cNvPr id="1033" name="Group 1905">
                      <a:extLst>
                        <a:ext uri="{FF2B5EF4-FFF2-40B4-BE49-F238E27FC236}">
                          <a16:creationId xmlns:a16="http://schemas.microsoft.com/office/drawing/2014/main" id="{77182116-744D-4461-96F6-00801E9FC82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46584" y="3258212"/>
                      <a:ext cx="579803" cy="337849"/>
                      <a:chOff x="6511020" y="2181474"/>
                      <a:chExt cx="579803" cy="337849"/>
                    </a:xfrm>
                  </p:grpSpPr>
                  <p:grpSp>
                    <p:nvGrpSpPr>
                      <p:cNvPr id="1060" name="Group 1872">
                        <a:extLst>
                          <a:ext uri="{FF2B5EF4-FFF2-40B4-BE49-F238E27FC236}">
                            <a16:creationId xmlns:a16="http://schemas.microsoft.com/office/drawing/2014/main" id="{FAA498A7-0A20-4ECF-B1E5-35128024C38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511020" y="2181474"/>
                        <a:ext cx="579803" cy="189166"/>
                        <a:chOff x="6472550" y="2134126"/>
                        <a:chExt cx="644226" cy="236457"/>
                      </a:xfrm>
                    </p:grpSpPr>
                    <p:sp>
                      <p:nvSpPr>
                        <p:cNvPr id="1072" name="Rectangle 1071">
                          <a:extLst>
                            <a:ext uri="{FF2B5EF4-FFF2-40B4-BE49-F238E27FC236}">
                              <a16:creationId xmlns:a16="http://schemas.microsoft.com/office/drawing/2014/main" id="{534D4A74-C0E4-4928-9B67-69F43918767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015540" y="2164261"/>
                          <a:ext cx="101236" cy="190093"/>
                        </a:xfrm>
                        <a:prstGeom prst="rect">
                          <a:avLst/>
                        </a:prstGeom>
                        <a:solidFill>
                          <a:srgbClr val="92D050"/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4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1073" name="Rectangle 1072">
                          <a:extLst>
                            <a:ext uri="{FF2B5EF4-FFF2-40B4-BE49-F238E27FC236}">
                              <a16:creationId xmlns:a16="http://schemas.microsoft.com/office/drawing/2014/main" id="{C67D71F1-1463-4E4C-A2E3-30838CCAD51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18408" y="2166582"/>
                          <a:ext cx="45719" cy="197047"/>
                        </a:xfrm>
                        <a:prstGeom prst="rect">
                          <a:avLst/>
                        </a:prstGeom>
                        <a:solidFill>
                          <a:srgbClr val="92D050"/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4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1074" name="Rounded Rectangle 318">
                          <a:extLst>
                            <a:ext uri="{FF2B5EF4-FFF2-40B4-BE49-F238E27FC236}">
                              <a16:creationId xmlns:a16="http://schemas.microsoft.com/office/drawing/2014/main" id="{B2417A51-AA15-44B0-95DF-AA8EF8988F8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59621" y="2134126"/>
                          <a:ext cx="461064" cy="236456"/>
                        </a:xfrm>
                        <a:prstGeom prst="roundRect">
                          <a:avLst/>
                        </a:prstGeom>
                        <a:solidFill>
                          <a:srgbClr val="008000"/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4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1075" name="Rectangle 1074">
                          <a:extLst>
                            <a:ext uri="{FF2B5EF4-FFF2-40B4-BE49-F238E27FC236}">
                              <a16:creationId xmlns:a16="http://schemas.microsoft.com/office/drawing/2014/main" id="{AB5B8F10-2971-41F4-9177-EDA60E3C1B4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72550" y="2205991"/>
                          <a:ext cx="45719" cy="108956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4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1076" name="Rounded Rectangle 320">
                          <a:extLst>
                            <a:ext uri="{FF2B5EF4-FFF2-40B4-BE49-F238E27FC236}">
                              <a16:creationId xmlns:a16="http://schemas.microsoft.com/office/drawing/2014/main" id="{EDFBA2C6-6872-4CD5-A27D-CC57B9A7864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72955" y="2194400"/>
                          <a:ext cx="337426" cy="176183"/>
                        </a:xfrm>
                        <a:prstGeom prst="roundRect">
                          <a:avLst/>
                        </a:prstGeom>
                        <a:solidFill>
                          <a:srgbClr val="92D050"/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4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1077" name="Oval 1076">
                          <a:extLst>
                            <a:ext uri="{FF2B5EF4-FFF2-40B4-BE49-F238E27FC236}">
                              <a16:creationId xmlns:a16="http://schemas.microsoft.com/office/drawing/2014/main" id="{8A3AEF9F-76AF-455F-8D54-734E471AA7F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858411" y="2247719"/>
                          <a:ext cx="121061" cy="104319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chemeClr val="tx1">
                                <a:lumMod val="75000"/>
                                <a:lumOff val="25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tx1">
                                <a:lumMod val="75000"/>
                                <a:lumOff val="25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  <a:shade val="100000"/>
                                <a:satMod val="115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4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1061" name="Rectangle 1060">
                        <a:extLst>
                          <a:ext uri="{FF2B5EF4-FFF2-40B4-BE49-F238E27FC236}">
                            <a16:creationId xmlns:a16="http://schemas.microsoft.com/office/drawing/2014/main" id="{03DDD0DB-E361-4E46-AFCF-88ACE0EAFC7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14969" y="2379856"/>
                        <a:ext cx="373229" cy="41728"/>
                      </a:xfrm>
                      <a:prstGeom prst="rect">
                        <a:avLst/>
                      </a:prstGeom>
                      <a:solidFill>
                        <a:srgbClr val="008000"/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grpSp>
                    <p:nvGrpSpPr>
                      <p:cNvPr id="1062" name="Group 72">
                        <a:extLst>
                          <a:ext uri="{FF2B5EF4-FFF2-40B4-BE49-F238E27FC236}">
                            <a16:creationId xmlns:a16="http://schemas.microsoft.com/office/drawing/2014/main" id="{15E08A85-1C0B-4516-A428-FFD636619BC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808119" y="2422872"/>
                        <a:ext cx="73152" cy="57607"/>
                        <a:chOff x="5646283" y="853457"/>
                        <a:chExt cx="73152" cy="64008"/>
                      </a:xfrm>
                    </p:grpSpPr>
                    <p:sp>
                      <p:nvSpPr>
                        <p:cNvPr id="1070" name="Rectangle 1069">
                          <a:extLst>
                            <a:ext uri="{FF2B5EF4-FFF2-40B4-BE49-F238E27FC236}">
                              <a16:creationId xmlns:a16="http://schemas.microsoft.com/office/drawing/2014/main" id="{CA806C63-9973-47CD-846D-6D4A5DA644E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668776" y="853457"/>
                          <a:ext cx="27432" cy="64008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4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1071" name="Rectangle 1070">
                          <a:extLst>
                            <a:ext uri="{FF2B5EF4-FFF2-40B4-BE49-F238E27FC236}">
                              <a16:creationId xmlns:a16="http://schemas.microsoft.com/office/drawing/2014/main" id="{C3F57920-9A3E-4A04-AF06-80027C96569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646283" y="870061"/>
                          <a:ext cx="73152" cy="27432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50000"/>
                          </a:schemeClr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4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1063" name="Rectangle 1062">
                        <a:extLst>
                          <a:ext uri="{FF2B5EF4-FFF2-40B4-BE49-F238E27FC236}">
                            <a16:creationId xmlns:a16="http://schemas.microsoft.com/office/drawing/2014/main" id="{B1315829-8B7C-42D9-A58B-AC64D4164F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60485" y="2478176"/>
                        <a:ext cx="293255" cy="41147"/>
                      </a:xfrm>
                      <a:prstGeom prst="rect">
                        <a:avLst/>
                      </a:prstGeom>
                      <a:solidFill>
                        <a:srgbClr val="008000"/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grpSp>
                    <p:nvGrpSpPr>
                      <p:cNvPr id="1064" name="Group 71">
                        <a:extLst>
                          <a:ext uri="{FF2B5EF4-FFF2-40B4-BE49-F238E27FC236}">
                            <a16:creationId xmlns:a16="http://schemas.microsoft.com/office/drawing/2014/main" id="{3ECC2D76-7998-4888-9E59-BF30D28992F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56423" y="2420912"/>
                        <a:ext cx="73152" cy="57607"/>
                        <a:chOff x="5646283" y="853457"/>
                        <a:chExt cx="73152" cy="64008"/>
                      </a:xfrm>
                    </p:grpSpPr>
                    <p:sp>
                      <p:nvSpPr>
                        <p:cNvPr id="1068" name="Rectangle 1067">
                          <a:extLst>
                            <a:ext uri="{FF2B5EF4-FFF2-40B4-BE49-F238E27FC236}">
                              <a16:creationId xmlns:a16="http://schemas.microsoft.com/office/drawing/2014/main" id="{233F822C-FDD2-4918-8B24-C46E6CACDD8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668776" y="853457"/>
                          <a:ext cx="27432" cy="64008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4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1069" name="Rectangle 1068">
                          <a:extLst>
                            <a:ext uri="{FF2B5EF4-FFF2-40B4-BE49-F238E27FC236}">
                              <a16:creationId xmlns:a16="http://schemas.microsoft.com/office/drawing/2014/main" id="{F0625091-FBE5-4170-98B8-26E43C03198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646283" y="870061"/>
                          <a:ext cx="73152" cy="27432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50000"/>
                          </a:schemeClr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4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1065" name="Group 72">
                        <a:extLst>
                          <a:ext uri="{FF2B5EF4-FFF2-40B4-BE49-F238E27FC236}">
                            <a16:creationId xmlns:a16="http://schemas.microsoft.com/office/drawing/2014/main" id="{5F687363-7A48-4744-AAF3-604B19EF905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867299" y="2422872"/>
                        <a:ext cx="73152" cy="57607"/>
                        <a:chOff x="5646283" y="853457"/>
                        <a:chExt cx="73152" cy="64008"/>
                      </a:xfrm>
                    </p:grpSpPr>
                    <p:sp>
                      <p:nvSpPr>
                        <p:cNvPr id="1066" name="Rectangle 1065">
                          <a:extLst>
                            <a:ext uri="{FF2B5EF4-FFF2-40B4-BE49-F238E27FC236}">
                              <a16:creationId xmlns:a16="http://schemas.microsoft.com/office/drawing/2014/main" id="{D90116EC-0ADD-46D1-A1A8-52E29B1D6F6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668776" y="853457"/>
                          <a:ext cx="27432" cy="64008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4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1067" name="Rectangle 1066">
                          <a:extLst>
                            <a:ext uri="{FF2B5EF4-FFF2-40B4-BE49-F238E27FC236}">
                              <a16:creationId xmlns:a16="http://schemas.microsoft.com/office/drawing/2014/main" id="{3EAA9D54-E5EB-4FD5-AE3D-DD632956A30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646283" y="870061"/>
                          <a:ext cx="73152" cy="27432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50000"/>
                          </a:schemeClr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4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034" name="Group 1924">
                      <a:extLst>
                        <a:ext uri="{FF2B5EF4-FFF2-40B4-BE49-F238E27FC236}">
                          <a16:creationId xmlns:a16="http://schemas.microsoft.com/office/drawing/2014/main" id="{74AB629B-0FF5-40D6-8A97-A34226C0FED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473812" y="3597179"/>
                      <a:ext cx="1912288" cy="3045473"/>
                      <a:chOff x="1812899" y="3196301"/>
                      <a:chExt cx="1912288" cy="3045473"/>
                    </a:xfrm>
                  </p:grpSpPr>
                  <p:grpSp>
                    <p:nvGrpSpPr>
                      <p:cNvPr id="1035" name="Group 53">
                        <a:extLst>
                          <a:ext uri="{FF2B5EF4-FFF2-40B4-BE49-F238E27FC236}">
                            <a16:creationId xmlns:a16="http://schemas.microsoft.com/office/drawing/2014/main" id="{1E8C0659-DB3E-49BB-8258-87218A294D4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812899" y="3196301"/>
                        <a:ext cx="1912288" cy="3045473"/>
                        <a:chOff x="3582063" y="1443038"/>
                        <a:chExt cx="1912288" cy="3045473"/>
                      </a:xfrm>
                    </p:grpSpPr>
                    <p:sp>
                      <p:nvSpPr>
                        <p:cNvPr id="1038" name="Freeform 282">
                          <a:extLst>
                            <a:ext uri="{FF2B5EF4-FFF2-40B4-BE49-F238E27FC236}">
                              <a16:creationId xmlns:a16="http://schemas.microsoft.com/office/drawing/2014/main" id="{3F9DF67F-F8E5-4BAE-A751-D41B0FCFD81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436828" y="2027583"/>
                          <a:ext cx="174929" cy="1963972"/>
                        </a:xfrm>
                        <a:custGeom>
                          <a:avLst/>
                          <a:gdLst>
                            <a:gd name="connsiteX0" fmla="*/ 23854 w 174929"/>
                            <a:gd name="connsiteY0" fmla="*/ 0 h 1963972"/>
                            <a:gd name="connsiteX1" fmla="*/ 174929 w 174929"/>
                            <a:gd name="connsiteY1" fmla="*/ 7951 h 1963972"/>
                            <a:gd name="connsiteX2" fmla="*/ 163002 w 174929"/>
                            <a:gd name="connsiteY2" fmla="*/ 1900361 h 1963972"/>
                            <a:gd name="connsiteX3" fmla="*/ 131196 w 174929"/>
                            <a:gd name="connsiteY3" fmla="*/ 1963972 h 1963972"/>
                            <a:gd name="connsiteX4" fmla="*/ 27829 w 174929"/>
                            <a:gd name="connsiteY4" fmla="*/ 1956020 h 1963972"/>
                            <a:gd name="connsiteX5" fmla="*/ 0 w 174929"/>
                            <a:gd name="connsiteY5" fmla="*/ 1892410 h 1963972"/>
                            <a:gd name="connsiteX6" fmla="*/ 23854 w 174929"/>
                            <a:gd name="connsiteY6" fmla="*/ 0 h 196397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74929" h="1963972">
                              <a:moveTo>
                                <a:pt x="23854" y="0"/>
                              </a:moveTo>
                              <a:lnTo>
                                <a:pt x="174929" y="7951"/>
                              </a:lnTo>
                              <a:cubicBezTo>
                                <a:pt x="170953" y="638754"/>
                                <a:pt x="166978" y="1269558"/>
                                <a:pt x="163002" y="1900361"/>
                              </a:cubicBezTo>
                              <a:lnTo>
                                <a:pt x="131196" y="1963972"/>
                              </a:lnTo>
                              <a:lnTo>
                                <a:pt x="27829" y="1956020"/>
                              </a:lnTo>
                              <a:lnTo>
                                <a:pt x="0" y="1892410"/>
                              </a:lnTo>
                              <a:lnTo>
                                <a:pt x="23854" y="0"/>
                              </a:lnTo>
                              <a:close/>
                            </a:path>
                          </a:pathLst>
                        </a:custGeom>
                        <a:blipFill>
                          <a:blip r:embed="rId2" cstate="print"/>
                          <a:tile tx="0" ty="0" sx="100000" sy="100000" flip="none" algn="tl"/>
                        </a:blip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4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1039" name="Freeform 283">
                          <a:extLst>
                            <a:ext uri="{FF2B5EF4-FFF2-40B4-BE49-F238E27FC236}">
                              <a16:creationId xmlns:a16="http://schemas.microsoft.com/office/drawing/2014/main" id="{EE0B96A9-43FB-4A79-A87E-17F78BBE3BD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794637" y="2087217"/>
                          <a:ext cx="608274" cy="1641945"/>
                        </a:xfrm>
                        <a:custGeom>
                          <a:avLst/>
                          <a:gdLst>
                            <a:gd name="connsiteX0" fmla="*/ 0 w 608274"/>
                            <a:gd name="connsiteY0" fmla="*/ 0 h 1641945"/>
                            <a:gd name="connsiteX1" fmla="*/ 51683 w 608274"/>
                            <a:gd name="connsiteY1" fmla="*/ 7952 h 1641945"/>
                            <a:gd name="connsiteX2" fmla="*/ 592372 w 608274"/>
                            <a:gd name="connsiteY2" fmla="*/ 1550505 h 1641945"/>
                            <a:gd name="connsiteX3" fmla="*/ 584420 w 608274"/>
                            <a:gd name="connsiteY3" fmla="*/ 1582310 h 1641945"/>
                            <a:gd name="connsiteX4" fmla="*/ 608274 w 608274"/>
                            <a:gd name="connsiteY4" fmla="*/ 1641945 h 1641945"/>
                            <a:gd name="connsiteX5" fmla="*/ 532737 w 608274"/>
                            <a:gd name="connsiteY5" fmla="*/ 1610140 h 1641945"/>
                            <a:gd name="connsiteX6" fmla="*/ 524786 w 608274"/>
                            <a:gd name="connsiteY6" fmla="*/ 1578334 h 1641945"/>
                            <a:gd name="connsiteX7" fmla="*/ 492980 w 608274"/>
                            <a:gd name="connsiteY7" fmla="*/ 1550505 h 1641945"/>
                            <a:gd name="connsiteX8" fmla="*/ 0 w 608274"/>
                            <a:gd name="connsiteY8" fmla="*/ 0 h 164194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08274" h="1641945">
                              <a:moveTo>
                                <a:pt x="0" y="0"/>
                              </a:moveTo>
                              <a:lnTo>
                                <a:pt x="51683" y="7952"/>
                              </a:lnTo>
                              <a:lnTo>
                                <a:pt x="592372" y="1550505"/>
                              </a:lnTo>
                              <a:lnTo>
                                <a:pt x="584420" y="1582310"/>
                              </a:lnTo>
                              <a:lnTo>
                                <a:pt x="608274" y="1641945"/>
                              </a:lnTo>
                              <a:lnTo>
                                <a:pt x="532737" y="1610140"/>
                              </a:lnTo>
                              <a:lnTo>
                                <a:pt x="524786" y="1578334"/>
                              </a:lnTo>
                              <a:lnTo>
                                <a:pt x="492980" y="1550505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blipFill>
                          <a:blip r:embed="rId2" cstate="print"/>
                          <a:tile tx="0" ty="0" sx="100000" sy="100000" flip="none" algn="tl"/>
                        </a:blip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4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1040" name="Freeform 284">
                          <a:extLst>
                            <a:ext uri="{FF2B5EF4-FFF2-40B4-BE49-F238E27FC236}">
                              <a16:creationId xmlns:a16="http://schemas.microsoft.com/office/drawing/2014/main" id="{7413501D-0ECF-4637-BCC3-ABFB2FF8D83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677478" y="2075290"/>
                          <a:ext cx="628153" cy="1614115"/>
                        </a:xfrm>
                        <a:custGeom>
                          <a:avLst/>
                          <a:gdLst>
                            <a:gd name="connsiteX0" fmla="*/ 560567 w 628153"/>
                            <a:gd name="connsiteY0" fmla="*/ 0 h 1614115"/>
                            <a:gd name="connsiteX1" fmla="*/ 107343 w 628153"/>
                            <a:gd name="connsiteY1" fmla="*/ 1248355 h 1614115"/>
                            <a:gd name="connsiteX2" fmla="*/ 0 w 628153"/>
                            <a:gd name="connsiteY2" fmla="*/ 1550505 h 1614115"/>
                            <a:gd name="connsiteX3" fmla="*/ 3976 w 628153"/>
                            <a:gd name="connsiteY3" fmla="*/ 1578334 h 1614115"/>
                            <a:gd name="connsiteX4" fmla="*/ 3976 w 628153"/>
                            <a:gd name="connsiteY4" fmla="*/ 1614115 h 1614115"/>
                            <a:gd name="connsiteX5" fmla="*/ 63611 w 628153"/>
                            <a:gd name="connsiteY5" fmla="*/ 1598213 h 1614115"/>
                            <a:gd name="connsiteX6" fmla="*/ 83489 w 628153"/>
                            <a:gd name="connsiteY6" fmla="*/ 1550505 h 1614115"/>
                            <a:gd name="connsiteX7" fmla="*/ 115294 w 628153"/>
                            <a:gd name="connsiteY7" fmla="*/ 1542553 h 1614115"/>
                            <a:gd name="connsiteX8" fmla="*/ 210710 w 628153"/>
                            <a:gd name="connsiteY8" fmla="*/ 1236428 h 1614115"/>
                            <a:gd name="connsiteX9" fmla="*/ 628153 w 628153"/>
                            <a:gd name="connsiteY9" fmla="*/ 11927 h 1614115"/>
                            <a:gd name="connsiteX10" fmla="*/ 560567 w 628153"/>
                            <a:gd name="connsiteY10" fmla="*/ 0 h 161411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628153" h="1614115">
                              <a:moveTo>
                                <a:pt x="560567" y="0"/>
                              </a:moveTo>
                              <a:lnTo>
                                <a:pt x="107343" y="1248355"/>
                              </a:lnTo>
                              <a:lnTo>
                                <a:pt x="0" y="1550505"/>
                              </a:lnTo>
                              <a:lnTo>
                                <a:pt x="3976" y="1578334"/>
                              </a:lnTo>
                              <a:lnTo>
                                <a:pt x="3976" y="1614115"/>
                              </a:lnTo>
                              <a:lnTo>
                                <a:pt x="63611" y="1598213"/>
                              </a:lnTo>
                              <a:lnTo>
                                <a:pt x="83489" y="1550505"/>
                              </a:lnTo>
                              <a:lnTo>
                                <a:pt x="115294" y="1542553"/>
                              </a:lnTo>
                              <a:lnTo>
                                <a:pt x="210710" y="1236428"/>
                              </a:lnTo>
                              <a:lnTo>
                                <a:pt x="628153" y="11927"/>
                              </a:lnTo>
                              <a:lnTo>
                                <a:pt x="560567" y="0"/>
                              </a:lnTo>
                              <a:close/>
                            </a:path>
                          </a:pathLst>
                        </a:custGeom>
                        <a:blipFill>
                          <a:blip r:embed="rId2" cstate="print"/>
                          <a:tile tx="0" ty="0" sx="100000" sy="100000" flip="none" algn="tl"/>
                        </a:blip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4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1041" name="Freeform 285">
                          <a:extLst>
                            <a:ext uri="{FF2B5EF4-FFF2-40B4-BE49-F238E27FC236}">
                              <a16:creationId xmlns:a16="http://schemas.microsoft.com/office/drawing/2014/main" id="{E8E51C47-95C4-4FBC-89E9-A7EB452DC7C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804699" y="1665798"/>
                          <a:ext cx="568518" cy="1510748"/>
                        </a:xfrm>
                        <a:custGeom>
                          <a:avLst/>
                          <a:gdLst>
                            <a:gd name="connsiteX0" fmla="*/ 512859 w 568518"/>
                            <a:gd name="connsiteY0" fmla="*/ 0 h 1510748"/>
                            <a:gd name="connsiteX1" fmla="*/ 0 w 568518"/>
                            <a:gd name="connsiteY1" fmla="*/ 1490870 h 1510748"/>
                            <a:gd name="connsiteX2" fmla="*/ 31805 w 568518"/>
                            <a:gd name="connsiteY2" fmla="*/ 1510748 h 1510748"/>
                            <a:gd name="connsiteX3" fmla="*/ 568518 w 568518"/>
                            <a:gd name="connsiteY3" fmla="*/ 11927 h 1510748"/>
                            <a:gd name="connsiteX4" fmla="*/ 512859 w 568518"/>
                            <a:gd name="connsiteY4" fmla="*/ 0 h 151074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568518" h="1510748">
                              <a:moveTo>
                                <a:pt x="512859" y="0"/>
                              </a:moveTo>
                              <a:lnTo>
                                <a:pt x="0" y="1490870"/>
                              </a:lnTo>
                              <a:lnTo>
                                <a:pt x="31805" y="1510748"/>
                              </a:lnTo>
                              <a:lnTo>
                                <a:pt x="568518" y="11927"/>
                              </a:lnTo>
                              <a:lnTo>
                                <a:pt x="512859" y="0"/>
                              </a:lnTo>
                              <a:close/>
                            </a:path>
                          </a:pathLst>
                        </a:custGeom>
                        <a:blipFill>
                          <a:blip r:embed="rId2" cstate="print"/>
                          <a:tile tx="0" ty="0" sx="100000" sy="100000" flip="none" algn="tl"/>
                        </a:blip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4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1042" name="Freeform 286">
                          <a:extLst>
                            <a:ext uri="{FF2B5EF4-FFF2-40B4-BE49-F238E27FC236}">
                              <a16:creationId xmlns:a16="http://schemas.microsoft.com/office/drawing/2014/main" id="{909AAD3B-FAA6-4CB9-BC26-DA8986C1387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397071" y="1626042"/>
                          <a:ext cx="75538" cy="1717481"/>
                        </a:xfrm>
                        <a:custGeom>
                          <a:avLst/>
                          <a:gdLst>
                            <a:gd name="connsiteX0" fmla="*/ 19879 w 75538"/>
                            <a:gd name="connsiteY0" fmla="*/ 3975 h 1717481"/>
                            <a:gd name="connsiteX1" fmla="*/ 0 w 75538"/>
                            <a:gd name="connsiteY1" fmla="*/ 1717481 h 1717481"/>
                            <a:gd name="connsiteX2" fmla="*/ 51684 w 75538"/>
                            <a:gd name="connsiteY2" fmla="*/ 1717481 h 1717481"/>
                            <a:gd name="connsiteX3" fmla="*/ 75538 w 75538"/>
                            <a:gd name="connsiteY3" fmla="*/ 0 h 1717481"/>
                            <a:gd name="connsiteX4" fmla="*/ 19879 w 75538"/>
                            <a:gd name="connsiteY4" fmla="*/ 3975 h 171748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538" h="1717481">
                              <a:moveTo>
                                <a:pt x="19879" y="3975"/>
                              </a:moveTo>
                              <a:lnTo>
                                <a:pt x="0" y="1717481"/>
                              </a:lnTo>
                              <a:lnTo>
                                <a:pt x="51684" y="1717481"/>
                              </a:lnTo>
                              <a:lnTo>
                                <a:pt x="75538" y="0"/>
                              </a:lnTo>
                              <a:lnTo>
                                <a:pt x="19879" y="3975"/>
                              </a:lnTo>
                              <a:close/>
                            </a:path>
                          </a:pathLst>
                        </a:custGeom>
                        <a:blipFill>
                          <a:blip r:embed="rId2" cstate="print"/>
                          <a:tile tx="0" ty="0" sx="100000" sy="100000" flip="none" algn="tl"/>
                        </a:blip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4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1043" name="Freeform 287">
                          <a:extLst>
                            <a:ext uri="{FF2B5EF4-FFF2-40B4-BE49-F238E27FC236}">
                              <a16:creationId xmlns:a16="http://schemas.microsoft.com/office/drawing/2014/main" id="{1D646088-FB15-4E49-B410-024E9956849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603805" y="1618090"/>
                          <a:ext cx="51684" cy="1733385"/>
                        </a:xfrm>
                        <a:custGeom>
                          <a:avLst/>
                          <a:gdLst>
                            <a:gd name="connsiteX0" fmla="*/ 0 w 51684"/>
                            <a:gd name="connsiteY0" fmla="*/ 3976 h 1733385"/>
                            <a:gd name="connsiteX1" fmla="*/ 3976 w 51684"/>
                            <a:gd name="connsiteY1" fmla="*/ 1725433 h 1733385"/>
                            <a:gd name="connsiteX2" fmla="*/ 47708 w 51684"/>
                            <a:gd name="connsiteY2" fmla="*/ 1733385 h 1733385"/>
                            <a:gd name="connsiteX3" fmla="*/ 51684 w 51684"/>
                            <a:gd name="connsiteY3" fmla="*/ 0 h 1733385"/>
                            <a:gd name="connsiteX4" fmla="*/ 0 w 51684"/>
                            <a:gd name="connsiteY4" fmla="*/ 3976 h 173338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51684" h="1733385">
                              <a:moveTo>
                                <a:pt x="0" y="3976"/>
                              </a:moveTo>
                              <a:cubicBezTo>
                                <a:pt x="1325" y="577795"/>
                                <a:pt x="2651" y="1151614"/>
                                <a:pt x="3976" y="1725433"/>
                              </a:cubicBezTo>
                              <a:lnTo>
                                <a:pt x="47708" y="1733385"/>
                              </a:lnTo>
                              <a:cubicBezTo>
                                <a:pt x="49033" y="1155590"/>
                                <a:pt x="50359" y="577795"/>
                                <a:pt x="51684" y="0"/>
                              </a:cubicBezTo>
                              <a:lnTo>
                                <a:pt x="0" y="3976"/>
                              </a:lnTo>
                              <a:close/>
                            </a:path>
                          </a:pathLst>
                        </a:custGeom>
                        <a:blipFill>
                          <a:blip r:embed="rId2" cstate="print"/>
                          <a:tile tx="0" ty="0" sx="100000" sy="100000" flip="none" algn="tl"/>
                        </a:blip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4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1044" name="Freeform 288">
                          <a:extLst>
                            <a:ext uri="{FF2B5EF4-FFF2-40B4-BE49-F238E27FC236}">
                              <a16:creationId xmlns:a16="http://schemas.microsoft.com/office/drawing/2014/main" id="{D19749EF-04B8-4ED0-853C-F64466319B9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908066" y="1717482"/>
                          <a:ext cx="504908" cy="1451113"/>
                        </a:xfrm>
                        <a:custGeom>
                          <a:avLst/>
                          <a:gdLst>
                            <a:gd name="connsiteX0" fmla="*/ 500932 w 504908"/>
                            <a:gd name="connsiteY0" fmla="*/ 0 h 1451113"/>
                            <a:gd name="connsiteX1" fmla="*/ 0 w 504908"/>
                            <a:gd name="connsiteY1" fmla="*/ 1451113 h 1451113"/>
                            <a:gd name="connsiteX2" fmla="*/ 51684 w 504908"/>
                            <a:gd name="connsiteY2" fmla="*/ 1439186 h 1451113"/>
                            <a:gd name="connsiteX3" fmla="*/ 504908 w 504908"/>
                            <a:gd name="connsiteY3" fmla="*/ 111318 h 1451113"/>
                            <a:gd name="connsiteX4" fmla="*/ 500932 w 504908"/>
                            <a:gd name="connsiteY4" fmla="*/ 0 h 145111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504908" h="1451113">
                              <a:moveTo>
                                <a:pt x="500932" y="0"/>
                              </a:moveTo>
                              <a:lnTo>
                                <a:pt x="0" y="1451113"/>
                              </a:lnTo>
                              <a:lnTo>
                                <a:pt x="51684" y="1439186"/>
                              </a:lnTo>
                              <a:lnTo>
                                <a:pt x="504908" y="111318"/>
                              </a:lnTo>
                              <a:lnTo>
                                <a:pt x="500932" y="0"/>
                              </a:lnTo>
                              <a:close/>
                            </a:path>
                          </a:pathLst>
                        </a:custGeom>
                        <a:blipFill>
                          <a:blip r:embed="rId2" cstate="print"/>
                          <a:tile tx="0" ty="0" sx="100000" sy="100000" flip="none" algn="tl"/>
                        </a:blip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4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1045" name="Freeform 289">
                          <a:extLst>
                            <a:ext uri="{FF2B5EF4-FFF2-40B4-BE49-F238E27FC236}">
                              <a16:creationId xmlns:a16="http://schemas.microsoft.com/office/drawing/2014/main" id="{F429451E-326B-4223-88B2-D728B1DA00C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737113" y="3152692"/>
                          <a:ext cx="234564" cy="170953"/>
                        </a:xfrm>
                        <a:custGeom>
                          <a:avLst/>
                          <a:gdLst>
                            <a:gd name="connsiteX0" fmla="*/ 51684 w 234564"/>
                            <a:gd name="connsiteY0" fmla="*/ 0 h 170953"/>
                            <a:gd name="connsiteX1" fmla="*/ 103367 w 234564"/>
                            <a:gd name="connsiteY1" fmla="*/ 31805 h 170953"/>
                            <a:gd name="connsiteX2" fmla="*/ 234564 w 234564"/>
                            <a:gd name="connsiteY2" fmla="*/ 3976 h 170953"/>
                            <a:gd name="connsiteX3" fmla="*/ 166977 w 234564"/>
                            <a:gd name="connsiteY3" fmla="*/ 170953 h 170953"/>
                            <a:gd name="connsiteX4" fmla="*/ 35781 w 234564"/>
                            <a:gd name="connsiteY4" fmla="*/ 170953 h 170953"/>
                            <a:gd name="connsiteX5" fmla="*/ 0 w 234564"/>
                            <a:gd name="connsiteY5" fmla="*/ 155051 h 170953"/>
                            <a:gd name="connsiteX6" fmla="*/ 51684 w 234564"/>
                            <a:gd name="connsiteY6" fmla="*/ 0 h 17095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234564" h="170953">
                              <a:moveTo>
                                <a:pt x="51684" y="0"/>
                              </a:moveTo>
                              <a:lnTo>
                                <a:pt x="103367" y="31805"/>
                              </a:lnTo>
                              <a:lnTo>
                                <a:pt x="234564" y="3976"/>
                              </a:lnTo>
                              <a:lnTo>
                                <a:pt x="166977" y="170953"/>
                              </a:lnTo>
                              <a:lnTo>
                                <a:pt x="35781" y="170953"/>
                              </a:lnTo>
                              <a:lnTo>
                                <a:pt x="0" y="155051"/>
                              </a:lnTo>
                              <a:lnTo>
                                <a:pt x="51684" y="0"/>
                              </a:ln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accent2">
                                <a:lumMod val="75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2">
                                <a:lumMod val="75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  <a:shade val="100000"/>
                                <a:satMod val="115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4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1046" name="Freeform 290">
                          <a:extLst>
                            <a:ext uri="{FF2B5EF4-FFF2-40B4-BE49-F238E27FC236}">
                              <a16:creationId xmlns:a16="http://schemas.microsoft.com/office/drawing/2014/main" id="{83F31515-504A-4479-BCE4-85DF998E57C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385144" y="3339548"/>
                          <a:ext cx="282272" cy="143123"/>
                        </a:xfrm>
                        <a:custGeom>
                          <a:avLst/>
                          <a:gdLst>
                            <a:gd name="connsiteX0" fmla="*/ 0 w 282272"/>
                            <a:gd name="connsiteY0" fmla="*/ 0 h 143123"/>
                            <a:gd name="connsiteX1" fmla="*/ 282272 w 282272"/>
                            <a:gd name="connsiteY1" fmla="*/ 11927 h 143123"/>
                            <a:gd name="connsiteX2" fmla="*/ 278296 w 282272"/>
                            <a:gd name="connsiteY2" fmla="*/ 143123 h 143123"/>
                            <a:gd name="connsiteX3" fmla="*/ 15903 w 282272"/>
                            <a:gd name="connsiteY3" fmla="*/ 135172 h 143123"/>
                            <a:gd name="connsiteX4" fmla="*/ 0 w 282272"/>
                            <a:gd name="connsiteY4" fmla="*/ 0 h 14312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282272" h="143123">
                              <a:moveTo>
                                <a:pt x="0" y="0"/>
                              </a:moveTo>
                              <a:lnTo>
                                <a:pt x="282272" y="11927"/>
                              </a:lnTo>
                              <a:lnTo>
                                <a:pt x="278296" y="143123"/>
                              </a:lnTo>
                              <a:lnTo>
                                <a:pt x="15903" y="135172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accent2">
                                <a:lumMod val="75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2">
                                <a:lumMod val="75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  <a:shade val="100000"/>
                                <a:satMod val="115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4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1047" name="Freeform 291">
                          <a:extLst>
                            <a:ext uri="{FF2B5EF4-FFF2-40B4-BE49-F238E27FC236}">
                              <a16:creationId xmlns:a16="http://schemas.microsoft.com/office/drawing/2014/main" id="{652A5F27-2B56-43C3-9C06-49F73CE0A0E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667416" y="1689652"/>
                          <a:ext cx="500932" cy="1542553"/>
                        </a:xfrm>
                        <a:custGeom>
                          <a:avLst/>
                          <a:gdLst>
                            <a:gd name="connsiteX0" fmla="*/ 7951 w 500932"/>
                            <a:gd name="connsiteY0" fmla="*/ 0 h 1542553"/>
                            <a:gd name="connsiteX1" fmla="*/ 500932 w 500932"/>
                            <a:gd name="connsiteY1" fmla="*/ 1542553 h 1542553"/>
                            <a:gd name="connsiteX2" fmla="*/ 465151 w 500932"/>
                            <a:gd name="connsiteY2" fmla="*/ 1530626 h 1542553"/>
                            <a:gd name="connsiteX3" fmla="*/ 0 w 500932"/>
                            <a:gd name="connsiteY3" fmla="*/ 135172 h 1542553"/>
                            <a:gd name="connsiteX4" fmla="*/ 7951 w 500932"/>
                            <a:gd name="connsiteY4" fmla="*/ 0 h 154255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500932" h="1542553">
                              <a:moveTo>
                                <a:pt x="7951" y="0"/>
                              </a:moveTo>
                              <a:lnTo>
                                <a:pt x="500932" y="1542553"/>
                              </a:lnTo>
                              <a:lnTo>
                                <a:pt x="465151" y="1530626"/>
                              </a:lnTo>
                              <a:lnTo>
                                <a:pt x="0" y="135172"/>
                              </a:lnTo>
                              <a:lnTo>
                                <a:pt x="7951" y="0"/>
                              </a:lnTo>
                              <a:close/>
                            </a:path>
                          </a:pathLst>
                        </a:custGeom>
                        <a:blipFill>
                          <a:blip r:embed="rId2" cstate="print"/>
                          <a:tile tx="0" ty="0" sx="100000" sy="100000" flip="none" algn="tl"/>
                        </a:blip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4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1048" name="Freeform 292">
                          <a:extLst>
                            <a:ext uri="{FF2B5EF4-FFF2-40B4-BE49-F238E27FC236}">
                              <a16:creationId xmlns:a16="http://schemas.microsoft.com/office/drawing/2014/main" id="{D11AA4EE-43BB-4A9D-BEE6-FE2AFB9C4B1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711148" y="1665798"/>
                          <a:ext cx="568518" cy="1582310"/>
                        </a:xfrm>
                        <a:custGeom>
                          <a:avLst/>
                          <a:gdLst>
                            <a:gd name="connsiteX0" fmla="*/ 55659 w 568518"/>
                            <a:gd name="connsiteY0" fmla="*/ 0 h 1582310"/>
                            <a:gd name="connsiteX1" fmla="*/ 568518 w 568518"/>
                            <a:gd name="connsiteY1" fmla="*/ 1570383 h 1582310"/>
                            <a:gd name="connsiteX2" fmla="*/ 540689 w 568518"/>
                            <a:gd name="connsiteY2" fmla="*/ 1582310 h 1582310"/>
                            <a:gd name="connsiteX3" fmla="*/ 0 w 568518"/>
                            <a:gd name="connsiteY3" fmla="*/ 11927 h 1582310"/>
                            <a:gd name="connsiteX4" fmla="*/ 55659 w 568518"/>
                            <a:gd name="connsiteY4" fmla="*/ 0 h 158231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568518" h="1582310">
                              <a:moveTo>
                                <a:pt x="55659" y="0"/>
                              </a:moveTo>
                              <a:lnTo>
                                <a:pt x="568518" y="1570383"/>
                              </a:lnTo>
                              <a:lnTo>
                                <a:pt x="540689" y="1582310"/>
                              </a:lnTo>
                              <a:lnTo>
                                <a:pt x="0" y="11927"/>
                              </a:lnTo>
                              <a:lnTo>
                                <a:pt x="55659" y="0"/>
                              </a:lnTo>
                              <a:close/>
                            </a:path>
                          </a:pathLst>
                        </a:custGeom>
                        <a:blipFill>
                          <a:blip r:embed="rId2" cstate="print"/>
                          <a:tile tx="0" ty="0" sx="100000" sy="100000" flip="none" algn="tl"/>
                        </a:blip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4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1049" name="Freeform 293">
                          <a:extLst>
                            <a:ext uri="{FF2B5EF4-FFF2-40B4-BE49-F238E27FC236}">
                              <a16:creationId xmlns:a16="http://schemas.microsoft.com/office/drawing/2014/main" id="{E8CFA4F8-632C-4A9A-8984-42056CC785A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124616" y="3216303"/>
                          <a:ext cx="206734" cy="143123"/>
                        </a:xfrm>
                        <a:custGeom>
                          <a:avLst/>
                          <a:gdLst>
                            <a:gd name="connsiteX0" fmla="*/ 0 w 206734"/>
                            <a:gd name="connsiteY0" fmla="*/ 0 h 143123"/>
                            <a:gd name="connsiteX1" fmla="*/ 127221 w 206734"/>
                            <a:gd name="connsiteY1" fmla="*/ 27829 h 143123"/>
                            <a:gd name="connsiteX2" fmla="*/ 170953 w 206734"/>
                            <a:gd name="connsiteY2" fmla="*/ 19878 h 143123"/>
                            <a:gd name="connsiteX3" fmla="*/ 206734 w 206734"/>
                            <a:gd name="connsiteY3" fmla="*/ 115294 h 143123"/>
                            <a:gd name="connsiteX4" fmla="*/ 143123 w 206734"/>
                            <a:gd name="connsiteY4" fmla="*/ 143123 h 143123"/>
                            <a:gd name="connsiteX5" fmla="*/ 23854 w 206734"/>
                            <a:gd name="connsiteY5" fmla="*/ 107342 h 143123"/>
                            <a:gd name="connsiteX6" fmla="*/ 0 w 206734"/>
                            <a:gd name="connsiteY6" fmla="*/ 0 h 14312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206734" h="143123">
                              <a:moveTo>
                                <a:pt x="0" y="0"/>
                              </a:moveTo>
                              <a:lnTo>
                                <a:pt x="127221" y="27829"/>
                              </a:lnTo>
                              <a:lnTo>
                                <a:pt x="170953" y="19878"/>
                              </a:lnTo>
                              <a:lnTo>
                                <a:pt x="206734" y="115294"/>
                              </a:lnTo>
                              <a:lnTo>
                                <a:pt x="143123" y="143123"/>
                              </a:lnTo>
                              <a:lnTo>
                                <a:pt x="23854" y="107342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accent2">
                                <a:lumMod val="75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2">
                                <a:lumMod val="75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  <a:shade val="100000"/>
                                <a:satMod val="115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4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cxnSp>
                      <p:nvCxnSpPr>
                        <p:cNvPr id="1050" name="Straight Connector 1049">
                          <a:extLst>
                            <a:ext uri="{FF2B5EF4-FFF2-40B4-BE49-F238E27FC236}">
                              <a16:creationId xmlns:a16="http://schemas.microsoft.com/office/drawing/2014/main" id="{F0AF0F5A-6AD2-4B15-9D16-57679FC371C3}"/>
                            </a:ext>
                          </a:extLst>
                        </p:cNvPr>
                        <p:cNvCxnSpPr>
                          <a:stCxn id="1049" idx="1"/>
                          <a:endCxn id="1049" idx="4"/>
                        </p:cNvCxnSpPr>
                        <p:nvPr/>
                      </p:nvCxnSpPr>
                      <p:spPr>
                        <a:xfrm>
                          <a:off x="5251837" y="3244132"/>
                          <a:ext cx="15902" cy="115294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51" name="Straight Connector 1050">
                          <a:extLst>
                            <a:ext uri="{FF2B5EF4-FFF2-40B4-BE49-F238E27FC236}">
                              <a16:creationId xmlns:a16="http://schemas.microsoft.com/office/drawing/2014/main" id="{FCA7B184-DA3C-4879-A88E-67863BCF6200}"/>
                            </a:ext>
                          </a:extLst>
                        </p:cNvPr>
                        <p:cNvCxnSpPr>
                          <a:stCxn id="1045" idx="1"/>
                          <a:endCxn id="1045" idx="4"/>
                        </p:cNvCxnSpPr>
                        <p:nvPr/>
                      </p:nvCxnSpPr>
                      <p:spPr>
                        <a:xfrm flipH="1">
                          <a:off x="3772894" y="3184497"/>
                          <a:ext cx="67586" cy="139148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052" name="Freeform 296">
                          <a:extLst>
                            <a:ext uri="{FF2B5EF4-FFF2-40B4-BE49-F238E27FC236}">
                              <a16:creationId xmlns:a16="http://schemas.microsoft.com/office/drawing/2014/main" id="{CCAF5B95-D5F7-49FB-84EE-62E880E36D0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582063" y="3677478"/>
                          <a:ext cx="155050" cy="326004"/>
                        </a:xfrm>
                        <a:custGeom>
                          <a:avLst/>
                          <a:gdLst>
                            <a:gd name="connsiteX0" fmla="*/ 155050 w 155050"/>
                            <a:gd name="connsiteY0" fmla="*/ 0 h 326004"/>
                            <a:gd name="connsiteX1" fmla="*/ 39756 w 155050"/>
                            <a:gd name="connsiteY1" fmla="*/ 326004 h 326004"/>
                            <a:gd name="connsiteX2" fmla="*/ 55659 w 155050"/>
                            <a:gd name="connsiteY2" fmla="*/ 135172 h 326004"/>
                            <a:gd name="connsiteX3" fmla="*/ 0 w 155050"/>
                            <a:gd name="connsiteY3" fmla="*/ 39757 h 326004"/>
                            <a:gd name="connsiteX4" fmla="*/ 67586 w 155050"/>
                            <a:gd name="connsiteY4" fmla="*/ 59635 h 326004"/>
                            <a:gd name="connsiteX5" fmla="*/ 99391 w 155050"/>
                            <a:gd name="connsiteY5" fmla="*/ 7952 h 326004"/>
                            <a:gd name="connsiteX6" fmla="*/ 155050 w 155050"/>
                            <a:gd name="connsiteY6" fmla="*/ 0 h 32600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55050" h="326004">
                              <a:moveTo>
                                <a:pt x="155050" y="0"/>
                              </a:moveTo>
                              <a:lnTo>
                                <a:pt x="39756" y="326004"/>
                              </a:lnTo>
                              <a:lnTo>
                                <a:pt x="55659" y="135172"/>
                              </a:lnTo>
                              <a:lnTo>
                                <a:pt x="0" y="39757"/>
                              </a:lnTo>
                              <a:lnTo>
                                <a:pt x="67586" y="59635"/>
                              </a:lnTo>
                              <a:lnTo>
                                <a:pt x="99391" y="7952"/>
                              </a:lnTo>
                              <a:lnTo>
                                <a:pt x="155050" y="0"/>
                              </a:ln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accent2">
                                <a:lumMod val="75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2">
                                <a:lumMod val="75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  <a:shade val="100000"/>
                                <a:satMod val="115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4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1053" name="Freeform 297">
                          <a:extLst>
                            <a:ext uri="{FF2B5EF4-FFF2-40B4-BE49-F238E27FC236}">
                              <a16:creationId xmlns:a16="http://schemas.microsoft.com/office/drawing/2014/main" id="{6F988E89-09DD-44FF-B0E8-8F5DAE08763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448755" y="3987579"/>
                          <a:ext cx="123245" cy="500932"/>
                        </a:xfrm>
                        <a:custGeom>
                          <a:avLst/>
                          <a:gdLst>
                            <a:gd name="connsiteX0" fmla="*/ 7951 w 123245"/>
                            <a:gd name="connsiteY0" fmla="*/ 0 h 500932"/>
                            <a:gd name="connsiteX1" fmla="*/ 123245 w 123245"/>
                            <a:gd name="connsiteY1" fmla="*/ 7951 h 500932"/>
                            <a:gd name="connsiteX2" fmla="*/ 115294 w 123245"/>
                            <a:gd name="connsiteY2" fmla="*/ 294198 h 500932"/>
                            <a:gd name="connsiteX3" fmla="*/ 59635 w 123245"/>
                            <a:gd name="connsiteY3" fmla="*/ 500932 h 500932"/>
                            <a:gd name="connsiteX4" fmla="*/ 0 w 123245"/>
                            <a:gd name="connsiteY4" fmla="*/ 238539 h 500932"/>
                            <a:gd name="connsiteX5" fmla="*/ 7951 w 123245"/>
                            <a:gd name="connsiteY5" fmla="*/ 0 h 50093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123245" h="500932">
                              <a:moveTo>
                                <a:pt x="7951" y="0"/>
                              </a:moveTo>
                              <a:lnTo>
                                <a:pt x="123245" y="7951"/>
                              </a:lnTo>
                              <a:lnTo>
                                <a:pt x="115294" y="294198"/>
                              </a:lnTo>
                              <a:lnTo>
                                <a:pt x="59635" y="500932"/>
                              </a:lnTo>
                              <a:lnTo>
                                <a:pt x="0" y="238539"/>
                              </a:lnTo>
                              <a:lnTo>
                                <a:pt x="7951" y="0"/>
                              </a:ln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accent2">
                                <a:lumMod val="75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2">
                                <a:lumMod val="75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  <a:shade val="100000"/>
                                <a:satMod val="115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4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cxnSp>
                      <p:nvCxnSpPr>
                        <p:cNvPr id="1054" name="Straight Connector 1053">
                          <a:extLst>
                            <a:ext uri="{FF2B5EF4-FFF2-40B4-BE49-F238E27FC236}">
                              <a16:creationId xmlns:a16="http://schemas.microsoft.com/office/drawing/2014/main" id="{ACA17BED-B930-4B03-BA14-ECA796C48545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4452730" y="4114800"/>
                          <a:ext cx="119270" cy="7951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055" name="Freeform 299">
                          <a:extLst>
                            <a:ext uri="{FF2B5EF4-FFF2-40B4-BE49-F238E27FC236}">
                              <a16:creationId xmlns:a16="http://schemas.microsoft.com/office/drawing/2014/main" id="{2E7349D6-E1E7-44E4-98EF-EFDF5FC268B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319423" y="3693381"/>
                          <a:ext cx="174928" cy="337930"/>
                        </a:xfrm>
                        <a:custGeom>
                          <a:avLst/>
                          <a:gdLst>
                            <a:gd name="connsiteX0" fmla="*/ 0 w 174928"/>
                            <a:gd name="connsiteY0" fmla="*/ 0 h 337930"/>
                            <a:gd name="connsiteX1" fmla="*/ 59634 w 174928"/>
                            <a:gd name="connsiteY1" fmla="*/ 178904 h 337930"/>
                            <a:gd name="connsiteX2" fmla="*/ 131196 w 174928"/>
                            <a:gd name="connsiteY2" fmla="*/ 337930 h 337930"/>
                            <a:gd name="connsiteX3" fmla="*/ 123245 w 174928"/>
                            <a:gd name="connsiteY3" fmla="*/ 139148 h 337930"/>
                            <a:gd name="connsiteX4" fmla="*/ 174928 w 174928"/>
                            <a:gd name="connsiteY4" fmla="*/ 55659 h 337930"/>
                            <a:gd name="connsiteX5" fmla="*/ 147099 w 174928"/>
                            <a:gd name="connsiteY5" fmla="*/ 55659 h 337930"/>
                            <a:gd name="connsiteX6" fmla="*/ 91440 w 174928"/>
                            <a:gd name="connsiteY6" fmla="*/ 71562 h 337930"/>
                            <a:gd name="connsiteX7" fmla="*/ 79513 w 174928"/>
                            <a:gd name="connsiteY7" fmla="*/ 35781 h 337930"/>
                            <a:gd name="connsiteX8" fmla="*/ 0 w 174928"/>
                            <a:gd name="connsiteY8" fmla="*/ 0 h 33793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74928" h="337930">
                              <a:moveTo>
                                <a:pt x="0" y="0"/>
                              </a:moveTo>
                              <a:lnTo>
                                <a:pt x="59634" y="178904"/>
                              </a:lnTo>
                              <a:lnTo>
                                <a:pt x="131196" y="337930"/>
                              </a:lnTo>
                              <a:lnTo>
                                <a:pt x="123245" y="139148"/>
                              </a:lnTo>
                              <a:lnTo>
                                <a:pt x="174928" y="55659"/>
                              </a:lnTo>
                              <a:lnTo>
                                <a:pt x="147099" y="55659"/>
                              </a:lnTo>
                              <a:lnTo>
                                <a:pt x="91440" y="71562"/>
                              </a:lnTo>
                              <a:lnTo>
                                <a:pt x="79513" y="35781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accent2">
                                <a:lumMod val="75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2">
                                <a:lumMod val="75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  <a:shade val="100000"/>
                                <a:satMod val="115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4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1056" name="Freeform 300">
                          <a:extLst>
                            <a:ext uri="{FF2B5EF4-FFF2-40B4-BE49-F238E27FC236}">
                              <a16:creationId xmlns:a16="http://schemas.microsoft.com/office/drawing/2014/main" id="{A6AD12D4-53F5-497D-BB97-C83170719DF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412974" y="1470991"/>
                          <a:ext cx="254442" cy="147099"/>
                        </a:xfrm>
                        <a:custGeom>
                          <a:avLst/>
                          <a:gdLst>
                            <a:gd name="connsiteX0" fmla="*/ 254442 w 254442"/>
                            <a:gd name="connsiteY0" fmla="*/ 147099 h 147099"/>
                            <a:gd name="connsiteX1" fmla="*/ 0 w 254442"/>
                            <a:gd name="connsiteY1" fmla="*/ 147099 h 147099"/>
                            <a:gd name="connsiteX2" fmla="*/ 0 w 254442"/>
                            <a:gd name="connsiteY2" fmla="*/ 51684 h 147099"/>
                            <a:gd name="connsiteX3" fmla="*/ 35781 w 254442"/>
                            <a:gd name="connsiteY3" fmla="*/ 47708 h 147099"/>
                            <a:gd name="connsiteX4" fmla="*/ 51683 w 254442"/>
                            <a:gd name="connsiteY4" fmla="*/ 3976 h 147099"/>
                            <a:gd name="connsiteX5" fmla="*/ 234563 w 254442"/>
                            <a:gd name="connsiteY5" fmla="*/ 0 h 147099"/>
                            <a:gd name="connsiteX6" fmla="*/ 218661 w 254442"/>
                            <a:gd name="connsiteY6" fmla="*/ 47708 h 147099"/>
                            <a:gd name="connsiteX7" fmla="*/ 238539 w 254442"/>
                            <a:gd name="connsiteY7" fmla="*/ 67586 h 147099"/>
                            <a:gd name="connsiteX8" fmla="*/ 254442 w 254442"/>
                            <a:gd name="connsiteY8" fmla="*/ 147099 h 14709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254442" h="147099">
                              <a:moveTo>
                                <a:pt x="254442" y="147099"/>
                              </a:moveTo>
                              <a:lnTo>
                                <a:pt x="0" y="147099"/>
                              </a:lnTo>
                              <a:lnTo>
                                <a:pt x="0" y="51684"/>
                              </a:lnTo>
                              <a:lnTo>
                                <a:pt x="35781" y="47708"/>
                              </a:lnTo>
                              <a:lnTo>
                                <a:pt x="51683" y="3976"/>
                              </a:lnTo>
                              <a:lnTo>
                                <a:pt x="234563" y="0"/>
                              </a:lnTo>
                              <a:lnTo>
                                <a:pt x="218661" y="47708"/>
                              </a:lnTo>
                              <a:lnTo>
                                <a:pt x="238539" y="67586"/>
                              </a:lnTo>
                              <a:lnTo>
                                <a:pt x="254442" y="147099"/>
                              </a:ln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accent2">
                                <a:lumMod val="75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2">
                                <a:lumMod val="75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  <a:shade val="100000"/>
                                <a:satMod val="115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4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1057" name="Freeform 301">
                          <a:extLst>
                            <a:ext uri="{FF2B5EF4-FFF2-40B4-BE49-F238E27FC236}">
                              <a16:creationId xmlns:a16="http://schemas.microsoft.com/office/drawing/2014/main" id="{25A1EE9B-CC9D-4FD0-A80F-C1D4967E4CB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313583" y="1534602"/>
                          <a:ext cx="107342" cy="159026"/>
                        </a:xfrm>
                        <a:custGeom>
                          <a:avLst/>
                          <a:gdLst>
                            <a:gd name="connsiteX0" fmla="*/ 0 w 107342"/>
                            <a:gd name="connsiteY0" fmla="*/ 119269 h 159026"/>
                            <a:gd name="connsiteX1" fmla="*/ 47707 w 107342"/>
                            <a:gd name="connsiteY1" fmla="*/ 19878 h 159026"/>
                            <a:gd name="connsiteX2" fmla="*/ 71561 w 107342"/>
                            <a:gd name="connsiteY2" fmla="*/ 0 h 159026"/>
                            <a:gd name="connsiteX3" fmla="*/ 103367 w 107342"/>
                            <a:gd name="connsiteY3" fmla="*/ 0 h 159026"/>
                            <a:gd name="connsiteX4" fmla="*/ 107342 w 107342"/>
                            <a:gd name="connsiteY4" fmla="*/ 159026 h 159026"/>
                            <a:gd name="connsiteX5" fmla="*/ 67586 w 107342"/>
                            <a:gd name="connsiteY5" fmla="*/ 147099 h 159026"/>
                            <a:gd name="connsiteX6" fmla="*/ 0 w 107342"/>
                            <a:gd name="connsiteY6" fmla="*/ 119269 h 15902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07342" h="159026">
                              <a:moveTo>
                                <a:pt x="0" y="119269"/>
                              </a:moveTo>
                              <a:lnTo>
                                <a:pt x="47707" y="19878"/>
                              </a:lnTo>
                              <a:lnTo>
                                <a:pt x="71561" y="0"/>
                              </a:lnTo>
                              <a:lnTo>
                                <a:pt x="103367" y="0"/>
                              </a:lnTo>
                              <a:lnTo>
                                <a:pt x="107342" y="159026"/>
                              </a:lnTo>
                              <a:lnTo>
                                <a:pt x="67586" y="147099"/>
                              </a:lnTo>
                              <a:lnTo>
                                <a:pt x="0" y="119269"/>
                              </a:ln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accent2">
                                <a:lumMod val="75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2">
                                <a:lumMod val="75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  <a:shade val="100000"/>
                                <a:satMod val="115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4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1058" name="Freeform 302">
                          <a:extLst>
                            <a:ext uri="{FF2B5EF4-FFF2-40B4-BE49-F238E27FC236}">
                              <a16:creationId xmlns:a16="http://schemas.microsoft.com/office/drawing/2014/main" id="{B554439B-FF2B-42F2-985D-3600106CEBE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643562" y="1522675"/>
                          <a:ext cx="119269" cy="159026"/>
                        </a:xfrm>
                        <a:custGeom>
                          <a:avLst/>
                          <a:gdLst>
                            <a:gd name="connsiteX0" fmla="*/ 119269 w 119269"/>
                            <a:gd name="connsiteY0" fmla="*/ 135172 h 159026"/>
                            <a:gd name="connsiteX1" fmla="*/ 27829 w 119269"/>
                            <a:gd name="connsiteY1" fmla="*/ 159026 h 159026"/>
                            <a:gd name="connsiteX2" fmla="*/ 19878 w 119269"/>
                            <a:gd name="connsiteY2" fmla="*/ 35781 h 159026"/>
                            <a:gd name="connsiteX3" fmla="*/ 0 w 119269"/>
                            <a:gd name="connsiteY3" fmla="*/ 0 h 159026"/>
                            <a:gd name="connsiteX4" fmla="*/ 51683 w 119269"/>
                            <a:gd name="connsiteY4" fmla="*/ 7951 h 159026"/>
                            <a:gd name="connsiteX5" fmla="*/ 67586 w 119269"/>
                            <a:gd name="connsiteY5" fmla="*/ 31805 h 159026"/>
                            <a:gd name="connsiteX6" fmla="*/ 91440 w 119269"/>
                            <a:gd name="connsiteY6" fmla="*/ 47708 h 159026"/>
                            <a:gd name="connsiteX7" fmla="*/ 119269 w 119269"/>
                            <a:gd name="connsiteY7" fmla="*/ 135172 h 15902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</a:cxnLst>
                          <a:rect l="l" t="t" r="r" b="b"/>
                          <a:pathLst>
                            <a:path w="119269" h="159026">
                              <a:moveTo>
                                <a:pt x="119269" y="135172"/>
                              </a:moveTo>
                              <a:lnTo>
                                <a:pt x="27829" y="159026"/>
                              </a:lnTo>
                              <a:lnTo>
                                <a:pt x="19878" y="35781"/>
                              </a:lnTo>
                              <a:lnTo>
                                <a:pt x="0" y="0"/>
                              </a:lnTo>
                              <a:lnTo>
                                <a:pt x="51683" y="7951"/>
                              </a:lnTo>
                              <a:lnTo>
                                <a:pt x="67586" y="31805"/>
                              </a:lnTo>
                              <a:lnTo>
                                <a:pt x="91440" y="47708"/>
                              </a:lnTo>
                              <a:lnTo>
                                <a:pt x="119269" y="135172"/>
                              </a:ln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accent2">
                                <a:lumMod val="75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2">
                                <a:lumMod val="75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  <a:shade val="100000"/>
                                <a:satMod val="115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4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1059" name="Freeform 303">
                          <a:extLst>
                            <a:ext uri="{FF2B5EF4-FFF2-40B4-BE49-F238E27FC236}">
                              <a16:creationId xmlns:a16="http://schemas.microsoft.com/office/drawing/2014/main" id="{A7FBD20C-D30D-402E-B435-C2F1F0DBD87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376738" y="1443038"/>
                          <a:ext cx="328612" cy="83343"/>
                        </a:xfrm>
                        <a:custGeom>
                          <a:avLst/>
                          <a:gdLst>
                            <a:gd name="connsiteX0" fmla="*/ 0 w 328612"/>
                            <a:gd name="connsiteY0" fmla="*/ 83343 h 83343"/>
                            <a:gd name="connsiteX1" fmla="*/ 4762 w 328612"/>
                            <a:gd name="connsiteY1" fmla="*/ 11906 h 83343"/>
                            <a:gd name="connsiteX2" fmla="*/ 35718 w 328612"/>
                            <a:gd name="connsiteY2" fmla="*/ 0 h 83343"/>
                            <a:gd name="connsiteX3" fmla="*/ 311943 w 328612"/>
                            <a:gd name="connsiteY3" fmla="*/ 4762 h 83343"/>
                            <a:gd name="connsiteX4" fmla="*/ 328612 w 328612"/>
                            <a:gd name="connsiteY4" fmla="*/ 14287 h 83343"/>
                            <a:gd name="connsiteX5" fmla="*/ 326231 w 328612"/>
                            <a:gd name="connsiteY5" fmla="*/ 83343 h 83343"/>
                            <a:gd name="connsiteX6" fmla="*/ 264318 w 328612"/>
                            <a:gd name="connsiteY6" fmla="*/ 76200 h 83343"/>
                            <a:gd name="connsiteX7" fmla="*/ 69056 w 328612"/>
                            <a:gd name="connsiteY7" fmla="*/ 73818 h 83343"/>
                            <a:gd name="connsiteX8" fmla="*/ 0 w 328612"/>
                            <a:gd name="connsiteY8" fmla="*/ 83343 h 8334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328612" h="83343">
                              <a:moveTo>
                                <a:pt x="0" y="83343"/>
                              </a:moveTo>
                              <a:lnTo>
                                <a:pt x="4762" y="11906"/>
                              </a:lnTo>
                              <a:lnTo>
                                <a:pt x="35718" y="0"/>
                              </a:lnTo>
                              <a:lnTo>
                                <a:pt x="311943" y="4762"/>
                              </a:lnTo>
                              <a:lnTo>
                                <a:pt x="328612" y="14287"/>
                              </a:lnTo>
                              <a:cubicBezTo>
                                <a:pt x="327818" y="37306"/>
                                <a:pt x="327025" y="60324"/>
                                <a:pt x="326231" y="83343"/>
                              </a:cubicBezTo>
                              <a:lnTo>
                                <a:pt x="264318" y="76200"/>
                              </a:lnTo>
                              <a:lnTo>
                                <a:pt x="69056" y="73818"/>
                              </a:lnTo>
                              <a:lnTo>
                                <a:pt x="0" y="83343"/>
                              </a:ln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accent2">
                                <a:lumMod val="75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2">
                                <a:lumMod val="75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  <a:shade val="100000"/>
                                <a:satMod val="115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4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</p:grpSp>
                  <p:cxnSp>
                    <p:nvCxnSpPr>
                      <p:cNvPr id="1036" name="Straight Connector 1035">
                        <a:extLst>
                          <a:ext uri="{FF2B5EF4-FFF2-40B4-BE49-F238E27FC236}">
                            <a16:creationId xmlns:a16="http://schemas.microsoft.com/office/drawing/2014/main" id="{402EE79C-5E07-48E3-9BD8-F736408FBEA3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691897" y="5869663"/>
                        <a:ext cx="54321" cy="144856"/>
                      </a:xfrm>
                      <a:prstGeom prst="line">
                        <a:avLst/>
                      </a:prstGeom>
                      <a:ln w="3175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37" name="Straight Connector 1036">
                        <a:extLst>
                          <a:ext uri="{FF2B5EF4-FFF2-40B4-BE49-F238E27FC236}">
                            <a16:creationId xmlns:a16="http://schemas.microsoft.com/office/drawing/2014/main" id="{15FB542A-1AB8-4ED5-B5D1-7BFBCA6E6422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2746217" y="5869666"/>
                        <a:ext cx="42250" cy="144854"/>
                      </a:xfrm>
                      <a:prstGeom prst="line">
                        <a:avLst/>
                      </a:prstGeom>
                      <a:ln w="3175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sp>
              <p:nvSpPr>
                <p:cNvPr id="1023" name="Line 86">
                  <a:extLst>
                    <a:ext uri="{FF2B5EF4-FFF2-40B4-BE49-F238E27FC236}">
                      <a16:creationId xmlns:a16="http://schemas.microsoft.com/office/drawing/2014/main" id="{1D66405B-54A4-460E-9D24-9FCD9A2E73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85064" y="2652464"/>
                  <a:ext cx="124554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1024" name="Rectangle 67">
                  <a:extLst>
                    <a:ext uri="{FF2B5EF4-FFF2-40B4-BE49-F238E27FC236}">
                      <a16:creationId xmlns:a16="http://schemas.microsoft.com/office/drawing/2014/main" id="{0619DE22-196A-4BD0-9601-12AE870618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78314" y="2309885"/>
                  <a:ext cx="309140" cy="2663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>
                      <a:solidFill>
                        <a:srgbClr val="FF0000"/>
                      </a:solidFill>
                      <a:latin typeface="+mj-lt"/>
                      <a:ea typeface="Verdana" pitchFamily="34" charset="0"/>
                      <a:cs typeface="Verdana" pitchFamily="34" charset="0"/>
                    </a:rPr>
                    <a:t>LoS</a:t>
                  </a:r>
                  <a:endParaRPr lang="en-US" sz="1400" dirty="0">
                    <a:solidFill>
                      <a:srgbClr val="FF0000"/>
                    </a:solidFill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1025" name="Rectangle 67">
                  <a:extLst>
                    <a:ext uri="{FF2B5EF4-FFF2-40B4-BE49-F238E27FC236}">
                      <a16:creationId xmlns:a16="http://schemas.microsoft.com/office/drawing/2014/main" id="{A18DE077-C1D7-49D0-BAAF-B622E8356B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2511" y="2341855"/>
                  <a:ext cx="309140" cy="2663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>
                      <a:solidFill>
                        <a:srgbClr val="FF0000"/>
                      </a:solidFill>
                      <a:latin typeface="+mj-lt"/>
                      <a:ea typeface="Verdana" pitchFamily="34" charset="0"/>
                      <a:cs typeface="Verdana" pitchFamily="34" charset="0"/>
                    </a:rPr>
                    <a:t>LoS</a:t>
                  </a:r>
                  <a:endParaRPr lang="en-US" sz="1400" dirty="0">
                    <a:solidFill>
                      <a:srgbClr val="FF0000"/>
                    </a:solidFill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1026" name="Line 85">
                  <a:extLst>
                    <a:ext uri="{FF2B5EF4-FFF2-40B4-BE49-F238E27FC236}">
                      <a16:creationId xmlns:a16="http://schemas.microsoft.com/office/drawing/2014/main" id="{44B69AB7-D921-4662-B7CF-0460799056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1030363" y="2422373"/>
                  <a:ext cx="0" cy="135877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 type="stealth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1027" name="Line 85">
                  <a:extLst>
                    <a:ext uri="{FF2B5EF4-FFF2-40B4-BE49-F238E27FC236}">
                      <a16:creationId xmlns:a16="http://schemas.microsoft.com/office/drawing/2014/main" id="{E32F263F-1CAF-49FD-AA4F-425B8CE8D8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69390" y="2662191"/>
                  <a:ext cx="0" cy="135877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 type="stealth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1028" name="Line 86">
                  <a:extLst>
                    <a:ext uri="{FF2B5EF4-FFF2-40B4-BE49-F238E27FC236}">
                      <a16:creationId xmlns:a16="http://schemas.microsoft.com/office/drawing/2014/main" id="{5D06387E-4C87-4437-BA3A-18319F1EFA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789055" y="2548660"/>
                  <a:ext cx="128944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1029" name="Line 86">
                  <a:extLst>
                    <a:ext uri="{FF2B5EF4-FFF2-40B4-BE49-F238E27FC236}">
                      <a16:creationId xmlns:a16="http://schemas.microsoft.com/office/drawing/2014/main" id="{7E73CCD4-74B2-40ED-904D-81927D8F75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788462" y="2658112"/>
                  <a:ext cx="124554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1030" name="Line 85">
                  <a:extLst>
                    <a:ext uri="{FF2B5EF4-FFF2-40B4-BE49-F238E27FC236}">
                      <a16:creationId xmlns:a16="http://schemas.microsoft.com/office/drawing/2014/main" id="{06FB794E-FB88-461A-86D8-82D91AF882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4874375" y="2405969"/>
                  <a:ext cx="0" cy="135877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 type="stealth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</p:grpSp>
          <p:cxnSp>
            <p:nvCxnSpPr>
              <p:cNvPr id="1014" name="Straight Connector 1013">
                <a:extLst>
                  <a:ext uri="{FF2B5EF4-FFF2-40B4-BE49-F238E27FC236}">
                    <a16:creationId xmlns:a16="http://schemas.microsoft.com/office/drawing/2014/main" id="{A2F5772F-1332-4557-AEAF-9026C9FB376D}"/>
                  </a:ext>
                </a:extLst>
              </p:cNvPr>
              <p:cNvCxnSpPr/>
              <p:nvPr/>
            </p:nvCxnSpPr>
            <p:spPr>
              <a:xfrm flipH="1">
                <a:off x="2141424" y="3459912"/>
                <a:ext cx="1748235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5" name="TextBox 1014">
                <a:extLst>
                  <a:ext uri="{FF2B5EF4-FFF2-40B4-BE49-F238E27FC236}">
                    <a16:creationId xmlns:a16="http://schemas.microsoft.com/office/drawing/2014/main" id="{A92A091C-3EF6-4976-B3AC-B904DD5EECEA}"/>
                  </a:ext>
                </a:extLst>
              </p:cNvPr>
              <p:cNvSpPr txBox="1"/>
              <p:nvPr/>
            </p:nvSpPr>
            <p:spPr>
              <a:xfrm>
                <a:off x="2281723" y="3534568"/>
                <a:ext cx="1554898" cy="380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+mj-lt"/>
                  </a:rPr>
                  <a:t>(a) Initial setup</a:t>
                </a:r>
              </a:p>
            </p:txBody>
          </p:sp>
        </p:grpSp>
        <p:grpSp>
          <p:nvGrpSpPr>
            <p:cNvPr id="880" name="Group 17">
              <a:extLst>
                <a:ext uri="{FF2B5EF4-FFF2-40B4-BE49-F238E27FC236}">
                  <a16:creationId xmlns:a16="http://schemas.microsoft.com/office/drawing/2014/main" id="{03DA37B1-0200-4D38-9BD5-BC42CC6E52B0}"/>
                </a:ext>
              </a:extLst>
            </p:cNvPr>
            <p:cNvGrpSpPr/>
            <p:nvPr/>
          </p:nvGrpSpPr>
          <p:grpSpPr>
            <a:xfrm>
              <a:off x="704922" y="4114800"/>
              <a:ext cx="4572000" cy="1886938"/>
              <a:chOff x="704922" y="4281685"/>
              <a:chExt cx="4572000" cy="1886938"/>
            </a:xfrm>
          </p:grpSpPr>
          <p:sp>
            <p:nvSpPr>
              <p:cNvPr id="881" name="Rectangle 71">
                <a:extLst>
                  <a:ext uri="{FF2B5EF4-FFF2-40B4-BE49-F238E27FC236}">
                    <a16:creationId xmlns:a16="http://schemas.microsoft.com/office/drawing/2014/main" id="{3FB2620B-977F-403A-9342-0ED4D01837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6163" y="5726653"/>
                <a:ext cx="124846" cy="266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dirty="0">
                    <a:solidFill>
                      <a:srgbClr val="000000"/>
                    </a:solidFill>
                    <a:latin typeface="+mj-lt"/>
                    <a:ea typeface="Verdana" pitchFamily="34" charset="0"/>
                    <a:cs typeface="Verdana" pitchFamily="34" charset="0"/>
                  </a:rPr>
                  <a:t>A</a:t>
                </a:r>
              </a:p>
            </p:txBody>
          </p:sp>
          <p:grpSp>
            <p:nvGrpSpPr>
              <p:cNvPr id="882" name="Group 614">
                <a:extLst>
                  <a:ext uri="{FF2B5EF4-FFF2-40B4-BE49-F238E27FC236}">
                    <a16:creationId xmlns:a16="http://schemas.microsoft.com/office/drawing/2014/main" id="{67EFE213-BD84-49F6-8CC1-9E8FBAACABEA}"/>
                  </a:ext>
                </a:extLst>
              </p:cNvPr>
              <p:cNvGrpSpPr/>
              <p:nvPr/>
            </p:nvGrpSpPr>
            <p:grpSpPr>
              <a:xfrm>
                <a:off x="1116939" y="5271011"/>
                <a:ext cx="48586" cy="42756"/>
                <a:chOff x="1690605" y="2129646"/>
                <a:chExt cx="39236" cy="34528"/>
              </a:xfrm>
            </p:grpSpPr>
            <p:sp>
              <p:nvSpPr>
                <p:cNvPr id="1001" name="Line 15">
                  <a:extLst>
                    <a:ext uri="{FF2B5EF4-FFF2-40B4-BE49-F238E27FC236}">
                      <a16:creationId xmlns:a16="http://schemas.microsoft.com/office/drawing/2014/main" id="{9C8C14F9-6EE8-438F-94FB-906E8FB9C1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0022" y="2129646"/>
                  <a:ext cx="20403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1002" name="Line 22">
                  <a:extLst>
                    <a:ext uri="{FF2B5EF4-FFF2-40B4-BE49-F238E27FC236}">
                      <a16:creationId xmlns:a16="http://schemas.microsoft.com/office/drawing/2014/main" id="{45DD18DB-80E1-42CC-9AF8-9BCB6187CA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90605" y="2129646"/>
                  <a:ext cx="0" cy="3452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1003" name="Line 23">
                  <a:extLst>
                    <a:ext uri="{FF2B5EF4-FFF2-40B4-BE49-F238E27FC236}">
                      <a16:creationId xmlns:a16="http://schemas.microsoft.com/office/drawing/2014/main" id="{89EB8E31-01E0-4510-B24A-CDC478562A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90605" y="2164174"/>
                  <a:ext cx="39236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1004" name="Line 24">
                  <a:extLst>
                    <a:ext uri="{FF2B5EF4-FFF2-40B4-BE49-F238E27FC236}">
                      <a16:creationId xmlns:a16="http://schemas.microsoft.com/office/drawing/2014/main" id="{50334691-D5C0-4C33-AE90-F18CD73A6D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729841" y="2129646"/>
                  <a:ext cx="0" cy="3452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1005" name="Line 25">
                  <a:extLst>
                    <a:ext uri="{FF2B5EF4-FFF2-40B4-BE49-F238E27FC236}">
                      <a16:creationId xmlns:a16="http://schemas.microsoft.com/office/drawing/2014/main" id="{B0F3C683-BC14-407F-9CA1-8EFDEAB664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690605" y="2129646"/>
                  <a:ext cx="39236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</p:grpSp>
          <p:grpSp>
            <p:nvGrpSpPr>
              <p:cNvPr id="883" name="Group 615">
                <a:extLst>
                  <a:ext uri="{FF2B5EF4-FFF2-40B4-BE49-F238E27FC236}">
                    <a16:creationId xmlns:a16="http://schemas.microsoft.com/office/drawing/2014/main" id="{035E5550-87DA-4B4A-ADCF-0BAAFCDD5EC7}"/>
                  </a:ext>
                </a:extLst>
              </p:cNvPr>
              <p:cNvGrpSpPr/>
              <p:nvPr/>
            </p:nvGrpSpPr>
            <p:grpSpPr>
              <a:xfrm>
                <a:off x="4725224" y="5640544"/>
                <a:ext cx="49559" cy="42756"/>
                <a:chOff x="4285074" y="2605630"/>
                <a:chExt cx="40021" cy="34528"/>
              </a:xfrm>
            </p:grpSpPr>
            <p:sp>
              <p:nvSpPr>
                <p:cNvPr id="996" name="Line 19">
                  <a:extLst>
                    <a:ext uri="{FF2B5EF4-FFF2-40B4-BE49-F238E27FC236}">
                      <a16:creationId xmlns:a16="http://schemas.microsoft.com/office/drawing/2014/main" id="{0EAFA1A0-0875-4874-A0B0-7D3A2A3022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95275" y="2605630"/>
                  <a:ext cx="1961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997" name="Line 26">
                  <a:extLst>
                    <a:ext uri="{FF2B5EF4-FFF2-40B4-BE49-F238E27FC236}">
                      <a16:creationId xmlns:a16="http://schemas.microsoft.com/office/drawing/2014/main" id="{0B2BE7E6-30B1-4370-81A3-0EC790E3DF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85074" y="2605630"/>
                  <a:ext cx="0" cy="3452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998" name="Line 27">
                  <a:extLst>
                    <a:ext uri="{FF2B5EF4-FFF2-40B4-BE49-F238E27FC236}">
                      <a16:creationId xmlns:a16="http://schemas.microsoft.com/office/drawing/2014/main" id="{7F23A4A5-E362-4CDA-B6B3-6D695D0203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85074" y="2640158"/>
                  <a:ext cx="40021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999" name="Line 28">
                  <a:extLst>
                    <a:ext uri="{FF2B5EF4-FFF2-40B4-BE49-F238E27FC236}">
                      <a16:creationId xmlns:a16="http://schemas.microsoft.com/office/drawing/2014/main" id="{30042829-384F-4D1D-A261-CB284D6F78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25095" y="2605630"/>
                  <a:ext cx="0" cy="3452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1000" name="Line 29">
                  <a:extLst>
                    <a:ext uri="{FF2B5EF4-FFF2-40B4-BE49-F238E27FC236}">
                      <a16:creationId xmlns:a16="http://schemas.microsoft.com/office/drawing/2014/main" id="{E858F067-2825-4F56-BBB5-D0125392A5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285074" y="2605630"/>
                  <a:ext cx="40021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</p:grpSp>
          <p:grpSp>
            <p:nvGrpSpPr>
              <p:cNvPr id="884" name="Group 616">
                <a:extLst>
                  <a:ext uri="{FF2B5EF4-FFF2-40B4-BE49-F238E27FC236}">
                    <a16:creationId xmlns:a16="http://schemas.microsoft.com/office/drawing/2014/main" id="{A11354EE-67F0-4C26-9CD2-2DACA8A6CF69}"/>
                  </a:ext>
                </a:extLst>
              </p:cNvPr>
              <p:cNvGrpSpPr/>
              <p:nvPr/>
            </p:nvGrpSpPr>
            <p:grpSpPr>
              <a:xfrm>
                <a:off x="747682" y="5262266"/>
                <a:ext cx="4529240" cy="450919"/>
                <a:chOff x="1392410" y="2122583"/>
                <a:chExt cx="3657602" cy="364141"/>
              </a:xfrm>
            </p:grpSpPr>
            <p:grpSp>
              <p:nvGrpSpPr>
                <p:cNvPr id="958" name="Group 688">
                  <a:extLst>
                    <a:ext uri="{FF2B5EF4-FFF2-40B4-BE49-F238E27FC236}">
                      <a16:creationId xmlns:a16="http://schemas.microsoft.com/office/drawing/2014/main" id="{1ABFEC65-7FB6-4F05-A1B2-ECBD6574503E}"/>
                    </a:ext>
                  </a:extLst>
                </p:cNvPr>
                <p:cNvGrpSpPr/>
                <p:nvPr/>
              </p:nvGrpSpPr>
              <p:grpSpPr>
                <a:xfrm flipV="1">
                  <a:off x="1392410" y="2147695"/>
                  <a:ext cx="298195" cy="65526"/>
                  <a:chOff x="1392410" y="2095118"/>
                  <a:chExt cx="298195" cy="52577"/>
                </a:xfrm>
              </p:grpSpPr>
              <p:sp>
                <p:nvSpPr>
                  <p:cNvPr id="992" name="Line 30">
                    <a:extLst>
                      <a:ext uri="{FF2B5EF4-FFF2-40B4-BE49-F238E27FC236}">
                        <a16:creationId xmlns:a16="http://schemas.microsoft.com/office/drawing/2014/main" id="{5D0AF1D1-F9BC-4AD0-9A64-56DEEEE1B06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92410" y="2095118"/>
                    <a:ext cx="165577" cy="27465"/>
                  </a:xfrm>
                  <a:prstGeom prst="line">
                    <a:avLst/>
                  </a:prstGeom>
                  <a:noFill/>
                  <a:ln w="6350">
                    <a:solidFill>
                      <a:srgbClr val="008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4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993" name="Line 31">
                    <a:extLst>
                      <a:ext uri="{FF2B5EF4-FFF2-40B4-BE49-F238E27FC236}">
                        <a16:creationId xmlns:a16="http://schemas.microsoft.com/office/drawing/2014/main" id="{99E8AD9E-4027-4766-8174-3993110031D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57987" y="2122583"/>
                    <a:ext cx="40806" cy="4708"/>
                  </a:xfrm>
                  <a:prstGeom prst="line">
                    <a:avLst/>
                  </a:prstGeom>
                  <a:noFill/>
                  <a:ln w="6350">
                    <a:solidFill>
                      <a:srgbClr val="008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4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994" name="Line 32">
                    <a:extLst>
                      <a:ext uri="{FF2B5EF4-FFF2-40B4-BE49-F238E27FC236}">
                        <a16:creationId xmlns:a16="http://schemas.microsoft.com/office/drawing/2014/main" id="{C8994F18-C50D-4793-8148-89A5436CD6F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98792" y="2127292"/>
                    <a:ext cx="66702" cy="18049"/>
                  </a:xfrm>
                  <a:prstGeom prst="line">
                    <a:avLst/>
                  </a:prstGeom>
                  <a:noFill/>
                  <a:ln w="6350">
                    <a:solidFill>
                      <a:srgbClr val="008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4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995" name="Line 60">
                    <a:extLst>
                      <a:ext uri="{FF2B5EF4-FFF2-40B4-BE49-F238E27FC236}">
                        <a16:creationId xmlns:a16="http://schemas.microsoft.com/office/drawing/2014/main" id="{70037D00-4619-4EBD-A301-41C3B2C2244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65494" y="2145341"/>
                    <a:ext cx="25111" cy="2354"/>
                  </a:xfrm>
                  <a:prstGeom prst="line">
                    <a:avLst/>
                  </a:prstGeom>
                  <a:noFill/>
                  <a:ln w="6350">
                    <a:solidFill>
                      <a:srgbClr val="008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4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grpSp>
              <p:nvGrpSpPr>
                <p:cNvPr id="959" name="Group 689">
                  <a:extLst>
                    <a:ext uri="{FF2B5EF4-FFF2-40B4-BE49-F238E27FC236}">
                      <a16:creationId xmlns:a16="http://schemas.microsoft.com/office/drawing/2014/main" id="{9DED17D9-B75F-4A04-955E-C3464CF79E53}"/>
                    </a:ext>
                  </a:extLst>
                </p:cNvPr>
                <p:cNvGrpSpPr/>
                <p:nvPr/>
              </p:nvGrpSpPr>
              <p:grpSpPr>
                <a:xfrm>
                  <a:off x="1729841" y="2122583"/>
                  <a:ext cx="3320171" cy="364141"/>
                  <a:chOff x="1729841" y="2122583"/>
                  <a:chExt cx="3320171" cy="364141"/>
                </a:xfrm>
              </p:grpSpPr>
              <p:grpSp>
                <p:nvGrpSpPr>
                  <p:cNvPr id="960" name="Group 690">
                    <a:extLst>
                      <a:ext uri="{FF2B5EF4-FFF2-40B4-BE49-F238E27FC236}">
                        <a16:creationId xmlns:a16="http://schemas.microsoft.com/office/drawing/2014/main" id="{F2EF752E-0728-43D0-94CB-26F0960AC365}"/>
                      </a:ext>
                    </a:extLst>
                  </p:cNvPr>
                  <p:cNvGrpSpPr/>
                  <p:nvPr/>
                </p:nvGrpSpPr>
                <p:grpSpPr>
                  <a:xfrm>
                    <a:off x="1729841" y="2122583"/>
                    <a:ext cx="2872091" cy="322523"/>
                    <a:chOff x="1729841" y="2122583"/>
                    <a:chExt cx="2872091" cy="322523"/>
                  </a:xfrm>
                </p:grpSpPr>
                <p:grpSp>
                  <p:nvGrpSpPr>
                    <p:cNvPr id="966" name="Group 696">
                      <a:extLst>
                        <a:ext uri="{FF2B5EF4-FFF2-40B4-BE49-F238E27FC236}">
                          <a16:creationId xmlns:a16="http://schemas.microsoft.com/office/drawing/2014/main" id="{9D93C28F-95B0-4484-84FA-2A0A11A1399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786342" y="2122583"/>
                      <a:ext cx="2815590" cy="322523"/>
                      <a:chOff x="1786342" y="2122583"/>
                      <a:chExt cx="2815590" cy="322523"/>
                    </a:xfrm>
                  </p:grpSpPr>
                  <p:sp>
                    <p:nvSpPr>
                      <p:cNvPr id="968" name="Line 33">
                        <a:extLst>
                          <a:ext uri="{FF2B5EF4-FFF2-40B4-BE49-F238E27FC236}">
                            <a16:creationId xmlns:a16="http://schemas.microsoft.com/office/drawing/2014/main" id="{10BB1931-4470-471F-8924-9007564D1A1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786342" y="2158681"/>
                        <a:ext cx="103584" cy="3924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69" name="Line 34">
                        <a:extLst>
                          <a:ext uri="{FF2B5EF4-FFF2-40B4-BE49-F238E27FC236}">
                            <a16:creationId xmlns:a16="http://schemas.microsoft.com/office/drawing/2014/main" id="{C1BB094D-BA5D-4575-B5B3-D1FBCFCCC92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89925" y="2162605"/>
                        <a:ext cx="152237" cy="9417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70" name="Line 35">
                        <a:extLst>
                          <a:ext uri="{FF2B5EF4-FFF2-40B4-BE49-F238E27FC236}">
                            <a16:creationId xmlns:a16="http://schemas.microsoft.com/office/drawing/2014/main" id="{E434E699-0331-4720-BC73-CEA5E87461D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042162" y="2167313"/>
                        <a:ext cx="165577" cy="4708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71" name="Line 36">
                        <a:extLst>
                          <a:ext uri="{FF2B5EF4-FFF2-40B4-BE49-F238E27FC236}">
                            <a16:creationId xmlns:a16="http://schemas.microsoft.com/office/drawing/2014/main" id="{4B3FBE11-9EBF-4D36-916F-111DEFF01DF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207738" y="2153972"/>
                        <a:ext cx="183626" cy="13341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72" name="Line 37">
                        <a:extLst>
                          <a:ext uri="{FF2B5EF4-FFF2-40B4-BE49-F238E27FC236}">
                            <a16:creationId xmlns:a16="http://schemas.microsoft.com/office/drawing/2014/main" id="{71E3BBDE-FED7-4567-B4AE-40584075E4F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91364" y="2153972"/>
                        <a:ext cx="87889" cy="785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73" name="Line 38">
                        <a:extLst>
                          <a:ext uri="{FF2B5EF4-FFF2-40B4-BE49-F238E27FC236}">
                            <a16:creationId xmlns:a16="http://schemas.microsoft.com/office/drawing/2014/main" id="{D39CDAE1-CBA2-475F-8CC9-E8D5D6C068A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479253" y="2153972"/>
                        <a:ext cx="87889" cy="785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74" name="Line 39">
                        <a:extLst>
                          <a:ext uri="{FF2B5EF4-FFF2-40B4-BE49-F238E27FC236}">
                            <a16:creationId xmlns:a16="http://schemas.microsoft.com/office/drawing/2014/main" id="{D0B7266E-3094-4738-B5C6-8E9805848D7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567142" y="2135924"/>
                        <a:ext cx="147528" cy="18048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75" name="Line 40">
                        <a:extLst>
                          <a:ext uri="{FF2B5EF4-FFF2-40B4-BE49-F238E27FC236}">
                            <a16:creationId xmlns:a16="http://schemas.microsoft.com/office/drawing/2014/main" id="{CB0C1881-45DC-451E-846D-E693A9CFFD2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714670" y="2127292"/>
                        <a:ext cx="147528" cy="8632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76" name="Line 41">
                        <a:extLst>
                          <a:ext uri="{FF2B5EF4-FFF2-40B4-BE49-F238E27FC236}">
                            <a16:creationId xmlns:a16="http://schemas.microsoft.com/office/drawing/2014/main" id="{EA202F4E-B716-49D8-8ED6-67BF74DE6B3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862198" y="2127292"/>
                        <a:ext cx="107507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77" name="Line 42">
                        <a:extLst>
                          <a:ext uri="{FF2B5EF4-FFF2-40B4-BE49-F238E27FC236}">
                            <a16:creationId xmlns:a16="http://schemas.microsoft.com/office/drawing/2014/main" id="{DC1A1ED6-C6F8-4892-AB0B-F25FF054669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969706" y="2122583"/>
                        <a:ext cx="116924" cy="4708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78" name="Line 43">
                        <a:extLst>
                          <a:ext uri="{FF2B5EF4-FFF2-40B4-BE49-F238E27FC236}">
                            <a16:creationId xmlns:a16="http://schemas.microsoft.com/office/drawing/2014/main" id="{F88BCB6F-2480-429B-8507-4C80E8B417C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86630" y="2122583"/>
                        <a:ext cx="143605" cy="8632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79" name="Line 44">
                        <a:extLst>
                          <a:ext uri="{FF2B5EF4-FFF2-40B4-BE49-F238E27FC236}">
                            <a16:creationId xmlns:a16="http://schemas.microsoft.com/office/drawing/2014/main" id="{89D6B610-DF1D-43F4-BBCC-73CCB73D86D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230234" y="2131216"/>
                        <a:ext cx="102799" cy="14125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80" name="Line 45">
                        <a:extLst>
                          <a:ext uri="{FF2B5EF4-FFF2-40B4-BE49-F238E27FC236}">
                            <a16:creationId xmlns:a16="http://schemas.microsoft.com/office/drawing/2014/main" id="{E6B7D11B-AF64-445E-BA79-EDE5101CD49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333033" y="2145341"/>
                        <a:ext cx="85535" cy="8632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81" name="Line 46">
                        <a:extLst>
                          <a:ext uri="{FF2B5EF4-FFF2-40B4-BE49-F238E27FC236}">
                            <a16:creationId xmlns:a16="http://schemas.microsoft.com/office/drawing/2014/main" id="{2C23909A-946B-4B70-A62B-4DF5F2FD0F3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18568" y="2153972"/>
                        <a:ext cx="73764" cy="20403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82" name="Line 47">
                        <a:extLst>
                          <a:ext uri="{FF2B5EF4-FFF2-40B4-BE49-F238E27FC236}">
                            <a16:creationId xmlns:a16="http://schemas.microsoft.com/office/drawing/2014/main" id="{C250617A-F9F0-46EC-844B-567DB5CAA63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92332" y="2174375"/>
                        <a:ext cx="73764" cy="20403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83" name="Line 48">
                        <a:extLst>
                          <a:ext uri="{FF2B5EF4-FFF2-40B4-BE49-F238E27FC236}">
                            <a16:creationId xmlns:a16="http://schemas.microsoft.com/office/drawing/2014/main" id="{7B9D5BBE-4491-47B0-B6FF-6564EEA43A1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566096" y="2194778"/>
                        <a:ext cx="170285" cy="25896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84" name="Line 49">
                        <a:extLst>
                          <a:ext uri="{FF2B5EF4-FFF2-40B4-BE49-F238E27FC236}">
                            <a16:creationId xmlns:a16="http://schemas.microsoft.com/office/drawing/2014/main" id="{717344CD-8F84-49D8-B072-0401371C82D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736381" y="2220674"/>
                        <a:ext cx="184410" cy="44729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85" name="Line 50">
                        <a:extLst>
                          <a:ext uri="{FF2B5EF4-FFF2-40B4-BE49-F238E27FC236}">
                            <a16:creationId xmlns:a16="http://schemas.microsoft.com/office/drawing/2014/main" id="{7C6002C9-2617-4F86-B9F3-3CE6A56CACE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20792" y="2265403"/>
                        <a:ext cx="210306" cy="72195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86" name="Line 51">
                        <a:extLst>
                          <a:ext uri="{FF2B5EF4-FFF2-40B4-BE49-F238E27FC236}">
                            <a16:creationId xmlns:a16="http://schemas.microsoft.com/office/drawing/2014/main" id="{2ADB22A9-97B8-4F90-857B-8AADADA448E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131098" y="2337598"/>
                        <a:ext cx="98875" cy="4473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87" name="Line 52">
                        <a:extLst>
                          <a:ext uri="{FF2B5EF4-FFF2-40B4-BE49-F238E27FC236}">
                            <a16:creationId xmlns:a16="http://schemas.microsoft.com/office/drawing/2014/main" id="{E4D3D43F-F25E-49AF-8A63-5365C7DA6AC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29973" y="2382327"/>
                        <a:ext cx="76118" cy="31389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88" name="Line 53">
                        <a:extLst>
                          <a:ext uri="{FF2B5EF4-FFF2-40B4-BE49-F238E27FC236}">
                            <a16:creationId xmlns:a16="http://schemas.microsoft.com/office/drawing/2014/main" id="{D985141F-E158-4F6B-B851-78545FC0F23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306091" y="2413716"/>
                        <a:ext cx="67486" cy="8632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89" name="Line 54">
                        <a:extLst>
                          <a:ext uri="{FF2B5EF4-FFF2-40B4-BE49-F238E27FC236}">
                            <a16:creationId xmlns:a16="http://schemas.microsoft.com/office/drawing/2014/main" id="{40957DEE-6D69-44A5-8A0D-F8F193A030A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373578" y="2422348"/>
                        <a:ext cx="66702" cy="13341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90" name="Line 55">
                        <a:extLst>
                          <a:ext uri="{FF2B5EF4-FFF2-40B4-BE49-F238E27FC236}">
                            <a16:creationId xmlns:a16="http://schemas.microsoft.com/office/drawing/2014/main" id="{1D4567FA-D658-4083-B948-C2F6AE7F26C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40279" y="2435689"/>
                        <a:ext cx="62778" cy="9417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91" name="Line 56">
                        <a:extLst>
                          <a:ext uri="{FF2B5EF4-FFF2-40B4-BE49-F238E27FC236}">
                            <a16:creationId xmlns:a16="http://schemas.microsoft.com/office/drawing/2014/main" id="{A43B78ED-26E6-4930-BB15-ED4A84F1BA7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03057" y="2445105"/>
                        <a:ext cx="98875" cy="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</p:grpSp>
                <p:sp>
                  <p:nvSpPr>
                    <p:cNvPr id="967" name="Line 61">
                      <a:extLst>
                        <a:ext uri="{FF2B5EF4-FFF2-40B4-BE49-F238E27FC236}">
                          <a16:creationId xmlns:a16="http://schemas.microsoft.com/office/drawing/2014/main" id="{FBC1E411-1878-4321-B965-01E915BB707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9841" y="2152403"/>
                      <a:ext cx="56500" cy="627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</p:grpSp>
              <p:grpSp>
                <p:nvGrpSpPr>
                  <p:cNvPr id="961" name="Group 691">
                    <a:extLst>
                      <a:ext uri="{FF2B5EF4-FFF2-40B4-BE49-F238E27FC236}">
                        <a16:creationId xmlns:a16="http://schemas.microsoft.com/office/drawing/2014/main" id="{25873A15-9E49-48CD-8342-E4D8CEC348CF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4649803" y="2440897"/>
                    <a:ext cx="400209" cy="45827"/>
                    <a:chOff x="4649801" y="2405084"/>
                    <a:chExt cx="400209" cy="48653"/>
                  </a:xfrm>
                </p:grpSpPr>
                <p:sp>
                  <p:nvSpPr>
                    <p:cNvPr id="962" name="Line 57">
                      <a:extLst>
                        <a:ext uri="{FF2B5EF4-FFF2-40B4-BE49-F238E27FC236}">
                          <a16:creationId xmlns:a16="http://schemas.microsoft.com/office/drawing/2014/main" id="{A043A822-2DCF-4AD5-8168-FF855B78BFD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04731" y="2440397"/>
                      <a:ext cx="85535" cy="9417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963" name="Line 58">
                      <a:extLst>
                        <a:ext uri="{FF2B5EF4-FFF2-40B4-BE49-F238E27FC236}">
                          <a16:creationId xmlns:a16="http://schemas.microsoft.com/office/drawing/2014/main" id="{DC79335F-27F1-460E-B814-4880EE37AB5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90266" y="2449814"/>
                      <a:ext cx="26681" cy="392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964" name="Line 59">
                      <a:extLst>
                        <a:ext uri="{FF2B5EF4-FFF2-40B4-BE49-F238E27FC236}">
                          <a16:creationId xmlns:a16="http://schemas.microsoft.com/office/drawing/2014/main" id="{A6C3306D-0237-4412-8B77-D0644727A2C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816947" y="2405084"/>
                      <a:ext cx="233063" cy="4865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965" name="Line 63">
                      <a:extLst>
                        <a:ext uri="{FF2B5EF4-FFF2-40B4-BE49-F238E27FC236}">
                          <a16:creationId xmlns:a16="http://schemas.microsoft.com/office/drawing/2014/main" id="{036F2DAE-62BE-47BB-882B-9B33DEE3EC6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649801" y="2440397"/>
                      <a:ext cx="54931" cy="235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885" name="Rectangle 68">
                <a:extLst>
                  <a:ext uri="{FF2B5EF4-FFF2-40B4-BE49-F238E27FC236}">
                    <a16:creationId xmlns:a16="http://schemas.microsoft.com/office/drawing/2014/main" id="{EAD58C25-CC34-400B-8C48-15839BD2D5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2718" y="5343073"/>
                <a:ext cx="118900" cy="266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00"/>
                    </a:solidFill>
                    <a:latin typeface="+mj-lt"/>
                    <a:ea typeface="Verdana" pitchFamily="34" charset="0"/>
                    <a:cs typeface="Verdana" pitchFamily="34" charset="0"/>
                  </a:rPr>
                  <a:t>B</a:t>
                </a:r>
                <a:endParaRPr lang="en-US" sz="1400" dirty="0">
                  <a:solidFill>
                    <a:srgbClr val="000000"/>
                  </a:solidFill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886" name="Rectangle 885">
                <a:extLst>
                  <a:ext uri="{FF2B5EF4-FFF2-40B4-BE49-F238E27FC236}">
                    <a16:creationId xmlns:a16="http://schemas.microsoft.com/office/drawing/2014/main" id="{2526BBD7-1077-4F11-88B4-7926AAA375C2}"/>
                  </a:ext>
                </a:extLst>
              </p:cNvPr>
              <p:cNvSpPr/>
              <p:nvPr/>
            </p:nvSpPr>
            <p:spPr>
              <a:xfrm>
                <a:off x="1125965" y="4281685"/>
                <a:ext cx="22646" cy="986249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+mj-lt"/>
                </a:endParaRPr>
              </a:p>
            </p:txBody>
          </p:sp>
          <p:sp>
            <p:nvSpPr>
              <p:cNvPr id="887" name="Rectangle 886">
                <a:extLst>
                  <a:ext uri="{FF2B5EF4-FFF2-40B4-BE49-F238E27FC236}">
                    <a16:creationId xmlns:a16="http://schemas.microsoft.com/office/drawing/2014/main" id="{1D6177E0-FBA6-465C-9FD2-014B177EDCF3}"/>
                  </a:ext>
                </a:extLst>
              </p:cNvPr>
              <p:cNvSpPr/>
              <p:nvPr/>
            </p:nvSpPr>
            <p:spPr>
              <a:xfrm>
                <a:off x="4736324" y="4647013"/>
                <a:ext cx="22646" cy="986249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+mj-lt"/>
                </a:endParaRPr>
              </a:p>
            </p:txBody>
          </p:sp>
          <p:grpSp>
            <p:nvGrpSpPr>
              <p:cNvPr id="888" name="Group 14">
                <a:extLst>
                  <a:ext uri="{FF2B5EF4-FFF2-40B4-BE49-F238E27FC236}">
                    <a16:creationId xmlns:a16="http://schemas.microsoft.com/office/drawing/2014/main" id="{D32F8988-80C5-482A-90C1-F99197612D7F}"/>
                  </a:ext>
                </a:extLst>
              </p:cNvPr>
              <p:cNvGrpSpPr/>
              <p:nvPr/>
            </p:nvGrpSpPr>
            <p:grpSpPr>
              <a:xfrm>
                <a:off x="704922" y="4466183"/>
                <a:ext cx="4505185" cy="908143"/>
                <a:chOff x="704922" y="4514823"/>
                <a:chExt cx="4505185" cy="908143"/>
              </a:xfrm>
            </p:grpSpPr>
            <p:sp>
              <p:nvSpPr>
                <p:cNvPr id="891" name="Rectangle 69">
                  <a:extLst>
                    <a:ext uri="{FF2B5EF4-FFF2-40B4-BE49-F238E27FC236}">
                      <a16:creationId xmlns:a16="http://schemas.microsoft.com/office/drawing/2014/main" id="{426092E0-3998-428C-8702-184401BCD3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4922" y="4708607"/>
                  <a:ext cx="255636" cy="2663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>
                      <a:solidFill>
                        <a:srgbClr val="FF0000"/>
                      </a:solidFill>
                      <a:latin typeface="+mj-lt"/>
                      <a:ea typeface="Verdana" pitchFamily="34" charset="0"/>
                      <a:cs typeface="Verdana" pitchFamily="34" charset="0"/>
                    </a:rPr>
                    <a:t>e</a:t>
                  </a:r>
                  <a:r>
                    <a:rPr lang="en-US" sz="1400" baseline="-25000">
                      <a:solidFill>
                        <a:srgbClr val="FF0000"/>
                      </a:solidFill>
                      <a:latin typeface="+mj-lt"/>
                      <a:ea typeface="Verdana" pitchFamily="34" charset="0"/>
                      <a:cs typeface="Verdana" pitchFamily="34" charset="0"/>
                    </a:rPr>
                    <a:t>BS</a:t>
                  </a:r>
                  <a:endParaRPr lang="en-US" sz="1400" baseline="-25000" dirty="0">
                    <a:solidFill>
                      <a:srgbClr val="FF0000"/>
                    </a:solidFill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892" name="Rectangle 70">
                  <a:extLst>
                    <a:ext uri="{FF2B5EF4-FFF2-40B4-BE49-F238E27FC236}">
                      <a16:creationId xmlns:a16="http://schemas.microsoft.com/office/drawing/2014/main" id="{9F059033-8C6F-4380-8258-92A13B9641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68502" y="4589042"/>
                  <a:ext cx="241605" cy="2663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>
                      <a:solidFill>
                        <a:srgbClr val="FF0000"/>
                      </a:solidFill>
                      <a:latin typeface="+mj-lt"/>
                      <a:ea typeface="Verdana" pitchFamily="34" charset="0"/>
                      <a:cs typeface="Verdana" pitchFamily="34" charset="0"/>
                    </a:rPr>
                    <a:t>e</a:t>
                  </a:r>
                  <a:r>
                    <a:rPr lang="en-US" sz="1400" baseline="-25000">
                      <a:solidFill>
                        <a:srgbClr val="FF0000"/>
                      </a:solidFill>
                      <a:latin typeface="+mj-lt"/>
                      <a:ea typeface="Verdana" pitchFamily="34" charset="0"/>
                      <a:cs typeface="Verdana" pitchFamily="34" charset="0"/>
                    </a:rPr>
                    <a:t>FS</a:t>
                  </a:r>
                  <a:endParaRPr lang="en-US" sz="1400" baseline="-25000" dirty="0">
                    <a:solidFill>
                      <a:srgbClr val="FF0000"/>
                    </a:solidFill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893" name="Line 85">
                  <a:extLst>
                    <a:ext uri="{FF2B5EF4-FFF2-40B4-BE49-F238E27FC236}">
                      <a16:creationId xmlns:a16="http://schemas.microsoft.com/office/drawing/2014/main" id="{EACC3322-ADED-482C-8ABD-8659B0B321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7122" y="4861480"/>
                  <a:ext cx="0" cy="135877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 type="stealth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894" name="Line 86">
                  <a:extLst>
                    <a:ext uri="{FF2B5EF4-FFF2-40B4-BE49-F238E27FC236}">
                      <a16:creationId xmlns:a16="http://schemas.microsoft.com/office/drawing/2014/main" id="{3944554B-6E3E-495B-A550-CC21962EF6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77434" y="4770002"/>
                  <a:ext cx="128944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895" name="Line 86">
                  <a:extLst>
                    <a:ext uri="{FF2B5EF4-FFF2-40B4-BE49-F238E27FC236}">
                      <a16:creationId xmlns:a16="http://schemas.microsoft.com/office/drawing/2014/main" id="{4B2BFEED-CC33-4718-ADBC-DB5A3C7C4C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81824" y="4857402"/>
                  <a:ext cx="124554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896" name="Rectangle 66">
                  <a:extLst>
                    <a:ext uri="{FF2B5EF4-FFF2-40B4-BE49-F238E27FC236}">
                      <a16:creationId xmlns:a16="http://schemas.microsoft.com/office/drawing/2014/main" id="{67C6C51A-19DB-4500-B40C-FCE2ACAA95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84640" y="4822755"/>
                  <a:ext cx="465693" cy="2663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>
                      <a:solidFill>
                        <a:srgbClr val="0000FF"/>
                      </a:solidFill>
                      <a:latin typeface="+mj-lt"/>
                      <a:ea typeface="Verdana" pitchFamily="34" charset="0"/>
                      <a:cs typeface="Verdana" pitchFamily="34" charset="0"/>
                    </a:rPr>
                    <a:t>Horiz</a:t>
                  </a:r>
                  <a:endParaRPr lang="en-US" sz="1400" dirty="0">
                    <a:solidFill>
                      <a:srgbClr val="0000FF"/>
                    </a:solidFill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897" name="Rectangle 67">
                  <a:extLst>
                    <a:ext uri="{FF2B5EF4-FFF2-40B4-BE49-F238E27FC236}">
                      <a16:creationId xmlns:a16="http://schemas.microsoft.com/office/drawing/2014/main" id="{A82A5F41-7B67-4D27-B80F-7FC4A51832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7004" y="4832227"/>
                  <a:ext cx="465693" cy="2663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>
                      <a:solidFill>
                        <a:srgbClr val="0000FF"/>
                      </a:solidFill>
                      <a:latin typeface="+mj-lt"/>
                      <a:ea typeface="Verdana" pitchFamily="34" charset="0"/>
                      <a:cs typeface="Verdana" pitchFamily="34" charset="0"/>
                    </a:rPr>
                    <a:t>Horiz</a:t>
                  </a:r>
                  <a:endParaRPr lang="en-US" sz="1400" dirty="0">
                    <a:solidFill>
                      <a:srgbClr val="0000FF"/>
                    </a:solidFill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grpSp>
              <p:nvGrpSpPr>
                <p:cNvPr id="898" name="Group 637">
                  <a:extLst>
                    <a:ext uri="{FF2B5EF4-FFF2-40B4-BE49-F238E27FC236}">
                      <a16:creationId xmlns:a16="http://schemas.microsoft.com/office/drawing/2014/main" id="{61623B1F-B3BB-49D4-99C0-437A737E26FF}"/>
                    </a:ext>
                  </a:extLst>
                </p:cNvPr>
                <p:cNvGrpSpPr/>
                <p:nvPr/>
              </p:nvGrpSpPr>
              <p:grpSpPr>
                <a:xfrm>
                  <a:off x="1154886" y="4760221"/>
                  <a:ext cx="3591588" cy="100824"/>
                  <a:chOff x="1158126" y="2555283"/>
                  <a:chExt cx="3591588" cy="100824"/>
                </a:xfrm>
              </p:grpSpPr>
              <p:grpSp>
                <p:nvGrpSpPr>
                  <p:cNvPr id="954" name="Group 684">
                    <a:extLst>
                      <a:ext uri="{FF2B5EF4-FFF2-40B4-BE49-F238E27FC236}">
                        <a16:creationId xmlns:a16="http://schemas.microsoft.com/office/drawing/2014/main" id="{03F884D6-AE42-49FA-AD5D-F8917A6C2FE5}"/>
                      </a:ext>
                    </a:extLst>
                  </p:cNvPr>
                  <p:cNvGrpSpPr/>
                  <p:nvPr/>
                </p:nvGrpSpPr>
                <p:grpSpPr>
                  <a:xfrm>
                    <a:off x="1159238" y="2555283"/>
                    <a:ext cx="3575304" cy="97354"/>
                    <a:chOff x="1046305" y="2547997"/>
                    <a:chExt cx="3658578" cy="97354"/>
                  </a:xfrm>
                </p:grpSpPr>
                <p:sp>
                  <p:nvSpPr>
                    <p:cNvPr id="956" name="Line 65">
                      <a:extLst>
                        <a:ext uri="{FF2B5EF4-FFF2-40B4-BE49-F238E27FC236}">
                          <a16:creationId xmlns:a16="http://schemas.microsoft.com/office/drawing/2014/main" id="{398FA301-CB13-4A9F-A2D6-11124B11E7E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1046305" y="2555927"/>
                      <a:ext cx="1828800" cy="8942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FF0000"/>
                      </a:solidFill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957" name="Line 64">
                      <a:extLst>
                        <a:ext uri="{FF2B5EF4-FFF2-40B4-BE49-F238E27FC236}">
                          <a16:creationId xmlns:a16="http://schemas.microsoft.com/office/drawing/2014/main" id="{A2D504A8-812C-46B5-AC7D-03CB0003823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76083" y="2547997"/>
                      <a:ext cx="1828800" cy="9360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FF0000"/>
                      </a:solidFill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</p:grpSp>
              <p:sp>
                <p:nvSpPr>
                  <p:cNvPr id="955" name="Line 64">
                    <a:extLst>
                      <a:ext uri="{FF2B5EF4-FFF2-40B4-BE49-F238E27FC236}">
                        <a16:creationId xmlns:a16="http://schemas.microsoft.com/office/drawing/2014/main" id="{E7FF0C7A-6A8F-4A9B-A1AE-FA7E852D2BD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58126" y="2656107"/>
                    <a:ext cx="3591588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FF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4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grpSp>
              <p:nvGrpSpPr>
                <p:cNvPr id="899" name="Group 13">
                  <a:extLst>
                    <a:ext uri="{FF2B5EF4-FFF2-40B4-BE49-F238E27FC236}">
                      <a16:creationId xmlns:a16="http://schemas.microsoft.com/office/drawing/2014/main" id="{84350BF3-293E-4F85-9B49-EBACD24D710C}"/>
                    </a:ext>
                  </a:extLst>
                </p:cNvPr>
                <p:cNvGrpSpPr/>
                <p:nvPr/>
              </p:nvGrpSpPr>
              <p:grpSpPr>
                <a:xfrm>
                  <a:off x="2779742" y="4844487"/>
                  <a:ext cx="326649" cy="578479"/>
                  <a:chOff x="2779742" y="4844487"/>
                  <a:chExt cx="326649" cy="578479"/>
                </a:xfrm>
              </p:grpSpPr>
              <p:grpSp>
                <p:nvGrpSpPr>
                  <p:cNvPr id="907" name="Group 1905">
                    <a:extLst>
                      <a:ext uri="{FF2B5EF4-FFF2-40B4-BE49-F238E27FC236}">
                        <a16:creationId xmlns:a16="http://schemas.microsoft.com/office/drawing/2014/main" id="{C8D8DC18-88C1-4780-AEBE-6D51C3716952}"/>
                      </a:ext>
                    </a:extLst>
                  </p:cNvPr>
                  <p:cNvGrpSpPr/>
                  <p:nvPr/>
                </p:nvGrpSpPr>
                <p:grpSpPr>
                  <a:xfrm>
                    <a:off x="2903977" y="4844487"/>
                    <a:ext cx="85177" cy="49632"/>
                    <a:chOff x="6511020" y="2181474"/>
                    <a:chExt cx="579803" cy="337849"/>
                  </a:xfrm>
                </p:grpSpPr>
                <p:grpSp>
                  <p:nvGrpSpPr>
                    <p:cNvPr id="936" name="Group 1872">
                      <a:extLst>
                        <a:ext uri="{FF2B5EF4-FFF2-40B4-BE49-F238E27FC236}">
                          <a16:creationId xmlns:a16="http://schemas.microsoft.com/office/drawing/2014/main" id="{431F8480-42EA-4202-8804-601DA58A1C7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511020" y="2181474"/>
                      <a:ext cx="579803" cy="189166"/>
                      <a:chOff x="6472550" y="2134126"/>
                      <a:chExt cx="644226" cy="236457"/>
                    </a:xfrm>
                  </p:grpSpPr>
                  <p:sp>
                    <p:nvSpPr>
                      <p:cNvPr id="948" name="Rectangle 947">
                        <a:extLst>
                          <a:ext uri="{FF2B5EF4-FFF2-40B4-BE49-F238E27FC236}">
                            <a16:creationId xmlns:a16="http://schemas.microsoft.com/office/drawing/2014/main" id="{4065B419-891D-4299-A8FB-AEED998F83C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015540" y="2164261"/>
                        <a:ext cx="101236" cy="190093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49" name="Rectangle 948">
                        <a:extLst>
                          <a:ext uri="{FF2B5EF4-FFF2-40B4-BE49-F238E27FC236}">
                            <a16:creationId xmlns:a16="http://schemas.microsoft.com/office/drawing/2014/main" id="{3C9F3917-A425-444F-A5B9-2AB627B95BE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18408" y="2166582"/>
                        <a:ext cx="45719" cy="197047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50" name="Rounded Rectangle 318">
                        <a:extLst>
                          <a:ext uri="{FF2B5EF4-FFF2-40B4-BE49-F238E27FC236}">
                            <a16:creationId xmlns:a16="http://schemas.microsoft.com/office/drawing/2014/main" id="{8D91B2CB-3423-4A1F-A280-BB40FE976F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59621" y="2134126"/>
                        <a:ext cx="461064" cy="236456"/>
                      </a:xfrm>
                      <a:prstGeom prst="roundRect">
                        <a:avLst/>
                      </a:prstGeom>
                      <a:solidFill>
                        <a:srgbClr val="008000"/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51" name="Rectangle 950">
                        <a:extLst>
                          <a:ext uri="{FF2B5EF4-FFF2-40B4-BE49-F238E27FC236}">
                            <a16:creationId xmlns:a16="http://schemas.microsoft.com/office/drawing/2014/main" id="{90AB7C4B-3D02-4A8E-9ED0-2973622E54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72550" y="2205991"/>
                        <a:ext cx="45719" cy="10895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52" name="Rounded Rectangle 320">
                        <a:extLst>
                          <a:ext uri="{FF2B5EF4-FFF2-40B4-BE49-F238E27FC236}">
                            <a16:creationId xmlns:a16="http://schemas.microsoft.com/office/drawing/2014/main" id="{B3DC8BA2-56F7-4E6C-A2C8-DB583E0DE8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72955" y="2194400"/>
                        <a:ext cx="337426" cy="176183"/>
                      </a:xfrm>
                      <a:prstGeom prst="roundRect">
                        <a:avLst/>
                      </a:prstGeom>
                      <a:solidFill>
                        <a:srgbClr val="92D050"/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53" name="Oval 952">
                        <a:extLst>
                          <a:ext uri="{FF2B5EF4-FFF2-40B4-BE49-F238E27FC236}">
                            <a16:creationId xmlns:a16="http://schemas.microsoft.com/office/drawing/2014/main" id="{7431120C-6CB5-4684-88A3-372E4A75DB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58411" y="2247719"/>
                        <a:ext cx="121061" cy="104319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0">
                            <a:schemeClr val="tx1">
                              <a:lumMod val="75000"/>
                              <a:lumOff val="25000"/>
                              <a:shade val="30000"/>
                              <a:satMod val="115000"/>
                            </a:schemeClr>
                          </a:gs>
                          <a:gs pos="50000">
                            <a:schemeClr val="tx1">
                              <a:lumMod val="75000"/>
                              <a:lumOff val="25000"/>
                              <a:shade val="67500"/>
                              <a:satMod val="115000"/>
                            </a:schemeClr>
                          </a:gs>
                          <a:gs pos="100000">
                            <a:schemeClr val="tx1">
                              <a:lumMod val="75000"/>
                              <a:lumOff val="25000"/>
                              <a:shade val="100000"/>
                              <a:satMod val="115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</p:grpSp>
                <p:sp>
                  <p:nvSpPr>
                    <p:cNvPr id="937" name="Rectangle 936">
                      <a:extLst>
                        <a:ext uri="{FF2B5EF4-FFF2-40B4-BE49-F238E27FC236}">
                          <a16:creationId xmlns:a16="http://schemas.microsoft.com/office/drawing/2014/main" id="{7CC77AC0-938C-4919-8518-333C9C78F5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14969" y="2379856"/>
                      <a:ext cx="373229" cy="41728"/>
                    </a:xfrm>
                    <a:prstGeom prst="rect">
                      <a:avLst/>
                    </a:prstGeom>
                    <a:solidFill>
                      <a:srgbClr val="008000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grpSp>
                  <p:nvGrpSpPr>
                    <p:cNvPr id="938" name="Group 72">
                      <a:extLst>
                        <a:ext uri="{FF2B5EF4-FFF2-40B4-BE49-F238E27FC236}">
                          <a16:creationId xmlns:a16="http://schemas.microsoft.com/office/drawing/2014/main" id="{F4824389-2600-4F4C-9DB2-DB8309BDA0F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08119" y="2422872"/>
                      <a:ext cx="73152" cy="57607"/>
                      <a:chOff x="5646283" y="853457"/>
                      <a:chExt cx="73152" cy="64008"/>
                    </a:xfrm>
                  </p:grpSpPr>
                  <p:sp>
                    <p:nvSpPr>
                      <p:cNvPr id="946" name="Rectangle 945">
                        <a:extLst>
                          <a:ext uri="{FF2B5EF4-FFF2-40B4-BE49-F238E27FC236}">
                            <a16:creationId xmlns:a16="http://schemas.microsoft.com/office/drawing/2014/main" id="{0459FB21-15C9-429D-915E-4121F9E03D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68776" y="853457"/>
                        <a:ext cx="27432" cy="6400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47" name="Rectangle 946">
                        <a:extLst>
                          <a:ext uri="{FF2B5EF4-FFF2-40B4-BE49-F238E27FC236}">
                            <a16:creationId xmlns:a16="http://schemas.microsoft.com/office/drawing/2014/main" id="{4D2CD1CA-CF17-48F8-BD01-A6F35578A63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46283" y="870061"/>
                        <a:ext cx="73152" cy="27432"/>
                      </a:xfrm>
                      <a:prstGeom prst="rect">
                        <a:avLst/>
                      </a:prstGeom>
                      <a:solidFill>
                        <a:schemeClr val="bg1">
                          <a:lumMod val="50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</p:grpSp>
                <p:sp>
                  <p:nvSpPr>
                    <p:cNvPr id="939" name="Rectangle 938">
                      <a:extLst>
                        <a:ext uri="{FF2B5EF4-FFF2-40B4-BE49-F238E27FC236}">
                          <a16:creationId xmlns:a16="http://schemas.microsoft.com/office/drawing/2014/main" id="{CC1BDDD7-210E-49AB-B672-6F75B77436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0485" y="2478176"/>
                      <a:ext cx="293255" cy="41147"/>
                    </a:xfrm>
                    <a:prstGeom prst="rect">
                      <a:avLst/>
                    </a:prstGeom>
                    <a:solidFill>
                      <a:srgbClr val="008000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grpSp>
                  <p:nvGrpSpPr>
                    <p:cNvPr id="940" name="Group 71">
                      <a:extLst>
                        <a:ext uri="{FF2B5EF4-FFF2-40B4-BE49-F238E27FC236}">
                          <a16:creationId xmlns:a16="http://schemas.microsoft.com/office/drawing/2014/main" id="{8915A2A7-EB4A-4906-AEE8-2A899D7B593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56423" y="2420912"/>
                      <a:ext cx="73152" cy="57607"/>
                      <a:chOff x="5646283" y="853457"/>
                      <a:chExt cx="73152" cy="64008"/>
                    </a:xfrm>
                  </p:grpSpPr>
                  <p:sp>
                    <p:nvSpPr>
                      <p:cNvPr id="944" name="Rectangle 943">
                        <a:extLst>
                          <a:ext uri="{FF2B5EF4-FFF2-40B4-BE49-F238E27FC236}">
                            <a16:creationId xmlns:a16="http://schemas.microsoft.com/office/drawing/2014/main" id="{2E463085-9ED2-4BE1-8FC9-733FA58A739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68776" y="853457"/>
                        <a:ext cx="27432" cy="6400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45" name="Rectangle 944">
                        <a:extLst>
                          <a:ext uri="{FF2B5EF4-FFF2-40B4-BE49-F238E27FC236}">
                            <a16:creationId xmlns:a16="http://schemas.microsoft.com/office/drawing/2014/main" id="{B80D4AA1-248C-43EC-BBA4-1D52E45EB24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46283" y="870061"/>
                        <a:ext cx="73152" cy="27432"/>
                      </a:xfrm>
                      <a:prstGeom prst="rect">
                        <a:avLst/>
                      </a:prstGeom>
                      <a:solidFill>
                        <a:schemeClr val="bg1">
                          <a:lumMod val="50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</p:grpSp>
                <p:grpSp>
                  <p:nvGrpSpPr>
                    <p:cNvPr id="941" name="Group 72">
                      <a:extLst>
                        <a:ext uri="{FF2B5EF4-FFF2-40B4-BE49-F238E27FC236}">
                          <a16:creationId xmlns:a16="http://schemas.microsoft.com/office/drawing/2014/main" id="{69ADB984-73A7-4870-9F7D-3FA3676C026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67299" y="2422872"/>
                      <a:ext cx="73152" cy="57607"/>
                      <a:chOff x="5646283" y="853457"/>
                      <a:chExt cx="73152" cy="64008"/>
                    </a:xfrm>
                  </p:grpSpPr>
                  <p:sp>
                    <p:nvSpPr>
                      <p:cNvPr id="942" name="Rectangle 941">
                        <a:extLst>
                          <a:ext uri="{FF2B5EF4-FFF2-40B4-BE49-F238E27FC236}">
                            <a16:creationId xmlns:a16="http://schemas.microsoft.com/office/drawing/2014/main" id="{F2404198-B4F4-43EA-96A0-3DC93E7E26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68776" y="853457"/>
                        <a:ext cx="27432" cy="6400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43" name="Rectangle 942">
                        <a:extLst>
                          <a:ext uri="{FF2B5EF4-FFF2-40B4-BE49-F238E27FC236}">
                            <a16:creationId xmlns:a16="http://schemas.microsoft.com/office/drawing/2014/main" id="{8370D6CA-7824-4DD0-82C5-7F0530D476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46283" y="870061"/>
                        <a:ext cx="73152" cy="27432"/>
                      </a:xfrm>
                      <a:prstGeom prst="rect">
                        <a:avLst/>
                      </a:prstGeom>
                      <a:solidFill>
                        <a:schemeClr val="bg1">
                          <a:lumMod val="50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908" name="Group 12">
                    <a:extLst>
                      <a:ext uri="{FF2B5EF4-FFF2-40B4-BE49-F238E27FC236}">
                        <a16:creationId xmlns:a16="http://schemas.microsoft.com/office/drawing/2014/main" id="{F0FBEB28-1958-4DAD-BB98-1CA80B2944D1}"/>
                      </a:ext>
                    </a:extLst>
                  </p:cNvPr>
                  <p:cNvGrpSpPr/>
                  <p:nvPr/>
                </p:nvGrpSpPr>
                <p:grpSpPr>
                  <a:xfrm>
                    <a:off x="2779742" y="4894284"/>
                    <a:ext cx="326649" cy="528682"/>
                    <a:chOff x="2779742" y="4894284"/>
                    <a:chExt cx="326649" cy="528682"/>
                  </a:xfrm>
                </p:grpSpPr>
                <p:grpSp>
                  <p:nvGrpSpPr>
                    <p:cNvPr id="909" name="Group 11">
                      <a:extLst>
                        <a:ext uri="{FF2B5EF4-FFF2-40B4-BE49-F238E27FC236}">
                          <a16:creationId xmlns:a16="http://schemas.microsoft.com/office/drawing/2014/main" id="{39286070-F696-47C6-ABB0-281BCA8F506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03598" y="5049879"/>
                      <a:ext cx="102793" cy="285601"/>
                      <a:chOff x="2983278" y="4988919"/>
                      <a:chExt cx="102793" cy="285601"/>
                    </a:xfrm>
                  </p:grpSpPr>
                  <p:sp>
                    <p:nvSpPr>
                      <p:cNvPr id="934" name="Freeform 283">
                        <a:extLst>
                          <a:ext uri="{FF2B5EF4-FFF2-40B4-BE49-F238E27FC236}">
                            <a16:creationId xmlns:a16="http://schemas.microsoft.com/office/drawing/2014/main" id="{3E80E323-B00E-48C1-A04E-A44CC9A1497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83278" y="4988919"/>
                        <a:ext cx="89360" cy="241214"/>
                      </a:xfrm>
                      <a:custGeom>
                        <a:avLst/>
                        <a:gdLst>
                          <a:gd name="connsiteX0" fmla="*/ 0 w 608274"/>
                          <a:gd name="connsiteY0" fmla="*/ 0 h 1641945"/>
                          <a:gd name="connsiteX1" fmla="*/ 51683 w 608274"/>
                          <a:gd name="connsiteY1" fmla="*/ 7952 h 1641945"/>
                          <a:gd name="connsiteX2" fmla="*/ 592372 w 608274"/>
                          <a:gd name="connsiteY2" fmla="*/ 1550505 h 1641945"/>
                          <a:gd name="connsiteX3" fmla="*/ 584420 w 608274"/>
                          <a:gd name="connsiteY3" fmla="*/ 1582310 h 1641945"/>
                          <a:gd name="connsiteX4" fmla="*/ 608274 w 608274"/>
                          <a:gd name="connsiteY4" fmla="*/ 1641945 h 1641945"/>
                          <a:gd name="connsiteX5" fmla="*/ 532737 w 608274"/>
                          <a:gd name="connsiteY5" fmla="*/ 1610140 h 1641945"/>
                          <a:gd name="connsiteX6" fmla="*/ 524786 w 608274"/>
                          <a:gd name="connsiteY6" fmla="*/ 1578334 h 1641945"/>
                          <a:gd name="connsiteX7" fmla="*/ 492980 w 608274"/>
                          <a:gd name="connsiteY7" fmla="*/ 1550505 h 1641945"/>
                          <a:gd name="connsiteX8" fmla="*/ 0 w 608274"/>
                          <a:gd name="connsiteY8" fmla="*/ 0 h 16419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608274" h="1641945">
                            <a:moveTo>
                              <a:pt x="0" y="0"/>
                            </a:moveTo>
                            <a:lnTo>
                              <a:pt x="51683" y="7952"/>
                            </a:lnTo>
                            <a:lnTo>
                              <a:pt x="592372" y="1550505"/>
                            </a:lnTo>
                            <a:lnTo>
                              <a:pt x="584420" y="1582310"/>
                            </a:lnTo>
                            <a:lnTo>
                              <a:pt x="608274" y="1641945"/>
                            </a:lnTo>
                            <a:lnTo>
                              <a:pt x="532737" y="1610140"/>
                            </a:lnTo>
                            <a:lnTo>
                              <a:pt x="524786" y="1578334"/>
                            </a:lnTo>
                            <a:lnTo>
                              <a:pt x="492980" y="1550505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blipFill>
                        <a:blip r:embed="rId2" cstate="print"/>
                        <a:tile tx="0" ty="0" sx="100000" sy="100000" flip="none" algn="tl"/>
                      </a:blip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35" name="Freeform 299">
                        <a:extLst>
                          <a:ext uri="{FF2B5EF4-FFF2-40B4-BE49-F238E27FC236}">
                            <a16:creationId xmlns:a16="http://schemas.microsoft.com/office/drawing/2014/main" id="{7030ABFE-786F-4E07-9F19-4DEBC268C46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60373" y="5224876"/>
                        <a:ext cx="25698" cy="49644"/>
                      </a:xfrm>
                      <a:custGeom>
                        <a:avLst/>
                        <a:gdLst>
                          <a:gd name="connsiteX0" fmla="*/ 0 w 174928"/>
                          <a:gd name="connsiteY0" fmla="*/ 0 h 337930"/>
                          <a:gd name="connsiteX1" fmla="*/ 59634 w 174928"/>
                          <a:gd name="connsiteY1" fmla="*/ 178904 h 337930"/>
                          <a:gd name="connsiteX2" fmla="*/ 131196 w 174928"/>
                          <a:gd name="connsiteY2" fmla="*/ 337930 h 337930"/>
                          <a:gd name="connsiteX3" fmla="*/ 123245 w 174928"/>
                          <a:gd name="connsiteY3" fmla="*/ 139148 h 337930"/>
                          <a:gd name="connsiteX4" fmla="*/ 174928 w 174928"/>
                          <a:gd name="connsiteY4" fmla="*/ 55659 h 337930"/>
                          <a:gd name="connsiteX5" fmla="*/ 147099 w 174928"/>
                          <a:gd name="connsiteY5" fmla="*/ 55659 h 337930"/>
                          <a:gd name="connsiteX6" fmla="*/ 91440 w 174928"/>
                          <a:gd name="connsiteY6" fmla="*/ 71562 h 337930"/>
                          <a:gd name="connsiteX7" fmla="*/ 79513 w 174928"/>
                          <a:gd name="connsiteY7" fmla="*/ 35781 h 337930"/>
                          <a:gd name="connsiteX8" fmla="*/ 0 w 174928"/>
                          <a:gd name="connsiteY8" fmla="*/ 0 h 33793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74928" h="337930">
                            <a:moveTo>
                              <a:pt x="0" y="0"/>
                            </a:moveTo>
                            <a:lnTo>
                              <a:pt x="59634" y="178904"/>
                            </a:lnTo>
                            <a:lnTo>
                              <a:pt x="131196" y="337930"/>
                            </a:lnTo>
                            <a:lnTo>
                              <a:pt x="123245" y="139148"/>
                            </a:lnTo>
                            <a:lnTo>
                              <a:pt x="174928" y="55659"/>
                            </a:lnTo>
                            <a:lnTo>
                              <a:pt x="147099" y="55659"/>
                            </a:lnTo>
                            <a:lnTo>
                              <a:pt x="91440" y="71562"/>
                            </a:lnTo>
                            <a:lnTo>
                              <a:pt x="79513" y="35781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chemeClr val="accent2">
                              <a:lumMod val="75000"/>
                              <a:shade val="30000"/>
                              <a:satMod val="115000"/>
                            </a:schemeClr>
                          </a:gs>
                          <a:gs pos="50000">
                            <a:schemeClr val="accent2">
                              <a:lumMod val="75000"/>
                              <a:shade val="67500"/>
                              <a:satMod val="115000"/>
                            </a:schemeClr>
                          </a:gs>
                          <a:gs pos="100000">
                            <a:schemeClr val="accent2">
                              <a:lumMod val="75000"/>
                              <a:shade val="100000"/>
                              <a:satMod val="115000"/>
                            </a:schemeClr>
                          </a:gs>
                        </a:gsLst>
                        <a:lin ang="10800000" scaled="1"/>
                        <a:tileRect/>
                      </a:gra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</p:grpSp>
                <p:grpSp>
                  <p:nvGrpSpPr>
                    <p:cNvPr id="910" name="Group 10">
                      <a:extLst>
                        <a:ext uri="{FF2B5EF4-FFF2-40B4-BE49-F238E27FC236}">
                          <a16:creationId xmlns:a16="http://schemas.microsoft.com/office/drawing/2014/main" id="{A055824B-E8C4-4BE8-910B-B20716B1DD1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30713" y="5061438"/>
                      <a:ext cx="25698" cy="361528"/>
                      <a:chOff x="2930713" y="4980158"/>
                      <a:chExt cx="25698" cy="361528"/>
                    </a:xfrm>
                  </p:grpSpPr>
                  <p:sp>
                    <p:nvSpPr>
                      <p:cNvPr id="929" name="Freeform 282">
                        <a:extLst>
                          <a:ext uri="{FF2B5EF4-FFF2-40B4-BE49-F238E27FC236}">
                            <a16:creationId xmlns:a16="http://schemas.microsoft.com/office/drawing/2014/main" id="{7E69C385-E7FA-44CA-88EA-6C32F53BBBA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30713" y="4980158"/>
                        <a:ext cx="25698" cy="288522"/>
                      </a:xfrm>
                      <a:custGeom>
                        <a:avLst/>
                        <a:gdLst>
                          <a:gd name="connsiteX0" fmla="*/ 23854 w 174929"/>
                          <a:gd name="connsiteY0" fmla="*/ 0 h 1963972"/>
                          <a:gd name="connsiteX1" fmla="*/ 174929 w 174929"/>
                          <a:gd name="connsiteY1" fmla="*/ 7951 h 1963972"/>
                          <a:gd name="connsiteX2" fmla="*/ 163002 w 174929"/>
                          <a:gd name="connsiteY2" fmla="*/ 1900361 h 1963972"/>
                          <a:gd name="connsiteX3" fmla="*/ 131196 w 174929"/>
                          <a:gd name="connsiteY3" fmla="*/ 1963972 h 1963972"/>
                          <a:gd name="connsiteX4" fmla="*/ 27829 w 174929"/>
                          <a:gd name="connsiteY4" fmla="*/ 1956020 h 1963972"/>
                          <a:gd name="connsiteX5" fmla="*/ 0 w 174929"/>
                          <a:gd name="connsiteY5" fmla="*/ 1892410 h 1963972"/>
                          <a:gd name="connsiteX6" fmla="*/ 23854 w 174929"/>
                          <a:gd name="connsiteY6" fmla="*/ 0 h 196397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74929" h="1963972">
                            <a:moveTo>
                              <a:pt x="23854" y="0"/>
                            </a:moveTo>
                            <a:lnTo>
                              <a:pt x="174929" y="7951"/>
                            </a:lnTo>
                            <a:cubicBezTo>
                              <a:pt x="170953" y="638754"/>
                              <a:pt x="166978" y="1269558"/>
                              <a:pt x="163002" y="1900361"/>
                            </a:cubicBezTo>
                            <a:lnTo>
                              <a:pt x="131196" y="1963972"/>
                            </a:lnTo>
                            <a:lnTo>
                              <a:pt x="27829" y="1956020"/>
                            </a:lnTo>
                            <a:lnTo>
                              <a:pt x="0" y="1892410"/>
                            </a:lnTo>
                            <a:lnTo>
                              <a:pt x="23854" y="0"/>
                            </a:lnTo>
                            <a:close/>
                          </a:path>
                        </a:pathLst>
                      </a:custGeom>
                      <a:blipFill>
                        <a:blip r:embed="rId2" cstate="print"/>
                        <a:tile tx="0" ty="0" sx="100000" sy="100000" flip="none" algn="tl"/>
                      </a:blip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30" name="Freeform 297">
                        <a:extLst>
                          <a:ext uri="{FF2B5EF4-FFF2-40B4-BE49-F238E27FC236}">
                            <a16:creationId xmlns:a16="http://schemas.microsoft.com/office/drawing/2014/main" id="{5A525E75-65A8-4A0F-ACA4-81E68F489B5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32465" y="5268095"/>
                        <a:ext cx="18106" cy="73591"/>
                      </a:xfrm>
                      <a:custGeom>
                        <a:avLst/>
                        <a:gdLst>
                          <a:gd name="connsiteX0" fmla="*/ 7951 w 123245"/>
                          <a:gd name="connsiteY0" fmla="*/ 0 h 500932"/>
                          <a:gd name="connsiteX1" fmla="*/ 123245 w 123245"/>
                          <a:gd name="connsiteY1" fmla="*/ 7951 h 500932"/>
                          <a:gd name="connsiteX2" fmla="*/ 115294 w 123245"/>
                          <a:gd name="connsiteY2" fmla="*/ 294198 h 500932"/>
                          <a:gd name="connsiteX3" fmla="*/ 59635 w 123245"/>
                          <a:gd name="connsiteY3" fmla="*/ 500932 h 500932"/>
                          <a:gd name="connsiteX4" fmla="*/ 0 w 123245"/>
                          <a:gd name="connsiteY4" fmla="*/ 238539 h 500932"/>
                          <a:gd name="connsiteX5" fmla="*/ 7951 w 123245"/>
                          <a:gd name="connsiteY5" fmla="*/ 0 h 5009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23245" h="500932">
                            <a:moveTo>
                              <a:pt x="7951" y="0"/>
                            </a:moveTo>
                            <a:lnTo>
                              <a:pt x="123245" y="7951"/>
                            </a:lnTo>
                            <a:lnTo>
                              <a:pt x="115294" y="294198"/>
                            </a:lnTo>
                            <a:lnTo>
                              <a:pt x="59635" y="500932"/>
                            </a:lnTo>
                            <a:lnTo>
                              <a:pt x="0" y="238539"/>
                            </a:lnTo>
                            <a:lnTo>
                              <a:pt x="7951" y="0"/>
                            </a:ln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chemeClr val="accent2">
                              <a:lumMod val="75000"/>
                              <a:shade val="30000"/>
                              <a:satMod val="115000"/>
                            </a:schemeClr>
                          </a:gs>
                          <a:gs pos="50000">
                            <a:schemeClr val="accent2">
                              <a:lumMod val="75000"/>
                              <a:shade val="67500"/>
                              <a:satMod val="115000"/>
                            </a:schemeClr>
                          </a:gs>
                          <a:gs pos="100000">
                            <a:schemeClr val="accent2">
                              <a:lumMod val="75000"/>
                              <a:shade val="100000"/>
                              <a:satMod val="115000"/>
                            </a:schemeClr>
                          </a:gs>
                        </a:gsLst>
                        <a:lin ang="10800000" scaled="1"/>
                        <a:tileRect/>
                      </a:gra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cxnSp>
                    <p:nvCxnSpPr>
                      <p:cNvPr id="931" name="Straight Connector 930">
                        <a:extLst>
                          <a:ext uri="{FF2B5EF4-FFF2-40B4-BE49-F238E27FC236}">
                            <a16:creationId xmlns:a16="http://schemas.microsoft.com/office/drawing/2014/main" id="{3D9ABDC3-E196-4388-93AD-51E1B450943A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933049" y="5286785"/>
                        <a:ext cx="17522" cy="1168"/>
                      </a:xfrm>
                      <a:prstGeom prst="line">
                        <a:avLst/>
                      </a:pr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2" name="Straight Connector 931">
                        <a:extLst>
                          <a:ext uri="{FF2B5EF4-FFF2-40B4-BE49-F238E27FC236}">
                            <a16:creationId xmlns:a16="http://schemas.microsoft.com/office/drawing/2014/main" id="{76B8D93A-3F75-44F1-BD2B-FCC1329CEC45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934273" y="5287020"/>
                        <a:ext cx="7980" cy="21280"/>
                      </a:xfrm>
                      <a:prstGeom prst="line">
                        <a:avLst/>
                      </a:prstGeom>
                      <a:ln w="3175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3" name="Straight Connector 932">
                        <a:extLst>
                          <a:ext uri="{FF2B5EF4-FFF2-40B4-BE49-F238E27FC236}">
                            <a16:creationId xmlns:a16="http://schemas.microsoft.com/office/drawing/2014/main" id="{40F3C850-0BA8-4D2F-B376-4613C95BF0B4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2942253" y="5287021"/>
                        <a:ext cx="6207" cy="21280"/>
                      </a:xfrm>
                      <a:prstGeom prst="line">
                        <a:avLst/>
                      </a:prstGeom>
                      <a:ln w="3175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911" name="Group 9">
                      <a:extLst>
                        <a:ext uri="{FF2B5EF4-FFF2-40B4-BE49-F238E27FC236}">
                          <a16:creationId xmlns:a16="http://schemas.microsoft.com/office/drawing/2014/main" id="{03BEADE3-5BAB-40FD-A9B3-49E2189F72B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779742" y="5065906"/>
                      <a:ext cx="106297" cy="283265"/>
                      <a:chOff x="2805142" y="4987166"/>
                      <a:chExt cx="106297" cy="283265"/>
                    </a:xfrm>
                  </p:grpSpPr>
                  <p:sp>
                    <p:nvSpPr>
                      <p:cNvPr id="927" name="Freeform 284">
                        <a:extLst>
                          <a:ext uri="{FF2B5EF4-FFF2-40B4-BE49-F238E27FC236}">
                            <a16:creationId xmlns:a16="http://schemas.microsoft.com/office/drawing/2014/main" id="{F051A3B5-660E-42EC-ACF4-585F525083A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19159" y="4987166"/>
                        <a:ext cx="92280" cy="237125"/>
                      </a:xfrm>
                      <a:custGeom>
                        <a:avLst/>
                        <a:gdLst>
                          <a:gd name="connsiteX0" fmla="*/ 560567 w 628153"/>
                          <a:gd name="connsiteY0" fmla="*/ 0 h 1614115"/>
                          <a:gd name="connsiteX1" fmla="*/ 107343 w 628153"/>
                          <a:gd name="connsiteY1" fmla="*/ 1248355 h 1614115"/>
                          <a:gd name="connsiteX2" fmla="*/ 0 w 628153"/>
                          <a:gd name="connsiteY2" fmla="*/ 1550505 h 1614115"/>
                          <a:gd name="connsiteX3" fmla="*/ 3976 w 628153"/>
                          <a:gd name="connsiteY3" fmla="*/ 1578334 h 1614115"/>
                          <a:gd name="connsiteX4" fmla="*/ 3976 w 628153"/>
                          <a:gd name="connsiteY4" fmla="*/ 1614115 h 1614115"/>
                          <a:gd name="connsiteX5" fmla="*/ 63611 w 628153"/>
                          <a:gd name="connsiteY5" fmla="*/ 1598213 h 1614115"/>
                          <a:gd name="connsiteX6" fmla="*/ 83489 w 628153"/>
                          <a:gd name="connsiteY6" fmla="*/ 1550505 h 1614115"/>
                          <a:gd name="connsiteX7" fmla="*/ 115294 w 628153"/>
                          <a:gd name="connsiteY7" fmla="*/ 1542553 h 1614115"/>
                          <a:gd name="connsiteX8" fmla="*/ 210710 w 628153"/>
                          <a:gd name="connsiteY8" fmla="*/ 1236428 h 1614115"/>
                          <a:gd name="connsiteX9" fmla="*/ 628153 w 628153"/>
                          <a:gd name="connsiteY9" fmla="*/ 11927 h 1614115"/>
                          <a:gd name="connsiteX10" fmla="*/ 560567 w 628153"/>
                          <a:gd name="connsiteY10" fmla="*/ 0 h 16141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628153" h="1614115">
                            <a:moveTo>
                              <a:pt x="560567" y="0"/>
                            </a:moveTo>
                            <a:lnTo>
                              <a:pt x="107343" y="1248355"/>
                            </a:lnTo>
                            <a:lnTo>
                              <a:pt x="0" y="1550505"/>
                            </a:lnTo>
                            <a:lnTo>
                              <a:pt x="3976" y="1578334"/>
                            </a:lnTo>
                            <a:lnTo>
                              <a:pt x="3976" y="1614115"/>
                            </a:lnTo>
                            <a:lnTo>
                              <a:pt x="63611" y="1598213"/>
                            </a:lnTo>
                            <a:lnTo>
                              <a:pt x="83489" y="1550505"/>
                            </a:lnTo>
                            <a:lnTo>
                              <a:pt x="115294" y="1542553"/>
                            </a:lnTo>
                            <a:lnTo>
                              <a:pt x="210710" y="1236428"/>
                            </a:lnTo>
                            <a:lnTo>
                              <a:pt x="628153" y="11927"/>
                            </a:lnTo>
                            <a:lnTo>
                              <a:pt x="560567" y="0"/>
                            </a:lnTo>
                            <a:close/>
                          </a:path>
                        </a:pathLst>
                      </a:custGeom>
                      <a:blipFill>
                        <a:blip r:embed="rId2" cstate="print"/>
                        <a:tile tx="0" ty="0" sx="100000" sy="100000" flip="none" algn="tl"/>
                      </a:blip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28" name="Freeform 296">
                        <a:extLst>
                          <a:ext uri="{FF2B5EF4-FFF2-40B4-BE49-F238E27FC236}">
                            <a16:creationId xmlns:a16="http://schemas.microsoft.com/office/drawing/2014/main" id="{E3900763-0A7D-4E13-AA50-9E80C0C03F6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05142" y="5222539"/>
                        <a:ext cx="22778" cy="47892"/>
                      </a:xfrm>
                      <a:custGeom>
                        <a:avLst/>
                        <a:gdLst>
                          <a:gd name="connsiteX0" fmla="*/ 155050 w 155050"/>
                          <a:gd name="connsiteY0" fmla="*/ 0 h 326004"/>
                          <a:gd name="connsiteX1" fmla="*/ 39756 w 155050"/>
                          <a:gd name="connsiteY1" fmla="*/ 326004 h 326004"/>
                          <a:gd name="connsiteX2" fmla="*/ 55659 w 155050"/>
                          <a:gd name="connsiteY2" fmla="*/ 135172 h 326004"/>
                          <a:gd name="connsiteX3" fmla="*/ 0 w 155050"/>
                          <a:gd name="connsiteY3" fmla="*/ 39757 h 326004"/>
                          <a:gd name="connsiteX4" fmla="*/ 67586 w 155050"/>
                          <a:gd name="connsiteY4" fmla="*/ 59635 h 326004"/>
                          <a:gd name="connsiteX5" fmla="*/ 99391 w 155050"/>
                          <a:gd name="connsiteY5" fmla="*/ 7952 h 326004"/>
                          <a:gd name="connsiteX6" fmla="*/ 155050 w 155050"/>
                          <a:gd name="connsiteY6" fmla="*/ 0 h 3260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5050" h="326004">
                            <a:moveTo>
                              <a:pt x="155050" y="0"/>
                            </a:moveTo>
                            <a:lnTo>
                              <a:pt x="39756" y="326004"/>
                            </a:lnTo>
                            <a:lnTo>
                              <a:pt x="55659" y="135172"/>
                            </a:lnTo>
                            <a:lnTo>
                              <a:pt x="0" y="39757"/>
                            </a:lnTo>
                            <a:lnTo>
                              <a:pt x="67586" y="59635"/>
                            </a:lnTo>
                            <a:lnTo>
                              <a:pt x="99391" y="7952"/>
                            </a:lnTo>
                            <a:lnTo>
                              <a:pt x="155050" y="0"/>
                            </a:ln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chemeClr val="accent2">
                              <a:lumMod val="75000"/>
                              <a:shade val="30000"/>
                              <a:satMod val="115000"/>
                            </a:schemeClr>
                          </a:gs>
                          <a:gs pos="50000">
                            <a:schemeClr val="accent2">
                              <a:lumMod val="75000"/>
                              <a:shade val="67500"/>
                              <a:satMod val="115000"/>
                            </a:schemeClr>
                          </a:gs>
                          <a:gs pos="100000">
                            <a:schemeClr val="accent2">
                              <a:lumMod val="75000"/>
                              <a:shade val="100000"/>
                              <a:satMod val="115000"/>
                            </a:schemeClr>
                          </a:gs>
                        </a:gsLst>
                        <a:lin ang="10800000" scaled="1"/>
                        <a:tileRect/>
                      </a:gra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</p:grpSp>
                <p:sp>
                  <p:nvSpPr>
                    <p:cNvPr id="912" name="Freeform 285">
                      <a:extLst>
                        <a:ext uri="{FF2B5EF4-FFF2-40B4-BE49-F238E27FC236}">
                          <a16:creationId xmlns:a16="http://schemas.microsoft.com/office/drawing/2014/main" id="{273E038E-8798-48B6-9C41-A6601C6C00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37849" y="4927009"/>
                      <a:ext cx="83519" cy="221940"/>
                    </a:xfrm>
                    <a:custGeom>
                      <a:avLst/>
                      <a:gdLst>
                        <a:gd name="connsiteX0" fmla="*/ 512859 w 568518"/>
                        <a:gd name="connsiteY0" fmla="*/ 0 h 1510748"/>
                        <a:gd name="connsiteX1" fmla="*/ 0 w 568518"/>
                        <a:gd name="connsiteY1" fmla="*/ 1490870 h 1510748"/>
                        <a:gd name="connsiteX2" fmla="*/ 31805 w 568518"/>
                        <a:gd name="connsiteY2" fmla="*/ 1510748 h 1510748"/>
                        <a:gd name="connsiteX3" fmla="*/ 568518 w 568518"/>
                        <a:gd name="connsiteY3" fmla="*/ 11927 h 1510748"/>
                        <a:gd name="connsiteX4" fmla="*/ 512859 w 568518"/>
                        <a:gd name="connsiteY4" fmla="*/ 0 h 15107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68518" h="1510748">
                          <a:moveTo>
                            <a:pt x="512859" y="0"/>
                          </a:moveTo>
                          <a:lnTo>
                            <a:pt x="0" y="1490870"/>
                          </a:lnTo>
                          <a:lnTo>
                            <a:pt x="31805" y="1510748"/>
                          </a:lnTo>
                          <a:lnTo>
                            <a:pt x="568518" y="11927"/>
                          </a:lnTo>
                          <a:lnTo>
                            <a:pt x="512859" y="0"/>
                          </a:lnTo>
                          <a:close/>
                        </a:path>
                      </a:pathLst>
                    </a:custGeom>
                    <a:blipFill>
                      <a:blip r:embed="rId2" cstate="print"/>
                      <a:tile tx="0" ty="0" sx="100000" sy="100000" flip="none" algn="tl"/>
                    </a:blip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913" name="Freeform 286">
                      <a:extLst>
                        <a:ext uri="{FF2B5EF4-FFF2-40B4-BE49-F238E27FC236}">
                          <a16:creationId xmlns:a16="http://schemas.microsoft.com/office/drawing/2014/main" id="{C8925672-AED1-4364-AAD3-5ABC53E635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24873" y="4921169"/>
                      <a:ext cx="11097" cy="252310"/>
                    </a:xfrm>
                    <a:custGeom>
                      <a:avLst/>
                      <a:gdLst>
                        <a:gd name="connsiteX0" fmla="*/ 19879 w 75538"/>
                        <a:gd name="connsiteY0" fmla="*/ 3975 h 1717481"/>
                        <a:gd name="connsiteX1" fmla="*/ 0 w 75538"/>
                        <a:gd name="connsiteY1" fmla="*/ 1717481 h 1717481"/>
                        <a:gd name="connsiteX2" fmla="*/ 51684 w 75538"/>
                        <a:gd name="connsiteY2" fmla="*/ 1717481 h 1717481"/>
                        <a:gd name="connsiteX3" fmla="*/ 75538 w 75538"/>
                        <a:gd name="connsiteY3" fmla="*/ 0 h 1717481"/>
                        <a:gd name="connsiteX4" fmla="*/ 19879 w 75538"/>
                        <a:gd name="connsiteY4" fmla="*/ 3975 h 17174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5538" h="1717481">
                          <a:moveTo>
                            <a:pt x="19879" y="3975"/>
                          </a:moveTo>
                          <a:lnTo>
                            <a:pt x="0" y="1717481"/>
                          </a:lnTo>
                          <a:lnTo>
                            <a:pt x="51684" y="1717481"/>
                          </a:lnTo>
                          <a:lnTo>
                            <a:pt x="75538" y="0"/>
                          </a:lnTo>
                          <a:lnTo>
                            <a:pt x="19879" y="3975"/>
                          </a:lnTo>
                          <a:close/>
                        </a:path>
                      </a:pathLst>
                    </a:custGeom>
                    <a:blipFill>
                      <a:blip r:embed="rId2" cstate="print"/>
                      <a:tile tx="0" ty="0" sx="100000" sy="100000" flip="none" algn="tl"/>
                    </a:blip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914" name="Freeform 287">
                      <a:extLst>
                        <a:ext uri="{FF2B5EF4-FFF2-40B4-BE49-F238E27FC236}">
                          <a16:creationId xmlns:a16="http://schemas.microsoft.com/office/drawing/2014/main" id="{0E27621E-7428-4036-BEA6-485D122503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55243" y="4920000"/>
                      <a:ext cx="7593" cy="254647"/>
                    </a:xfrm>
                    <a:custGeom>
                      <a:avLst/>
                      <a:gdLst>
                        <a:gd name="connsiteX0" fmla="*/ 0 w 51684"/>
                        <a:gd name="connsiteY0" fmla="*/ 3976 h 1733385"/>
                        <a:gd name="connsiteX1" fmla="*/ 3976 w 51684"/>
                        <a:gd name="connsiteY1" fmla="*/ 1725433 h 1733385"/>
                        <a:gd name="connsiteX2" fmla="*/ 47708 w 51684"/>
                        <a:gd name="connsiteY2" fmla="*/ 1733385 h 1733385"/>
                        <a:gd name="connsiteX3" fmla="*/ 51684 w 51684"/>
                        <a:gd name="connsiteY3" fmla="*/ 0 h 1733385"/>
                        <a:gd name="connsiteX4" fmla="*/ 0 w 51684"/>
                        <a:gd name="connsiteY4" fmla="*/ 3976 h 17333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1684" h="1733385">
                          <a:moveTo>
                            <a:pt x="0" y="3976"/>
                          </a:moveTo>
                          <a:cubicBezTo>
                            <a:pt x="1325" y="577795"/>
                            <a:pt x="2651" y="1151614"/>
                            <a:pt x="3976" y="1725433"/>
                          </a:cubicBezTo>
                          <a:lnTo>
                            <a:pt x="47708" y="1733385"/>
                          </a:lnTo>
                          <a:cubicBezTo>
                            <a:pt x="49033" y="1155590"/>
                            <a:pt x="50359" y="577795"/>
                            <a:pt x="51684" y="0"/>
                          </a:cubicBezTo>
                          <a:lnTo>
                            <a:pt x="0" y="3976"/>
                          </a:lnTo>
                          <a:close/>
                        </a:path>
                      </a:pathLst>
                    </a:custGeom>
                    <a:blipFill>
                      <a:blip r:embed="rId2" cstate="print"/>
                      <a:tile tx="0" ty="0" sx="100000" sy="100000" flip="none" algn="tl"/>
                    </a:blip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915" name="Freeform 288">
                      <a:extLst>
                        <a:ext uri="{FF2B5EF4-FFF2-40B4-BE49-F238E27FC236}">
                          <a16:creationId xmlns:a16="http://schemas.microsoft.com/office/drawing/2014/main" id="{9AC6849B-A3DA-4620-98D7-CC654E398E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53034" y="4934602"/>
                      <a:ext cx="74175" cy="213179"/>
                    </a:xfrm>
                    <a:custGeom>
                      <a:avLst/>
                      <a:gdLst>
                        <a:gd name="connsiteX0" fmla="*/ 500932 w 504908"/>
                        <a:gd name="connsiteY0" fmla="*/ 0 h 1451113"/>
                        <a:gd name="connsiteX1" fmla="*/ 0 w 504908"/>
                        <a:gd name="connsiteY1" fmla="*/ 1451113 h 1451113"/>
                        <a:gd name="connsiteX2" fmla="*/ 51684 w 504908"/>
                        <a:gd name="connsiteY2" fmla="*/ 1439186 h 1451113"/>
                        <a:gd name="connsiteX3" fmla="*/ 504908 w 504908"/>
                        <a:gd name="connsiteY3" fmla="*/ 111318 h 1451113"/>
                        <a:gd name="connsiteX4" fmla="*/ 500932 w 504908"/>
                        <a:gd name="connsiteY4" fmla="*/ 0 h 14511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04908" h="1451113">
                          <a:moveTo>
                            <a:pt x="500932" y="0"/>
                          </a:moveTo>
                          <a:lnTo>
                            <a:pt x="0" y="1451113"/>
                          </a:lnTo>
                          <a:lnTo>
                            <a:pt x="51684" y="1439186"/>
                          </a:lnTo>
                          <a:lnTo>
                            <a:pt x="504908" y="111318"/>
                          </a:lnTo>
                          <a:lnTo>
                            <a:pt x="500932" y="0"/>
                          </a:lnTo>
                          <a:close/>
                        </a:path>
                      </a:pathLst>
                    </a:custGeom>
                    <a:blipFill>
                      <a:blip r:embed="rId2" cstate="print"/>
                      <a:tile tx="0" ty="0" sx="100000" sy="100000" flip="none" algn="tl"/>
                    </a:blip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916" name="Freeform 289">
                      <a:extLst>
                        <a:ext uri="{FF2B5EF4-FFF2-40B4-BE49-F238E27FC236}">
                          <a16:creationId xmlns:a16="http://schemas.microsoft.com/office/drawing/2014/main" id="{4956B479-3724-42DB-9ADC-489CFA5A4C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27920" y="5145445"/>
                      <a:ext cx="34459" cy="25114"/>
                    </a:xfrm>
                    <a:custGeom>
                      <a:avLst/>
                      <a:gdLst>
                        <a:gd name="connsiteX0" fmla="*/ 51684 w 234564"/>
                        <a:gd name="connsiteY0" fmla="*/ 0 h 170953"/>
                        <a:gd name="connsiteX1" fmla="*/ 103367 w 234564"/>
                        <a:gd name="connsiteY1" fmla="*/ 31805 h 170953"/>
                        <a:gd name="connsiteX2" fmla="*/ 234564 w 234564"/>
                        <a:gd name="connsiteY2" fmla="*/ 3976 h 170953"/>
                        <a:gd name="connsiteX3" fmla="*/ 166977 w 234564"/>
                        <a:gd name="connsiteY3" fmla="*/ 170953 h 170953"/>
                        <a:gd name="connsiteX4" fmla="*/ 35781 w 234564"/>
                        <a:gd name="connsiteY4" fmla="*/ 170953 h 170953"/>
                        <a:gd name="connsiteX5" fmla="*/ 0 w 234564"/>
                        <a:gd name="connsiteY5" fmla="*/ 155051 h 170953"/>
                        <a:gd name="connsiteX6" fmla="*/ 51684 w 234564"/>
                        <a:gd name="connsiteY6" fmla="*/ 0 h 170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34564" h="170953">
                          <a:moveTo>
                            <a:pt x="51684" y="0"/>
                          </a:moveTo>
                          <a:lnTo>
                            <a:pt x="103367" y="31805"/>
                          </a:lnTo>
                          <a:lnTo>
                            <a:pt x="234564" y="3976"/>
                          </a:lnTo>
                          <a:lnTo>
                            <a:pt x="166977" y="170953"/>
                          </a:lnTo>
                          <a:lnTo>
                            <a:pt x="35781" y="170953"/>
                          </a:lnTo>
                          <a:lnTo>
                            <a:pt x="0" y="155051"/>
                          </a:lnTo>
                          <a:lnTo>
                            <a:pt x="51684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917" name="Freeform 290">
                      <a:extLst>
                        <a:ext uri="{FF2B5EF4-FFF2-40B4-BE49-F238E27FC236}">
                          <a16:creationId xmlns:a16="http://schemas.microsoft.com/office/drawing/2014/main" id="{C5C42F68-4CC6-4A26-85CB-579A9E17A3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23120" y="5172895"/>
                      <a:ext cx="41468" cy="21026"/>
                    </a:xfrm>
                    <a:custGeom>
                      <a:avLst/>
                      <a:gdLst>
                        <a:gd name="connsiteX0" fmla="*/ 0 w 282272"/>
                        <a:gd name="connsiteY0" fmla="*/ 0 h 143123"/>
                        <a:gd name="connsiteX1" fmla="*/ 282272 w 282272"/>
                        <a:gd name="connsiteY1" fmla="*/ 11927 h 143123"/>
                        <a:gd name="connsiteX2" fmla="*/ 278296 w 282272"/>
                        <a:gd name="connsiteY2" fmla="*/ 143123 h 143123"/>
                        <a:gd name="connsiteX3" fmla="*/ 15903 w 282272"/>
                        <a:gd name="connsiteY3" fmla="*/ 135172 h 143123"/>
                        <a:gd name="connsiteX4" fmla="*/ 0 w 282272"/>
                        <a:gd name="connsiteY4" fmla="*/ 0 h 1431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82272" h="143123">
                          <a:moveTo>
                            <a:pt x="0" y="0"/>
                          </a:moveTo>
                          <a:lnTo>
                            <a:pt x="282272" y="11927"/>
                          </a:lnTo>
                          <a:lnTo>
                            <a:pt x="278296" y="143123"/>
                          </a:lnTo>
                          <a:lnTo>
                            <a:pt x="15903" y="13517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918" name="Freeform 291">
                      <a:extLst>
                        <a:ext uri="{FF2B5EF4-FFF2-40B4-BE49-F238E27FC236}">
                          <a16:creationId xmlns:a16="http://schemas.microsoft.com/office/drawing/2014/main" id="{1D1E205E-849F-4AD5-BD72-9A8A5D250C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4588" y="4930513"/>
                      <a:ext cx="73591" cy="226612"/>
                    </a:xfrm>
                    <a:custGeom>
                      <a:avLst/>
                      <a:gdLst>
                        <a:gd name="connsiteX0" fmla="*/ 7951 w 500932"/>
                        <a:gd name="connsiteY0" fmla="*/ 0 h 1542553"/>
                        <a:gd name="connsiteX1" fmla="*/ 500932 w 500932"/>
                        <a:gd name="connsiteY1" fmla="*/ 1542553 h 1542553"/>
                        <a:gd name="connsiteX2" fmla="*/ 465151 w 500932"/>
                        <a:gd name="connsiteY2" fmla="*/ 1530626 h 1542553"/>
                        <a:gd name="connsiteX3" fmla="*/ 0 w 500932"/>
                        <a:gd name="connsiteY3" fmla="*/ 135172 h 1542553"/>
                        <a:gd name="connsiteX4" fmla="*/ 7951 w 500932"/>
                        <a:gd name="connsiteY4" fmla="*/ 0 h 15425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00932" h="1542553">
                          <a:moveTo>
                            <a:pt x="7951" y="0"/>
                          </a:moveTo>
                          <a:lnTo>
                            <a:pt x="500932" y="1542553"/>
                          </a:lnTo>
                          <a:lnTo>
                            <a:pt x="465151" y="1530626"/>
                          </a:lnTo>
                          <a:lnTo>
                            <a:pt x="0" y="135172"/>
                          </a:lnTo>
                          <a:lnTo>
                            <a:pt x="7951" y="0"/>
                          </a:lnTo>
                          <a:close/>
                        </a:path>
                      </a:pathLst>
                    </a:custGeom>
                    <a:blipFill>
                      <a:blip r:embed="rId2" cstate="print"/>
                      <a:tile tx="0" ty="0" sx="100000" sy="100000" flip="none" algn="tl"/>
                    </a:blip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919" name="Freeform 292">
                      <a:extLst>
                        <a:ext uri="{FF2B5EF4-FFF2-40B4-BE49-F238E27FC236}">
                          <a16:creationId xmlns:a16="http://schemas.microsoft.com/office/drawing/2014/main" id="{CE93FEC6-7515-45AB-9864-3A92D9F442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71013" y="4927009"/>
                      <a:ext cx="83519" cy="232453"/>
                    </a:xfrm>
                    <a:custGeom>
                      <a:avLst/>
                      <a:gdLst>
                        <a:gd name="connsiteX0" fmla="*/ 55659 w 568518"/>
                        <a:gd name="connsiteY0" fmla="*/ 0 h 1582310"/>
                        <a:gd name="connsiteX1" fmla="*/ 568518 w 568518"/>
                        <a:gd name="connsiteY1" fmla="*/ 1570383 h 1582310"/>
                        <a:gd name="connsiteX2" fmla="*/ 540689 w 568518"/>
                        <a:gd name="connsiteY2" fmla="*/ 1582310 h 1582310"/>
                        <a:gd name="connsiteX3" fmla="*/ 0 w 568518"/>
                        <a:gd name="connsiteY3" fmla="*/ 11927 h 1582310"/>
                        <a:gd name="connsiteX4" fmla="*/ 55659 w 568518"/>
                        <a:gd name="connsiteY4" fmla="*/ 0 h 15823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68518" h="1582310">
                          <a:moveTo>
                            <a:pt x="55659" y="0"/>
                          </a:moveTo>
                          <a:lnTo>
                            <a:pt x="568518" y="1570383"/>
                          </a:lnTo>
                          <a:lnTo>
                            <a:pt x="540689" y="1582310"/>
                          </a:lnTo>
                          <a:lnTo>
                            <a:pt x="0" y="11927"/>
                          </a:lnTo>
                          <a:lnTo>
                            <a:pt x="55659" y="0"/>
                          </a:lnTo>
                          <a:close/>
                        </a:path>
                      </a:pathLst>
                    </a:custGeom>
                    <a:blipFill>
                      <a:blip r:embed="rId2" cstate="print"/>
                      <a:tile tx="0" ty="0" sx="100000" sy="100000" flip="none" algn="tl"/>
                    </a:blip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920" name="Freeform 293">
                      <a:extLst>
                        <a:ext uri="{FF2B5EF4-FFF2-40B4-BE49-F238E27FC236}">
                          <a16:creationId xmlns:a16="http://schemas.microsoft.com/office/drawing/2014/main" id="{840D9901-3DD9-4254-BFAD-FA0D1CB910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31754" y="5154789"/>
                      <a:ext cx="30371" cy="21026"/>
                    </a:xfrm>
                    <a:custGeom>
                      <a:avLst/>
                      <a:gdLst>
                        <a:gd name="connsiteX0" fmla="*/ 0 w 206734"/>
                        <a:gd name="connsiteY0" fmla="*/ 0 h 143123"/>
                        <a:gd name="connsiteX1" fmla="*/ 127221 w 206734"/>
                        <a:gd name="connsiteY1" fmla="*/ 27829 h 143123"/>
                        <a:gd name="connsiteX2" fmla="*/ 170953 w 206734"/>
                        <a:gd name="connsiteY2" fmla="*/ 19878 h 143123"/>
                        <a:gd name="connsiteX3" fmla="*/ 206734 w 206734"/>
                        <a:gd name="connsiteY3" fmla="*/ 115294 h 143123"/>
                        <a:gd name="connsiteX4" fmla="*/ 143123 w 206734"/>
                        <a:gd name="connsiteY4" fmla="*/ 143123 h 143123"/>
                        <a:gd name="connsiteX5" fmla="*/ 23854 w 206734"/>
                        <a:gd name="connsiteY5" fmla="*/ 107342 h 143123"/>
                        <a:gd name="connsiteX6" fmla="*/ 0 w 206734"/>
                        <a:gd name="connsiteY6" fmla="*/ 0 h 1431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06734" h="143123">
                          <a:moveTo>
                            <a:pt x="0" y="0"/>
                          </a:moveTo>
                          <a:lnTo>
                            <a:pt x="127221" y="27829"/>
                          </a:lnTo>
                          <a:lnTo>
                            <a:pt x="170953" y="19878"/>
                          </a:lnTo>
                          <a:lnTo>
                            <a:pt x="206734" y="115294"/>
                          </a:lnTo>
                          <a:lnTo>
                            <a:pt x="143123" y="143123"/>
                          </a:lnTo>
                          <a:lnTo>
                            <a:pt x="23854" y="10734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cxnSp>
                  <p:nvCxnSpPr>
                    <p:cNvPr id="921" name="Straight Connector 920">
                      <a:extLst>
                        <a:ext uri="{FF2B5EF4-FFF2-40B4-BE49-F238E27FC236}">
                          <a16:creationId xmlns:a16="http://schemas.microsoft.com/office/drawing/2014/main" id="{D094149D-349F-4C5C-AC87-715AE2E393F1}"/>
                        </a:ext>
                      </a:extLst>
                    </p:cNvPr>
                    <p:cNvCxnSpPr>
                      <a:stCxn id="920" idx="1"/>
                      <a:endCxn id="920" idx="4"/>
                    </p:cNvCxnSpPr>
                    <p:nvPr/>
                  </p:nvCxnSpPr>
                  <p:spPr>
                    <a:xfrm>
                      <a:off x="3050444" y="5158878"/>
                      <a:ext cx="2336" cy="16938"/>
                    </a:xfrm>
                    <a:prstGeom prst="line">
                      <a:avLst/>
                    </a:prstGeom>
                    <a:ln w="31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2" name="Straight Connector 921">
                      <a:extLst>
                        <a:ext uri="{FF2B5EF4-FFF2-40B4-BE49-F238E27FC236}">
                          <a16:creationId xmlns:a16="http://schemas.microsoft.com/office/drawing/2014/main" id="{472B7A69-F134-4748-B1DE-2BCAAC17E2F9}"/>
                        </a:ext>
                      </a:extLst>
                    </p:cNvPr>
                    <p:cNvCxnSpPr>
                      <a:stCxn id="916" idx="1"/>
                      <a:endCxn id="916" idx="4"/>
                    </p:cNvCxnSpPr>
                    <p:nvPr/>
                  </p:nvCxnSpPr>
                  <p:spPr>
                    <a:xfrm flipH="1">
                      <a:off x="2833176" y="5150117"/>
                      <a:ext cx="9929" cy="20442"/>
                    </a:xfrm>
                    <a:prstGeom prst="line">
                      <a:avLst/>
                    </a:prstGeom>
                    <a:ln w="31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923" name="Freeform 300">
                      <a:extLst>
                        <a:ext uri="{FF2B5EF4-FFF2-40B4-BE49-F238E27FC236}">
                          <a16:creationId xmlns:a16="http://schemas.microsoft.com/office/drawing/2014/main" id="{B2E92293-50BF-4673-B04D-600156375E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27209" y="4898390"/>
                      <a:ext cx="37379" cy="21610"/>
                    </a:xfrm>
                    <a:custGeom>
                      <a:avLst/>
                      <a:gdLst>
                        <a:gd name="connsiteX0" fmla="*/ 254442 w 254442"/>
                        <a:gd name="connsiteY0" fmla="*/ 147099 h 147099"/>
                        <a:gd name="connsiteX1" fmla="*/ 0 w 254442"/>
                        <a:gd name="connsiteY1" fmla="*/ 147099 h 147099"/>
                        <a:gd name="connsiteX2" fmla="*/ 0 w 254442"/>
                        <a:gd name="connsiteY2" fmla="*/ 51684 h 147099"/>
                        <a:gd name="connsiteX3" fmla="*/ 35781 w 254442"/>
                        <a:gd name="connsiteY3" fmla="*/ 47708 h 147099"/>
                        <a:gd name="connsiteX4" fmla="*/ 51683 w 254442"/>
                        <a:gd name="connsiteY4" fmla="*/ 3976 h 147099"/>
                        <a:gd name="connsiteX5" fmla="*/ 234563 w 254442"/>
                        <a:gd name="connsiteY5" fmla="*/ 0 h 147099"/>
                        <a:gd name="connsiteX6" fmla="*/ 218661 w 254442"/>
                        <a:gd name="connsiteY6" fmla="*/ 47708 h 147099"/>
                        <a:gd name="connsiteX7" fmla="*/ 238539 w 254442"/>
                        <a:gd name="connsiteY7" fmla="*/ 67586 h 147099"/>
                        <a:gd name="connsiteX8" fmla="*/ 254442 w 254442"/>
                        <a:gd name="connsiteY8" fmla="*/ 147099 h 1470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54442" h="147099">
                          <a:moveTo>
                            <a:pt x="254442" y="147099"/>
                          </a:moveTo>
                          <a:lnTo>
                            <a:pt x="0" y="147099"/>
                          </a:lnTo>
                          <a:lnTo>
                            <a:pt x="0" y="51684"/>
                          </a:lnTo>
                          <a:lnTo>
                            <a:pt x="35781" y="47708"/>
                          </a:lnTo>
                          <a:lnTo>
                            <a:pt x="51683" y="3976"/>
                          </a:lnTo>
                          <a:lnTo>
                            <a:pt x="234563" y="0"/>
                          </a:lnTo>
                          <a:lnTo>
                            <a:pt x="218661" y="47708"/>
                          </a:lnTo>
                          <a:lnTo>
                            <a:pt x="238539" y="67586"/>
                          </a:lnTo>
                          <a:lnTo>
                            <a:pt x="254442" y="147099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924" name="Freeform 301">
                      <a:extLst>
                        <a:ext uri="{FF2B5EF4-FFF2-40B4-BE49-F238E27FC236}">
                          <a16:creationId xmlns:a16="http://schemas.microsoft.com/office/drawing/2014/main" id="{4E16E8A4-C1D4-431B-9102-B8A7B7DCFD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12608" y="4907735"/>
                      <a:ext cx="15769" cy="23362"/>
                    </a:xfrm>
                    <a:custGeom>
                      <a:avLst/>
                      <a:gdLst>
                        <a:gd name="connsiteX0" fmla="*/ 0 w 107342"/>
                        <a:gd name="connsiteY0" fmla="*/ 119269 h 159026"/>
                        <a:gd name="connsiteX1" fmla="*/ 47707 w 107342"/>
                        <a:gd name="connsiteY1" fmla="*/ 19878 h 159026"/>
                        <a:gd name="connsiteX2" fmla="*/ 71561 w 107342"/>
                        <a:gd name="connsiteY2" fmla="*/ 0 h 159026"/>
                        <a:gd name="connsiteX3" fmla="*/ 103367 w 107342"/>
                        <a:gd name="connsiteY3" fmla="*/ 0 h 159026"/>
                        <a:gd name="connsiteX4" fmla="*/ 107342 w 107342"/>
                        <a:gd name="connsiteY4" fmla="*/ 159026 h 159026"/>
                        <a:gd name="connsiteX5" fmla="*/ 67586 w 107342"/>
                        <a:gd name="connsiteY5" fmla="*/ 147099 h 159026"/>
                        <a:gd name="connsiteX6" fmla="*/ 0 w 107342"/>
                        <a:gd name="connsiteY6" fmla="*/ 119269 h 1590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07342" h="159026">
                          <a:moveTo>
                            <a:pt x="0" y="119269"/>
                          </a:moveTo>
                          <a:lnTo>
                            <a:pt x="47707" y="19878"/>
                          </a:lnTo>
                          <a:lnTo>
                            <a:pt x="71561" y="0"/>
                          </a:lnTo>
                          <a:lnTo>
                            <a:pt x="103367" y="0"/>
                          </a:lnTo>
                          <a:lnTo>
                            <a:pt x="107342" y="159026"/>
                          </a:lnTo>
                          <a:lnTo>
                            <a:pt x="67586" y="147099"/>
                          </a:lnTo>
                          <a:lnTo>
                            <a:pt x="0" y="119269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925" name="Freeform 302">
                      <a:extLst>
                        <a:ext uri="{FF2B5EF4-FFF2-40B4-BE49-F238E27FC236}">
                          <a16:creationId xmlns:a16="http://schemas.microsoft.com/office/drawing/2014/main" id="{C5E1BF30-3CA7-417C-B77E-14A2061A30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1084" y="4905983"/>
                      <a:ext cx="17521" cy="23362"/>
                    </a:xfrm>
                    <a:custGeom>
                      <a:avLst/>
                      <a:gdLst>
                        <a:gd name="connsiteX0" fmla="*/ 119269 w 119269"/>
                        <a:gd name="connsiteY0" fmla="*/ 135172 h 159026"/>
                        <a:gd name="connsiteX1" fmla="*/ 27829 w 119269"/>
                        <a:gd name="connsiteY1" fmla="*/ 159026 h 159026"/>
                        <a:gd name="connsiteX2" fmla="*/ 19878 w 119269"/>
                        <a:gd name="connsiteY2" fmla="*/ 35781 h 159026"/>
                        <a:gd name="connsiteX3" fmla="*/ 0 w 119269"/>
                        <a:gd name="connsiteY3" fmla="*/ 0 h 159026"/>
                        <a:gd name="connsiteX4" fmla="*/ 51683 w 119269"/>
                        <a:gd name="connsiteY4" fmla="*/ 7951 h 159026"/>
                        <a:gd name="connsiteX5" fmla="*/ 67586 w 119269"/>
                        <a:gd name="connsiteY5" fmla="*/ 31805 h 159026"/>
                        <a:gd name="connsiteX6" fmla="*/ 91440 w 119269"/>
                        <a:gd name="connsiteY6" fmla="*/ 47708 h 159026"/>
                        <a:gd name="connsiteX7" fmla="*/ 119269 w 119269"/>
                        <a:gd name="connsiteY7" fmla="*/ 135172 h 1590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9269" h="159026">
                          <a:moveTo>
                            <a:pt x="119269" y="135172"/>
                          </a:moveTo>
                          <a:lnTo>
                            <a:pt x="27829" y="159026"/>
                          </a:lnTo>
                          <a:lnTo>
                            <a:pt x="19878" y="35781"/>
                          </a:lnTo>
                          <a:lnTo>
                            <a:pt x="0" y="0"/>
                          </a:lnTo>
                          <a:lnTo>
                            <a:pt x="51683" y="7951"/>
                          </a:lnTo>
                          <a:lnTo>
                            <a:pt x="67586" y="31805"/>
                          </a:lnTo>
                          <a:lnTo>
                            <a:pt x="91440" y="47708"/>
                          </a:lnTo>
                          <a:lnTo>
                            <a:pt x="119269" y="135172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926" name="Freeform 303">
                      <a:extLst>
                        <a:ext uri="{FF2B5EF4-FFF2-40B4-BE49-F238E27FC236}">
                          <a16:creationId xmlns:a16="http://schemas.microsoft.com/office/drawing/2014/main" id="{440FAB7A-69E7-49B8-BF90-3A73027AC2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21886" y="4894284"/>
                      <a:ext cx="48275" cy="12244"/>
                    </a:xfrm>
                    <a:custGeom>
                      <a:avLst/>
                      <a:gdLst>
                        <a:gd name="connsiteX0" fmla="*/ 0 w 328612"/>
                        <a:gd name="connsiteY0" fmla="*/ 83343 h 83343"/>
                        <a:gd name="connsiteX1" fmla="*/ 4762 w 328612"/>
                        <a:gd name="connsiteY1" fmla="*/ 11906 h 83343"/>
                        <a:gd name="connsiteX2" fmla="*/ 35718 w 328612"/>
                        <a:gd name="connsiteY2" fmla="*/ 0 h 83343"/>
                        <a:gd name="connsiteX3" fmla="*/ 311943 w 328612"/>
                        <a:gd name="connsiteY3" fmla="*/ 4762 h 83343"/>
                        <a:gd name="connsiteX4" fmla="*/ 328612 w 328612"/>
                        <a:gd name="connsiteY4" fmla="*/ 14287 h 83343"/>
                        <a:gd name="connsiteX5" fmla="*/ 326231 w 328612"/>
                        <a:gd name="connsiteY5" fmla="*/ 83343 h 83343"/>
                        <a:gd name="connsiteX6" fmla="*/ 264318 w 328612"/>
                        <a:gd name="connsiteY6" fmla="*/ 76200 h 83343"/>
                        <a:gd name="connsiteX7" fmla="*/ 69056 w 328612"/>
                        <a:gd name="connsiteY7" fmla="*/ 73818 h 83343"/>
                        <a:gd name="connsiteX8" fmla="*/ 0 w 328612"/>
                        <a:gd name="connsiteY8" fmla="*/ 83343 h 833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612" h="83343">
                          <a:moveTo>
                            <a:pt x="0" y="83343"/>
                          </a:moveTo>
                          <a:lnTo>
                            <a:pt x="4762" y="11906"/>
                          </a:lnTo>
                          <a:lnTo>
                            <a:pt x="35718" y="0"/>
                          </a:lnTo>
                          <a:lnTo>
                            <a:pt x="311943" y="4762"/>
                          </a:lnTo>
                          <a:lnTo>
                            <a:pt x="328612" y="14287"/>
                          </a:lnTo>
                          <a:cubicBezTo>
                            <a:pt x="327818" y="37306"/>
                            <a:pt x="327025" y="60324"/>
                            <a:pt x="326231" y="83343"/>
                          </a:cubicBezTo>
                          <a:lnTo>
                            <a:pt x="264318" y="76200"/>
                          </a:lnTo>
                          <a:lnTo>
                            <a:pt x="69056" y="73818"/>
                          </a:lnTo>
                          <a:lnTo>
                            <a:pt x="0" y="83343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</p:grpSp>
            </p:grpSp>
            <p:sp>
              <p:nvSpPr>
                <p:cNvPr id="900" name="Rectangle 67">
                  <a:extLst>
                    <a:ext uri="{FF2B5EF4-FFF2-40B4-BE49-F238E27FC236}">
                      <a16:creationId xmlns:a16="http://schemas.microsoft.com/office/drawing/2014/main" id="{1BBBE395-6828-41A9-B214-25A098011C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75074" y="4514823"/>
                  <a:ext cx="309140" cy="2663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>
                      <a:solidFill>
                        <a:srgbClr val="FF0000"/>
                      </a:solidFill>
                      <a:latin typeface="+mj-lt"/>
                      <a:ea typeface="Verdana" pitchFamily="34" charset="0"/>
                      <a:cs typeface="Verdana" pitchFamily="34" charset="0"/>
                    </a:rPr>
                    <a:t>LoS</a:t>
                  </a:r>
                  <a:endParaRPr lang="en-US" sz="1400" dirty="0">
                    <a:solidFill>
                      <a:srgbClr val="FF0000"/>
                    </a:solidFill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901" name="Rectangle 67">
                  <a:extLst>
                    <a:ext uri="{FF2B5EF4-FFF2-40B4-BE49-F238E27FC236}">
                      <a16:creationId xmlns:a16="http://schemas.microsoft.com/office/drawing/2014/main" id="{974C3DD1-2E9D-4213-855C-5E76571F65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9271" y="4546793"/>
                  <a:ext cx="309140" cy="2663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>
                      <a:solidFill>
                        <a:srgbClr val="FF0000"/>
                      </a:solidFill>
                      <a:latin typeface="+mj-lt"/>
                      <a:ea typeface="Verdana" pitchFamily="34" charset="0"/>
                      <a:cs typeface="Verdana" pitchFamily="34" charset="0"/>
                    </a:rPr>
                    <a:t>LoS</a:t>
                  </a:r>
                  <a:endParaRPr lang="en-US" sz="1400" dirty="0">
                    <a:solidFill>
                      <a:srgbClr val="FF0000"/>
                    </a:solidFill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902" name="Line 85">
                  <a:extLst>
                    <a:ext uri="{FF2B5EF4-FFF2-40B4-BE49-F238E27FC236}">
                      <a16:creationId xmlns:a16="http://schemas.microsoft.com/office/drawing/2014/main" id="{5F962625-2DB4-4B48-80EE-9D666BF389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1027123" y="4627311"/>
                  <a:ext cx="0" cy="135877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 type="stealth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903" name="Line 85">
                  <a:extLst>
                    <a:ext uri="{FF2B5EF4-FFF2-40B4-BE49-F238E27FC236}">
                      <a16:creationId xmlns:a16="http://schemas.microsoft.com/office/drawing/2014/main" id="{AF5047F4-604F-4018-8D7A-067E0D7636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66150" y="4867129"/>
                  <a:ext cx="0" cy="135877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 type="stealth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904" name="Line 86">
                  <a:extLst>
                    <a:ext uri="{FF2B5EF4-FFF2-40B4-BE49-F238E27FC236}">
                      <a16:creationId xmlns:a16="http://schemas.microsoft.com/office/drawing/2014/main" id="{A76088E3-7152-4FD2-816A-3DEC97F1E0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785815" y="4753598"/>
                  <a:ext cx="128944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905" name="Line 86">
                  <a:extLst>
                    <a:ext uri="{FF2B5EF4-FFF2-40B4-BE49-F238E27FC236}">
                      <a16:creationId xmlns:a16="http://schemas.microsoft.com/office/drawing/2014/main" id="{8BD02888-D42C-43B6-9830-5A8947EFEE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785222" y="4863050"/>
                  <a:ext cx="124554" cy="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906" name="Line 85">
                  <a:extLst>
                    <a:ext uri="{FF2B5EF4-FFF2-40B4-BE49-F238E27FC236}">
                      <a16:creationId xmlns:a16="http://schemas.microsoft.com/office/drawing/2014/main" id="{0416B027-9251-4C86-914C-C41611F869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>
                  <a:off x="4871135" y="4610907"/>
                  <a:ext cx="0" cy="135877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round/>
                  <a:headEnd type="stealth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4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</p:grpSp>
          <p:cxnSp>
            <p:nvCxnSpPr>
              <p:cNvPr id="889" name="Straight Connector 888">
                <a:extLst>
                  <a:ext uri="{FF2B5EF4-FFF2-40B4-BE49-F238E27FC236}">
                    <a16:creationId xmlns:a16="http://schemas.microsoft.com/office/drawing/2014/main" id="{15C683F6-3B31-4230-967D-2C6771BF429D}"/>
                  </a:ext>
                </a:extLst>
              </p:cNvPr>
              <p:cNvCxnSpPr/>
              <p:nvPr/>
            </p:nvCxnSpPr>
            <p:spPr>
              <a:xfrm flipH="1">
                <a:off x="2138184" y="5713486"/>
                <a:ext cx="1748235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0" name="TextBox 889">
                <a:extLst>
                  <a:ext uri="{FF2B5EF4-FFF2-40B4-BE49-F238E27FC236}">
                    <a16:creationId xmlns:a16="http://schemas.microsoft.com/office/drawing/2014/main" id="{6BFB6FBF-620C-4A63-AB02-BBF34348F02A}"/>
                  </a:ext>
                </a:extLst>
              </p:cNvPr>
              <p:cNvSpPr txBox="1"/>
              <p:nvPr/>
            </p:nvSpPr>
            <p:spPr>
              <a:xfrm>
                <a:off x="2486702" y="5788142"/>
                <a:ext cx="1013506" cy="380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+mj-lt"/>
                  </a:rPr>
                  <a:t>(b) Reset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17593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F1FECC-1E34-42F6-93E9-C97280415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D. Redundancies; 2. Vertical Network – 1D</a:t>
            </a:r>
          </a:p>
          <a:p>
            <a:pPr lvl="1"/>
            <a:r>
              <a:rPr lang="en-US" dirty="0"/>
              <a:t>In leveling, an observation between two points is </a:t>
            </a:r>
            <a:r>
              <a:rPr lang="el-GR" dirty="0">
                <a:latin typeface="GreekC"/>
                <a:cs typeface="GreekC"/>
              </a:rPr>
              <a:t>Σ</a:t>
            </a:r>
            <a:r>
              <a:rPr lang="en-US" dirty="0"/>
              <a:t>(BS) – </a:t>
            </a:r>
            <a:r>
              <a:rPr lang="el-GR" dirty="0">
                <a:latin typeface="GreekC"/>
                <a:cs typeface="GreekC"/>
              </a:rPr>
              <a:t>Σ</a:t>
            </a:r>
            <a:r>
              <a:rPr lang="en-US" dirty="0"/>
              <a:t>(FS).</a:t>
            </a:r>
          </a:p>
        </p:txBody>
      </p:sp>
      <p:grpSp>
        <p:nvGrpSpPr>
          <p:cNvPr id="225" name="Group 224"/>
          <p:cNvGrpSpPr/>
          <p:nvPr/>
        </p:nvGrpSpPr>
        <p:grpSpPr>
          <a:xfrm>
            <a:off x="903239" y="2617895"/>
            <a:ext cx="2406431" cy="2584061"/>
            <a:chOff x="903239" y="2617895"/>
            <a:chExt cx="2406431" cy="2584061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4A6F8C74-10A4-4534-8A07-5CCFE0CEA4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9274" y="3752367"/>
              <a:ext cx="65601" cy="6560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+mj-lt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8553988D-8091-4BDD-8C65-3240CCFC63CD}"/>
                </a:ext>
              </a:extLst>
            </p:cNvPr>
            <p:cNvSpPr txBox="1"/>
            <p:nvPr/>
          </p:nvSpPr>
          <p:spPr>
            <a:xfrm>
              <a:off x="1576362" y="3406181"/>
              <a:ext cx="300082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A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AF1978B2-1CED-4847-938E-026D7F1BED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46950" y="2994693"/>
              <a:ext cx="65601" cy="65601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+mj-lt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021BB088-906F-41BF-8C9C-9555A7FE2528}"/>
                </a:ext>
              </a:extLst>
            </p:cNvPr>
            <p:cNvSpPr txBox="1"/>
            <p:nvPr/>
          </p:nvSpPr>
          <p:spPr>
            <a:xfrm>
              <a:off x="2466169" y="2617895"/>
              <a:ext cx="843501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solidFill>
                    <a:srgbClr val="0000FF"/>
                  </a:solidFill>
                  <a:latin typeface="+mj-lt"/>
                </a:rPr>
                <a:t>BM Dog</a:t>
              </a: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E9D11E71-F144-4BF7-A9B5-3C90635E61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2337" y="4836376"/>
              <a:ext cx="65601" cy="6560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+mj-lt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BBF65587-5511-460A-B494-67A23CB22726}"/>
                </a:ext>
              </a:extLst>
            </p:cNvPr>
            <p:cNvSpPr txBox="1"/>
            <p:nvPr/>
          </p:nvSpPr>
          <p:spPr>
            <a:xfrm>
              <a:off x="903239" y="4863401"/>
              <a:ext cx="295275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B</a:t>
              </a:r>
            </a:p>
          </p:txBody>
        </p:sp>
      </p:grpSp>
      <p:sp>
        <p:nvSpPr>
          <p:cNvPr id="230" name="TextBox 229"/>
          <p:cNvSpPr txBox="1"/>
          <p:nvPr/>
        </p:nvSpPr>
        <p:spPr>
          <a:xfrm>
            <a:off x="3474720" y="3123446"/>
            <a:ext cx="5188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many </a:t>
            </a:r>
            <a:r>
              <a:rPr lang="en-US"/>
              <a:t>observations are needed to determine elevations of points A and B? </a:t>
            </a:r>
            <a:endParaRPr lang="en-US" dirty="0"/>
          </a:p>
        </p:txBody>
      </p:sp>
      <p:grpSp>
        <p:nvGrpSpPr>
          <p:cNvPr id="308" name="Group 307"/>
          <p:cNvGrpSpPr>
            <a:grpSpLocks noChangeAspect="1"/>
          </p:cNvGrpSpPr>
          <p:nvPr/>
        </p:nvGrpSpPr>
        <p:grpSpPr>
          <a:xfrm>
            <a:off x="1028612" y="1494983"/>
            <a:ext cx="5486400" cy="989016"/>
            <a:chOff x="521677" y="1951021"/>
            <a:chExt cx="7725508" cy="1392652"/>
          </a:xfrm>
        </p:grpSpPr>
        <p:sp>
          <p:nvSpPr>
            <p:cNvPr id="232" name="Rectangle 71">
              <a:extLst>
                <a:ext uri="{FF2B5EF4-FFF2-40B4-BE49-F238E27FC236}">
                  <a16:creationId xmlns:a16="http://schemas.microsoft.com/office/drawing/2014/main" id="{F59BCA58-D879-49D0-81C6-928FD3FB3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0664" y="2973053"/>
              <a:ext cx="110605" cy="260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2</a:t>
              </a:r>
            </a:p>
          </p:txBody>
        </p:sp>
        <p:sp>
          <p:nvSpPr>
            <p:cNvPr id="236" name="Rectangle 68">
              <a:extLst>
                <a:ext uri="{FF2B5EF4-FFF2-40B4-BE49-F238E27FC236}">
                  <a16:creationId xmlns:a16="http://schemas.microsoft.com/office/drawing/2014/main" id="{3F1DBA68-5C9B-4638-B21D-342E0D25E8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534" y="3083641"/>
              <a:ext cx="110605" cy="260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1</a:t>
              </a:r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9D4FD96E-E08A-4A14-BBC1-1A585C536F74}"/>
                </a:ext>
              </a:extLst>
            </p:cNvPr>
            <p:cNvSpPr/>
            <p:nvPr/>
          </p:nvSpPr>
          <p:spPr>
            <a:xfrm>
              <a:off x="4886021" y="1951021"/>
              <a:ext cx="18288" cy="79644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+mj-lt"/>
              </a:endParaRPr>
            </a:p>
          </p:txBody>
        </p:sp>
        <p:grpSp>
          <p:nvGrpSpPr>
            <p:cNvPr id="257" name="Group 256"/>
            <p:cNvGrpSpPr/>
            <p:nvPr/>
          </p:nvGrpSpPr>
          <p:grpSpPr>
            <a:xfrm>
              <a:off x="7439528" y="2077739"/>
              <a:ext cx="40022" cy="836856"/>
              <a:chOff x="7439528" y="2101187"/>
              <a:chExt cx="40022" cy="836856"/>
            </a:xfrm>
          </p:grpSpPr>
          <p:grpSp>
            <p:nvGrpSpPr>
              <p:cNvPr id="256" name="Group 255"/>
              <p:cNvGrpSpPr/>
              <p:nvPr/>
            </p:nvGrpSpPr>
            <p:grpSpPr>
              <a:xfrm>
                <a:off x="7439528" y="2903515"/>
                <a:ext cx="40022" cy="34528"/>
                <a:chOff x="7439528" y="2903515"/>
                <a:chExt cx="40022" cy="34528"/>
              </a:xfrm>
            </p:grpSpPr>
            <p:sp>
              <p:nvSpPr>
                <p:cNvPr id="346" name="Line 19">
                  <a:extLst>
                    <a:ext uri="{FF2B5EF4-FFF2-40B4-BE49-F238E27FC236}">
                      <a16:creationId xmlns:a16="http://schemas.microsoft.com/office/drawing/2014/main" id="{775F08E3-D619-47AA-915F-A4B71759DA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449729" y="2903515"/>
                  <a:ext cx="1961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347" name="Line 26">
                  <a:extLst>
                    <a:ext uri="{FF2B5EF4-FFF2-40B4-BE49-F238E27FC236}">
                      <a16:creationId xmlns:a16="http://schemas.microsoft.com/office/drawing/2014/main" id="{1D664EEA-D9BD-448A-8EA7-7B7D0EE8F5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439528" y="2903515"/>
                  <a:ext cx="0" cy="3452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348" name="Line 27">
                  <a:extLst>
                    <a:ext uri="{FF2B5EF4-FFF2-40B4-BE49-F238E27FC236}">
                      <a16:creationId xmlns:a16="http://schemas.microsoft.com/office/drawing/2014/main" id="{C7A2EF48-8152-4CCF-8613-9673E972F0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439528" y="2938043"/>
                  <a:ext cx="4002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349" name="Line 28">
                  <a:extLst>
                    <a:ext uri="{FF2B5EF4-FFF2-40B4-BE49-F238E27FC236}">
                      <a16:creationId xmlns:a16="http://schemas.microsoft.com/office/drawing/2014/main" id="{0FB3CE5A-438B-4553-9E7B-0D88C0E6B7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479549" y="2903515"/>
                  <a:ext cx="0" cy="3452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350" name="Line 29">
                  <a:extLst>
                    <a:ext uri="{FF2B5EF4-FFF2-40B4-BE49-F238E27FC236}">
                      <a16:creationId xmlns:a16="http://schemas.microsoft.com/office/drawing/2014/main" id="{5812BC2B-751B-41EA-894C-0E4A51C150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439528" y="2903515"/>
                  <a:ext cx="4002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</p:grp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7905D958-556D-44AE-94E4-F87AE9B65E15}"/>
                  </a:ext>
                </a:extLst>
              </p:cNvPr>
              <p:cNvSpPr/>
              <p:nvPr/>
            </p:nvSpPr>
            <p:spPr>
              <a:xfrm>
                <a:off x="7448492" y="2101187"/>
                <a:ext cx="18288" cy="796448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+mj-lt"/>
                </a:endParaRPr>
              </a:p>
            </p:txBody>
          </p:sp>
        </p:grpSp>
        <p:sp>
          <p:nvSpPr>
            <p:cNvPr id="305" name="Line 64">
              <a:extLst>
                <a:ext uri="{FF2B5EF4-FFF2-40B4-BE49-F238E27FC236}">
                  <a16:creationId xmlns:a16="http://schemas.microsoft.com/office/drawing/2014/main" id="{7D28E1F8-F4F2-4B80-9417-20CF2FC88C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09376" y="2585609"/>
              <a:ext cx="2514465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grpSp>
          <p:nvGrpSpPr>
            <p:cNvPr id="15" name="Group 113">
              <a:extLst>
                <a:ext uri="{FF2B5EF4-FFF2-40B4-BE49-F238E27FC236}">
                  <a16:creationId xmlns:a16="http://schemas.microsoft.com/office/drawing/2014/main" id="{FB9500E2-7FD7-4A66-BCAB-0689B18EE89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133409" y="2572238"/>
              <a:ext cx="226865" cy="401514"/>
              <a:chOff x="5473812" y="3258212"/>
              <a:chExt cx="1912288" cy="3384440"/>
            </a:xfrm>
          </p:grpSpPr>
          <p:grpSp>
            <p:nvGrpSpPr>
              <p:cNvPr id="16" name="Group 1905">
                <a:extLst>
                  <a:ext uri="{FF2B5EF4-FFF2-40B4-BE49-F238E27FC236}">
                    <a16:creationId xmlns:a16="http://schemas.microsoft.com/office/drawing/2014/main" id="{60CF21B8-4DE6-4E4A-8B1E-31BD5266ACDC}"/>
                  </a:ext>
                </a:extLst>
              </p:cNvPr>
              <p:cNvGrpSpPr/>
              <p:nvPr/>
            </p:nvGrpSpPr>
            <p:grpSpPr>
              <a:xfrm>
                <a:off x="6146584" y="3258212"/>
                <a:ext cx="579803" cy="337849"/>
                <a:chOff x="6511020" y="2181474"/>
                <a:chExt cx="579803" cy="337849"/>
              </a:xfrm>
            </p:grpSpPr>
            <p:grpSp>
              <p:nvGrpSpPr>
                <p:cNvPr id="17" name="Group 1872">
                  <a:extLst>
                    <a:ext uri="{FF2B5EF4-FFF2-40B4-BE49-F238E27FC236}">
                      <a16:creationId xmlns:a16="http://schemas.microsoft.com/office/drawing/2014/main" id="{C6D6EF8D-65FD-4DF5-8814-CF1FC9AE20B9}"/>
                    </a:ext>
                  </a:extLst>
                </p:cNvPr>
                <p:cNvGrpSpPr/>
                <p:nvPr/>
              </p:nvGrpSpPr>
              <p:grpSpPr>
                <a:xfrm>
                  <a:off x="6511020" y="2181474"/>
                  <a:ext cx="579803" cy="189166"/>
                  <a:chOff x="6472550" y="2134126"/>
                  <a:chExt cx="644226" cy="236457"/>
                </a:xfrm>
              </p:grpSpPr>
              <p:sp>
                <p:nvSpPr>
                  <p:cNvPr id="298" name="Rectangle 297">
                    <a:extLst>
                      <a:ext uri="{FF2B5EF4-FFF2-40B4-BE49-F238E27FC236}">
                        <a16:creationId xmlns:a16="http://schemas.microsoft.com/office/drawing/2014/main" id="{3E34E95B-EFE7-41D0-A23D-9A0F861F530B}"/>
                      </a:ext>
                    </a:extLst>
                  </p:cNvPr>
                  <p:cNvSpPr/>
                  <p:nvPr/>
                </p:nvSpPr>
                <p:spPr>
                  <a:xfrm>
                    <a:off x="7015540" y="2164261"/>
                    <a:ext cx="101236" cy="190093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99" name="Rectangle 298">
                    <a:extLst>
                      <a:ext uri="{FF2B5EF4-FFF2-40B4-BE49-F238E27FC236}">
                        <a16:creationId xmlns:a16="http://schemas.microsoft.com/office/drawing/2014/main" id="{807AA2FD-00B8-4A12-A7AD-1E6D77A52E39}"/>
                      </a:ext>
                    </a:extLst>
                  </p:cNvPr>
                  <p:cNvSpPr/>
                  <p:nvPr/>
                </p:nvSpPr>
                <p:spPr>
                  <a:xfrm>
                    <a:off x="6518408" y="2166582"/>
                    <a:ext cx="45719" cy="197047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300" name="Rounded Rectangle 318">
                    <a:extLst>
                      <a:ext uri="{FF2B5EF4-FFF2-40B4-BE49-F238E27FC236}">
                        <a16:creationId xmlns:a16="http://schemas.microsoft.com/office/drawing/2014/main" id="{957984AE-9990-4EA4-8036-27C403BFCA6C}"/>
                      </a:ext>
                    </a:extLst>
                  </p:cNvPr>
                  <p:cNvSpPr/>
                  <p:nvPr/>
                </p:nvSpPr>
                <p:spPr>
                  <a:xfrm>
                    <a:off x="6559621" y="2134126"/>
                    <a:ext cx="461064" cy="236456"/>
                  </a:xfrm>
                  <a:prstGeom prst="roundRect">
                    <a:avLst/>
                  </a:prstGeom>
                  <a:solidFill>
                    <a:srgbClr val="008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301" name="Rectangle 300">
                    <a:extLst>
                      <a:ext uri="{FF2B5EF4-FFF2-40B4-BE49-F238E27FC236}">
                        <a16:creationId xmlns:a16="http://schemas.microsoft.com/office/drawing/2014/main" id="{F7DBD78B-6A96-41B7-9968-9A44564F3E46}"/>
                      </a:ext>
                    </a:extLst>
                  </p:cNvPr>
                  <p:cNvSpPr/>
                  <p:nvPr/>
                </p:nvSpPr>
                <p:spPr>
                  <a:xfrm>
                    <a:off x="6472550" y="2205991"/>
                    <a:ext cx="45719" cy="108956"/>
                  </a:xfrm>
                  <a:prstGeom prst="rect">
                    <a:avLst/>
                  </a:prstGeom>
                  <a:solidFill>
                    <a:schemeClr val="tx1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302" name="Rounded Rectangle 320">
                    <a:extLst>
                      <a:ext uri="{FF2B5EF4-FFF2-40B4-BE49-F238E27FC236}">
                        <a16:creationId xmlns:a16="http://schemas.microsoft.com/office/drawing/2014/main" id="{8F57D806-CBD1-47EB-8FE3-EC4BB1D618AC}"/>
                      </a:ext>
                    </a:extLst>
                  </p:cNvPr>
                  <p:cNvSpPr/>
                  <p:nvPr/>
                </p:nvSpPr>
                <p:spPr>
                  <a:xfrm>
                    <a:off x="6672955" y="2194400"/>
                    <a:ext cx="337426" cy="176183"/>
                  </a:xfrm>
                  <a:prstGeom prst="roundRect">
                    <a:avLst/>
                  </a:prstGeom>
                  <a:solidFill>
                    <a:srgbClr val="92D05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303" name="Oval 302">
                    <a:extLst>
                      <a:ext uri="{FF2B5EF4-FFF2-40B4-BE49-F238E27FC236}">
                        <a16:creationId xmlns:a16="http://schemas.microsoft.com/office/drawing/2014/main" id="{90EC8377-2EFD-41D1-8E77-B4AE1CE793AC}"/>
                      </a:ext>
                    </a:extLst>
                  </p:cNvPr>
                  <p:cNvSpPr/>
                  <p:nvPr/>
                </p:nvSpPr>
                <p:spPr>
                  <a:xfrm>
                    <a:off x="6858411" y="2247719"/>
                    <a:ext cx="121061" cy="104319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tx1">
                          <a:lumMod val="75000"/>
                          <a:lumOff val="25000"/>
                          <a:shade val="30000"/>
                          <a:satMod val="115000"/>
                        </a:schemeClr>
                      </a:gs>
                      <a:gs pos="50000">
                        <a:schemeClr val="tx1">
                          <a:lumMod val="75000"/>
                          <a:lumOff val="25000"/>
                          <a:shade val="67500"/>
                          <a:satMod val="11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sp>
              <p:nvSpPr>
                <p:cNvPr id="287" name="Rectangle 286">
                  <a:extLst>
                    <a:ext uri="{FF2B5EF4-FFF2-40B4-BE49-F238E27FC236}">
                      <a16:creationId xmlns:a16="http://schemas.microsoft.com/office/drawing/2014/main" id="{FDF15209-F51B-4F2B-9632-CA680A6286F9}"/>
                    </a:ext>
                  </a:extLst>
                </p:cNvPr>
                <p:cNvSpPr/>
                <p:nvPr/>
              </p:nvSpPr>
              <p:spPr>
                <a:xfrm>
                  <a:off x="6614969" y="2379856"/>
                  <a:ext cx="373229" cy="41728"/>
                </a:xfrm>
                <a:prstGeom prst="rect">
                  <a:avLst/>
                </a:prstGeom>
                <a:solidFill>
                  <a:srgbClr val="008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grpSp>
              <p:nvGrpSpPr>
                <p:cNvPr id="18" name="Group 72">
                  <a:extLst>
                    <a:ext uri="{FF2B5EF4-FFF2-40B4-BE49-F238E27FC236}">
                      <a16:creationId xmlns:a16="http://schemas.microsoft.com/office/drawing/2014/main" id="{2EAF658B-6A49-4DD7-98AF-3F3564DF5FDF}"/>
                    </a:ext>
                  </a:extLst>
                </p:cNvPr>
                <p:cNvGrpSpPr/>
                <p:nvPr/>
              </p:nvGrpSpPr>
              <p:grpSpPr>
                <a:xfrm>
                  <a:off x="6808119" y="2422872"/>
                  <a:ext cx="73152" cy="57607"/>
                  <a:chOff x="5646283" y="853457"/>
                  <a:chExt cx="73152" cy="64008"/>
                </a:xfrm>
              </p:grpSpPr>
              <p:sp>
                <p:nvSpPr>
                  <p:cNvPr id="296" name="Rectangle 295">
                    <a:extLst>
                      <a:ext uri="{FF2B5EF4-FFF2-40B4-BE49-F238E27FC236}">
                        <a16:creationId xmlns:a16="http://schemas.microsoft.com/office/drawing/2014/main" id="{FDECBE9B-1220-4CF8-A6AC-5011F32DB44C}"/>
                      </a:ext>
                    </a:extLst>
                  </p:cNvPr>
                  <p:cNvSpPr/>
                  <p:nvPr/>
                </p:nvSpPr>
                <p:spPr>
                  <a:xfrm>
                    <a:off x="5668776" y="853457"/>
                    <a:ext cx="27432" cy="6400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97" name="Rectangle 296">
                    <a:extLst>
                      <a:ext uri="{FF2B5EF4-FFF2-40B4-BE49-F238E27FC236}">
                        <a16:creationId xmlns:a16="http://schemas.microsoft.com/office/drawing/2014/main" id="{A8C57C2B-AC83-4905-98B3-50FDB5CACFFC}"/>
                      </a:ext>
                    </a:extLst>
                  </p:cNvPr>
                  <p:cNvSpPr/>
                  <p:nvPr/>
                </p:nvSpPr>
                <p:spPr>
                  <a:xfrm>
                    <a:off x="5646283" y="870061"/>
                    <a:ext cx="73152" cy="27432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sp>
              <p:nvSpPr>
                <p:cNvPr id="289" name="Rectangle 288">
                  <a:extLst>
                    <a:ext uri="{FF2B5EF4-FFF2-40B4-BE49-F238E27FC236}">
                      <a16:creationId xmlns:a16="http://schemas.microsoft.com/office/drawing/2014/main" id="{5B4BC96A-F1EF-46C6-9489-545D4C672512}"/>
                    </a:ext>
                  </a:extLst>
                </p:cNvPr>
                <p:cNvSpPr/>
                <p:nvPr/>
              </p:nvSpPr>
              <p:spPr>
                <a:xfrm>
                  <a:off x="6660485" y="2478176"/>
                  <a:ext cx="293255" cy="41147"/>
                </a:xfrm>
                <a:prstGeom prst="rect">
                  <a:avLst/>
                </a:prstGeom>
                <a:solidFill>
                  <a:srgbClr val="008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grpSp>
              <p:nvGrpSpPr>
                <p:cNvPr id="19" name="Group 71">
                  <a:extLst>
                    <a:ext uri="{FF2B5EF4-FFF2-40B4-BE49-F238E27FC236}">
                      <a16:creationId xmlns:a16="http://schemas.microsoft.com/office/drawing/2014/main" id="{C5CA1B25-1649-4F67-9E9F-888A7CFE59D0}"/>
                    </a:ext>
                  </a:extLst>
                </p:cNvPr>
                <p:cNvGrpSpPr/>
                <p:nvPr/>
              </p:nvGrpSpPr>
              <p:grpSpPr>
                <a:xfrm>
                  <a:off x="6656423" y="2420912"/>
                  <a:ext cx="73152" cy="57607"/>
                  <a:chOff x="5646283" y="853457"/>
                  <a:chExt cx="73152" cy="64008"/>
                </a:xfrm>
              </p:grpSpPr>
              <p:sp>
                <p:nvSpPr>
                  <p:cNvPr id="294" name="Rectangle 293">
                    <a:extLst>
                      <a:ext uri="{FF2B5EF4-FFF2-40B4-BE49-F238E27FC236}">
                        <a16:creationId xmlns:a16="http://schemas.microsoft.com/office/drawing/2014/main" id="{A6DB63FE-E3FE-4CA8-8024-89E69D506A99}"/>
                      </a:ext>
                    </a:extLst>
                  </p:cNvPr>
                  <p:cNvSpPr/>
                  <p:nvPr/>
                </p:nvSpPr>
                <p:spPr>
                  <a:xfrm>
                    <a:off x="5668776" y="853457"/>
                    <a:ext cx="27432" cy="6400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95" name="Rectangle 294">
                    <a:extLst>
                      <a:ext uri="{FF2B5EF4-FFF2-40B4-BE49-F238E27FC236}">
                        <a16:creationId xmlns:a16="http://schemas.microsoft.com/office/drawing/2014/main" id="{F358DC30-081A-4014-A5C3-16B58FDDB22F}"/>
                      </a:ext>
                    </a:extLst>
                  </p:cNvPr>
                  <p:cNvSpPr/>
                  <p:nvPr/>
                </p:nvSpPr>
                <p:spPr>
                  <a:xfrm>
                    <a:off x="5646283" y="870061"/>
                    <a:ext cx="73152" cy="27432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grpSp>
              <p:nvGrpSpPr>
                <p:cNvPr id="20" name="Group 72">
                  <a:extLst>
                    <a:ext uri="{FF2B5EF4-FFF2-40B4-BE49-F238E27FC236}">
                      <a16:creationId xmlns:a16="http://schemas.microsoft.com/office/drawing/2014/main" id="{00367FFD-F3D7-4877-B84E-63076AAEC055}"/>
                    </a:ext>
                  </a:extLst>
                </p:cNvPr>
                <p:cNvGrpSpPr/>
                <p:nvPr/>
              </p:nvGrpSpPr>
              <p:grpSpPr>
                <a:xfrm>
                  <a:off x="6867299" y="2422872"/>
                  <a:ext cx="73152" cy="57607"/>
                  <a:chOff x="5646283" y="853457"/>
                  <a:chExt cx="73152" cy="64008"/>
                </a:xfrm>
              </p:grpSpPr>
              <p:sp>
                <p:nvSpPr>
                  <p:cNvPr id="292" name="Rectangle 291">
                    <a:extLst>
                      <a:ext uri="{FF2B5EF4-FFF2-40B4-BE49-F238E27FC236}">
                        <a16:creationId xmlns:a16="http://schemas.microsoft.com/office/drawing/2014/main" id="{7F5DD830-6B48-4A0F-9B4D-8491CF4809F1}"/>
                      </a:ext>
                    </a:extLst>
                  </p:cNvPr>
                  <p:cNvSpPr/>
                  <p:nvPr/>
                </p:nvSpPr>
                <p:spPr>
                  <a:xfrm>
                    <a:off x="5668776" y="853457"/>
                    <a:ext cx="27432" cy="6400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93" name="Rectangle 292">
                    <a:extLst>
                      <a:ext uri="{FF2B5EF4-FFF2-40B4-BE49-F238E27FC236}">
                        <a16:creationId xmlns:a16="http://schemas.microsoft.com/office/drawing/2014/main" id="{7B6E633B-4BE5-49C2-AF16-CF8FD8697A43}"/>
                      </a:ext>
                    </a:extLst>
                  </p:cNvPr>
                  <p:cNvSpPr/>
                  <p:nvPr/>
                </p:nvSpPr>
                <p:spPr>
                  <a:xfrm>
                    <a:off x="5646283" y="870061"/>
                    <a:ext cx="73152" cy="27432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</p:grpSp>
          <p:grpSp>
            <p:nvGrpSpPr>
              <p:cNvPr id="21" name="Group 1924">
                <a:extLst>
                  <a:ext uri="{FF2B5EF4-FFF2-40B4-BE49-F238E27FC236}">
                    <a16:creationId xmlns:a16="http://schemas.microsoft.com/office/drawing/2014/main" id="{19BD9E8C-A17D-46B8-8D64-D595395FEF1B}"/>
                  </a:ext>
                </a:extLst>
              </p:cNvPr>
              <p:cNvGrpSpPr/>
              <p:nvPr/>
            </p:nvGrpSpPr>
            <p:grpSpPr>
              <a:xfrm>
                <a:off x="5473812" y="3597179"/>
                <a:ext cx="1912288" cy="3045473"/>
                <a:chOff x="1812899" y="3196301"/>
                <a:chExt cx="1912288" cy="3045473"/>
              </a:xfrm>
            </p:grpSpPr>
            <p:grpSp>
              <p:nvGrpSpPr>
                <p:cNvPr id="22" name="Group 53">
                  <a:extLst>
                    <a:ext uri="{FF2B5EF4-FFF2-40B4-BE49-F238E27FC236}">
                      <a16:creationId xmlns:a16="http://schemas.microsoft.com/office/drawing/2014/main" id="{467B8F9C-E376-46FE-A791-3F08C55DDD7F}"/>
                    </a:ext>
                  </a:extLst>
                </p:cNvPr>
                <p:cNvGrpSpPr/>
                <p:nvPr/>
              </p:nvGrpSpPr>
              <p:grpSpPr>
                <a:xfrm>
                  <a:off x="1812899" y="3196301"/>
                  <a:ext cx="1912288" cy="3045473"/>
                  <a:chOff x="3582063" y="1443038"/>
                  <a:chExt cx="1912288" cy="3045473"/>
                </a:xfrm>
              </p:grpSpPr>
              <p:sp>
                <p:nvSpPr>
                  <p:cNvPr id="264" name="Freeform 282">
                    <a:extLst>
                      <a:ext uri="{FF2B5EF4-FFF2-40B4-BE49-F238E27FC236}">
                        <a16:creationId xmlns:a16="http://schemas.microsoft.com/office/drawing/2014/main" id="{F6F5FA4A-2AAE-425E-92B1-B4D6CBAD6D08}"/>
                      </a:ext>
                    </a:extLst>
                  </p:cNvPr>
                  <p:cNvSpPr/>
                  <p:nvPr/>
                </p:nvSpPr>
                <p:spPr>
                  <a:xfrm>
                    <a:off x="4436828" y="2027583"/>
                    <a:ext cx="174929" cy="1963972"/>
                  </a:xfrm>
                  <a:custGeom>
                    <a:avLst/>
                    <a:gdLst>
                      <a:gd name="connsiteX0" fmla="*/ 23854 w 174929"/>
                      <a:gd name="connsiteY0" fmla="*/ 0 h 1963972"/>
                      <a:gd name="connsiteX1" fmla="*/ 174929 w 174929"/>
                      <a:gd name="connsiteY1" fmla="*/ 7951 h 1963972"/>
                      <a:gd name="connsiteX2" fmla="*/ 163002 w 174929"/>
                      <a:gd name="connsiteY2" fmla="*/ 1900361 h 1963972"/>
                      <a:gd name="connsiteX3" fmla="*/ 131196 w 174929"/>
                      <a:gd name="connsiteY3" fmla="*/ 1963972 h 1963972"/>
                      <a:gd name="connsiteX4" fmla="*/ 27829 w 174929"/>
                      <a:gd name="connsiteY4" fmla="*/ 1956020 h 1963972"/>
                      <a:gd name="connsiteX5" fmla="*/ 0 w 174929"/>
                      <a:gd name="connsiteY5" fmla="*/ 1892410 h 1963972"/>
                      <a:gd name="connsiteX6" fmla="*/ 23854 w 174929"/>
                      <a:gd name="connsiteY6" fmla="*/ 0 h 1963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74929" h="1963972">
                        <a:moveTo>
                          <a:pt x="23854" y="0"/>
                        </a:moveTo>
                        <a:lnTo>
                          <a:pt x="174929" y="7951"/>
                        </a:lnTo>
                        <a:cubicBezTo>
                          <a:pt x="170953" y="638754"/>
                          <a:pt x="166978" y="1269558"/>
                          <a:pt x="163002" y="1900361"/>
                        </a:cubicBezTo>
                        <a:lnTo>
                          <a:pt x="131196" y="1963972"/>
                        </a:lnTo>
                        <a:lnTo>
                          <a:pt x="27829" y="1956020"/>
                        </a:lnTo>
                        <a:lnTo>
                          <a:pt x="0" y="1892410"/>
                        </a:lnTo>
                        <a:lnTo>
                          <a:pt x="23854" y="0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65" name="Freeform 283">
                    <a:extLst>
                      <a:ext uri="{FF2B5EF4-FFF2-40B4-BE49-F238E27FC236}">
                        <a16:creationId xmlns:a16="http://schemas.microsoft.com/office/drawing/2014/main" id="{CB5C1F8E-B422-4C75-B1E7-66A2F1C6EF7A}"/>
                      </a:ext>
                    </a:extLst>
                  </p:cNvPr>
                  <p:cNvSpPr/>
                  <p:nvPr/>
                </p:nvSpPr>
                <p:spPr>
                  <a:xfrm>
                    <a:off x="4794637" y="2087217"/>
                    <a:ext cx="608274" cy="1641945"/>
                  </a:xfrm>
                  <a:custGeom>
                    <a:avLst/>
                    <a:gdLst>
                      <a:gd name="connsiteX0" fmla="*/ 0 w 608274"/>
                      <a:gd name="connsiteY0" fmla="*/ 0 h 1641945"/>
                      <a:gd name="connsiteX1" fmla="*/ 51683 w 608274"/>
                      <a:gd name="connsiteY1" fmla="*/ 7952 h 1641945"/>
                      <a:gd name="connsiteX2" fmla="*/ 592372 w 608274"/>
                      <a:gd name="connsiteY2" fmla="*/ 1550505 h 1641945"/>
                      <a:gd name="connsiteX3" fmla="*/ 584420 w 608274"/>
                      <a:gd name="connsiteY3" fmla="*/ 1582310 h 1641945"/>
                      <a:gd name="connsiteX4" fmla="*/ 608274 w 608274"/>
                      <a:gd name="connsiteY4" fmla="*/ 1641945 h 1641945"/>
                      <a:gd name="connsiteX5" fmla="*/ 532737 w 608274"/>
                      <a:gd name="connsiteY5" fmla="*/ 1610140 h 1641945"/>
                      <a:gd name="connsiteX6" fmla="*/ 524786 w 608274"/>
                      <a:gd name="connsiteY6" fmla="*/ 1578334 h 1641945"/>
                      <a:gd name="connsiteX7" fmla="*/ 492980 w 608274"/>
                      <a:gd name="connsiteY7" fmla="*/ 1550505 h 1641945"/>
                      <a:gd name="connsiteX8" fmla="*/ 0 w 608274"/>
                      <a:gd name="connsiteY8" fmla="*/ 0 h 16419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08274" h="1641945">
                        <a:moveTo>
                          <a:pt x="0" y="0"/>
                        </a:moveTo>
                        <a:lnTo>
                          <a:pt x="51683" y="7952"/>
                        </a:lnTo>
                        <a:lnTo>
                          <a:pt x="592372" y="1550505"/>
                        </a:lnTo>
                        <a:lnTo>
                          <a:pt x="584420" y="1582310"/>
                        </a:lnTo>
                        <a:lnTo>
                          <a:pt x="608274" y="1641945"/>
                        </a:lnTo>
                        <a:lnTo>
                          <a:pt x="532737" y="1610140"/>
                        </a:lnTo>
                        <a:lnTo>
                          <a:pt x="524786" y="1578334"/>
                        </a:lnTo>
                        <a:lnTo>
                          <a:pt x="492980" y="155050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66" name="Freeform 284">
                    <a:extLst>
                      <a:ext uri="{FF2B5EF4-FFF2-40B4-BE49-F238E27FC236}">
                        <a16:creationId xmlns:a16="http://schemas.microsoft.com/office/drawing/2014/main" id="{99ED9818-B5F9-45F4-ABCE-558F1B12121C}"/>
                      </a:ext>
                    </a:extLst>
                  </p:cNvPr>
                  <p:cNvSpPr/>
                  <p:nvPr/>
                </p:nvSpPr>
                <p:spPr>
                  <a:xfrm>
                    <a:off x="3677478" y="2075290"/>
                    <a:ext cx="628153" cy="1614115"/>
                  </a:xfrm>
                  <a:custGeom>
                    <a:avLst/>
                    <a:gdLst>
                      <a:gd name="connsiteX0" fmla="*/ 560567 w 628153"/>
                      <a:gd name="connsiteY0" fmla="*/ 0 h 1614115"/>
                      <a:gd name="connsiteX1" fmla="*/ 107343 w 628153"/>
                      <a:gd name="connsiteY1" fmla="*/ 1248355 h 1614115"/>
                      <a:gd name="connsiteX2" fmla="*/ 0 w 628153"/>
                      <a:gd name="connsiteY2" fmla="*/ 1550505 h 1614115"/>
                      <a:gd name="connsiteX3" fmla="*/ 3976 w 628153"/>
                      <a:gd name="connsiteY3" fmla="*/ 1578334 h 1614115"/>
                      <a:gd name="connsiteX4" fmla="*/ 3976 w 628153"/>
                      <a:gd name="connsiteY4" fmla="*/ 1614115 h 1614115"/>
                      <a:gd name="connsiteX5" fmla="*/ 63611 w 628153"/>
                      <a:gd name="connsiteY5" fmla="*/ 1598213 h 1614115"/>
                      <a:gd name="connsiteX6" fmla="*/ 83489 w 628153"/>
                      <a:gd name="connsiteY6" fmla="*/ 1550505 h 1614115"/>
                      <a:gd name="connsiteX7" fmla="*/ 115294 w 628153"/>
                      <a:gd name="connsiteY7" fmla="*/ 1542553 h 1614115"/>
                      <a:gd name="connsiteX8" fmla="*/ 210710 w 628153"/>
                      <a:gd name="connsiteY8" fmla="*/ 1236428 h 1614115"/>
                      <a:gd name="connsiteX9" fmla="*/ 628153 w 628153"/>
                      <a:gd name="connsiteY9" fmla="*/ 11927 h 1614115"/>
                      <a:gd name="connsiteX10" fmla="*/ 560567 w 628153"/>
                      <a:gd name="connsiteY10" fmla="*/ 0 h 1614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28153" h="1614115">
                        <a:moveTo>
                          <a:pt x="560567" y="0"/>
                        </a:moveTo>
                        <a:lnTo>
                          <a:pt x="107343" y="1248355"/>
                        </a:lnTo>
                        <a:lnTo>
                          <a:pt x="0" y="1550505"/>
                        </a:lnTo>
                        <a:lnTo>
                          <a:pt x="3976" y="1578334"/>
                        </a:lnTo>
                        <a:lnTo>
                          <a:pt x="3976" y="1614115"/>
                        </a:lnTo>
                        <a:lnTo>
                          <a:pt x="63611" y="1598213"/>
                        </a:lnTo>
                        <a:lnTo>
                          <a:pt x="83489" y="1550505"/>
                        </a:lnTo>
                        <a:lnTo>
                          <a:pt x="115294" y="1542553"/>
                        </a:lnTo>
                        <a:lnTo>
                          <a:pt x="210710" y="1236428"/>
                        </a:lnTo>
                        <a:lnTo>
                          <a:pt x="628153" y="11927"/>
                        </a:lnTo>
                        <a:lnTo>
                          <a:pt x="560567" y="0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67" name="Freeform 285">
                    <a:extLst>
                      <a:ext uri="{FF2B5EF4-FFF2-40B4-BE49-F238E27FC236}">
                        <a16:creationId xmlns:a16="http://schemas.microsoft.com/office/drawing/2014/main" id="{23FCCD91-00D8-4E99-A833-BFE2E6AB09B8}"/>
                      </a:ext>
                    </a:extLst>
                  </p:cNvPr>
                  <p:cNvSpPr/>
                  <p:nvPr/>
                </p:nvSpPr>
                <p:spPr>
                  <a:xfrm>
                    <a:off x="3804699" y="1665798"/>
                    <a:ext cx="568518" cy="1510748"/>
                  </a:xfrm>
                  <a:custGeom>
                    <a:avLst/>
                    <a:gdLst>
                      <a:gd name="connsiteX0" fmla="*/ 512859 w 568518"/>
                      <a:gd name="connsiteY0" fmla="*/ 0 h 1510748"/>
                      <a:gd name="connsiteX1" fmla="*/ 0 w 568518"/>
                      <a:gd name="connsiteY1" fmla="*/ 1490870 h 1510748"/>
                      <a:gd name="connsiteX2" fmla="*/ 31805 w 568518"/>
                      <a:gd name="connsiteY2" fmla="*/ 1510748 h 1510748"/>
                      <a:gd name="connsiteX3" fmla="*/ 568518 w 568518"/>
                      <a:gd name="connsiteY3" fmla="*/ 11927 h 1510748"/>
                      <a:gd name="connsiteX4" fmla="*/ 512859 w 568518"/>
                      <a:gd name="connsiteY4" fmla="*/ 0 h 15107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8518" h="1510748">
                        <a:moveTo>
                          <a:pt x="512859" y="0"/>
                        </a:moveTo>
                        <a:lnTo>
                          <a:pt x="0" y="1490870"/>
                        </a:lnTo>
                        <a:lnTo>
                          <a:pt x="31805" y="1510748"/>
                        </a:lnTo>
                        <a:lnTo>
                          <a:pt x="568518" y="11927"/>
                        </a:lnTo>
                        <a:lnTo>
                          <a:pt x="512859" y="0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68" name="Freeform 286">
                    <a:extLst>
                      <a:ext uri="{FF2B5EF4-FFF2-40B4-BE49-F238E27FC236}">
                        <a16:creationId xmlns:a16="http://schemas.microsoft.com/office/drawing/2014/main" id="{F061D15C-0927-4DF0-A494-9370CE895030}"/>
                      </a:ext>
                    </a:extLst>
                  </p:cNvPr>
                  <p:cNvSpPr/>
                  <p:nvPr/>
                </p:nvSpPr>
                <p:spPr>
                  <a:xfrm>
                    <a:off x="4397071" y="1626042"/>
                    <a:ext cx="75538" cy="1717481"/>
                  </a:xfrm>
                  <a:custGeom>
                    <a:avLst/>
                    <a:gdLst>
                      <a:gd name="connsiteX0" fmla="*/ 19879 w 75538"/>
                      <a:gd name="connsiteY0" fmla="*/ 3975 h 1717481"/>
                      <a:gd name="connsiteX1" fmla="*/ 0 w 75538"/>
                      <a:gd name="connsiteY1" fmla="*/ 1717481 h 1717481"/>
                      <a:gd name="connsiteX2" fmla="*/ 51684 w 75538"/>
                      <a:gd name="connsiteY2" fmla="*/ 1717481 h 1717481"/>
                      <a:gd name="connsiteX3" fmla="*/ 75538 w 75538"/>
                      <a:gd name="connsiteY3" fmla="*/ 0 h 1717481"/>
                      <a:gd name="connsiteX4" fmla="*/ 19879 w 75538"/>
                      <a:gd name="connsiteY4" fmla="*/ 3975 h 1717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538" h="1717481">
                        <a:moveTo>
                          <a:pt x="19879" y="3975"/>
                        </a:moveTo>
                        <a:lnTo>
                          <a:pt x="0" y="1717481"/>
                        </a:lnTo>
                        <a:lnTo>
                          <a:pt x="51684" y="1717481"/>
                        </a:lnTo>
                        <a:lnTo>
                          <a:pt x="75538" y="0"/>
                        </a:lnTo>
                        <a:lnTo>
                          <a:pt x="19879" y="3975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69" name="Freeform 287">
                    <a:extLst>
                      <a:ext uri="{FF2B5EF4-FFF2-40B4-BE49-F238E27FC236}">
                        <a16:creationId xmlns:a16="http://schemas.microsoft.com/office/drawing/2014/main" id="{E7CBB7F3-22B5-4511-BD3D-DC4570734B2B}"/>
                      </a:ext>
                    </a:extLst>
                  </p:cNvPr>
                  <p:cNvSpPr/>
                  <p:nvPr/>
                </p:nvSpPr>
                <p:spPr>
                  <a:xfrm>
                    <a:off x="4603805" y="1618090"/>
                    <a:ext cx="51684" cy="1733385"/>
                  </a:xfrm>
                  <a:custGeom>
                    <a:avLst/>
                    <a:gdLst>
                      <a:gd name="connsiteX0" fmla="*/ 0 w 51684"/>
                      <a:gd name="connsiteY0" fmla="*/ 3976 h 1733385"/>
                      <a:gd name="connsiteX1" fmla="*/ 3976 w 51684"/>
                      <a:gd name="connsiteY1" fmla="*/ 1725433 h 1733385"/>
                      <a:gd name="connsiteX2" fmla="*/ 47708 w 51684"/>
                      <a:gd name="connsiteY2" fmla="*/ 1733385 h 1733385"/>
                      <a:gd name="connsiteX3" fmla="*/ 51684 w 51684"/>
                      <a:gd name="connsiteY3" fmla="*/ 0 h 1733385"/>
                      <a:gd name="connsiteX4" fmla="*/ 0 w 51684"/>
                      <a:gd name="connsiteY4" fmla="*/ 3976 h 1733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684" h="1733385">
                        <a:moveTo>
                          <a:pt x="0" y="3976"/>
                        </a:moveTo>
                        <a:cubicBezTo>
                          <a:pt x="1325" y="577795"/>
                          <a:pt x="2651" y="1151614"/>
                          <a:pt x="3976" y="1725433"/>
                        </a:cubicBezTo>
                        <a:lnTo>
                          <a:pt x="47708" y="1733385"/>
                        </a:lnTo>
                        <a:cubicBezTo>
                          <a:pt x="49033" y="1155590"/>
                          <a:pt x="50359" y="577795"/>
                          <a:pt x="51684" y="0"/>
                        </a:cubicBezTo>
                        <a:lnTo>
                          <a:pt x="0" y="3976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70" name="Freeform 288">
                    <a:extLst>
                      <a:ext uri="{FF2B5EF4-FFF2-40B4-BE49-F238E27FC236}">
                        <a16:creationId xmlns:a16="http://schemas.microsoft.com/office/drawing/2014/main" id="{1F2DCFB2-2A11-4667-B3EF-BECBB287175B}"/>
                      </a:ext>
                    </a:extLst>
                  </p:cNvPr>
                  <p:cNvSpPr/>
                  <p:nvPr/>
                </p:nvSpPr>
                <p:spPr>
                  <a:xfrm>
                    <a:off x="3908066" y="1717482"/>
                    <a:ext cx="504908" cy="1451113"/>
                  </a:xfrm>
                  <a:custGeom>
                    <a:avLst/>
                    <a:gdLst>
                      <a:gd name="connsiteX0" fmla="*/ 500932 w 504908"/>
                      <a:gd name="connsiteY0" fmla="*/ 0 h 1451113"/>
                      <a:gd name="connsiteX1" fmla="*/ 0 w 504908"/>
                      <a:gd name="connsiteY1" fmla="*/ 1451113 h 1451113"/>
                      <a:gd name="connsiteX2" fmla="*/ 51684 w 504908"/>
                      <a:gd name="connsiteY2" fmla="*/ 1439186 h 1451113"/>
                      <a:gd name="connsiteX3" fmla="*/ 504908 w 504908"/>
                      <a:gd name="connsiteY3" fmla="*/ 111318 h 1451113"/>
                      <a:gd name="connsiteX4" fmla="*/ 500932 w 504908"/>
                      <a:gd name="connsiteY4" fmla="*/ 0 h 14511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4908" h="1451113">
                        <a:moveTo>
                          <a:pt x="500932" y="0"/>
                        </a:moveTo>
                        <a:lnTo>
                          <a:pt x="0" y="1451113"/>
                        </a:lnTo>
                        <a:lnTo>
                          <a:pt x="51684" y="1439186"/>
                        </a:lnTo>
                        <a:lnTo>
                          <a:pt x="504908" y="111318"/>
                        </a:lnTo>
                        <a:lnTo>
                          <a:pt x="500932" y="0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71" name="Freeform 289">
                    <a:extLst>
                      <a:ext uri="{FF2B5EF4-FFF2-40B4-BE49-F238E27FC236}">
                        <a16:creationId xmlns:a16="http://schemas.microsoft.com/office/drawing/2014/main" id="{C26B754D-9E50-4C81-A8F9-0BE5BB70E396}"/>
                      </a:ext>
                    </a:extLst>
                  </p:cNvPr>
                  <p:cNvSpPr/>
                  <p:nvPr/>
                </p:nvSpPr>
                <p:spPr>
                  <a:xfrm>
                    <a:off x="3737113" y="3152692"/>
                    <a:ext cx="234564" cy="170953"/>
                  </a:xfrm>
                  <a:custGeom>
                    <a:avLst/>
                    <a:gdLst>
                      <a:gd name="connsiteX0" fmla="*/ 51684 w 234564"/>
                      <a:gd name="connsiteY0" fmla="*/ 0 h 170953"/>
                      <a:gd name="connsiteX1" fmla="*/ 103367 w 234564"/>
                      <a:gd name="connsiteY1" fmla="*/ 31805 h 170953"/>
                      <a:gd name="connsiteX2" fmla="*/ 234564 w 234564"/>
                      <a:gd name="connsiteY2" fmla="*/ 3976 h 170953"/>
                      <a:gd name="connsiteX3" fmla="*/ 166977 w 234564"/>
                      <a:gd name="connsiteY3" fmla="*/ 170953 h 170953"/>
                      <a:gd name="connsiteX4" fmla="*/ 35781 w 234564"/>
                      <a:gd name="connsiteY4" fmla="*/ 170953 h 170953"/>
                      <a:gd name="connsiteX5" fmla="*/ 0 w 234564"/>
                      <a:gd name="connsiteY5" fmla="*/ 155051 h 170953"/>
                      <a:gd name="connsiteX6" fmla="*/ 51684 w 234564"/>
                      <a:gd name="connsiteY6" fmla="*/ 0 h 170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34564" h="170953">
                        <a:moveTo>
                          <a:pt x="51684" y="0"/>
                        </a:moveTo>
                        <a:lnTo>
                          <a:pt x="103367" y="31805"/>
                        </a:lnTo>
                        <a:lnTo>
                          <a:pt x="234564" y="3976"/>
                        </a:lnTo>
                        <a:lnTo>
                          <a:pt x="166977" y="170953"/>
                        </a:lnTo>
                        <a:lnTo>
                          <a:pt x="35781" y="170953"/>
                        </a:lnTo>
                        <a:lnTo>
                          <a:pt x="0" y="155051"/>
                        </a:lnTo>
                        <a:lnTo>
                          <a:pt x="51684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72" name="Freeform 290">
                    <a:extLst>
                      <a:ext uri="{FF2B5EF4-FFF2-40B4-BE49-F238E27FC236}">
                        <a16:creationId xmlns:a16="http://schemas.microsoft.com/office/drawing/2014/main" id="{7A6C7114-706F-4A2E-A87F-6A816C491F4E}"/>
                      </a:ext>
                    </a:extLst>
                  </p:cNvPr>
                  <p:cNvSpPr/>
                  <p:nvPr/>
                </p:nvSpPr>
                <p:spPr>
                  <a:xfrm>
                    <a:off x="4385144" y="3339548"/>
                    <a:ext cx="282272" cy="143123"/>
                  </a:xfrm>
                  <a:custGeom>
                    <a:avLst/>
                    <a:gdLst>
                      <a:gd name="connsiteX0" fmla="*/ 0 w 282272"/>
                      <a:gd name="connsiteY0" fmla="*/ 0 h 143123"/>
                      <a:gd name="connsiteX1" fmla="*/ 282272 w 282272"/>
                      <a:gd name="connsiteY1" fmla="*/ 11927 h 143123"/>
                      <a:gd name="connsiteX2" fmla="*/ 278296 w 282272"/>
                      <a:gd name="connsiteY2" fmla="*/ 143123 h 143123"/>
                      <a:gd name="connsiteX3" fmla="*/ 15903 w 282272"/>
                      <a:gd name="connsiteY3" fmla="*/ 135172 h 143123"/>
                      <a:gd name="connsiteX4" fmla="*/ 0 w 282272"/>
                      <a:gd name="connsiteY4" fmla="*/ 0 h 143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2272" h="143123">
                        <a:moveTo>
                          <a:pt x="0" y="0"/>
                        </a:moveTo>
                        <a:lnTo>
                          <a:pt x="282272" y="11927"/>
                        </a:lnTo>
                        <a:lnTo>
                          <a:pt x="278296" y="143123"/>
                        </a:lnTo>
                        <a:lnTo>
                          <a:pt x="15903" y="13517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73" name="Freeform 291">
                    <a:extLst>
                      <a:ext uri="{FF2B5EF4-FFF2-40B4-BE49-F238E27FC236}">
                        <a16:creationId xmlns:a16="http://schemas.microsoft.com/office/drawing/2014/main" id="{FF1BA290-4282-4923-BBDE-B70A7BD5F4FD}"/>
                      </a:ext>
                    </a:extLst>
                  </p:cNvPr>
                  <p:cNvSpPr/>
                  <p:nvPr/>
                </p:nvSpPr>
                <p:spPr>
                  <a:xfrm>
                    <a:off x="4667416" y="1689652"/>
                    <a:ext cx="500932" cy="1542553"/>
                  </a:xfrm>
                  <a:custGeom>
                    <a:avLst/>
                    <a:gdLst>
                      <a:gd name="connsiteX0" fmla="*/ 7951 w 500932"/>
                      <a:gd name="connsiteY0" fmla="*/ 0 h 1542553"/>
                      <a:gd name="connsiteX1" fmla="*/ 500932 w 500932"/>
                      <a:gd name="connsiteY1" fmla="*/ 1542553 h 1542553"/>
                      <a:gd name="connsiteX2" fmla="*/ 465151 w 500932"/>
                      <a:gd name="connsiteY2" fmla="*/ 1530626 h 1542553"/>
                      <a:gd name="connsiteX3" fmla="*/ 0 w 500932"/>
                      <a:gd name="connsiteY3" fmla="*/ 135172 h 1542553"/>
                      <a:gd name="connsiteX4" fmla="*/ 7951 w 500932"/>
                      <a:gd name="connsiteY4" fmla="*/ 0 h 1542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0932" h="1542553">
                        <a:moveTo>
                          <a:pt x="7951" y="0"/>
                        </a:moveTo>
                        <a:lnTo>
                          <a:pt x="500932" y="1542553"/>
                        </a:lnTo>
                        <a:lnTo>
                          <a:pt x="465151" y="1530626"/>
                        </a:lnTo>
                        <a:lnTo>
                          <a:pt x="0" y="135172"/>
                        </a:lnTo>
                        <a:lnTo>
                          <a:pt x="7951" y="0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74" name="Freeform 292">
                    <a:extLst>
                      <a:ext uri="{FF2B5EF4-FFF2-40B4-BE49-F238E27FC236}">
                        <a16:creationId xmlns:a16="http://schemas.microsoft.com/office/drawing/2014/main" id="{1666E87C-BD8C-4DC1-BC3B-A8938ECC7C08}"/>
                      </a:ext>
                    </a:extLst>
                  </p:cNvPr>
                  <p:cNvSpPr/>
                  <p:nvPr/>
                </p:nvSpPr>
                <p:spPr>
                  <a:xfrm>
                    <a:off x="4711148" y="1665798"/>
                    <a:ext cx="568518" cy="1582310"/>
                  </a:xfrm>
                  <a:custGeom>
                    <a:avLst/>
                    <a:gdLst>
                      <a:gd name="connsiteX0" fmla="*/ 55659 w 568518"/>
                      <a:gd name="connsiteY0" fmla="*/ 0 h 1582310"/>
                      <a:gd name="connsiteX1" fmla="*/ 568518 w 568518"/>
                      <a:gd name="connsiteY1" fmla="*/ 1570383 h 1582310"/>
                      <a:gd name="connsiteX2" fmla="*/ 540689 w 568518"/>
                      <a:gd name="connsiteY2" fmla="*/ 1582310 h 1582310"/>
                      <a:gd name="connsiteX3" fmla="*/ 0 w 568518"/>
                      <a:gd name="connsiteY3" fmla="*/ 11927 h 1582310"/>
                      <a:gd name="connsiteX4" fmla="*/ 55659 w 568518"/>
                      <a:gd name="connsiteY4" fmla="*/ 0 h 1582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8518" h="1582310">
                        <a:moveTo>
                          <a:pt x="55659" y="0"/>
                        </a:moveTo>
                        <a:lnTo>
                          <a:pt x="568518" y="1570383"/>
                        </a:lnTo>
                        <a:lnTo>
                          <a:pt x="540689" y="1582310"/>
                        </a:lnTo>
                        <a:lnTo>
                          <a:pt x="0" y="11927"/>
                        </a:lnTo>
                        <a:lnTo>
                          <a:pt x="55659" y="0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75" name="Freeform 293">
                    <a:extLst>
                      <a:ext uri="{FF2B5EF4-FFF2-40B4-BE49-F238E27FC236}">
                        <a16:creationId xmlns:a16="http://schemas.microsoft.com/office/drawing/2014/main" id="{8DDC3A0F-B3A3-4BA6-9CC7-513542DF2953}"/>
                      </a:ext>
                    </a:extLst>
                  </p:cNvPr>
                  <p:cNvSpPr/>
                  <p:nvPr/>
                </p:nvSpPr>
                <p:spPr>
                  <a:xfrm>
                    <a:off x="5124616" y="3216303"/>
                    <a:ext cx="206734" cy="143123"/>
                  </a:xfrm>
                  <a:custGeom>
                    <a:avLst/>
                    <a:gdLst>
                      <a:gd name="connsiteX0" fmla="*/ 0 w 206734"/>
                      <a:gd name="connsiteY0" fmla="*/ 0 h 143123"/>
                      <a:gd name="connsiteX1" fmla="*/ 127221 w 206734"/>
                      <a:gd name="connsiteY1" fmla="*/ 27829 h 143123"/>
                      <a:gd name="connsiteX2" fmla="*/ 170953 w 206734"/>
                      <a:gd name="connsiteY2" fmla="*/ 19878 h 143123"/>
                      <a:gd name="connsiteX3" fmla="*/ 206734 w 206734"/>
                      <a:gd name="connsiteY3" fmla="*/ 115294 h 143123"/>
                      <a:gd name="connsiteX4" fmla="*/ 143123 w 206734"/>
                      <a:gd name="connsiteY4" fmla="*/ 143123 h 143123"/>
                      <a:gd name="connsiteX5" fmla="*/ 23854 w 206734"/>
                      <a:gd name="connsiteY5" fmla="*/ 107342 h 143123"/>
                      <a:gd name="connsiteX6" fmla="*/ 0 w 206734"/>
                      <a:gd name="connsiteY6" fmla="*/ 0 h 143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6734" h="143123">
                        <a:moveTo>
                          <a:pt x="0" y="0"/>
                        </a:moveTo>
                        <a:lnTo>
                          <a:pt x="127221" y="27829"/>
                        </a:lnTo>
                        <a:lnTo>
                          <a:pt x="170953" y="19878"/>
                        </a:lnTo>
                        <a:lnTo>
                          <a:pt x="206734" y="115294"/>
                        </a:lnTo>
                        <a:lnTo>
                          <a:pt x="143123" y="143123"/>
                        </a:lnTo>
                        <a:lnTo>
                          <a:pt x="23854" y="10734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cxnSp>
                <p:nvCxnSpPr>
                  <p:cNvPr id="276" name="Straight Connector 275">
                    <a:extLst>
                      <a:ext uri="{FF2B5EF4-FFF2-40B4-BE49-F238E27FC236}">
                        <a16:creationId xmlns:a16="http://schemas.microsoft.com/office/drawing/2014/main" id="{26F8631B-A821-4100-A2EC-99676EDD2614}"/>
                      </a:ext>
                    </a:extLst>
                  </p:cNvPr>
                  <p:cNvCxnSpPr>
                    <a:stCxn id="275" idx="1"/>
                    <a:endCxn id="275" idx="4"/>
                  </p:cNvCxnSpPr>
                  <p:nvPr/>
                </p:nvCxnSpPr>
                <p:spPr>
                  <a:xfrm>
                    <a:off x="5251837" y="3244132"/>
                    <a:ext cx="15902" cy="115294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" name="Straight Connector 276">
                    <a:extLst>
                      <a:ext uri="{FF2B5EF4-FFF2-40B4-BE49-F238E27FC236}">
                        <a16:creationId xmlns:a16="http://schemas.microsoft.com/office/drawing/2014/main" id="{A59A8A08-8EC0-4757-B3BD-06D1033B030F}"/>
                      </a:ext>
                    </a:extLst>
                  </p:cNvPr>
                  <p:cNvCxnSpPr>
                    <a:stCxn id="271" idx="1"/>
                    <a:endCxn id="271" idx="4"/>
                  </p:cNvCxnSpPr>
                  <p:nvPr/>
                </p:nvCxnSpPr>
                <p:spPr>
                  <a:xfrm flipH="1">
                    <a:off x="3772894" y="3184497"/>
                    <a:ext cx="67586" cy="139148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8" name="Freeform 296">
                    <a:extLst>
                      <a:ext uri="{FF2B5EF4-FFF2-40B4-BE49-F238E27FC236}">
                        <a16:creationId xmlns:a16="http://schemas.microsoft.com/office/drawing/2014/main" id="{6A0B2138-A7CE-41A0-B553-BE58BDB4CB3C}"/>
                      </a:ext>
                    </a:extLst>
                  </p:cNvPr>
                  <p:cNvSpPr/>
                  <p:nvPr/>
                </p:nvSpPr>
                <p:spPr>
                  <a:xfrm>
                    <a:off x="3582063" y="3677478"/>
                    <a:ext cx="155050" cy="326004"/>
                  </a:xfrm>
                  <a:custGeom>
                    <a:avLst/>
                    <a:gdLst>
                      <a:gd name="connsiteX0" fmla="*/ 155050 w 155050"/>
                      <a:gd name="connsiteY0" fmla="*/ 0 h 326004"/>
                      <a:gd name="connsiteX1" fmla="*/ 39756 w 155050"/>
                      <a:gd name="connsiteY1" fmla="*/ 326004 h 326004"/>
                      <a:gd name="connsiteX2" fmla="*/ 55659 w 155050"/>
                      <a:gd name="connsiteY2" fmla="*/ 135172 h 326004"/>
                      <a:gd name="connsiteX3" fmla="*/ 0 w 155050"/>
                      <a:gd name="connsiteY3" fmla="*/ 39757 h 326004"/>
                      <a:gd name="connsiteX4" fmla="*/ 67586 w 155050"/>
                      <a:gd name="connsiteY4" fmla="*/ 59635 h 326004"/>
                      <a:gd name="connsiteX5" fmla="*/ 99391 w 155050"/>
                      <a:gd name="connsiteY5" fmla="*/ 7952 h 326004"/>
                      <a:gd name="connsiteX6" fmla="*/ 155050 w 155050"/>
                      <a:gd name="connsiteY6" fmla="*/ 0 h 326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5050" h="326004">
                        <a:moveTo>
                          <a:pt x="155050" y="0"/>
                        </a:moveTo>
                        <a:lnTo>
                          <a:pt x="39756" y="326004"/>
                        </a:lnTo>
                        <a:lnTo>
                          <a:pt x="55659" y="135172"/>
                        </a:lnTo>
                        <a:lnTo>
                          <a:pt x="0" y="39757"/>
                        </a:lnTo>
                        <a:lnTo>
                          <a:pt x="67586" y="59635"/>
                        </a:lnTo>
                        <a:lnTo>
                          <a:pt x="99391" y="7952"/>
                        </a:lnTo>
                        <a:lnTo>
                          <a:pt x="15505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79" name="Freeform 297">
                    <a:extLst>
                      <a:ext uri="{FF2B5EF4-FFF2-40B4-BE49-F238E27FC236}">
                        <a16:creationId xmlns:a16="http://schemas.microsoft.com/office/drawing/2014/main" id="{84698B0E-864F-450D-8850-D8767CF750D4}"/>
                      </a:ext>
                    </a:extLst>
                  </p:cNvPr>
                  <p:cNvSpPr/>
                  <p:nvPr/>
                </p:nvSpPr>
                <p:spPr>
                  <a:xfrm>
                    <a:off x="4448755" y="3987579"/>
                    <a:ext cx="123245" cy="500932"/>
                  </a:xfrm>
                  <a:custGeom>
                    <a:avLst/>
                    <a:gdLst>
                      <a:gd name="connsiteX0" fmla="*/ 7951 w 123245"/>
                      <a:gd name="connsiteY0" fmla="*/ 0 h 500932"/>
                      <a:gd name="connsiteX1" fmla="*/ 123245 w 123245"/>
                      <a:gd name="connsiteY1" fmla="*/ 7951 h 500932"/>
                      <a:gd name="connsiteX2" fmla="*/ 115294 w 123245"/>
                      <a:gd name="connsiteY2" fmla="*/ 294198 h 500932"/>
                      <a:gd name="connsiteX3" fmla="*/ 59635 w 123245"/>
                      <a:gd name="connsiteY3" fmla="*/ 500932 h 500932"/>
                      <a:gd name="connsiteX4" fmla="*/ 0 w 123245"/>
                      <a:gd name="connsiteY4" fmla="*/ 238539 h 500932"/>
                      <a:gd name="connsiteX5" fmla="*/ 7951 w 123245"/>
                      <a:gd name="connsiteY5" fmla="*/ 0 h 500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3245" h="500932">
                        <a:moveTo>
                          <a:pt x="7951" y="0"/>
                        </a:moveTo>
                        <a:lnTo>
                          <a:pt x="123245" y="7951"/>
                        </a:lnTo>
                        <a:lnTo>
                          <a:pt x="115294" y="294198"/>
                        </a:lnTo>
                        <a:lnTo>
                          <a:pt x="59635" y="500932"/>
                        </a:lnTo>
                        <a:lnTo>
                          <a:pt x="0" y="238539"/>
                        </a:lnTo>
                        <a:lnTo>
                          <a:pt x="795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cxnSp>
                <p:nvCxnSpPr>
                  <p:cNvPr id="280" name="Straight Connector 279">
                    <a:extLst>
                      <a:ext uri="{FF2B5EF4-FFF2-40B4-BE49-F238E27FC236}">
                        <a16:creationId xmlns:a16="http://schemas.microsoft.com/office/drawing/2014/main" id="{0C892A61-66E8-443B-8FB4-FB398B2338F4}"/>
                      </a:ext>
                    </a:extLst>
                  </p:cNvPr>
                  <p:cNvCxnSpPr/>
                  <p:nvPr/>
                </p:nvCxnSpPr>
                <p:spPr>
                  <a:xfrm>
                    <a:off x="4452730" y="4114800"/>
                    <a:ext cx="119270" cy="7951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1" name="Freeform 299">
                    <a:extLst>
                      <a:ext uri="{FF2B5EF4-FFF2-40B4-BE49-F238E27FC236}">
                        <a16:creationId xmlns:a16="http://schemas.microsoft.com/office/drawing/2014/main" id="{464E17DF-1AE3-48FB-BE5C-477CE4435F3D}"/>
                      </a:ext>
                    </a:extLst>
                  </p:cNvPr>
                  <p:cNvSpPr/>
                  <p:nvPr/>
                </p:nvSpPr>
                <p:spPr>
                  <a:xfrm>
                    <a:off x="5319423" y="3693381"/>
                    <a:ext cx="174928" cy="337930"/>
                  </a:xfrm>
                  <a:custGeom>
                    <a:avLst/>
                    <a:gdLst>
                      <a:gd name="connsiteX0" fmla="*/ 0 w 174928"/>
                      <a:gd name="connsiteY0" fmla="*/ 0 h 337930"/>
                      <a:gd name="connsiteX1" fmla="*/ 59634 w 174928"/>
                      <a:gd name="connsiteY1" fmla="*/ 178904 h 337930"/>
                      <a:gd name="connsiteX2" fmla="*/ 131196 w 174928"/>
                      <a:gd name="connsiteY2" fmla="*/ 337930 h 337930"/>
                      <a:gd name="connsiteX3" fmla="*/ 123245 w 174928"/>
                      <a:gd name="connsiteY3" fmla="*/ 139148 h 337930"/>
                      <a:gd name="connsiteX4" fmla="*/ 174928 w 174928"/>
                      <a:gd name="connsiteY4" fmla="*/ 55659 h 337930"/>
                      <a:gd name="connsiteX5" fmla="*/ 147099 w 174928"/>
                      <a:gd name="connsiteY5" fmla="*/ 55659 h 337930"/>
                      <a:gd name="connsiteX6" fmla="*/ 91440 w 174928"/>
                      <a:gd name="connsiteY6" fmla="*/ 71562 h 337930"/>
                      <a:gd name="connsiteX7" fmla="*/ 79513 w 174928"/>
                      <a:gd name="connsiteY7" fmla="*/ 35781 h 337930"/>
                      <a:gd name="connsiteX8" fmla="*/ 0 w 174928"/>
                      <a:gd name="connsiteY8" fmla="*/ 0 h 337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4928" h="337930">
                        <a:moveTo>
                          <a:pt x="0" y="0"/>
                        </a:moveTo>
                        <a:lnTo>
                          <a:pt x="59634" y="178904"/>
                        </a:lnTo>
                        <a:lnTo>
                          <a:pt x="131196" y="337930"/>
                        </a:lnTo>
                        <a:lnTo>
                          <a:pt x="123245" y="139148"/>
                        </a:lnTo>
                        <a:lnTo>
                          <a:pt x="174928" y="55659"/>
                        </a:lnTo>
                        <a:lnTo>
                          <a:pt x="147099" y="55659"/>
                        </a:lnTo>
                        <a:lnTo>
                          <a:pt x="91440" y="71562"/>
                        </a:lnTo>
                        <a:lnTo>
                          <a:pt x="79513" y="357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82" name="Freeform 300">
                    <a:extLst>
                      <a:ext uri="{FF2B5EF4-FFF2-40B4-BE49-F238E27FC236}">
                        <a16:creationId xmlns:a16="http://schemas.microsoft.com/office/drawing/2014/main" id="{A56BFB73-F29E-45B8-993B-D2F0CBA0E5C4}"/>
                      </a:ext>
                    </a:extLst>
                  </p:cNvPr>
                  <p:cNvSpPr/>
                  <p:nvPr/>
                </p:nvSpPr>
                <p:spPr>
                  <a:xfrm>
                    <a:off x="4412974" y="1470991"/>
                    <a:ext cx="254442" cy="147099"/>
                  </a:xfrm>
                  <a:custGeom>
                    <a:avLst/>
                    <a:gdLst>
                      <a:gd name="connsiteX0" fmla="*/ 254442 w 254442"/>
                      <a:gd name="connsiteY0" fmla="*/ 147099 h 147099"/>
                      <a:gd name="connsiteX1" fmla="*/ 0 w 254442"/>
                      <a:gd name="connsiteY1" fmla="*/ 147099 h 147099"/>
                      <a:gd name="connsiteX2" fmla="*/ 0 w 254442"/>
                      <a:gd name="connsiteY2" fmla="*/ 51684 h 147099"/>
                      <a:gd name="connsiteX3" fmla="*/ 35781 w 254442"/>
                      <a:gd name="connsiteY3" fmla="*/ 47708 h 147099"/>
                      <a:gd name="connsiteX4" fmla="*/ 51683 w 254442"/>
                      <a:gd name="connsiteY4" fmla="*/ 3976 h 147099"/>
                      <a:gd name="connsiteX5" fmla="*/ 234563 w 254442"/>
                      <a:gd name="connsiteY5" fmla="*/ 0 h 147099"/>
                      <a:gd name="connsiteX6" fmla="*/ 218661 w 254442"/>
                      <a:gd name="connsiteY6" fmla="*/ 47708 h 147099"/>
                      <a:gd name="connsiteX7" fmla="*/ 238539 w 254442"/>
                      <a:gd name="connsiteY7" fmla="*/ 67586 h 147099"/>
                      <a:gd name="connsiteX8" fmla="*/ 254442 w 254442"/>
                      <a:gd name="connsiteY8" fmla="*/ 147099 h 1470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54442" h="147099">
                        <a:moveTo>
                          <a:pt x="254442" y="147099"/>
                        </a:moveTo>
                        <a:lnTo>
                          <a:pt x="0" y="147099"/>
                        </a:lnTo>
                        <a:lnTo>
                          <a:pt x="0" y="51684"/>
                        </a:lnTo>
                        <a:lnTo>
                          <a:pt x="35781" y="47708"/>
                        </a:lnTo>
                        <a:lnTo>
                          <a:pt x="51683" y="3976"/>
                        </a:lnTo>
                        <a:lnTo>
                          <a:pt x="234563" y="0"/>
                        </a:lnTo>
                        <a:lnTo>
                          <a:pt x="218661" y="47708"/>
                        </a:lnTo>
                        <a:lnTo>
                          <a:pt x="238539" y="67586"/>
                        </a:lnTo>
                        <a:lnTo>
                          <a:pt x="254442" y="147099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83" name="Freeform 301">
                    <a:extLst>
                      <a:ext uri="{FF2B5EF4-FFF2-40B4-BE49-F238E27FC236}">
                        <a16:creationId xmlns:a16="http://schemas.microsoft.com/office/drawing/2014/main" id="{9E64FE28-E83B-4709-9A45-A6D87DA84EA8}"/>
                      </a:ext>
                    </a:extLst>
                  </p:cNvPr>
                  <p:cNvSpPr/>
                  <p:nvPr/>
                </p:nvSpPr>
                <p:spPr>
                  <a:xfrm>
                    <a:off x="4313583" y="1534602"/>
                    <a:ext cx="107342" cy="159026"/>
                  </a:xfrm>
                  <a:custGeom>
                    <a:avLst/>
                    <a:gdLst>
                      <a:gd name="connsiteX0" fmla="*/ 0 w 107342"/>
                      <a:gd name="connsiteY0" fmla="*/ 119269 h 159026"/>
                      <a:gd name="connsiteX1" fmla="*/ 47707 w 107342"/>
                      <a:gd name="connsiteY1" fmla="*/ 19878 h 159026"/>
                      <a:gd name="connsiteX2" fmla="*/ 71561 w 107342"/>
                      <a:gd name="connsiteY2" fmla="*/ 0 h 159026"/>
                      <a:gd name="connsiteX3" fmla="*/ 103367 w 107342"/>
                      <a:gd name="connsiteY3" fmla="*/ 0 h 159026"/>
                      <a:gd name="connsiteX4" fmla="*/ 107342 w 107342"/>
                      <a:gd name="connsiteY4" fmla="*/ 159026 h 159026"/>
                      <a:gd name="connsiteX5" fmla="*/ 67586 w 107342"/>
                      <a:gd name="connsiteY5" fmla="*/ 147099 h 159026"/>
                      <a:gd name="connsiteX6" fmla="*/ 0 w 107342"/>
                      <a:gd name="connsiteY6" fmla="*/ 119269 h 159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7342" h="159026">
                        <a:moveTo>
                          <a:pt x="0" y="119269"/>
                        </a:moveTo>
                        <a:lnTo>
                          <a:pt x="47707" y="19878"/>
                        </a:lnTo>
                        <a:lnTo>
                          <a:pt x="71561" y="0"/>
                        </a:lnTo>
                        <a:lnTo>
                          <a:pt x="103367" y="0"/>
                        </a:lnTo>
                        <a:lnTo>
                          <a:pt x="107342" y="159026"/>
                        </a:lnTo>
                        <a:lnTo>
                          <a:pt x="67586" y="147099"/>
                        </a:lnTo>
                        <a:lnTo>
                          <a:pt x="0" y="119269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84" name="Freeform 302">
                    <a:extLst>
                      <a:ext uri="{FF2B5EF4-FFF2-40B4-BE49-F238E27FC236}">
                        <a16:creationId xmlns:a16="http://schemas.microsoft.com/office/drawing/2014/main" id="{E38B1C69-7FF6-4B1F-B97F-B0CC259A7474}"/>
                      </a:ext>
                    </a:extLst>
                  </p:cNvPr>
                  <p:cNvSpPr/>
                  <p:nvPr/>
                </p:nvSpPr>
                <p:spPr>
                  <a:xfrm>
                    <a:off x="4643562" y="1522675"/>
                    <a:ext cx="119269" cy="159026"/>
                  </a:xfrm>
                  <a:custGeom>
                    <a:avLst/>
                    <a:gdLst>
                      <a:gd name="connsiteX0" fmla="*/ 119269 w 119269"/>
                      <a:gd name="connsiteY0" fmla="*/ 135172 h 159026"/>
                      <a:gd name="connsiteX1" fmla="*/ 27829 w 119269"/>
                      <a:gd name="connsiteY1" fmla="*/ 159026 h 159026"/>
                      <a:gd name="connsiteX2" fmla="*/ 19878 w 119269"/>
                      <a:gd name="connsiteY2" fmla="*/ 35781 h 159026"/>
                      <a:gd name="connsiteX3" fmla="*/ 0 w 119269"/>
                      <a:gd name="connsiteY3" fmla="*/ 0 h 159026"/>
                      <a:gd name="connsiteX4" fmla="*/ 51683 w 119269"/>
                      <a:gd name="connsiteY4" fmla="*/ 7951 h 159026"/>
                      <a:gd name="connsiteX5" fmla="*/ 67586 w 119269"/>
                      <a:gd name="connsiteY5" fmla="*/ 31805 h 159026"/>
                      <a:gd name="connsiteX6" fmla="*/ 91440 w 119269"/>
                      <a:gd name="connsiteY6" fmla="*/ 47708 h 159026"/>
                      <a:gd name="connsiteX7" fmla="*/ 119269 w 119269"/>
                      <a:gd name="connsiteY7" fmla="*/ 135172 h 159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9269" h="159026">
                        <a:moveTo>
                          <a:pt x="119269" y="135172"/>
                        </a:moveTo>
                        <a:lnTo>
                          <a:pt x="27829" y="159026"/>
                        </a:lnTo>
                        <a:lnTo>
                          <a:pt x="19878" y="35781"/>
                        </a:lnTo>
                        <a:lnTo>
                          <a:pt x="0" y="0"/>
                        </a:lnTo>
                        <a:lnTo>
                          <a:pt x="51683" y="7951"/>
                        </a:lnTo>
                        <a:lnTo>
                          <a:pt x="67586" y="31805"/>
                        </a:lnTo>
                        <a:lnTo>
                          <a:pt x="91440" y="47708"/>
                        </a:lnTo>
                        <a:lnTo>
                          <a:pt x="119269" y="13517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85" name="Freeform 303">
                    <a:extLst>
                      <a:ext uri="{FF2B5EF4-FFF2-40B4-BE49-F238E27FC236}">
                        <a16:creationId xmlns:a16="http://schemas.microsoft.com/office/drawing/2014/main" id="{E008BDCF-FA47-4698-B54A-86264506D267}"/>
                      </a:ext>
                    </a:extLst>
                  </p:cNvPr>
                  <p:cNvSpPr/>
                  <p:nvPr/>
                </p:nvSpPr>
                <p:spPr>
                  <a:xfrm>
                    <a:off x="4376738" y="1443038"/>
                    <a:ext cx="328612" cy="83343"/>
                  </a:xfrm>
                  <a:custGeom>
                    <a:avLst/>
                    <a:gdLst>
                      <a:gd name="connsiteX0" fmla="*/ 0 w 328612"/>
                      <a:gd name="connsiteY0" fmla="*/ 83343 h 83343"/>
                      <a:gd name="connsiteX1" fmla="*/ 4762 w 328612"/>
                      <a:gd name="connsiteY1" fmla="*/ 11906 h 83343"/>
                      <a:gd name="connsiteX2" fmla="*/ 35718 w 328612"/>
                      <a:gd name="connsiteY2" fmla="*/ 0 h 83343"/>
                      <a:gd name="connsiteX3" fmla="*/ 311943 w 328612"/>
                      <a:gd name="connsiteY3" fmla="*/ 4762 h 83343"/>
                      <a:gd name="connsiteX4" fmla="*/ 328612 w 328612"/>
                      <a:gd name="connsiteY4" fmla="*/ 14287 h 83343"/>
                      <a:gd name="connsiteX5" fmla="*/ 326231 w 328612"/>
                      <a:gd name="connsiteY5" fmla="*/ 83343 h 83343"/>
                      <a:gd name="connsiteX6" fmla="*/ 264318 w 328612"/>
                      <a:gd name="connsiteY6" fmla="*/ 76200 h 83343"/>
                      <a:gd name="connsiteX7" fmla="*/ 69056 w 328612"/>
                      <a:gd name="connsiteY7" fmla="*/ 73818 h 83343"/>
                      <a:gd name="connsiteX8" fmla="*/ 0 w 328612"/>
                      <a:gd name="connsiteY8" fmla="*/ 83343 h 833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28612" h="83343">
                        <a:moveTo>
                          <a:pt x="0" y="83343"/>
                        </a:moveTo>
                        <a:lnTo>
                          <a:pt x="4762" y="11906"/>
                        </a:lnTo>
                        <a:lnTo>
                          <a:pt x="35718" y="0"/>
                        </a:lnTo>
                        <a:lnTo>
                          <a:pt x="311943" y="4762"/>
                        </a:lnTo>
                        <a:lnTo>
                          <a:pt x="328612" y="14287"/>
                        </a:lnTo>
                        <a:cubicBezTo>
                          <a:pt x="327818" y="37306"/>
                          <a:pt x="327025" y="60324"/>
                          <a:pt x="326231" y="83343"/>
                        </a:cubicBezTo>
                        <a:lnTo>
                          <a:pt x="264318" y="76200"/>
                        </a:lnTo>
                        <a:lnTo>
                          <a:pt x="69056" y="73818"/>
                        </a:lnTo>
                        <a:lnTo>
                          <a:pt x="0" y="83343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cxnSp>
              <p:nvCxnSpPr>
                <p:cNvPr id="262" name="Straight Connector 261">
                  <a:extLst>
                    <a:ext uri="{FF2B5EF4-FFF2-40B4-BE49-F238E27FC236}">
                      <a16:creationId xmlns:a16="http://schemas.microsoft.com/office/drawing/2014/main" id="{36EF02E4-C984-48FC-AB5A-F6FF16DCBF24}"/>
                    </a:ext>
                  </a:extLst>
                </p:cNvPr>
                <p:cNvCxnSpPr/>
                <p:nvPr/>
              </p:nvCxnSpPr>
              <p:spPr>
                <a:xfrm>
                  <a:off x="2691897" y="5869663"/>
                  <a:ext cx="54321" cy="144856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Straight Connector 262">
                  <a:extLst>
                    <a:ext uri="{FF2B5EF4-FFF2-40B4-BE49-F238E27FC236}">
                      <a16:creationId xmlns:a16="http://schemas.microsoft.com/office/drawing/2014/main" id="{3EF85EF6-F348-4694-A854-565B219D111D}"/>
                    </a:ext>
                  </a:extLst>
                </p:cNvPr>
                <p:cNvCxnSpPr/>
                <p:nvPr/>
              </p:nvCxnSpPr>
              <p:spPr>
                <a:xfrm flipV="1">
                  <a:off x="2746217" y="5869666"/>
                  <a:ext cx="42250" cy="144854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2" name="Line 64">
              <a:extLst>
                <a:ext uri="{FF2B5EF4-FFF2-40B4-BE49-F238E27FC236}">
                  <a16:creationId xmlns:a16="http://schemas.microsoft.com/office/drawing/2014/main" id="{7D28E1F8-F4F2-4B80-9417-20CF2FC88C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60070" y="2398211"/>
              <a:ext cx="1823924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grpSp>
          <p:nvGrpSpPr>
            <p:cNvPr id="143" name="Group 113">
              <a:extLst>
                <a:ext uri="{FF2B5EF4-FFF2-40B4-BE49-F238E27FC236}">
                  <a16:creationId xmlns:a16="http://schemas.microsoft.com/office/drawing/2014/main" id="{FB9500E2-7FD7-4A66-BCAB-0689B18EE89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68940" y="2366733"/>
              <a:ext cx="226865" cy="401514"/>
              <a:chOff x="5473812" y="3258212"/>
              <a:chExt cx="1912288" cy="3384440"/>
            </a:xfrm>
          </p:grpSpPr>
          <p:grpSp>
            <p:nvGrpSpPr>
              <p:cNvPr id="144" name="Group 1905">
                <a:extLst>
                  <a:ext uri="{FF2B5EF4-FFF2-40B4-BE49-F238E27FC236}">
                    <a16:creationId xmlns:a16="http://schemas.microsoft.com/office/drawing/2014/main" id="{60CF21B8-4DE6-4E4A-8B1E-31BD5266ACDC}"/>
                  </a:ext>
                </a:extLst>
              </p:cNvPr>
              <p:cNvGrpSpPr/>
              <p:nvPr/>
            </p:nvGrpSpPr>
            <p:grpSpPr>
              <a:xfrm>
                <a:off x="6146584" y="3258212"/>
                <a:ext cx="579803" cy="337849"/>
                <a:chOff x="6511020" y="2181474"/>
                <a:chExt cx="579803" cy="337849"/>
              </a:xfrm>
            </p:grpSpPr>
            <p:grpSp>
              <p:nvGrpSpPr>
                <p:cNvPr id="171" name="Group 1872">
                  <a:extLst>
                    <a:ext uri="{FF2B5EF4-FFF2-40B4-BE49-F238E27FC236}">
                      <a16:creationId xmlns:a16="http://schemas.microsoft.com/office/drawing/2014/main" id="{C6D6EF8D-65FD-4DF5-8814-CF1FC9AE20B9}"/>
                    </a:ext>
                  </a:extLst>
                </p:cNvPr>
                <p:cNvGrpSpPr/>
                <p:nvPr/>
              </p:nvGrpSpPr>
              <p:grpSpPr>
                <a:xfrm>
                  <a:off x="6511020" y="2181474"/>
                  <a:ext cx="579803" cy="189166"/>
                  <a:chOff x="6472550" y="2134126"/>
                  <a:chExt cx="644226" cy="236457"/>
                </a:xfrm>
              </p:grpSpPr>
              <p:sp>
                <p:nvSpPr>
                  <p:cNvPr id="183" name="Rectangle 182">
                    <a:extLst>
                      <a:ext uri="{FF2B5EF4-FFF2-40B4-BE49-F238E27FC236}">
                        <a16:creationId xmlns:a16="http://schemas.microsoft.com/office/drawing/2014/main" id="{3E34E95B-EFE7-41D0-A23D-9A0F861F530B}"/>
                      </a:ext>
                    </a:extLst>
                  </p:cNvPr>
                  <p:cNvSpPr/>
                  <p:nvPr/>
                </p:nvSpPr>
                <p:spPr>
                  <a:xfrm>
                    <a:off x="7015540" y="2164261"/>
                    <a:ext cx="101236" cy="190093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84" name="Rectangle 183">
                    <a:extLst>
                      <a:ext uri="{FF2B5EF4-FFF2-40B4-BE49-F238E27FC236}">
                        <a16:creationId xmlns:a16="http://schemas.microsoft.com/office/drawing/2014/main" id="{807AA2FD-00B8-4A12-A7AD-1E6D77A52E39}"/>
                      </a:ext>
                    </a:extLst>
                  </p:cNvPr>
                  <p:cNvSpPr/>
                  <p:nvPr/>
                </p:nvSpPr>
                <p:spPr>
                  <a:xfrm>
                    <a:off x="6518408" y="2166582"/>
                    <a:ext cx="45719" cy="197047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85" name="Rounded Rectangle 318">
                    <a:extLst>
                      <a:ext uri="{FF2B5EF4-FFF2-40B4-BE49-F238E27FC236}">
                        <a16:creationId xmlns:a16="http://schemas.microsoft.com/office/drawing/2014/main" id="{957984AE-9990-4EA4-8036-27C403BFCA6C}"/>
                      </a:ext>
                    </a:extLst>
                  </p:cNvPr>
                  <p:cNvSpPr/>
                  <p:nvPr/>
                </p:nvSpPr>
                <p:spPr>
                  <a:xfrm>
                    <a:off x="6559621" y="2134126"/>
                    <a:ext cx="461064" cy="236456"/>
                  </a:xfrm>
                  <a:prstGeom prst="roundRect">
                    <a:avLst/>
                  </a:prstGeom>
                  <a:solidFill>
                    <a:srgbClr val="008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86" name="Rectangle 185">
                    <a:extLst>
                      <a:ext uri="{FF2B5EF4-FFF2-40B4-BE49-F238E27FC236}">
                        <a16:creationId xmlns:a16="http://schemas.microsoft.com/office/drawing/2014/main" id="{F7DBD78B-6A96-41B7-9968-9A44564F3E46}"/>
                      </a:ext>
                    </a:extLst>
                  </p:cNvPr>
                  <p:cNvSpPr/>
                  <p:nvPr/>
                </p:nvSpPr>
                <p:spPr>
                  <a:xfrm>
                    <a:off x="6472550" y="2205991"/>
                    <a:ext cx="45719" cy="108956"/>
                  </a:xfrm>
                  <a:prstGeom prst="rect">
                    <a:avLst/>
                  </a:prstGeom>
                  <a:solidFill>
                    <a:schemeClr val="tx1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87" name="Rounded Rectangle 320">
                    <a:extLst>
                      <a:ext uri="{FF2B5EF4-FFF2-40B4-BE49-F238E27FC236}">
                        <a16:creationId xmlns:a16="http://schemas.microsoft.com/office/drawing/2014/main" id="{8F57D806-CBD1-47EB-8FE3-EC4BB1D618AC}"/>
                      </a:ext>
                    </a:extLst>
                  </p:cNvPr>
                  <p:cNvSpPr/>
                  <p:nvPr/>
                </p:nvSpPr>
                <p:spPr>
                  <a:xfrm>
                    <a:off x="6672955" y="2194400"/>
                    <a:ext cx="337426" cy="176183"/>
                  </a:xfrm>
                  <a:prstGeom prst="roundRect">
                    <a:avLst/>
                  </a:prstGeom>
                  <a:solidFill>
                    <a:srgbClr val="92D05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88" name="Oval 187">
                    <a:extLst>
                      <a:ext uri="{FF2B5EF4-FFF2-40B4-BE49-F238E27FC236}">
                        <a16:creationId xmlns:a16="http://schemas.microsoft.com/office/drawing/2014/main" id="{90EC8377-2EFD-41D1-8E77-B4AE1CE793AC}"/>
                      </a:ext>
                    </a:extLst>
                  </p:cNvPr>
                  <p:cNvSpPr/>
                  <p:nvPr/>
                </p:nvSpPr>
                <p:spPr>
                  <a:xfrm>
                    <a:off x="6858411" y="2247719"/>
                    <a:ext cx="121061" cy="104319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tx1">
                          <a:lumMod val="75000"/>
                          <a:lumOff val="25000"/>
                          <a:shade val="30000"/>
                          <a:satMod val="115000"/>
                        </a:schemeClr>
                      </a:gs>
                      <a:gs pos="50000">
                        <a:schemeClr val="tx1">
                          <a:lumMod val="75000"/>
                          <a:lumOff val="25000"/>
                          <a:shade val="67500"/>
                          <a:satMod val="11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FDF15209-F51B-4F2B-9632-CA680A6286F9}"/>
                    </a:ext>
                  </a:extLst>
                </p:cNvPr>
                <p:cNvSpPr/>
                <p:nvPr/>
              </p:nvSpPr>
              <p:spPr>
                <a:xfrm>
                  <a:off x="6614969" y="2379856"/>
                  <a:ext cx="373229" cy="41728"/>
                </a:xfrm>
                <a:prstGeom prst="rect">
                  <a:avLst/>
                </a:prstGeom>
                <a:solidFill>
                  <a:srgbClr val="008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grpSp>
              <p:nvGrpSpPr>
                <p:cNvPr id="173" name="Group 72">
                  <a:extLst>
                    <a:ext uri="{FF2B5EF4-FFF2-40B4-BE49-F238E27FC236}">
                      <a16:creationId xmlns:a16="http://schemas.microsoft.com/office/drawing/2014/main" id="{2EAF658B-6A49-4DD7-98AF-3F3564DF5FDF}"/>
                    </a:ext>
                  </a:extLst>
                </p:cNvPr>
                <p:cNvGrpSpPr/>
                <p:nvPr/>
              </p:nvGrpSpPr>
              <p:grpSpPr>
                <a:xfrm>
                  <a:off x="6808119" y="2422872"/>
                  <a:ext cx="73152" cy="57607"/>
                  <a:chOff x="5646283" y="853457"/>
                  <a:chExt cx="73152" cy="64008"/>
                </a:xfrm>
              </p:grpSpPr>
              <p:sp>
                <p:nvSpPr>
                  <p:cNvPr id="181" name="Rectangle 180">
                    <a:extLst>
                      <a:ext uri="{FF2B5EF4-FFF2-40B4-BE49-F238E27FC236}">
                        <a16:creationId xmlns:a16="http://schemas.microsoft.com/office/drawing/2014/main" id="{FDECBE9B-1220-4CF8-A6AC-5011F32DB44C}"/>
                      </a:ext>
                    </a:extLst>
                  </p:cNvPr>
                  <p:cNvSpPr/>
                  <p:nvPr/>
                </p:nvSpPr>
                <p:spPr>
                  <a:xfrm>
                    <a:off x="5668776" y="853457"/>
                    <a:ext cx="27432" cy="6400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82" name="Rectangle 181">
                    <a:extLst>
                      <a:ext uri="{FF2B5EF4-FFF2-40B4-BE49-F238E27FC236}">
                        <a16:creationId xmlns:a16="http://schemas.microsoft.com/office/drawing/2014/main" id="{A8C57C2B-AC83-4905-98B3-50FDB5CACFFC}"/>
                      </a:ext>
                    </a:extLst>
                  </p:cNvPr>
                  <p:cNvSpPr/>
                  <p:nvPr/>
                </p:nvSpPr>
                <p:spPr>
                  <a:xfrm>
                    <a:off x="5646283" y="870061"/>
                    <a:ext cx="73152" cy="27432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sp>
              <p:nvSpPr>
                <p:cNvPr id="174" name="Rectangle 173">
                  <a:extLst>
                    <a:ext uri="{FF2B5EF4-FFF2-40B4-BE49-F238E27FC236}">
                      <a16:creationId xmlns:a16="http://schemas.microsoft.com/office/drawing/2014/main" id="{5B4BC96A-F1EF-46C6-9489-545D4C672512}"/>
                    </a:ext>
                  </a:extLst>
                </p:cNvPr>
                <p:cNvSpPr/>
                <p:nvPr/>
              </p:nvSpPr>
              <p:spPr>
                <a:xfrm>
                  <a:off x="6660485" y="2478176"/>
                  <a:ext cx="293255" cy="41147"/>
                </a:xfrm>
                <a:prstGeom prst="rect">
                  <a:avLst/>
                </a:prstGeom>
                <a:solidFill>
                  <a:srgbClr val="008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grpSp>
              <p:nvGrpSpPr>
                <p:cNvPr id="175" name="Group 71">
                  <a:extLst>
                    <a:ext uri="{FF2B5EF4-FFF2-40B4-BE49-F238E27FC236}">
                      <a16:creationId xmlns:a16="http://schemas.microsoft.com/office/drawing/2014/main" id="{C5CA1B25-1649-4F67-9E9F-888A7CFE59D0}"/>
                    </a:ext>
                  </a:extLst>
                </p:cNvPr>
                <p:cNvGrpSpPr/>
                <p:nvPr/>
              </p:nvGrpSpPr>
              <p:grpSpPr>
                <a:xfrm>
                  <a:off x="6656423" y="2420912"/>
                  <a:ext cx="73152" cy="57607"/>
                  <a:chOff x="5646283" y="853457"/>
                  <a:chExt cx="73152" cy="64008"/>
                </a:xfrm>
              </p:grpSpPr>
              <p:sp>
                <p:nvSpPr>
                  <p:cNvPr id="179" name="Rectangle 178">
                    <a:extLst>
                      <a:ext uri="{FF2B5EF4-FFF2-40B4-BE49-F238E27FC236}">
                        <a16:creationId xmlns:a16="http://schemas.microsoft.com/office/drawing/2014/main" id="{A6DB63FE-E3FE-4CA8-8024-89E69D506A99}"/>
                      </a:ext>
                    </a:extLst>
                  </p:cNvPr>
                  <p:cNvSpPr/>
                  <p:nvPr/>
                </p:nvSpPr>
                <p:spPr>
                  <a:xfrm>
                    <a:off x="5668776" y="853457"/>
                    <a:ext cx="27432" cy="6400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80" name="Rectangle 179">
                    <a:extLst>
                      <a:ext uri="{FF2B5EF4-FFF2-40B4-BE49-F238E27FC236}">
                        <a16:creationId xmlns:a16="http://schemas.microsoft.com/office/drawing/2014/main" id="{F358DC30-081A-4014-A5C3-16B58FDDB22F}"/>
                      </a:ext>
                    </a:extLst>
                  </p:cNvPr>
                  <p:cNvSpPr/>
                  <p:nvPr/>
                </p:nvSpPr>
                <p:spPr>
                  <a:xfrm>
                    <a:off x="5646283" y="870061"/>
                    <a:ext cx="73152" cy="27432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grpSp>
              <p:nvGrpSpPr>
                <p:cNvPr id="176" name="Group 72">
                  <a:extLst>
                    <a:ext uri="{FF2B5EF4-FFF2-40B4-BE49-F238E27FC236}">
                      <a16:creationId xmlns:a16="http://schemas.microsoft.com/office/drawing/2014/main" id="{00367FFD-F3D7-4877-B84E-63076AAEC055}"/>
                    </a:ext>
                  </a:extLst>
                </p:cNvPr>
                <p:cNvGrpSpPr/>
                <p:nvPr/>
              </p:nvGrpSpPr>
              <p:grpSpPr>
                <a:xfrm>
                  <a:off x="6867299" y="2422872"/>
                  <a:ext cx="73152" cy="57607"/>
                  <a:chOff x="5646283" y="853457"/>
                  <a:chExt cx="73152" cy="64008"/>
                </a:xfrm>
              </p:grpSpPr>
              <p:sp>
                <p:nvSpPr>
                  <p:cNvPr id="177" name="Rectangle 176">
                    <a:extLst>
                      <a:ext uri="{FF2B5EF4-FFF2-40B4-BE49-F238E27FC236}">
                        <a16:creationId xmlns:a16="http://schemas.microsoft.com/office/drawing/2014/main" id="{7F5DD830-6B48-4A0F-9B4D-8491CF4809F1}"/>
                      </a:ext>
                    </a:extLst>
                  </p:cNvPr>
                  <p:cNvSpPr/>
                  <p:nvPr/>
                </p:nvSpPr>
                <p:spPr>
                  <a:xfrm>
                    <a:off x="5668776" y="853457"/>
                    <a:ext cx="27432" cy="6400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id="{7B6E633B-4BE5-49C2-AF16-CF8FD8697A43}"/>
                      </a:ext>
                    </a:extLst>
                  </p:cNvPr>
                  <p:cNvSpPr/>
                  <p:nvPr/>
                </p:nvSpPr>
                <p:spPr>
                  <a:xfrm>
                    <a:off x="5646283" y="870061"/>
                    <a:ext cx="73152" cy="27432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</p:grpSp>
          <p:grpSp>
            <p:nvGrpSpPr>
              <p:cNvPr id="145" name="Group 1924">
                <a:extLst>
                  <a:ext uri="{FF2B5EF4-FFF2-40B4-BE49-F238E27FC236}">
                    <a16:creationId xmlns:a16="http://schemas.microsoft.com/office/drawing/2014/main" id="{19BD9E8C-A17D-46B8-8D64-D595395FEF1B}"/>
                  </a:ext>
                </a:extLst>
              </p:cNvPr>
              <p:cNvGrpSpPr/>
              <p:nvPr/>
            </p:nvGrpSpPr>
            <p:grpSpPr>
              <a:xfrm>
                <a:off x="5473812" y="3597179"/>
                <a:ext cx="1912288" cy="3045473"/>
                <a:chOff x="1812899" y="3196301"/>
                <a:chExt cx="1912288" cy="3045473"/>
              </a:xfrm>
            </p:grpSpPr>
            <p:grpSp>
              <p:nvGrpSpPr>
                <p:cNvPr id="146" name="Group 53">
                  <a:extLst>
                    <a:ext uri="{FF2B5EF4-FFF2-40B4-BE49-F238E27FC236}">
                      <a16:creationId xmlns:a16="http://schemas.microsoft.com/office/drawing/2014/main" id="{467B8F9C-E376-46FE-A791-3F08C55DDD7F}"/>
                    </a:ext>
                  </a:extLst>
                </p:cNvPr>
                <p:cNvGrpSpPr/>
                <p:nvPr/>
              </p:nvGrpSpPr>
              <p:grpSpPr>
                <a:xfrm>
                  <a:off x="1812899" y="3196301"/>
                  <a:ext cx="1912288" cy="3045473"/>
                  <a:chOff x="3582063" y="1443038"/>
                  <a:chExt cx="1912288" cy="3045473"/>
                </a:xfrm>
              </p:grpSpPr>
              <p:sp>
                <p:nvSpPr>
                  <p:cNvPr id="149" name="Freeform 282">
                    <a:extLst>
                      <a:ext uri="{FF2B5EF4-FFF2-40B4-BE49-F238E27FC236}">
                        <a16:creationId xmlns:a16="http://schemas.microsoft.com/office/drawing/2014/main" id="{F6F5FA4A-2AAE-425E-92B1-B4D6CBAD6D08}"/>
                      </a:ext>
                    </a:extLst>
                  </p:cNvPr>
                  <p:cNvSpPr/>
                  <p:nvPr/>
                </p:nvSpPr>
                <p:spPr>
                  <a:xfrm>
                    <a:off x="4436828" y="2027583"/>
                    <a:ext cx="174929" cy="1963972"/>
                  </a:xfrm>
                  <a:custGeom>
                    <a:avLst/>
                    <a:gdLst>
                      <a:gd name="connsiteX0" fmla="*/ 23854 w 174929"/>
                      <a:gd name="connsiteY0" fmla="*/ 0 h 1963972"/>
                      <a:gd name="connsiteX1" fmla="*/ 174929 w 174929"/>
                      <a:gd name="connsiteY1" fmla="*/ 7951 h 1963972"/>
                      <a:gd name="connsiteX2" fmla="*/ 163002 w 174929"/>
                      <a:gd name="connsiteY2" fmla="*/ 1900361 h 1963972"/>
                      <a:gd name="connsiteX3" fmla="*/ 131196 w 174929"/>
                      <a:gd name="connsiteY3" fmla="*/ 1963972 h 1963972"/>
                      <a:gd name="connsiteX4" fmla="*/ 27829 w 174929"/>
                      <a:gd name="connsiteY4" fmla="*/ 1956020 h 1963972"/>
                      <a:gd name="connsiteX5" fmla="*/ 0 w 174929"/>
                      <a:gd name="connsiteY5" fmla="*/ 1892410 h 1963972"/>
                      <a:gd name="connsiteX6" fmla="*/ 23854 w 174929"/>
                      <a:gd name="connsiteY6" fmla="*/ 0 h 1963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74929" h="1963972">
                        <a:moveTo>
                          <a:pt x="23854" y="0"/>
                        </a:moveTo>
                        <a:lnTo>
                          <a:pt x="174929" y="7951"/>
                        </a:lnTo>
                        <a:cubicBezTo>
                          <a:pt x="170953" y="638754"/>
                          <a:pt x="166978" y="1269558"/>
                          <a:pt x="163002" y="1900361"/>
                        </a:cubicBezTo>
                        <a:lnTo>
                          <a:pt x="131196" y="1963972"/>
                        </a:lnTo>
                        <a:lnTo>
                          <a:pt x="27829" y="1956020"/>
                        </a:lnTo>
                        <a:lnTo>
                          <a:pt x="0" y="1892410"/>
                        </a:lnTo>
                        <a:lnTo>
                          <a:pt x="23854" y="0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50" name="Freeform 283">
                    <a:extLst>
                      <a:ext uri="{FF2B5EF4-FFF2-40B4-BE49-F238E27FC236}">
                        <a16:creationId xmlns:a16="http://schemas.microsoft.com/office/drawing/2014/main" id="{CB5C1F8E-B422-4C75-B1E7-66A2F1C6EF7A}"/>
                      </a:ext>
                    </a:extLst>
                  </p:cNvPr>
                  <p:cNvSpPr/>
                  <p:nvPr/>
                </p:nvSpPr>
                <p:spPr>
                  <a:xfrm>
                    <a:off x="4794637" y="2087217"/>
                    <a:ext cx="608274" cy="1641945"/>
                  </a:xfrm>
                  <a:custGeom>
                    <a:avLst/>
                    <a:gdLst>
                      <a:gd name="connsiteX0" fmla="*/ 0 w 608274"/>
                      <a:gd name="connsiteY0" fmla="*/ 0 h 1641945"/>
                      <a:gd name="connsiteX1" fmla="*/ 51683 w 608274"/>
                      <a:gd name="connsiteY1" fmla="*/ 7952 h 1641945"/>
                      <a:gd name="connsiteX2" fmla="*/ 592372 w 608274"/>
                      <a:gd name="connsiteY2" fmla="*/ 1550505 h 1641945"/>
                      <a:gd name="connsiteX3" fmla="*/ 584420 w 608274"/>
                      <a:gd name="connsiteY3" fmla="*/ 1582310 h 1641945"/>
                      <a:gd name="connsiteX4" fmla="*/ 608274 w 608274"/>
                      <a:gd name="connsiteY4" fmla="*/ 1641945 h 1641945"/>
                      <a:gd name="connsiteX5" fmla="*/ 532737 w 608274"/>
                      <a:gd name="connsiteY5" fmla="*/ 1610140 h 1641945"/>
                      <a:gd name="connsiteX6" fmla="*/ 524786 w 608274"/>
                      <a:gd name="connsiteY6" fmla="*/ 1578334 h 1641945"/>
                      <a:gd name="connsiteX7" fmla="*/ 492980 w 608274"/>
                      <a:gd name="connsiteY7" fmla="*/ 1550505 h 1641945"/>
                      <a:gd name="connsiteX8" fmla="*/ 0 w 608274"/>
                      <a:gd name="connsiteY8" fmla="*/ 0 h 16419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08274" h="1641945">
                        <a:moveTo>
                          <a:pt x="0" y="0"/>
                        </a:moveTo>
                        <a:lnTo>
                          <a:pt x="51683" y="7952"/>
                        </a:lnTo>
                        <a:lnTo>
                          <a:pt x="592372" y="1550505"/>
                        </a:lnTo>
                        <a:lnTo>
                          <a:pt x="584420" y="1582310"/>
                        </a:lnTo>
                        <a:lnTo>
                          <a:pt x="608274" y="1641945"/>
                        </a:lnTo>
                        <a:lnTo>
                          <a:pt x="532737" y="1610140"/>
                        </a:lnTo>
                        <a:lnTo>
                          <a:pt x="524786" y="1578334"/>
                        </a:lnTo>
                        <a:lnTo>
                          <a:pt x="492980" y="155050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51" name="Freeform 284">
                    <a:extLst>
                      <a:ext uri="{FF2B5EF4-FFF2-40B4-BE49-F238E27FC236}">
                        <a16:creationId xmlns:a16="http://schemas.microsoft.com/office/drawing/2014/main" id="{99ED9818-B5F9-45F4-ABCE-558F1B12121C}"/>
                      </a:ext>
                    </a:extLst>
                  </p:cNvPr>
                  <p:cNvSpPr/>
                  <p:nvPr/>
                </p:nvSpPr>
                <p:spPr>
                  <a:xfrm>
                    <a:off x="3677478" y="2075290"/>
                    <a:ext cx="628153" cy="1614115"/>
                  </a:xfrm>
                  <a:custGeom>
                    <a:avLst/>
                    <a:gdLst>
                      <a:gd name="connsiteX0" fmla="*/ 560567 w 628153"/>
                      <a:gd name="connsiteY0" fmla="*/ 0 h 1614115"/>
                      <a:gd name="connsiteX1" fmla="*/ 107343 w 628153"/>
                      <a:gd name="connsiteY1" fmla="*/ 1248355 h 1614115"/>
                      <a:gd name="connsiteX2" fmla="*/ 0 w 628153"/>
                      <a:gd name="connsiteY2" fmla="*/ 1550505 h 1614115"/>
                      <a:gd name="connsiteX3" fmla="*/ 3976 w 628153"/>
                      <a:gd name="connsiteY3" fmla="*/ 1578334 h 1614115"/>
                      <a:gd name="connsiteX4" fmla="*/ 3976 w 628153"/>
                      <a:gd name="connsiteY4" fmla="*/ 1614115 h 1614115"/>
                      <a:gd name="connsiteX5" fmla="*/ 63611 w 628153"/>
                      <a:gd name="connsiteY5" fmla="*/ 1598213 h 1614115"/>
                      <a:gd name="connsiteX6" fmla="*/ 83489 w 628153"/>
                      <a:gd name="connsiteY6" fmla="*/ 1550505 h 1614115"/>
                      <a:gd name="connsiteX7" fmla="*/ 115294 w 628153"/>
                      <a:gd name="connsiteY7" fmla="*/ 1542553 h 1614115"/>
                      <a:gd name="connsiteX8" fmla="*/ 210710 w 628153"/>
                      <a:gd name="connsiteY8" fmla="*/ 1236428 h 1614115"/>
                      <a:gd name="connsiteX9" fmla="*/ 628153 w 628153"/>
                      <a:gd name="connsiteY9" fmla="*/ 11927 h 1614115"/>
                      <a:gd name="connsiteX10" fmla="*/ 560567 w 628153"/>
                      <a:gd name="connsiteY10" fmla="*/ 0 h 1614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28153" h="1614115">
                        <a:moveTo>
                          <a:pt x="560567" y="0"/>
                        </a:moveTo>
                        <a:lnTo>
                          <a:pt x="107343" y="1248355"/>
                        </a:lnTo>
                        <a:lnTo>
                          <a:pt x="0" y="1550505"/>
                        </a:lnTo>
                        <a:lnTo>
                          <a:pt x="3976" y="1578334"/>
                        </a:lnTo>
                        <a:lnTo>
                          <a:pt x="3976" y="1614115"/>
                        </a:lnTo>
                        <a:lnTo>
                          <a:pt x="63611" y="1598213"/>
                        </a:lnTo>
                        <a:lnTo>
                          <a:pt x="83489" y="1550505"/>
                        </a:lnTo>
                        <a:lnTo>
                          <a:pt x="115294" y="1542553"/>
                        </a:lnTo>
                        <a:lnTo>
                          <a:pt x="210710" y="1236428"/>
                        </a:lnTo>
                        <a:lnTo>
                          <a:pt x="628153" y="11927"/>
                        </a:lnTo>
                        <a:lnTo>
                          <a:pt x="560567" y="0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52" name="Freeform 285">
                    <a:extLst>
                      <a:ext uri="{FF2B5EF4-FFF2-40B4-BE49-F238E27FC236}">
                        <a16:creationId xmlns:a16="http://schemas.microsoft.com/office/drawing/2014/main" id="{23FCCD91-00D8-4E99-A833-BFE2E6AB09B8}"/>
                      </a:ext>
                    </a:extLst>
                  </p:cNvPr>
                  <p:cNvSpPr/>
                  <p:nvPr/>
                </p:nvSpPr>
                <p:spPr>
                  <a:xfrm>
                    <a:off x="3804699" y="1665798"/>
                    <a:ext cx="568518" cy="1510748"/>
                  </a:xfrm>
                  <a:custGeom>
                    <a:avLst/>
                    <a:gdLst>
                      <a:gd name="connsiteX0" fmla="*/ 512859 w 568518"/>
                      <a:gd name="connsiteY0" fmla="*/ 0 h 1510748"/>
                      <a:gd name="connsiteX1" fmla="*/ 0 w 568518"/>
                      <a:gd name="connsiteY1" fmla="*/ 1490870 h 1510748"/>
                      <a:gd name="connsiteX2" fmla="*/ 31805 w 568518"/>
                      <a:gd name="connsiteY2" fmla="*/ 1510748 h 1510748"/>
                      <a:gd name="connsiteX3" fmla="*/ 568518 w 568518"/>
                      <a:gd name="connsiteY3" fmla="*/ 11927 h 1510748"/>
                      <a:gd name="connsiteX4" fmla="*/ 512859 w 568518"/>
                      <a:gd name="connsiteY4" fmla="*/ 0 h 15107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8518" h="1510748">
                        <a:moveTo>
                          <a:pt x="512859" y="0"/>
                        </a:moveTo>
                        <a:lnTo>
                          <a:pt x="0" y="1490870"/>
                        </a:lnTo>
                        <a:lnTo>
                          <a:pt x="31805" y="1510748"/>
                        </a:lnTo>
                        <a:lnTo>
                          <a:pt x="568518" y="11927"/>
                        </a:lnTo>
                        <a:lnTo>
                          <a:pt x="512859" y="0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53" name="Freeform 286">
                    <a:extLst>
                      <a:ext uri="{FF2B5EF4-FFF2-40B4-BE49-F238E27FC236}">
                        <a16:creationId xmlns:a16="http://schemas.microsoft.com/office/drawing/2014/main" id="{F061D15C-0927-4DF0-A494-9370CE895030}"/>
                      </a:ext>
                    </a:extLst>
                  </p:cNvPr>
                  <p:cNvSpPr/>
                  <p:nvPr/>
                </p:nvSpPr>
                <p:spPr>
                  <a:xfrm>
                    <a:off x="4397071" y="1626042"/>
                    <a:ext cx="75538" cy="1717481"/>
                  </a:xfrm>
                  <a:custGeom>
                    <a:avLst/>
                    <a:gdLst>
                      <a:gd name="connsiteX0" fmla="*/ 19879 w 75538"/>
                      <a:gd name="connsiteY0" fmla="*/ 3975 h 1717481"/>
                      <a:gd name="connsiteX1" fmla="*/ 0 w 75538"/>
                      <a:gd name="connsiteY1" fmla="*/ 1717481 h 1717481"/>
                      <a:gd name="connsiteX2" fmla="*/ 51684 w 75538"/>
                      <a:gd name="connsiteY2" fmla="*/ 1717481 h 1717481"/>
                      <a:gd name="connsiteX3" fmla="*/ 75538 w 75538"/>
                      <a:gd name="connsiteY3" fmla="*/ 0 h 1717481"/>
                      <a:gd name="connsiteX4" fmla="*/ 19879 w 75538"/>
                      <a:gd name="connsiteY4" fmla="*/ 3975 h 1717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538" h="1717481">
                        <a:moveTo>
                          <a:pt x="19879" y="3975"/>
                        </a:moveTo>
                        <a:lnTo>
                          <a:pt x="0" y="1717481"/>
                        </a:lnTo>
                        <a:lnTo>
                          <a:pt x="51684" y="1717481"/>
                        </a:lnTo>
                        <a:lnTo>
                          <a:pt x="75538" y="0"/>
                        </a:lnTo>
                        <a:lnTo>
                          <a:pt x="19879" y="3975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54" name="Freeform 287">
                    <a:extLst>
                      <a:ext uri="{FF2B5EF4-FFF2-40B4-BE49-F238E27FC236}">
                        <a16:creationId xmlns:a16="http://schemas.microsoft.com/office/drawing/2014/main" id="{E7CBB7F3-22B5-4511-BD3D-DC4570734B2B}"/>
                      </a:ext>
                    </a:extLst>
                  </p:cNvPr>
                  <p:cNvSpPr/>
                  <p:nvPr/>
                </p:nvSpPr>
                <p:spPr>
                  <a:xfrm>
                    <a:off x="4603805" y="1618090"/>
                    <a:ext cx="51684" cy="1733385"/>
                  </a:xfrm>
                  <a:custGeom>
                    <a:avLst/>
                    <a:gdLst>
                      <a:gd name="connsiteX0" fmla="*/ 0 w 51684"/>
                      <a:gd name="connsiteY0" fmla="*/ 3976 h 1733385"/>
                      <a:gd name="connsiteX1" fmla="*/ 3976 w 51684"/>
                      <a:gd name="connsiteY1" fmla="*/ 1725433 h 1733385"/>
                      <a:gd name="connsiteX2" fmla="*/ 47708 w 51684"/>
                      <a:gd name="connsiteY2" fmla="*/ 1733385 h 1733385"/>
                      <a:gd name="connsiteX3" fmla="*/ 51684 w 51684"/>
                      <a:gd name="connsiteY3" fmla="*/ 0 h 1733385"/>
                      <a:gd name="connsiteX4" fmla="*/ 0 w 51684"/>
                      <a:gd name="connsiteY4" fmla="*/ 3976 h 1733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684" h="1733385">
                        <a:moveTo>
                          <a:pt x="0" y="3976"/>
                        </a:moveTo>
                        <a:cubicBezTo>
                          <a:pt x="1325" y="577795"/>
                          <a:pt x="2651" y="1151614"/>
                          <a:pt x="3976" y="1725433"/>
                        </a:cubicBezTo>
                        <a:lnTo>
                          <a:pt x="47708" y="1733385"/>
                        </a:lnTo>
                        <a:cubicBezTo>
                          <a:pt x="49033" y="1155590"/>
                          <a:pt x="50359" y="577795"/>
                          <a:pt x="51684" y="0"/>
                        </a:cubicBezTo>
                        <a:lnTo>
                          <a:pt x="0" y="3976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55" name="Freeform 288">
                    <a:extLst>
                      <a:ext uri="{FF2B5EF4-FFF2-40B4-BE49-F238E27FC236}">
                        <a16:creationId xmlns:a16="http://schemas.microsoft.com/office/drawing/2014/main" id="{1F2DCFB2-2A11-4667-B3EF-BECBB287175B}"/>
                      </a:ext>
                    </a:extLst>
                  </p:cNvPr>
                  <p:cNvSpPr/>
                  <p:nvPr/>
                </p:nvSpPr>
                <p:spPr>
                  <a:xfrm>
                    <a:off x="3908066" y="1717482"/>
                    <a:ext cx="504908" cy="1451113"/>
                  </a:xfrm>
                  <a:custGeom>
                    <a:avLst/>
                    <a:gdLst>
                      <a:gd name="connsiteX0" fmla="*/ 500932 w 504908"/>
                      <a:gd name="connsiteY0" fmla="*/ 0 h 1451113"/>
                      <a:gd name="connsiteX1" fmla="*/ 0 w 504908"/>
                      <a:gd name="connsiteY1" fmla="*/ 1451113 h 1451113"/>
                      <a:gd name="connsiteX2" fmla="*/ 51684 w 504908"/>
                      <a:gd name="connsiteY2" fmla="*/ 1439186 h 1451113"/>
                      <a:gd name="connsiteX3" fmla="*/ 504908 w 504908"/>
                      <a:gd name="connsiteY3" fmla="*/ 111318 h 1451113"/>
                      <a:gd name="connsiteX4" fmla="*/ 500932 w 504908"/>
                      <a:gd name="connsiteY4" fmla="*/ 0 h 14511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4908" h="1451113">
                        <a:moveTo>
                          <a:pt x="500932" y="0"/>
                        </a:moveTo>
                        <a:lnTo>
                          <a:pt x="0" y="1451113"/>
                        </a:lnTo>
                        <a:lnTo>
                          <a:pt x="51684" y="1439186"/>
                        </a:lnTo>
                        <a:lnTo>
                          <a:pt x="504908" y="111318"/>
                        </a:lnTo>
                        <a:lnTo>
                          <a:pt x="500932" y="0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56" name="Freeform 289">
                    <a:extLst>
                      <a:ext uri="{FF2B5EF4-FFF2-40B4-BE49-F238E27FC236}">
                        <a16:creationId xmlns:a16="http://schemas.microsoft.com/office/drawing/2014/main" id="{C26B754D-9E50-4C81-A8F9-0BE5BB70E396}"/>
                      </a:ext>
                    </a:extLst>
                  </p:cNvPr>
                  <p:cNvSpPr/>
                  <p:nvPr/>
                </p:nvSpPr>
                <p:spPr>
                  <a:xfrm>
                    <a:off x="3737113" y="3152692"/>
                    <a:ext cx="234564" cy="170953"/>
                  </a:xfrm>
                  <a:custGeom>
                    <a:avLst/>
                    <a:gdLst>
                      <a:gd name="connsiteX0" fmla="*/ 51684 w 234564"/>
                      <a:gd name="connsiteY0" fmla="*/ 0 h 170953"/>
                      <a:gd name="connsiteX1" fmla="*/ 103367 w 234564"/>
                      <a:gd name="connsiteY1" fmla="*/ 31805 h 170953"/>
                      <a:gd name="connsiteX2" fmla="*/ 234564 w 234564"/>
                      <a:gd name="connsiteY2" fmla="*/ 3976 h 170953"/>
                      <a:gd name="connsiteX3" fmla="*/ 166977 w 234564"/>
                      <a:gd name="connsiteY3" fmla="*/ 170953 h 170953"/>
                      <a:gd name="connsiteX4" fmla="*/ 35781 w 234564"/>
                      <a:gd name="connsiteY4" fmla="*/ 170953 h 170953"/>
                      <a:gd name="connsiteX5" fmla="*/ 0 w 234564"/>
                      <a:gd name="connsiteY5" fmla="*/ 155051 h 170953"/>
                      <a:gd name="connsiteX6" fmla="*/ 51684 w 234564"/>
                      <a:gd name="connsiteY6" fmla="*/ 0 h 170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34564" h="170953">
                        <a:moveTo>
                          <a:pt x="51684" y="0"/>
                        </a:moveTo>
                        <a:lnTo>
                          <a:pt x="103367" y="31805"/>
                        </a:lnTo>
                        <a:lnTo>
                          <a:pt x="234564" y="3976"/>
                        </a:lnTo>
                        <a:lnTo>
                          <a:pt x="166977" y="170953"/>
                        </a:lnTo>
                        <a:lnTo>
                          <a:pt x="35781" y="170953"/>
                        </a:lnTo>
                        <a:lnTo>
                          <a:pt x="0" y="155051"/>
                        </a:lnTo>
                        <a:lnTo>
                          <a:pt x="51684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57" name="Freeform 290">
                    <a:extLst>
                      <a:ext uri="{FF2B5EF4-FFF2-40B4-BE49-F238E27FC236}">
                        <a16:creationId xmlns:a16="http://schemas.microsoft.com/office/drawing/2014/main" id="{7A6C7114-706F-4A2E-A87F-6A816C491F4E}"/>
                      </a:ext>
                    </a:extLst>
                  </p:cNvPr>
                  <p:cNvSpPr/>
                  <p:nvPr/>
                </p:nvSpPr>
                <p:spPr>
                  <a:xfrm>
                    <a:off x="4385144" y="3339548"/>
                    <a:ext cx="282272" cy="143123"/>
                  </a:xfrm>
                  <a:custGeom>
                    <a:avLst/>
                    <a:gdLst>
                      <a:gd name="connsiteX0" fmla="*/ 0 w 282272"/>
                      <a:gd name="connsiteY0" fmla="*/ 0 h 143123"/>
                      <a:gd name="connsiteX1" fmla="*/ 282272 w 282272"/>
                      <a:gd name="connsiteY1" fmla="*/ 11927 h 143123"/>
                      <a:gd name="connsiteX2" fmla="*/ 278296 w 282272"/>
                      <a:gd name="connsiteY2" fmla="*/ 143123 h 143123"/>
                      <a:gd name="connsiteX3" fmla="*/ 15903 w 282272"/>
                      <a:gd name="connsiteY3" fmla="*/ 135172 h 143123"/>
                      <a:gd name="connsiteX4" fmla="*/ 0 w 282272"/>
                      <a:gd name="connsiteY4" fmla="*/ 0 h 143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2272" h="143123">
                        <a:moveTo>
                          <a:pt x="0" y="0"/>
                        </a:moveTo>
                        <a:lnTo>
                          <a:pt x="282272" y="11927"/>
                        </a:lnTo>
                        <a:lnTo>
                          <a:pt x="278296" y="143123"/>
                        </a:lnTo>
                        <a:lnTo>
                          <a:pt x="15903" y="13517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58" name="Freeform 291">
                    <a:extLst>
                      <a:ext uri="{FF2B5EF4-FFF2-40B4-BE49-F238E27FC236}">
                        <a16:creationId xmlns:a16="http://schemas.microsoft.com/office/drawing/2014/main" id="{FF1BA290-4282-4923-BBDE-B70A7BD5F4FD}"/>
                      </a:ext>
                    </a:extLst>
                  </p:cNvPr>
                  <p:cNvSpPr/>
                  <p:nvPr/>
                </p:nvSpPr>
                <p:spPr>
                  <a:xfrm>
                    <a:off x="4667416" y="1689652"/>
                    <a:ext cx="500932" cy="1542553"/>
                  </a:xfrm>
                  <a:custGeom>
                    <a:avLst/>
                    <a:gdLst>
                      <a:gd name="connsiteX0" fmla="*/ 7951 w 500932"/>
                      <a:gd name="connsiteY0" fmla="*/ 0 h 1542553"/>
                      <a:gd name="connsiteX1" fmla="*/ 500932 w 500932"/>
                      <a:gd name="connsiteY1" fmla="*/ 1542553 h 1542553"/>
                      <a:gd name="connsiteX2" fmla="*/ 465151 w 500932"/>
                      <a:gd name="connsiteY2" fmla="*/ 1530626 h 1542553"/>
                      <a:gd name="connsiteX3" fmla="*/ 0 w 500932"/>
                      <a:gd name="connsiteY3" fmla="*/ 135172 h 1542553"/>
                      <a:gd name="connsiteX4" fmla="*/ 7951 w 500932"/>
                      <a:gd name="connsiteY4" fmla="*/ 0 h 1542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0932" h="1542553">
                        <a:moveTo>
                          <a:pt x="7951" y="0"/>
                        </a:moveTo>
                        <a:lnTo>
                          <a:pt x="500932" y="1542553"/>
                        </a:lnTo>
                        <a:lnTo>
                          <a:pt x="465151" y="1530626"/>
                        </a:lnTo>
                        <a:lnTo>
                          <a:pt x="0" y="135172"/>
                        </a:lnTo>
                        <a:lnTo>
                          <a:pt x="7951" y="0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59" name="Freeform 292">
                    <a:extLst>
                      <a:ext uri="{FF2B5EF4-FFF2-40B4-BE49-F238E27FC236}">
                        <a16:creationId xmlns:a16="http://schemas.microsoft.com/office/drawing/2014/main" id="{1666E87C-BD8C-4DC1-BC3B-A8938ECC7C08}"/>
                      </a:ext>
                    </a:extLst>
                  </p:cNvPr>
                  <p:cNvSpPr/>
                  <p:nvPr/>
                </p:nvSpPr>
                <p:spPr>
                  <a:xfrm>
                    <a:off x="4711148" y="1665798"/>
                    <a:ext cx="568518" cy="1582310"/>
                  </a:xfrm>
                  <a:custGeom>
                    <a:avLst/>
                    <a:gdLst>
                      <a:gd name="connsiteX0" fmla="*/ 55659 w 568518"/>
                      <a:gd name="connsiteY0" fmla="*/ 0 h 1582310"/>
                      <a:gd name="connsiteX1" fmla="*/ 568518 w 568518"/>
                      <a:gd name="connsiteY1" fmla="*/ 1570383 h 1582310"/>
                      <a:gd name="connsiteX2" fmla="*/ 540689 w 568518"/>
                      <a:gd name="connsiteY2" fmla="*/ 1582310 h 1582310"/>
                      <a:gd name="connsiteX3" fmla="*/ 0 w 568518"/>
                      <a:gd name="connsiteY3" fmla="*/ 11927 h 1582310"/>
                      <a:gd name="connsiteX4" fmla="*/ 55659 w 568518"/>
                      <a:gd name="connsiteY4" fmla="*/ 0 h 1582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8518" h="1582310">
                        <a:moveTo>
                          <a:pt x="55659" y="0"/>
                        </a:moveTo>
                        <a:lnTo>
                          <a:pt x="568518" y="1570383"/>
                        </a:lnTo>
                        <a:lnTo>
                          <a:pt x="540689" y="1582310"/>
                        </a:lnTo>
                        <a:lnTo>
                          <a:pt x="0" y="11927"/>
                        </a:lnTo>
                        <a:lnTo>
                          <a:pt x="55659" y="0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60" name="Freeform 293">
                    <a:extLst>
                      <a:ext uri="{FF2B5EF4-FFF2-40B4-BE49-F238E27FC236}">
                        <a16:creationId xmlns:a16="http://schemas.microsoft.com/office/drawing/2014/main" id="{8DDC3A0F-B3A3-4BA6-9CC7-513542DF2953}"/>
                      </a:ext>
                    </a:extLst>
                  </p:cNvPr>
                  <p:cNvSpPr/>
                  <p:nvPr/>
                </p:nvSpPr>
                <p:spPr>
                  <a:xfrm>
                    <a:off x="5124616" y="3216303"/>
                    <a:ext cx="206734" cy="143123"/>
                  </a:xfrm>
                  <a:custGeom>
                    <a:avLst/>
                    <a:gdLst>
                      <a:gd name="connsiteX0" fmla="*/ 0 w 206734"/>
                      <a:gd name="connsiteY0" fmla="*/ 0 h 143123"/>
                      <a:gd name="connsiteX1" fmla="*/ 127221 w 206734"/>
                      <a:gd name="connsiteY1" fmla="*/ 27829 h 143123"/>
                      <a:gd name="connsiteX2" fmla="*/ 170953 w 206734"/>
                      <a:gd name="connsiteY2" fmla="*/ 19878 h 143123"/>
                      <a:gd name="connsiteX3" fmla="*/ 206734 w 206734"/>
                      <a:gd name="connsiteY3" fmla="*/ 115294 h 143123"/>
                      <a:gd name="connsiteX4" fmla="*/ 143123 w 206734"/>
                      <a:gd name="connsiteY4" fmla="*/ 143123 h 143123"/>
                      <a:gd name="connsiteX5" fmla="*/ 23854 w 206734"/>
                      <a:gd name="connsiteY5" fmla="*/ 107342 h 143123"/>
                      <a:gd name="connsiteX6" fmla="*/ 0 w 206734"/>
                      <a:gd name="connsiteY6" fmla="*/ 0 h 143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6734" h="143123">
                        <a:moveTo>
                          <a:pt x="0" y="0"/>
                        </a:moveTo>
                        <a:lnTo>
                          <a:pt x="127221" y="27829"/>
                        </a:lnTo>
                        <a:lnTo>
                          <a:pt x="170953" y="19878"/>
                        </a:lnTo>
                        <a:lnTo>
                          <a:pt x="206734" y="115294"/>
                        </a:lnTo>
                        <a:lnTo>
                          <a:pt x="143123" y="143123"/>
                        </a:lnTo>
                        <a:lnTo>
                          <a:pt x="23854" y="10734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cxnSp>
                <p:nvCxnSpPr>
                  <p:cNvPr id="161" name="Straight Connector 160">
                    <a:extLst>
                      <a:ext uri="{FF2B5EF4-FFF2-40B4-BE49-F238E27FC236}">
                        <a16:creationId xmlns:a16="http://schemas.microsoft.com/office/drawing/2014/main" id="{26F8631B-A821-4100-A2EC-99676EDD2614}"/>
                      </a:ext>
                    </a:extLst>
                  </p:cNvPr>
                  <p:cNvCxnSpPr>
                    <a:stCxn id="160" idx="1"/>
                    <a:endCxn id="160" idx="4"/>
                  </p:cNvCxnSpPr>
                  <p:nvPr/>
                </p:nvCxnSpPr>
                <p:spPr>
                  <a:xfrm>
                    <a:off x="5251837" y="3244132"/>
                    <a:ext cx="15902" cy="115294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>
                    <a:extLst>
                      <a:ext uri="{FF2B5EF4-FFF2-40B4-BE49-F238E27FC236}">
                        <a16:creationId xmlns:a16="http://schemas.microsoft.com/office/drawing/2014/main" id="{A59A8A08-8EC0-4757-B3BD-06D1033B030F}"/>
                      </a:ext>
                    </a:extLst>
                  </p:cNvPr>
                  <p:cNvCxnSpPr>
                    <a:stCxn id="156" idx="1"/>
                    <a:endCxn id="156" idx="4"/>
                  </p:cNvCxnSpPr>
                  <p:nvPr/>
                </p:nvCxnSpPr>
                <p:spPr>
                  <a:xfrm flipH="1">
                    <a:off x="3772894" y="3184497"/>
                    <a:ext cx="67586" cy="139148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3" name="Freeform 296">
                    <a:extLst>
                      <a:ext uri="{FF2B5EF4-FFF2-40B4-BE49-F238E27FC236}">
                        <a16:creationId xmlns:a16="http://schemas.microsoft.com/office/drawing/2014/main" id="{6A0B2138-A7CE-41A0-B553-BE58BDB4CB3C}"/>
                      </a:ext>
                    </a:extLst>
                  </p:cNvPr>
                  <p:cNvSpPr/>
                  <p:nvPr/>
                </p:nvSpPr>
                <p:spPr>
                  <a:xfrm>
                    <a:off x="3582063" y="3677478"/>
                    <a:ext cx="155050" cy="326004"/>
                  </a:xfrm>
                  <a:custGeom>
                    <a:avLst/>
                    <a:gdLst>
                      <a:gd name="connsiteX0" fmla="*/ 155050 w 155050"/>
                      <a:gd name="connsiteY0" fmla="*/ 0 h 326004"/>
                      <a:gd name="connsiteX1" fmla="*/ 39756 w 155050"/>
                      <a:gd name="connsiteY1" fmla="*/ 326004 h 326004"/>
                      <a:gd name="connsiteX2" fmla="*/ 55659 w 155050"/>
                      <a:gd name="connsiteY2" fmla="*/ 135172 h 326004"/>
                      <a:gd name="connsiteX3" fmla="*/ 0 w 155050"/>
                      <a:gd name="connsiteY3" fmla="*/ 39757 h 326004"/>
                      <a:gd name="connsiteX4" fmla="*/ 67586 w 155050"/>
                      <a:gd name="connsiteY4" fmla="*/ 59635 h 326004"/>
                      <a:gd name="connsiteX5" fmla="*/ 99391 w 155050"/>
                      <a:gd name="connsiteY5" fmla="*/ 7952 h 326004"/>
                      <a:gd name="connsiteX6" fmla="*/ 155050 w 155050"/>
                      <a:gd name="connsiteY6" fmla="*/ 0 h 326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5050" h="326004">
                        <a:moveTo>
                          <a:pt x="155050" y="0"/>
                        </a:moveTo>
                        <a:lnTo>
                          <a:pt x="39756" y="326004"/>
                        </a:lnTo>
                        <a:lnTo>
                          <a:pt x="55659" y="135172"/>
                        </a:lnTo>
                        <a:lnTo>
                          <a:pt x="0" y="39757"/>
                        </a:lnTo>
                        <a:lnTo>
                          <a:pt x="67586" y="59635"/>
                        </a:lnTo>
                        <a:lnTo>
                          <a:pt x="99391" y="7952"/>
                        </a:lnTo>
                        <a:lnTo>
                          <a:pt x="15505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64" name="Freeform 297">
                    <a:extLst>
                      <a:ext uri="{FF2B5EF4-FFF2-40B4-BE49-F238E27FC236}">
                        <a16:creationId xmlns:a16="http://schemas.microsoft.com/office/drawing/2014/main" id="{84698B0E-864F-450D-8850-D8767CF750D4}"/>
                      </a:ext>
                    </a:extLst>
                  </p:cNvPr>
                  <p:cNvSpPr/>
                  <p:nvPr/>
                </p:nvSpPr>
                <p:spPr>
                  <a:xfrm>
                    <a:off x="4448755" y="3987579"/>
                    <a:ext cx="123245" cy="500932"/>
                  </a:xfrm>
                  <a:custGeom>
                    <a:avLst/>
                    <a:gdLst>
                      <a:gd name="connsiteX0" fmla="*/ 7951 w 123245"/>
                      <a:gd name="connsiteY0" fmla="*/ 0 h 500932"/>
                      <a:gd name="connsiteX1" fmla="*/ 123245 w 123245"/>
                      <a:gd name="connsiteY1" fmla="*/ 7951 h 500932"/>
                      <a:gd name="connsiteX2" fmla="*/ 115294 w 123245"/>
                      <a:gd name="connsiteY2" fmla="*/ 294198 h 500932"/>
                      <a:gd name="connsiteX3" fmla="*/ 59635 w 123245"/>
                      <a:gd name="connsiteY3" fmla="*/ 500932 h 500932"/>
                      <a:gd name="connsiteX4" fmla="*/ 0 w 123245"/>
                      <a:gd name="connsiteY4" fmla="*/ 238539 h 500932"/>
                      <a:gd name="connsiteX5" fmla="*/ 7951 w 123245"/>
                      <a:gd name="connsiteY5" fmla="*/ 0 h 500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3245" h="500932">
                        <a:moveTo>
                          <a:pt x="7951" y="0"/>
                        </a:moveTo>
                        <a:lnTo>
                          <a:pt x="123245" y="7951"/>
                        </a:lnTo>
                        <a:lnTo>
                          <a:pt x="115294" y="294198"/>
                        </a:lnTo>
                        <a:lnTo>
                          <a:pt x="59635" y="500932"/>
                        </a:lnTo>
                        <a:lnTo>
                          <a:pt x="0" y="238539"/>
                        </a:lnTo>
                        <a:lnTo>
                          <a:pt x="795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cxnSp>
                <p:nvCxnSpPr>
                  <p:cNvPr id="165" name="Straight Connector 164">
                    <a:extLst>
                      <a:ext uri="{FF2B5EF4-FFF2-40B4-BE49-F238E27FC236}">
                        <a16:creationId xmlns:a16="http://schemas.microsoft.com/office/drawing/2014/main" id="{0C892A61-66E8-443B-8FB4-FB398B2338F4}"/>
                      </a:ext>
                    </a:extLst>
                  </p:cNvPr>
                  <p:cNvCxnSpPr/>
                  <p:nvPr/>
                </p:nvCxnSpPr>
                <p:spPr>
                  <a:xfrm>
                    <a:off x="4452730" y="4114800"/>
                    <a:ext cx="119270" cy="7951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6" name="Freeform 299">
                    <a:extLst>
                      <a:ext uri="{FF2B5EF4-FFF2-40B4-BE49-F238E27FC236}">
                        <a16:creationId xmlns:a16="http://schemas.microsoft.com/office/drawing/2014/main" id="{464E17DF-1AE3-48FB-BE5C-477CE4435F3D}"/>
                      </a:ext>
                    </a:extLst>
                  </p:cNvPr>
                  <p:cNvSpPr/>
                  <p:nvPr/>
                </p:nvSpPr>
                <p:spPr>
                  <a:xfrm>
                    <a:off x="5319423" y="3693381"/>
                    <a:ext cx="174928" cy="337930"/>
                  </a:xfrm>
                  <a:custGeom>
                    <a:avLst/>
                    <a:gdLst>
                      <a:gd name="connsiteX0" fmla="*/ 0 w 174928"/>
                      <a:gd name="connsiteY0" fmla="*/ 0 h 337930"/>
                      <a:gd name="connsiteX1" fmla="*/ 59634 w 174928"/>
                      <a:gd name="connsiteY1" fmla="*/ 178904 h 337930"/>
                      <a:gd name="connsiteX2" fmla="*/ 131196 w 174928"/>
                      <a:gd name="connsiteY2" fmla="*/ 337930 h 337930"/>
                      <a:gd name="connsiteX3" fmla="*/ 123245 w 174928"/>
                      <a:gd name="connsiteY3" fmla="*/ 139148 h 337930"/>
                      <a:gd name="connsiteX4" fmla="*/ 174928 w 174928"/>
                      <a:gd name="connsiteY4" fmla="*/ 55659 h 337930"/>
                      <a:gd name="connsiteX5" fmla="*/ 147099 w 174928"/>
                      <a:gd name="connsiteY5" fmla="*/ 55659 h 337930"/>
                      <a:gd name="connsiteX6" fmla="*/ 91440 w 174928"/>
                      <a:gd name="connsiteY6" fmla="*/ 71562 h 337930"/>
                      <a:gd name="connsiteX7" fmla="*/ 79513 w 174928"/>
                      <a:gd name="connsiteY7" fmla="*/ 35781 h 337930"/>
                      <a:gd name="connsiteX8" fmla="*/ 0 w 174928"/>
                      <a:gd name="connsiteY8" fmla="*/ 0 h 337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4928" h="337930">
                        <a:moveTo>
                          <a:pt x="0" y="0"/>
                        </a:moveTo>
                        <a:lnTo>
                          <a:pt x="59634" y="178904"/>
                        </a:lnTo>
                        <a:lnTo>
                          <a:pt x="131196" y="337930"/>
                        </a:lnTo>
                        <a:lnTo>
                          <a:pt x="123245" y="139148"/>
                        </a:lnTo>
                        <a:lnTo>
                          <a:pt x="174928" y="55659"/>
                        </a:lnTo>
                        <a:lnTo>
                          <a:pt x="147099" y="55659"/>
                        </a:lnTo>
                        <a:lnTo>
                          <a:pt x="91440" y="71562"/>
                        </a:lnTo>
                        <a:lnTo>
                          <a:pt x="79513" y="357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67" name="Freeform 300">
                    <a:extLst>
                      <a:ext uri="{FF2B5EF4-FFF2-40B4-BE49-F238E27FC236}">
                        <a16:creationId xmlns:a16="http://schemas.microsoft.com/office/drawing/2014/main" id="{A56BFB73-F29E-45B8-993B-D2F0CBA0E5C4}"/>
                      </a:ext>
                    </a:extLst>
                  </p:cNvPr>
                  <p:cNvSpPr/>
                  <p:nvPr/>
                </p:nvSpPr>
                <p:spPr>
                  <a:xfrm>
                    <a:off x="4412974" y="1470991"/>
                    <a:ext cx="254442" cy="147099"/>
                  </a:xfrm>
                  <a:custGeom>
                    <a:avLst/>
                    <a:gdLst>
                      <a:gd name="connsiteX0" fmla="*/ 254442 w 254442"/>
                      <a:gd name="connsiteY0" fmla="*/ 147099 h 147099"/>
                      <a:gd name="connsiteX1" fmla="*/ 0 w 254442"/>
                      <a:gd name="connsiteY1" fmla="*/ 147099 h 147099"/>
                      <a:gd name="connsiteX2" fmla="*/ 0 w 254442"/>
                      <a:gd name="connsiteY2" fmla="*/ 51684 h 147099"/>
                      <a:gd name="connsiteX3" fmla="*/ 35781 w 254442"/>
                      <a:gd name="connsiteY3" fmla="*/ 47708 h 147099"/>
                      <a:gd name="connsiteX4" fmla="*/ 51683 w 254442"/>
                      <a:gd name="connsiteY4" fmla="*/ 3976 h 147099"/>
                      <a:gd name="connsiteX5" fmla="*/ 234563 w 254442"/>
                      <a:gd name="connsiteY5" fmla="*/ 0 h 147099"/>
                      <a:gd name="connsiteX6" fmla="*/ 218661 w 254442"/>
                      <a:gd name="connsiteY6" fmla="*/ 47708 h 147099"/>
                      <a:gd name="connsiteX7" fmla="*/ 238539 w 254442"/>
                      <a:gd name="connsiteY7" fmla="*/ 67586 h 147099"/>
                      <a:gd name="connsiteX8" fmla="*/ 254442 w 254442"/>
                      <a:gd name="connsiteY8" fmla="*/ 147099 h 1470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54442" h="147099">
                        <a:moveTo>
                          <a:pt x="254442" y="147099"/>
                        </a:moveTo>
                        <a:lnTo>
                          <a:pt x="0" y="147099"/>
                        </a:lnTo>
                        <a:lnTo>
                          <a:pt x="0" y="51684"/>
                        </a:lnTo>
                        <a:lnTo>
                          <a:pt x="35781" y="47708"/>
                        </a:lnTo>
                        <a:lnTo>
                          <a:pt x="51683" y="3976"/>
                        </a:lnTo>
                        <a:lnTo>
                          <a:pt x="234563" y="0"/>
                        </a:lnTo>
                        <a:lnTo>
                          <a:pt x="218661" y="47708"/>
                        </a:lnTo>
                        <a:lnTo>
                          <a:pt x="238539" y="67586"/>
                        </a:lnTo>
                        <a:lnTo>
                          <a:pt x="254442" y="147099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68" name="Freeform 301">
                    <a:extLst>
                      <a:ext uri="{FF2B5EF4-FFF2-40B4-BE49-F238E27FC236}">
                        <a16:creationId xmlns:a16="http://schemas.microsoft.com/office/drawing/2014/main" id="{9E64FE28-E83B-4709-9A45-A6D87DA84EA8}"/>
                      </a:ext>
                    </a:extLst>
                  </p:cNvPr>
                  <p:cNvSpPr/>
                  <p:nvPr/>
                </p:nvSpPr>
                <p:spPr>
                  <a:xfrm>
                    <a:off x="4313583" y="1534602"/>
                    <a:ext cx="107342" cy="159026"/>
                  </a:xfrm>
                  <a:custGeom>
                    <a:avLst/>
                    <a:gdLst>
                      <a:gd name="connsiteX0" fmla="*/ 0 w 107342"/>
                      <a:gd name="connsiteY0" fmla="*/ 119269 h 159026"/>
                      <a:gd name="connsiteX1" fmla="*/ 47707 w 107342"/>
                      <a:gd name="connsiteY1" fmla="*/ 19878 h 159026"/>
                      <a:gd name="connsiteX2" fmla="*/ 71561 w 107342"/>
                      <a:gd name="connsiteY2" fmla="*/ 0 h 159026"/>
                      <a:gd name="connsiteX3" fmla="*/ 103367 w 107342"/>
                      <a:gd name="connsiteY3" fmla="*/ 0 h 159026"/>
                      <a:gd name="connsiteX4" fmla="*/ 107342 w 107342"/>
                      <a:gd name="connsiteY4" fmla="*/ 159026 h 159026"/>
                      <a:gd name="connsiteX5" fmla="*/ 67586 w 107342"/>
                      <a:gd name="connsiteY5" fmla="*/ 147099 h 159026"/>
                      <a:gd name="connsiteX6" fmla="*/ 0 w 107342"/>
                      <a:gd name="connsiteY6" fmla="*/ 119269 h 159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7342" h="159026">
                        <a:moveTo>
                          <a:pt x="0" y="119269"/>
                        </a:moveTo>
                        <a:lnTo>
                          <a:pt x="47707" y="19878"/>
                        </a:lnTo>
                        <a:lnTo>
                          <a:pt x="71561" y="0"/>
                        </a:lnTo>
                        <a:lnTo>
                          <a:pt x="103367" y="0"/>
                        </a:lnTo>
                        <a:lnTo>
                          <a:pt x="107342" y="159026"/>
                        </a:lnTo>
                        <a:lnTo>
                          <a:pt x="67586" y="147099"/>
                        </a:lnTo>
                        <a:lnTo>
                          <a:pt x="0" y="119269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69" name="Freeform 302">
                    <a:extLst>
                      <a:ext uri="{FF2B5EF4-FFF2-40B4-BE49-F238E27FC236}">
                        <a16:creationId xmlns:a16="http://schemas.microsoft.com/office/drawing/2014/main" id="{E38B1C69-7FF6-4B1F-B97F-B0CC259A7474}"/>
                      </a:ext>
                    </a:extLst>
                  </p:cNvPr>
                  <p:cNvSpPr/>
                  <p:nvPr/>
                </p:nvSpPr>
                <p:spPr>
                  <a:xfrm>
                    <a:off x="4643562" y="1522675"/>
                    <a:ext cx="119269" cy="159026"/>
                  </a:xfrm>
                  <a:custGeom>
                    <a:avLst/>
                    <a:gdLst>
                      <a:gd name="connsiteX0" fmla="*/ 119269 w 119269"/>
                      <a:gd name="connsiteY0" fmla="*/ 135172 h 159026"/>
                      <a:gd name="connsiteX1" fmla="*/ 27829 w 119269"/>
                      <a:gd name="connsiteY1" fmla="*/ 159026 h 159026"/>
                      <a:gd name="connsiteX2" fmla="*/ 19878 w 119269"/>
                      <a:gd name="connsiteY2" fmla="*/ 35781 h 159026"/>
                      <a:gd name="connsiteX3" fmla="*/ 0 w 119269"/>
                      <a:gd name="connsiteY3" fmla="*/ 0 h 159026"/>
                      <a:gd name="connsiteX4" fmla="*/ 51683 w 119269"/>
                      <a:gd name="connsiteY4" fmla="*/ 7951 h 159026"/>
                      <a:gd name="connsiteX5" fmla="*/ 67586 w 119269"/>
                      <a:gd name="connsiteY5" fmla="*/ 31805 h 159026"/>
                      <a:gd name="connsiteX6" fmla="*/ 91440 w 119269"/>
                      <a:gd name="connsiteY6" fmla="*/ 47708 h 159026"/>
                      <a:gd name="connsiteX7" fmla="*/ 119269 w 119269"/>
                      <a:gd name="connsiteY7" fmla="*/ 135172 h 159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9269" h="159026">
                        <a:moveTo>
                          <a:pt x="119269" y="135172"/>
                        </a:moveTo>
                        <a:lnTo>
                          <a:pt x="27829" y="159026"/>
                        </a:lnTo>
                        <a:lnTo>
                          <a:pt x="19878" y="35781"/>
                        </a:lnTo>
                        <a:lnTo>
                          <a:pt x="0" y="0"/>
                        </a:lnTo>
                        <a:lnTo>
                          <a:pt x="51683" y="7951"/>
                        </a:lnTo>
                        <a:lnTo>
                          <a:pt x="67586" y="31805"/>
                        </a:lnTo>
                        <a:lnTo>
                          <a:pt x="91440" y="47708"/>
                        </a:lnTo>
                        <a:lnTo>
                          <a:pt x="119269" y="13517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70" name="Freeform 303">
                    <a:extLst>
                      <a:ext uri="{FF2B5EF4-FFF2-40B4-BE49-F238E27FC236}">
                        <a16:creationId xmlns:a16="http://schemas.microsoft.com/office/drawing/2014/main" id="{E008BDCF-FA47-4698-B54A-86264506D267}"/>
                      </a:ext>
                    </a:extLst>
                  </p:cNvPr>
                  <p:cNvSpPr/>
                  <p:nvPr/>
                </p:nvSpPr>
                <p:spPr>
                  <a:xfrm>
                    <a:off x="4376738" y="1443038"/>
                    <a:ext cx="328612" cy="83343"/>
                  </a:xfrm>
                  <a:custGeom>
                    <a:avLst/>
                    <a:gdLst>
                      <a:gd name="connsiteX0" fmla="*/ 0 w 328612"/>
                      <a:gd name="connsiteY0" fmla="*/ 83343 h 83343"/>
                      <a:gd name="connsiteX1" fmla="*/ 4762 w 328612"/>
                      <a:gd name="connsiteY1" fmla="*/ 11906 h 83343"/>
                      <a:gd name="connsiteX2" fmla="*/ 35718 w 328612"/>
                      <a:gd name="connsiteY2" fmla="*/ 0 h 83343"/>
                      <a:gd name="connsiteX3" fmla="*/ 311943 w 328612"/>
                      <a:gd name="connsiteY3" fmla="*/ 4762 h 83343"/>
                      <a:gd name="connsiteX4" fmla="*/ 328612 w 328612"/>
                      <a:gd name="connsiteY4" fmla="*/ 14287 h 83343"/>
                      <a:gd name="connsiteX5" fmla="*/ 326231 w 328612"/>
                      <a:gd name="connsiteY5" fmla="*/ 83343 h 83343"/>
                      <a:gd name="connsiteX6" fmla="*/ 264318 w 328612"/>
                      <a:gd name="connsiteY6" fmla="*/ 76200 h 83343"/>
                      <a:gd name="connsiteX7" fmla="*/ 69056 w 328612"/>
                      <a:gd name="connsiteY7" fmla="*/ 73818 h 83343"/>
                      <a:gd name="connsiteX8" fmla="*/ 0 w 328612"/>
                      <a:gd name="connsiteY8" fmla="*/ 83343 h 833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28612" h="83343">
                        <a:moveTo>
                          <a:pt x="0" y="83343"/>
                        </a:moveTo>
                        <a:lnTo>
                          <a:pt x="4762" y="11906"/>
                        </a:lnTo>
                        <a:lnTo>
                          <a:pt x="35718" y="0"/>
                        </a:lnTo>
                        <a:lnTo>
                          <a:pt x="311943" y="4762"/>
                        </a:lnTo>
                        <a:lnTo>
                          <a:pt x="328612" y="14287"/>
                        </a:lnTo>
                        <a:cubicBezTo>
                          <a:pt x="327818" y="37306"/>
                          <a:pt x="327025" y="60324"/>
                          <a:pt x="326231" y="83343"/>
                        </a:cubicBezTo>
                        <a:lnTo>
                          <a:pt x="264318" y="76200"/>
                        </a:lnTo>
                        <a:lnTo>
                          <a:pt x="69056" y="73818"/>
                        </a:lnTo>
                        <a:lnTo>
                          <a:pt x="0" y="83343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36EF02E4-C984-48FC-AB5A-F6FF16DCBF24}"/>
                    </a:ext>
                  </a:extLst>
                </p:cNvPr>
                <p:cNvCxnSpPr/>
                <p:nvPr/>
              </p:nvCxnSpPr>
              <p:spPr>
                <a:xfrm>
                  <a:off x="2691897" y="5869663"/>
                  <a:ext cx="54321" cy="144856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>
                  <a:extLst>
                    <a:ext uri="{FF2B5EF4-FFF2-40B4-BE49-F238E27FC236}">
                      <a16:creationId xmlns:a16="http://schemas.microsoft.com/office/drawing/2014/main" id="{3EF85EF6-F348-4694-A854-565B219D111D}"/>
                    </a:ext>
                  </a:extLst>
                </p:cNvPr>
                <p:cNvCxnSpPr/>
                <p:nvPr/>
              </p:nvCxnSpPr>
              <p:spPr>
                <a:xfrm flipV="1">
                  <a:off x="2746217" y="5869666"/>
                  <a:ext cx="42250" cy="144854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7905D958-556D-44AE-94E4-F87AE9B65E15}"/>
                </a:ext>
              </a:extLst>
            </p:cNvPr>
            <p:cNvSpPr/>
            <p:nvPr/>
          </p:nvSpPr>
          <p:spPr>
            <a:xfrm>
              <a:off x="3056052" y="2153999"/>
              <a:ext cx="18288" cy="79644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+mj-lt"/>
              </a:endParaRPr>
            </a:p>
          </p:txBody>
        </p:sp>
        <p:sp>
          <p:nvSpPr>
            <p:cNvPr id="190" name="Line 64">
              <a:extLst>
                <a:ext uri="{FF2B5EF4-FFF2-40B4-BE49-F238E27FC236}">
                  <a16:creationId xmlns:a16="http://schemas.microsoft.com/office/drawing/2014/main" id="{7D28E1F8-F4F2-4B80-9417-20CF2FC88C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3453" y="2632092"/>
              <a:ext cx="2112125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grpSp>
          <p:nvGrpSpPr>
            <p:cNvPr id="191" name="Group 113">
              <a:extLst>
                <a:ext uri="{FF2B5EF4-FFF2-40B4-BE49-F238E27FC236}">
                  <a16:creationId xmlns:a16="http://schemas.microsoft.com/office/drawing/2014/main" id="{FB9500E2-7FD7-4A66-BCAB-0689B18EE89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875259" y="2600614"/>
              <a:ext cx="226865" cy="401514"/>
              <a:chOff x="5473812" y="3258212"/>
              <a:chExt cx="1912288" cy="3384440"/>
            </a:xfrm>
          </p:grpSpPr>
          <p:grpSp>
            <p:nvGrpSpPr>
              <p:cNvPr id="192" name="Group 1905">
                <a:extLst>
                  <a:ext uri="{FF2B5EF4-FFF2-40B4-BE49-F238E27FC236}">
                    <a16:creationId xmlns:a16="http://schemas.microsoft.com/office/drawing/2014/main" id="{60CF21B8-4DE6-4E4A-8B1E-31BD5266ACDC}"/>
                  </a:ext>
                </a:extLst>
              </p:cNvPr>
              <p:cNvGrpSpPr/>
              <p:nvPr/>
            </p:nvGrpSpPr>
            <p:grpSpPr>
              <a:xfrm>
                <a:off x="6146584" y="3258212"/>
                <a:ext cx="579803" cy="337849"/>
                <a:chOff x="6511020" y="2181474"/>
                <a:chExt cx="579803" cy="337849"/>
              </a:xfrm>
            </p:grpSpPr>
            <p:grpSp>
              <p:nvGrpSpPr>
                <p:cNvPr id="219" name="Group 1872">
                  <a:extLst>
                    <a:ext uri="{FF2B5EF4-FFF2-40B4-BE49-F238E27FC236}">
                      <a16:creationId xmlns:a16="http://schemas.microsoft.com/office/drawing/2014/main" id="{C6D6EF8D-65FD-4DF5-8814-CF1FC9AE20B9}"/>
                    </a:ext>
                  </a:extLst>
                </p:cNvPr>
                <p:cNvGrpSpPr/>
                <p:nvPr/>
              </p:nvGrpSpPr>
              <p:grpSpPr>
                <a:xfrm>
                  <a:off x="6511020" y="2181474"/>
                  <a:ext cx="579803" cy="189166"/>
                  <a:chOff x="6472550" y="2134126"/>
                  <a:chExt cx="644226" cy="236457"/>
                </a:xfrm>
              </p:grpSpPr>
              <p:sp>
                <p:nvSpPr>
                  <p:cNvPr id="242" name="Rectangle 241">
                    <a:extLst>
                      <a:ext uri="{FF2B5EF4-FFF2-40B4-BE49-F238E27FC236}">
                        <a16:creationId xmlns:a16="http://schemas.microsoft.com/office/drawing/2014/main" id="{3E34E95B-EFE7-41D0-A23D-9A0F861F530B}"/>
                      </a:ext>
                    </a:extLst>
                  </p:cNvPr>
                  <p:cNvSpPr/>
                  <p:nvPr/>
                </p:nvSpPr>
                <p:spPr>
                  <a:xfrm>
                    <a:off x="7015540" y="2164261"/>
                    <a:ext cx="101236" cy="190093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43" name="Rectangle 242">
                    <a:extLst>
                      <a:ext uri="{FF2B5EF4-FFF2-40B4-BE49-F238E27FC236}">
                        <a16:creationId xmlns:a16="http://schemas.microsoft.com/office/drawing/2014/main" id="{807AA2FD-00B8-4A12-A7AD-1E6D77A52E39}"/>
                      </a:ext>
                    </a:extLst>
                  </p:cNvPr>
                  <p:cNvSpPr/>
                  <p:nvPr/>
                </p:nvSpPr>
                <p:spPr>
                  <a:xfrm>
                    <a:off x="6518408" y="2166582"/>
                    <a:ext cx="45719" cy="197047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44" name="Rounded Rectangle 318">
                    <a:extLst>
                      <a:ext uri="{FF2B5EF4-FFF2-40B4-BE49-F238E27FC236}">
                        <a16:creationId xmlns:a16="http://schemas.microsoft.com/office/drawing/2014/main" id="{957984AE-9990-4EA4-8036-27C403BFCA6C}"/>
                      </a:ext>
                    </a:extLst>
                  </p:cNvPr>
                  <p:cNvSpPr/>
                  <p:nvPr/>
                </p:nvSpPr>
                <p:spPr>
                  <a:xfrm>
                    <a:off x="6559621" y="2134126"/>
                    <a:ext cx="461064" cy="236456"/>
                  </a:xfrm>
                  <a:prstGeom prst="roundRect">
                    <a:avLst/>
                  </a:prstGeom>
                  <a:solidFill>
                    <a:srgbClr val="008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45" name="Rectangle 244">
                    <a:extLst>
                      <a:ext uri="{FF2B5EF4-FFF2-40B4-BE49-F238E27FC236}">
                        <a16:creationId xmlns:a16="http://schemas.microsoft.com/office/drawing/2014/main" id="{F7DBD78B-6A96-41B7-9968-9A44564F3E46}"/>
                      </a:ext>
                    </a:extLst>
                  </p:cNvPr>
                  <p:cNvSpPr/>
                  <p:nvPr/>
                </p:nvSpPr>
                <p:spPr>
                  <a:xfrm>
                    <a:off x="6472550" y="2205991"/>
                    <a:ext cx="45719" cy="108956"/>
                  </a:xfrm>
                  <a:prstGeom prst="rect">
                    <a:avLst/>
                  </a:prstGeom>
                  <a:solidFill>
                    <a:schemeClr val="tx1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46" name="Rounded Rectangle 320">
                    <a:extLst>
                      <a:ext uri="{FF2B5EF4-FFF2-40B4-BE49-F238E27FC236}">
                        <a16:creationId xmlns:a16="http://schemas.microsoft.com/office/drawing/2014/main" id="{8F57D806-CBD1-47EB-8FE3-EC4BB1D618AC}"/>
                      </a:ext>
                    </a:extLst>
                  </p:cNvPr>
                  <p:cNvSpPr/>
                  <p:nvPr/>
                </p:nvSpPr>
                <p:spPr>
                  <a:xfrm>
                    <a:off x="6672955" y="2194400"/>
                    <a:ext cx="337426" cy="176183"/>
                  </a:xfrm>
                  <a:prstGeom prst="roundRect">
                    <a:avLst/>
                  </a:prstGeom>
                  <a:solidFill>
                    <a:srgbClr val="92D05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47" name="Oval 246">
                    <a:extLst>
                      <a:ext uri="{FF2B5EF4-FFF2-40B4-BE49-F238E27FC236}">
                        <a16:creationId xmlns:a16="http://schemas.microsoft.com/office/drawing/2014/main" id="{90EC8377-2EFD-41D1-8E77-B4AE1CE793AC}"/>
                      </a:ext>
                    </a:extLst>
                  </p:cNvPr>
                  <p:cNvSpPr/>
                  <p:nvPr/>
                </p:nvSpPr>
                <p:spPr>
                  <a:xfrm>
                    <a:off x="6858411" y="2247719"/>
                    <a:ext cx="121061" cy="104319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tx1">
                          <a:lumMod val="75000"/>
                          <a:lumOff val="25000"/>
                          <a:shade val="30000"/>
                          <a:satMod val="115000"/>
                        </a:schemeClr>
                      </a:gs>
                      <a:gs pos="50000">
                        <a:schemeClr val="tx1">
                          <a:lumMod val="75000"/>
                          <a:lumOff val="25000"/>
                          <a:shade val="67500"/>
                          <a:satMod val="11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id="{FDF15209-F51B-4F2B-9632-CA680A6286F9}"/>
                    </a:ext>
                  </a:extLst>
                </p:cNvPr>
                <p:cNvSpPr/>
                <p:nvPr/>
              </p:nvSpPr>
              <p:spPr>
                <a:xfrm>
                  <a:off x="6614969" y="2379856"/>
                  <a:ext cx="373229" cy="41728"/>
                </a:xfrm>
                <a:prstGeom prst="rect">
                  <a:avLst/>
                </a:prstGeom>
                <a:solidFill>
                  <a:srgbClr val="008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grpSp>
              <p:nvGrpSpPr>
                <p:cNvPr id="221" name="Group 72">
                  <a:extLst>
                    <a:ext uri="{FF2B5EF4-FFF2-40B4-BE49-F238E27FC236}">
                      <a16:creationId xmlns:a16="http://schemas.microsoft.com/office/drawing/2014/main" id="{2EAF658B-6A49-4DD7-98AF-3F3564DF5FDF}"/>
                    </a:ext>
                  </a:extLst>
                </p:cNvPr>
                <p:cNvGrpSpPr/>
                <p:nvPr/>
              </p:nvGrpSpPr>
              <p:grpSpPr>
                <a:xfrm>
                  <a:off x="6808119" y="2422872"/>
                  <a:ext cx="73152" cy="57607"/>
                  <a:chOff x="5646283" y="853457"/>
                  <a:chExt cx="73152" cy="64008"/>
                </a:xfrm>
              </p:grpSpPr>
              <p:sp>
                <p:nvSpPr>
                  <p:cNvPr id="239" name="Rectangle 238">
                    <a:extLst>
                      <a:ext uri="{FF2B5EF4-FFF2-40B4-BE49-F238E27FC236}">
                        <a16:creationId xmlns:a16="http://schemas.microsoft.com/office/drawing/2014/main" id="{FDECBE9B-1220-4CF8-A6AC-5011F32DB44C}"/>
                      </a:ext>
                    </a:extLst>
                  </p:cNvPr>
                  <p:cNvSpPr/>
                  <p:nvPr/>
                </p:nvSpPr>
                <p:spPr>
                  <a:xfrm>
                    <a:off x="5668776" y="853457"/>
                    <a:ext cx="27432" cy="6400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41" name="Rectangle 240">
                    <a:extLst>
                      <a:ext uri="{FF2B5EF4-FFF2-40B4-BE49-F238E27FC236}">
                        <a16:creationId xmlns:a16="http://schemas.microsoft.com/office/drawing/2014/main" id="{A8C57C2B-AC83-4905-98B3-50FDB5CACFFC}"/>
                      </a:ext>
                    </a:extLst>
                  </p:cNvPr>
                  <p:cNvSpPr/>
                  <p:nvPr/>
                </p:nvSpPr>
                <p:spPr>
                  <a:xfrm>
                    <a:off x="5646283" y="870061"/>
                    <a:ext cx="73152" cy="27432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5B4BC96A-F1EF-46C6-9489-545D4C672512}"/>
                    </a:ext>
                  </a:extLst>
                </p:cNvPr>
                <p:cNvSpPr/>
                <p:nvPr/>
              </p:nvSpPr>
              <p:spPr>
                <a:xfrm>
                  <a:off x="6660485" y="2478176"/>
                  <a:ext cx="293255" cy="41147"/>
                </a:xfrm>
                <a:prstGeom prst="rect">
                  <a:avLst/>
                </a:prstGeom>
                <a:solidFill>
                  <a:srgbClr val="008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grpSp>
              <p:nvGrpSpPr>
                <p:cNvPr id="223" name="Group 71">
                  <a:extLst>
                    <a:ext uri="{FF2B5EF4-FFF2-40B4-BE49-F238E27FC236}">
                      <a16:creationId xmlns:a16="http://schemas.microsoft.com/office/drawing/2014/main" id="{C5CA1B25-1649-4F67-9E9F-888A7CFE59D0}"/>
                    </a:ext>
                  </a:extLst>
                </p:cNvPr>
                <p:cNvGrpSpPr/>
                <p:nvPr/>
              </p:nvGrpSpPr>
              <p:grpSpPr>
                <a:xfrm>
                  <a:off x="6656423" y="2420912"/>
                  <a:ext cx="73152" cy="57607"/>
                  <a:chOff x="5646283" y="853457"/>
                  <a:chExt cx="73152" cy="64008"/>
                </a:xfrm>
              </p:grpSpPr>
              <p:sp>
                <p:nvSpPr>
                  <p:cNvPr id="234" name="Rectangle 233">
                    <a:extLst>
                      <a:ext uri="{FF2B5EF4-FFF2-40B4-BE49-F238E27FC236}">
                        <a16:creationId xmlns:a16="http://schemas.microsoft.com/office/drawing/2014/main" id="{A6DB63FE-E3FE-4CA8-8024-89E69D506A99}"/>
                      </a:ext>
                    </a:extLst>
                  </p:cNvPr>
                  <p:cNvSpPr/>
                  <p:nvPr/>
                </p:nvSpPr>
                <p:spPr>
                  <a:xfrm>
                    <a:off x="5668776" y="853457"/>
                    <a:ext cx="27432" cy="6400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35" name="Rectangle 234">
                    <a:extLst>
                      <a:ext uri="{FF2B5EF4-FFF2-40B4-BE49-F238E27FC236}">
                        <a16:creationId xmlns:a16="http://schemas.microsoft.com/office/drawing/2014/main" id="{F358DC30-081A-4014-A5C3-16B58FDDB22F}"/>
                      </a:ext>
                    </a:extLst>
                  </p:cNvPr>
                  <p:cNvSpPr/>
                  <p:nvPr/>
                </p:nvSpPr>
                <p:spPr>
                  <a:xfrm>
                    <a:off x="5646283" y="870061"/>
                    <a:ext cx="73152" cy="27432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grpSp>
              <p:nvGrpSpPr>
                <p:cNvPr id="224" name="Group 72">
                  <a:extLst>
                    <a:ext uri="{FF2B5EF4-FFF2-40B4-BE49-F238E27FC236}">
                      <a16:creationId xmlns:a16="http://schemas.microsoft.com/office/drawing/2014/main" id="{00367FFD-F3D7-4877-B84E-63076AAEC055}"/>
                    </a:ext>
                  </a:extLst>
                </p:cNvPr>
                <p:cNvGrpSpPr/>
                <p:nvPr/>
              </p:nvGrpSpPr>
              <p:grpSpPr>
                <a:xfrm>
                  <a:off x="6867299" y="2422872"/>
                  <a:ext cx="73152" cy="57607"/>
                  <a:chOff x="5646283" y="853457"/>
                  <a:chExt cx="73152" cy="64008"/>
                </a:xfrm>
              </p:grpSpPr>
              <p:sp>
                <p:nvSpPr>
                  <p:cNvPr id="231" name="Rectangle 230">
                    <a:extLst>
                      <a:ext uri="{FF2B5EF4-FFF2-40B4-BE49-F238E27FC236}">
                        <a16:creationId xmlns:a16="http://schemas.microsoft.com/office/drawing/2014/main" id="{7F5DD830-6B48-4A0F-9B4D-8491CF4809F1}"/>
                      </a:ext>
                    </a:extLst>
                  </p:cNvPr>
                  <p:cNvSpPr/>
                  <p:nvPr/>
                </p:nvSpPr>
                <p:spPr>
                  <a:xfrm>
                    <a:off x="5668776" y="853457"/>
                    <a:ext cx="27432" cy="6400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33" name="Rectangle 232">
                    <a:extLst>
                      <a:ext uri="{FF2B5EF4-FFF2-40B4-BE49-F238E27FC236}">
                        <a16:creationId xmlns:a16="http://schemas.microsoft.com/office/drawing/2014/main" id="{7B6E633B-4BE5-49C2-AF16-CF8FD8697A43}"/>
                      </a:ext>
                    </a:extLst>
                  </p:cNvPr>
                  <p:cNvSpPr/>
                  <p:nvPr/>
                </p:nvSpPr>
                <p:spPr>
                  <a:xfrm>
                    <a:off x="5646283" y="870061"/>
                    <a:ext cx="73152" cy="27432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</p:grpSp>
          <p:grpSp>
            <p:nvGrpSpPr>
              <p:cNvPr id="193" name="Group 1924">
                <a:extLst>
                  <a:ext uri="{FF2B5EF4-FFF2-40B4-BE49-F238E27FC236}">
                    <a16:creationId xmlns:a16="http://schemas.microsoft.com/office/drawing/2014/main" id="{19BD9E8C-A17D-46B8-8D64-D595395FEF1B}"/>
                  </a:ext>
                </a:extLst>
              </p:cNvPr>
              <p:cNvGrpSpPr/>
              <p:nvPr/>
            </p:nvGrpSpPr>
            <p:grpSpPr>
              <a:xfrm>
                <a:off x="5473812" y="3597179"/>
                <a:ext cx="1912288" cy="3045473"/>
                <a:chOff x="1812899" y="3196301"/>
                <a:chExt cx="1912288" cy="3045473"/>
              </a:xfrm>
            </p:grpSpPr>
            <p:grpSp>
              <p:nvGrpSpPr>
                <p:cNvPr id="194" name="Group 53">
                  <a:extLst>
                    <a:ext uri="{FF2B5EF4-FFF2-40B4-BE49-F238E27FC236}">
                      <a16:creationId xmlns:a16="http://schemas.microsoft.com/office/drawing/2014/main" id="{467B8F9C-E376-46FE-A791-3F08C55DDD7F}"/>
                    </a:ext>
                  </a:extLst>
                </p:cNvPr>
                <p:cNvGrpSpPr/>
                <p:nvPr/>
              </p:nvGrpSpPr>
              <p:grpSpPr>
                <a:xfrm>
                  <a:off x="1812899" y="3196301"/>
                  <a:ext cx="1912288" cy="3045473"/>
                  <a:chOff x="3582063" y="1443038"/>
                  <a:chExt cx="1912288" cy="3045473"/>
                </a:xfrm>
              </p:grpSpPr>
              <p:sp>
                <p:nvSpPr>
                  <p:cNvPr id="197" name="Freeform 282">
                    <a:extLst>
                      <a:ext uri="{FF2B5EF4-FFF2-40B4-BE49-F238E27FC236}">
                        <a16:creationId xmlns:a16="http://schemas.microsoft.com/office/drawing/2014/main" id="{F6F5FA4A-2AAE-425E-92B1-B4D6CBAD6D08}"/>
                      </a:ext>
                    </a:extLst>
                  </p:cNvPr>
                  <p:cNvSpPr/>
                  <p:nvPr/>
                </p:nvSpPr>
                <p:spPr>
                  <a:xfrm>
                    <a:off x="4436828" y="2027583"/>
                    <a:ext cx="174929" cy="1963972"/>
                  </a:xfrm>
                  <a:custGeom>
                    <a:avLst/>
                    <a:gdLst>
                      <a:gd name="connsiteX0" fmla="*/ 23854 w 174929"/>
                      <a:gd name="connsiteY0" fmla="*/ 0 h 1963972"/>
                      <a:gd name="connsiteX1" fmla="*/ 174929 w 174929"/>
                      <a:gd name="connsiteY1" fmla="*/ 7951 h 1963972"/>
                      <a:gd name="connsiteX2" fmla="*/ 163002 w 174929"/>
                      <a:gd name="connsiteY2" fmla="*/ 1900361 h 1963972"/>
                      <a:gd name="connsiteX3" fmla="*/ 131196 w 174929"/>
                      <a:gd name="connsiteY3" fmla="*/ 1963972 h 1963972"/>
                      <a:gd name="connsiteX4" fmla="*/ 27829 w 174929"/>
                      <a:gd name="connsiteY4" fmla="*/ 1956020 h 1963972"/>
                      <a:gd name="connsiteX5" fmla="*/ 0 w 174929"/>
                      <a:gd name="connsiteY5" fmla="*/ 1892410 h 1963972"/>
                      <a:gd name="connsiteX6" fmla="*/ 23854 w 174929"/>
                      <a:gd name="connsiteY6" fmla="*/ 0 h 1963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74929" h="1963972">
                        <a:moveTo>
                          <a:pt x="23854" y="0"/>
                        </a:moveTo>
                        <a:lnTo>
                          <a:pt x="174929" y="7951"/>
                        </a:lnTo>
                        <a:cubicBezTo>
                          <a:pt x="170953" y="638754"/>
                          <a:pt x="166978" y="1269558"/>
                          <a:pt x="163002" y="1900361"/>
                        </a:cubicBezTo>
                        <a:lnTo>
                          <a:pt x="131196" y="1963972"/>
                        </a:lnTo>
                        <a:lnTo>
                          <a:pt x="27829" y="1956020"/>
                        </a:lnTo>
                        <a:lnTo>
                          <a:pt x="0" y="1892410"/>
                        </a:lnTo>
                        <a:lnTo>
                          <a:pt x="23854" y="0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98" name="Freeform 283">
                    <a:extLst>
                      <a:ext uri="{FF2B5EF4-FFF2-40B4-BE49-F238E27FC236}">
                        <a16:creationId xmlns:a16="http://schemas.microsoft.com/office/drawing/2014/main" id="{CB5C1F8E-B422-4C75-B1E7-66A2F1C6EF7A}"/>
                      </a:ext>
                    </a:extLst>
                  </p:cNvPr>
                  <p:cNvSpPr/>
                  <p:nvPr/>
                </p:nvSpPr>
                <p:spPr>
                  <a:xfrm>
                    <a:off x="4794637" y="2087217"/>
                    <a:ext cx="608274" cy="1641945"/>
                  </a:xfrm>
                  <a:custGeom>
                    <a:avLst/>
                    <a:gdLst>
                      <a:gd name="connsiteX0" fmla="*/ 0 w 608274"/>
                      <a:gd name="connsiteY0" fmla="*/ 0 h 1641945"/>
                      <a:gd name="connsiteX1" fmla="*/ 51683 w 608274"/>
                      <a:gd name="connsiteY1" fmla="*/ 7952 h 1641945"/>
                      <a:gd name="connsiteX2" fmla="*/ 592372 w 608274"/>
                      <a:gd name="connsiteY2" fmla="*/ 1550505 h 1641945"/>
                      <a:gd name="connsiteX3" fmla="*/ 584420 w 608274"/>
                      <a:gd name="connsiteY3" fmla="*/ 1582310 h 1641945"/>
                      <a:gd name="connsiteX4" fmla="*/ 608274 w 608274"/>
                      <a:gd name="connsiteY4" fmla="*/ 1641945 h 1641945"/>
                      <a:gd name="connsiteX5" fmla="*/ 532737 w 608274"/>
                      <a:gd name="connsiteY5" fmla="*/ 1610140 h 1641945"/>
                      <a:gd name="connsiteX6" fmla="*/ 524786 w 608274"/>
                      <a:gd name="connsiteY6" fmla="*/ 1578334 h 1641945"/>
                      <a:gd name="connsiteX7" fmla="*/ 492980 w 608274"/>
                      <a:gd name="connsiteY7" fmla="*/ 1550505 h 1641945"/>
                      <a:gd name="connsiteX8" fmla="*/ 0 w 608274"/>
                      <a:gd name="connsiteY8" fmla="*/ 0 h 16419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08274" h="1641945">
                        <a:moveTo>
                          <a:pt x="0" y="0"/>
                        </a:moveTo>
                        <a:lnTo>
                          <a:pt x="51683" y="7952"/>
                        </a:lnTo>
                        <a:lnTo>
                          <a:pt x="592372" y="1550505"/>
                        </a:lnTo>
                        <a:lnTo>
                          <a:pt x="584420" y="1582310"/>
                        </a:lnTo>
                        <a:lnTo>
                          <a:pt x="608274" y="1641945"/>
                        </a:lnTo>
                        <a:lnTo>
                          <a:pt x="532737" y="1610140"/>
                        </a:lnTo>
                        <a:lnTo>
                          <a:pt x="524786" y="1578334"/>
                        </a:lnTo>
                        <a:lnTo>
                          <a:pt x="492980" y="155050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99" name="Freeform 284">
                    <a:extLst>
                      <a:ext uri="{FF2B5EF4-FFF2-40B4-BE49-F238E27FC236}">
                        <a16:creationId xmlns:a16="http://schemas.microsoft.com/office/drawing/2014/main" id="{99ED9818-B5F9-45F4-ABCE-558F1B12121C}"/>
                      </a:ext>
                    </a:extLst>
                  </p:cNvPr>
                  <p:cNvSpPr/>
                  <p:nvPr/>
                </p:nvSpPr>
                <p:spPr>
                  <a:xfrm>
                    <a:off x="3677478" y="2075290"/>
                    <a:ext cx="628153" cy="1614115"/>
                  </a:xfrm>
                  <a:custGeom>
                    <a:avLst/>
                    <a:gdLst>
                      <a:gd name="connsiteX0" fmla="*/ 560567 w 628153"/>
                      <a:gd name="connsiteY0" fmla="*/ 0 h 1614115"/>
                      <a:gd name="connsiteX1" fmla="*/ 107343 w 628153"/>
                      <a:gd name="connsiteY1" fmla="*/ 1248355 h 1614115"/>
                      <a:gd name="connsiteX2" fmla="*/ 0 w 628153"/>
                      <a:gd name="connsiteY2" fmla="*/ 1550505 h 1614115"/>
                      <a:gd name="connsiteX3" fmla="*/ 3976 w 628153"/>
                      <a:gd name="connsiteY3" fmla="*/ 1578334 h 1614115"/>
                      <a:gd name="connsiteX4" fmla="*/ 3976 w 628153"/>
                      <a:gd name="connsiteY4" fmla="*/ 1614115 h 1614115"/>
                      <a:gd name="connsiteX5" fmla="*/ 63611 w 628153"/>
                      <a:gd name="connsiteY5" fmla="*/ 1598213 h 1614115"/>
                      <a:gd name="connsiteX6" fmla="*/ 83489 w 628153"/>
                      <a:gd name="connsiteY6" fmla="*/ 1550505 h 1614115"/>
                      <a:gd name="connsiteX7" fmla="*/ 115294 w 628153"/>
                      <a:gd name="connsiteY7" fmla="*/ 1542553 h 1614115"/>
                      <a:gd name="connsiteX8" fmla="*/ 210710 w 628153"/>
                      <a:gd name="connsiteY8" fmla="*/ 1236428 h 1614115"/>
                      <a:gd name="connsiteX9" fmla="*/ 628153 w 628153"/>
                      <a:gd name="connsiteY9" fmla="*/ 11927 h 1614115"/>
                      <a:gd name="connsiteX10" fmla="*/ 560567 w 628153"/>
                      <a:gd name="connsiteY10" fmla="*/ 0 h 1614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28153" h="1614115">
                        <a:moveTo>
                          <a:pt x="560567" y="0"/>
                        </a:moveTo>
                        <a:lnTo>
                          <a:pt x="107343" y="1248355"/>
                        </a:lnTo>
                        <a:lnTo>
                          <a:pt x="0" y="1550505"/>
                        </a:lnTo>
                        <a:lnTo>
                          <a:pt x="3976" y="1578334"/>
                        </a:lnTo>
                        <a:lnTo>
                          <a:pt x="3976" y="1614115"/>
                        </a:lnTo>
                        <a:lnTo>
                          <a:pt x="63611" y="1598213"/>
                        </a:lnTo>
                        <a:lnTo>
                          <a:pt x="83489" y="1550505"/>
                        </a:lnTo>
                        <a:lnTo>
                          <a:pt x="115294" y="1542553"/>
                        </a:lnTo>
                        <a:lnTo>
                          <a:pt x="210710" y="1236428"/>
                        </a:lnTo>
                        <a:lnTo>
                          <a:pt x="628153" y="11927"/>
                        </a:lnTo>
                        <a:lnTo>
                          <a:pt x="560567" y="0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00" name="Freeform 285">
                    <a:extLst>
                      <a:ext uri="{FF2B5EF4-FFF2-40B4-BE49-F238E27FC236}">
                        <a16:creationId xmlns:a16="http://schemas.microsoft.com/office/drawing/2014/main" id="{23FCCD91-00D8-4E99-A833-BFE2E6AB09B8}"/>
                      </a:ext>
                    </a:extLst>
                  </p:cNvPr>
                  <p:cNvSpPr/>
                  <p:nvPr/>
                </p:nvSpPr>
                <p:spPr>
                  <a:xfrm>
                    <a:off x="3804699" y="1665798"/>
                    <a:ext cx="568518" cy="1510748"/>
                  </a:xfrm>
                  <a:custGeom>
                    <a:avLst/>
                    <a:gdLst>
                      <a:gd name="connsiteX0" fmla="*/ 512859 w 568518"/>
                      <a:gd name="connsiteY0" fmla="*/ 0 h 1510748"/>
                      <a:gd name="connsiteX1" fmla="*/ 0 w 568518"/>
                      <a:gd name="connsiteY1" fmla="*/ 1490870 h 1510748"/>
                      <a:gd name="connsiteX2" fmla="*/ 31805 w 568518"/>
                      <a:gd name="connsiteY2" fmla="*/ 1510748 h 1510748"/>
                      <a:gd name="connsiteX3" fmla="*/ 568518 w 568518"/>
                      <a:gd name="connsiteY3" fmla="*/ 11927 h 1510748"/>
                      <a:gd name="connsiteX4" fmla="*/ 512859 w 568518"/>
                      <a:gd name="connsiteY4" fmla="*/ 0 h 15107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8518" h="1510748">
                        <a:moveTo>
                          <a:pt x="512859" y="0"/>
                        </a:moveTo>
                        <a:lnTo>
                          <a:pt x="0" y="1490870"/>
                        </a:lnTo>
                        <a:lnTo>
                          <a:pt x="31805" y="1510748"/>
                        </a:lnTo>
                        <a:lnTo>
                          <a:pt x="568518" y="11927"/>
                        </a:lnTo>
                        <a:lnTo>
                          <a:pt x="512859" y="0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01" name="Freeform 286">
                    <a:extLst>
                      <a:ext uri="{FF2B5EF4-FFF2-40B4-BE49-F238E27FC236}">
                        <a16:creationId xmlns:a16="http://schemas.microsoft.com/office/drawing/2014/main" id="{F061D15C-0927-4DF0-A494-9370CE895030}"/>
                      </a:ext>
                    </a:extLst>
                  </p:cNvPr>
                  <p:cNvSpPr/>
                  <p:nvPr/>
                </p:nvSpPr>
                <p:spPr>
                  <a:xfrm>
                    <a:off x="4397071" y="1626042"/>
                    <a:ext cx="75538" cy="1717481"/>
                  </a:xfrm>
                  <a:custGeom>
                    <a:avLst/>
                    <a:gdLst>
                      <a:gd name="connsiteX0" fmla="*/ 19879 w 75538"/>
                      <a:gd name="connsiteY0" fmla="*/ 3975 h 1717481"/>
                      <a:gd name="connsiteX1" fmla="*/ 0 w 75538"/>
                      <a:gd name="connsiteY1" fmla="*/ 1717481 h 1717481"/>
                      <a:gd name="connsiteX2" fmla="*/ 51684 w 75538"/>
                      <a:gd name="connsiteY2" fmla="*/ 1717481 h 1717481"/>
                      <a:gd name="connsiteX3" fmla="*/ 75538 w 75538"/>
                      <a:gd name="connsiteY3" fmla="*/ 0 h 1717481"/>
                      <a:gd name="connsiteX4" fmla="*/ 19879 w 75538"/>
                      <a:gd name="connsiteY4" fmla="*/ 3975 h 1717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538" h="1717481">
                        <a:moveTo>
                          <a:pt x="19879" y="3975"/>
                        </a:moveTo>
                        <a:lnTo>
                          <a:pt x="0" y="1717481"/>
                        </a:lnTo>
                        <a:lnTo>
                          <a:pt x="51684" y="1717481"/>
                        </a:lnTo>
                        <a:lnTo>
                          <a:pt x="75538" y="0"/>
                        </a:lnTo>
                        <a:lnTo>
                          <a:pt x="19879" y="3975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02" name="Freeform 287">
                    <a:extLst>
                      <a:ext uri="{FF2B5EF4-FFF2-40B4-BE49-F238E27FC236}">
                        <a16:creationId xmlns:a16="http://schemas.microsoft.com/office/drawing/2014/main" id="{E7CBB7F3-22B5-4511-BD3D-DC4570734B2B}"/>
                      </a:ext>
                    </a:extLst>
                  </p:cNvPr>
                  <p:cNvSpPr/>
                  <p:nvPr/>
                </p:nvSpPr>
                <p:spPr>
                  <a:xfrm>
                    <a:off x="4603805" y="1618090"/>
                    <a:ext cx="51684" cy="1733385"/>
                  </a:xfrm>
                  <a:custGeom>
                    <a:avLst/>
                    <a:gdLst>
                      <a:gd name="connsiteX0" fmla="*/ 0 w 51684"/>
                      <a:gd name="connsiteY0" fmla="*/ 3976 h 1733385"/>
                      <a:gd name="connsiteX1" fmla="*/ 3976 w 51684"/>
                      <a:gd name="connsiteY1" fmla="*/ 1725433 h 1733385"/>
                      <a:gd name="connsiteX2" fmla="*/ 47708 w 51684"/>
                      <a:gd name="connsiteY2" fmla="*/ 1733385 h 1733385"/>
                      <a:gd name="connsiteX3" fmla="*/ 51684 w 51684"/>
                      <a:gd name="connsiteY3" fmla="*/ 0 h 1733385"/>
                      <a:gd name="connsiteX4" fmla="*/ 0 w 51684"/>
                      <a:gd name="connsiteY4" fmla="*/ 3976 h 1733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684" h="1733385">
                        <a:moveTo>
                          <a:pt x="0" y="3976"/>
                        </a:moveTo>
                        <a:cubicBezTo>
                          <a:pt x="1325" y="577795"/>
                          <a:pt x="2651" y="1151614"/>
                          <a:pt x="3976" y="1725433"/>
                        </a:cubicBezTo>
                        <a:lnTo>
                          <a:pt x="47708" y="1733385"/>
                        </a:lnTo>
                        <a:cubicBezTo>
                          <a:pt x="49033" y="1155590"/>
                          <a:pt x="50359" y="577795"/>
                          <a:pt x="51684" y="0"/>
                        </a:cubicBezTo>
                        <a:lnTo>
                          <a:pt x="0" y="3976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03" name="Freeform 288">
                    <a:extLst>
                      <a:ext uri="{FF2B5EF4-FFF2-40B4-BE49-F238E27FC236}">
                        <a16:creationId xmlns:a16="http://schemas.microsoft.com/office/drawing/2014/main" id="{1F2DCFB2-2A11-4667-B3EF-BECBB287175B}"/>
                      </a:ext>
                    </a:extLst>
                  </p:cNvPr>
                  <p:cNvSpPr/>
                  <p:nvPr/>
                </p:nvSpPr>
                <p:spPr>
                  <a:xfrm>
                    <a:off x="3908066" y="1717482"/>
                    <a:ext cx="504908" cy="1451113"/>
                  </a:xfrm>
                  <a:custGeom>
                    <a:avLst/>
                    <a:gdLst>
                      <a:gd name="connsiteX0" fmla="*/ 500932 w 504908"/>
                      <a:gd name="connsiteY0" fmla="*/ 0 h 1451113"/>
                      <a:gd name="connsiteX1" fmla="*/ 0 w 504908"/>
                      <a:gd name="connsiteY1" fmla="*/ 1451113 h 1451113"/>
                      <a:gd name="connsiteX2" fmla="*/ 51684 w 504908"/>
                      <a:gd name="connsiteY2" fmla="*/ 1439186 h 1451113"/>
                      <a:gd name="connsiteX3" fmla="*/ 504908 w 504908"/>
                      <a:gd name="connsiteY3" fmla="*/ 111318 h 1451113"/>
                      <a:gd name="connsiteX4" fmla="*/ 500932 w 504908"/>
                      <a:gd name="connsiteY4" fmla="*/ 0 h 14511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4908" h="1451113">
                        <a:moveTo>
                          <a:pt x="500932" y="0"/>
                        </a:moveTo>
                        <a:lnTo>
                          <a:pt x="0" y="1451113"/>
                        </a:lnTo>
                        <a:lnTo>
                          <a:pt x="51684" y="1439186"/>
                        </a:lnTo>
                        <a:lnTo>
                          <a:pt x="504908" y="111318"/>
                        </a:lnTo>
                        <a:lnTo>
                          <a:pt x="500932" y="0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04" name="Freeform 289">
                    <a:extLst>
                      <a:ext uri="{FF2B5EF4-FFF2-40B4-BE49-F238E27FC236}">
                        <a16:creationId xmlns:a16="http://schemas.microsoft.com/office/drawing/2014/main" id="{C26B754D-9E50-4C81-A8F9-0BE5BB70E396}"/>
                      </a:ext>
                    </a:extLst>
                  </p:cNvPr>
                  <p:cNvSpPr/>
                  <p:nvPr/>
                </p:nvSpPr>
                <p:spPr>
                  <a:xfrm>
                    <a:off x="3737113" y="3152692"/>
                    <a:ext cx="234564" cy="170953"/>
                  </a:xfrm>
                  <a:custGeom>
                    <a:avLst/>
                    <a:gdLst>
                      <a:gd name="connsiteX0" fmla="*/ 51684 w 234564"/>
                      <a:gd name="connsiteY0" fmla="*/ 0 h 170953"/>
                      <a:gd name="connsiteX1" fmla="*/ 103367 w 234564"/>
                      <a:gd name="connsiteY1" fmla="*/ 31805 h 170953"/>
                      <a:gd name="connsiteX2" fmla="*/ 234564 w 234564"/>
                      <a:gd name="connsiteY2" fmla="*/ 3976 h 170953"/>
                      <a:gd name="connsiteX3" fmla="*/ 166977 w 234564"/>
                      <a:gd name="connsiteY3" fmla="*/ 170953 h 170953"/>
                      <a:gd name="connsiteX4" fmla="*/ 35781 w 234564"/>
                      <a:gd name="connsiteY4" fmla="*/ 170953 h 170953"/>
                      <a:gd name="connsiteX5" fmla="*/ 0 w 234564"/>
                      <a:gd name="connsiteY5" fmla="*/ 155051 h 170953"/>
                      <a:gd name="connsiteX6" fmla="*/ 51684 w 234564"/>
                      <a:gd name="connsiteY6" fmla="*/ 0 h 170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34564" h="170953">
                        <a:moveTo>
                          <a:pt x="51684" y="0"/>
                        </a:moveTo>
                        <a:lnTo>
                          <a:pt x="103367" y="31805"/>
                        </a:lnTo>
                        <a:lnTo>
                          <a:pt x="234564" y="3976"/>
                        </a:lnTo>
                        <a:lnTo>
                          <a:pt x="166977" y="170953"/>
                        </a:lnTo>
                        <a:lnTo>
                          <a:pt x="35781" y="170953"/>
                        </a:lnTo>
                        <a:lnTo>
                          <a:pt x="0" y="155051"/>
                        </a:lnTo>
                        <a:lnTo>
                          <a:pt x="51684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05" name="Freeform 290">
                    <a:extLst>
                      <a:ext uri="{FF2B5EF4-FFF2-40B4-BE49-F238E27FC236}">
                        <a16:creationId xmlns:a16="http://schemas.microsoft.com/office/drawing/2014/main" id="{7A6C7114-706F-4A2E-A87F-6A816C491F4E}"/>
                      </a:ext>
                    </a:extLst>
                  </p:cNvPr>
                  <p:cNvSpPr/>
                  <p:nvPr/>
                </p:nvSpPr>
                <p:spPr>
                  <a:xfrm>
                    <a:off x="4385144" y="3339548"/>
                    <a:ext cx="282272" cy="143123"/>
                  </a:xfrm>
                  <a:custGeom>
                    <a:avLst/>
                    <a:gdLst>
                      <a:gd name="connsiteX0" fmla="*/ 0 w 282272"/>
                      <a:gd name="connsiteY0" fmla="*/ 0 h 143123"/>
                      <a:gd name="connsiteX1" fmla="*/ 282272 w 282272"/>
                      <a:gd name="connsiteY1" fmla="*/ 11927 h 143123"/>
                      <a:gd name="connsiteX2" fmla="*/ 278296 w 282272"/>
                      <a:gd name="connsiteY2" fmla="*/ 143123 h 143123"/>
                      <a:gd name="connsiteX3" fmla="*/ 15903 w 282272"/>
                      <a:gd name="connsiteY3" fmla="*/ 135172 h 143123"/>
                      <a:gd name="connsiteX4" fmla="*/ 0 w 282272"/>
                      <a:gd name="connsiteY4" fmla="*/ 0 h 143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2272" h="143123">
                        <a:moveTo>
                          <a:pt x="0" y="0"/>
                        </a:moveTo>
                        <a:lnTo>
                          <a:pt x="282272" y="11927"/>
                        </a:lnTo>
                        <a:lnTo>
                          <a:pt x="278296" y="143123"/>
                        </a:lnTo>
                        <a:lnTo>
                          <a:pt x="15903" y="13517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06" name="Freeform 291">
                    <a:extLst>
                      <a:ext uri="{FF2B5EF4-FFF2-40B4-BE49-F238E27FC236}">
                        <a16:creationId xmlns:a16="http://schemas.microsoft.com/office/drawing/2014/main" id="{FF1BA290-4282-4923-BBDE-B70A7BD5F4FD}"/>
                      </a:ext>
                    </a:extLst>
                  </p:cNvPr>
                  <p:cNvSpPr/>
                  <p:nvPr/>
                </p:nvSpPr>
                <p:spPr>
                  <a:xfrm>
                    <a:off x="4667416" y="1689652"/>
                    <a:ext cx="500932" cy="1542553"/>
                  </a:xfrm>
                  <a:custGeom>
                    <a:avLst/>
                    <a:gdLst>
                      <a:gd name="connsiteX0" fmla="*/ 7951 w 500932"/>
                      <a:gd name="connsiteY0" fmla="*/ 0 h 1542553"/>
                      <a:gd name="connsiteX1" fmla="*/ 500932 w 500932"/>
                      <a:gd name="connsiteY1" fmla="*/ 1542553 h 1542553"/>
                      <a:gd name="connsiteX2" fmla="*/ 465151 w 500932"/>
                      <a:gd name="connsiteY2" fmla="*/ 1530626 h 1542553"/>
                      <a:gd name="connsiteX3" fmla="*/ 0 w 500932"/>
                      <a:gd name="connsiteY3" fmla="*/ 135172 h 1542553"/>
                      <a:gd name="connsiteX4" fmla="*/ 7951 w 500932"/>
                      <a:gd name="connsiteY4" fmla="*/ 0 h 1542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0932" h="1542553">
                        <a:moveTo>
                          <a:pt x="7951" y="0"/>
                        </a:moveTo>
                        <a:lnTo>
                          <a:pt x="500932" y="1542553"/>
                        </a:lnTo>
                        <a:lnTo>
                          <a:pt x="465151" y="1530626"/>
                        </a:lnTo>
                        <a:lnTo>
                          <a:pt x="0" y="135172"/>
                        </a:lnTo>
                        <a:lnTo>
                          <a:pt x="7951" y="0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07" name="Freeform 292">
                    <a:extLst>
                      <a:ext uri="{FF2B5EF4-FFF2-40B4-BE49-F238E27FC236}">
                        <a16:creationId xmlns:a16="http://schemas.microsoft.com/office/drawing/2014/main" id="{1666E87C-BD8C-4DC1-BC3B-A8938ECC7C08}"/>
                      </a:ext>
                    </a:extLst>
                  </p:cNvPr>
                  <p:cNvSpPr/>
                  <p:nvPr/>
                </p:nvSpPr>
                <p:spPr>
                  <a:xfrm>
                    <a:off x="4711148" y="1665798"/>
                    <a:ext cx="568518" cy="1582310"/>
                  </a:xfrm>
                  <a:custGeom>
                    <a:avLst/>
                    <a:gdLst>
                      <a:gd name="connsiteX0" fmla="*/ 55659 w 568518"/>
                      <a:gd name="connsiteY0" fmla="*/ 0 h 1582310"/>
                      <a:gd name="connsiteX1" fmla="*/ 568518 w 568518"/>
                      <a:gd name="connsiteY1" fmla="*/ 1570383 h 1582310"/>
                      <a:gd name="connsiteX2" fmla="*/ 540689 w 568518"/>
                      <a:gd name="connsiteY2" fmla="*/ 1582310 h 1582310"/>
                      <a:gd name="connsiteX3" fmla="*/ 0 w 568518"/>
                      <a:gd name="connsiteY3" fmla="*/ 11927 h 1582310"/>
                      <a:gd name="connsiteX4" fmla="*/ 55659 w 568518"/>
                      <a:gd name="connsiteY4" fmla="*/ 0 h 1582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8518" h="1582310">
                        <a:moveTo>
                          <a:pt x="55659" y="0"/>
                        </a:moveTo>
                        <a:lnTo>
                          <a:pt x="568518" y="1570383"/>
                        </a:lnTo>
                        <a:lnTo>
                          <a:pt x="540689" y="1582310"/>
                        </a:lnTo>
                        <a:lnTo>
                          <a:pt x="0" y="11927"/>
                        </a:lnTo>
                        <a:lnTo>
                          <a:pt x="55659" y="0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08" name="Freeform 293">
                    <a:extLst>
                      <a:ext uri="{FF2B5EF4-FFF2-40B4-BE49-F238E27FC236}">
                        <a16:creationId xmlns:a16="http://schemas.microsoft.com/office/drawing/2014/main" id="{8DDC3A0F-B3A3-4BA6-9CC7-513542DF2953}"/>
                      </a:ext>
                    </a:extLst>
                  </p:cNvPr>
                  <p:cNvSpPr/>
                  <p:nvPr/>
                </p:nvSpPr>
                <p:spPr>
                  <a:xfrm>
                    <a:off x="5124616" y="3216303"/>
                    <a:ext cx="206734" cy="143123"/>
                  </a:xfrm>
                  <a:custGeom>
                    <a:avLst/>
                    <a:gdLst>
                      <a:gd name="connsiteX0" fmla="*/ 0 w 206734"/>
                      <a:gd name="connsiteY0" fmla="*/ 0 h 143123"/>
                      <a:gd name="connsiteX1" fmla="*/ 127221 w 206734"/>
                      <a:gd name="connsiteY1" fmla="*/ 27829 h 143123"/>
                      <a:gd name="connsiteX2" fmla="*/ 170953 w 206734"/>
                      <a:gd name="connsiteY2" fmla="*/ 19878 h 143123"/>
                      <a:gd name="connsiteX3" fmla="*/ 206734 w 206734"/>
                      <a:gd name="connsiteY3" fmla="*/ 115294 h 143123"/>
                      <a:gd name="connsiteX4" fmla="*/ 143123 w 206734"/>
                      <a:gd name="connsiteY4" fmla="*/ 143123 h 143123"/>
                      <a:gd name="connsiteX5" fmla="*/ 23854 w 206734"/>
                      <a:gd name="connsiteY5" fmla="*/ 107342 h 143123"/>
                      <a:gd name="connsiteX6" fmla="*/ 0 w 206734"/>
                      <a:gd name="connsiteY6" fmla="*/ 0 h 143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6734" h="143123">
                        <a:moveTo>
                          <a:pt x="0" y="0"/>
                        </a:moveTo>
                        <a:lnTo>
                          <a:pt x="127221" y="27829"/>
                        </a:lnTo>
                        <a:lnTo>
                          <a:pt x="170953" y="19878"/>
                        </a:lnTo>
                        <a:lnTo>
                          <a:pt x="206734" y="115294"/>
                        </a:lnTo>
                        <a:lnTo>
                          <a:pt x="143123" y="143123"/>
                        </a:lnTo>
                        <a:lnTo>
                          <a:pt x="23854" y="10734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cxnSp>
                <p:nvCxnSpPr>
                  <p:cNvPr id="209" name="Straight Connector 208">
                    <a:extLst>
                      <a:ext uri="{FF2B5EF4-FFF2-40B4-BE49-F238E27FC236}">
                        <a16:creationId xmlns:a16="http://schemas.microsoft.com/office/drawing/2014/main" id="{26F8631B-A821-4100-A2EC-99676EDD2614}"/>
                      </a:ext>
                    </a:extLst>
                  </p:cNvPr>
                  <p:cNvCxnSpPr>
                    <a:stCxn id="208" idx="1"/>
                    <a:endCxn id="208" idx="4"/>
                  </p:cNvCxnSpPr>
                  <p:nvPr/>
                </p:nvCxnSpPr>
                <p:spPr>
                  <a:xfrm>
                    <a:off x="5251837" y="3244132"/>
                    <a:ext cx="15902" cy="115294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Straight Connector 209">
                    <a:extLst>
                      <a:ext uri="{FF2B5EF4-FFF2-40B4-BE49-F238E27FC236}">
                        <a16:creationId xmlns:a16="http://schemas.microsoft.com/office/drawing/2014/main" id="{A59A8A08-8EC0-4757-B3BD-06D1033B030F}"/>
                      </a:ext>
                    </a:extLst>
                  </p:cNvPr>
                  <p:cNvCxnSpPr>
                    <a:stCxn id="204" idx="1"/>
                    <a:endCxn id="204" idx="4"/>
                  </p:cNvCxnSpPr>
                  <p:nvPr/>
                </p:nvCxnSpPr>
                <p:spPr>
                  <a:xfrm flipH="1">
                    <a:off x="3772894" y="3184497"/>
                    <a:ext cx="67586" cy="139148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1" name="Freeform 296">
                    <a:extLst>
                      <a:ext uri="{FF2B5EF4-FFF2-40B4-BE49-F238E27FC236}">
                        <a16:creationId xmlns:a16="http://schemas.microsoft.com/office/drawing/2014/main" id="{6A0B2138-A7CE-41A0-B553-BE58BDB4CB3C}"/>
                      </a:ext>
                    </a:extLst>
                  </p:cNvPr>
                  <p:cNvSpPr/>
                  <p:nvPr/>
                </p:nvSpPr>
                <p:spPr>
                  <a:xfrm>
                    <a:off x="3582063" y="3677478"/>
                    <a:ext cx="155050" cy="326004"/>
                  </a:xfrm>
                  <a:custGeom>
                    <a:avLst/>
                    <a:gdLst>
                      <a:gd name="connsiteX0" fmla="*/ 155050 w 155050"/>
                      <a:gd name="connsiteY0" fmla="*/ 0 h 326004"/>
                      <a:gd name="connsiteX1" fmla="*/ 39756 w 155050"/>
                      <a:gd name="connsiteY1" fmla="*/ 326004 h 326004"/>
                      <a:gd name="connsiteX2" fmla="*/ 55659 w 155050"/>
                      <a:gd name="connsiteY2" fmla="*/ 135172 h 326004"/>
                      <a:gd name="connsiteX3" fmla="*/ 0 w 155050"/>
                      <a:gd name="connsiteY3" fmla="*/ 39757 h 326004"/>
                      <a:gd name="connsiteX4" fmla="*/ 67586 w 155050"/>
                      <a:gd name="connsiteY4" fmla="*/ 59635 h 326004"/>
                      <a:gd name="connsiteX5" fmla="*/ 99391 w 155050"/>
                      <a:gd name="connsiteY5" fmla="*/ 7952 h 326004"/>
                      <a:gd name="connsiteX6" fmla="*/ 155050 w 155050"/>
                      <a:gd name="connsiteY6" fmla="*/ 0 h 326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5050" h="326004">
                        <a:moveTo>
                          <a:pt x="155050" y="0"/>
                        </a:moveTo>
                        <a:lnTo>
                          <a:pt x="39756" y="326004"/>
                        </a:lnTo>
                        <a:lnTo>
                          <a:pt x="55659" y="135172"/>
                        </a:lnTo>
                        <a:lnTo>
                          <a:pt x="0" y="39757"/>
                        </a:lnTo>
                        <a:lnTo>
                          <a:pt x="67586" y="59635"/>
                        </a:lnTo>
                        <a:lnTo>
                          <a:pt x="99391" y="7952"/>
                        </a:lnTo>
                        <a:lnTo>
                          <a:pt x="15505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12" name="Freeform 297">
                    <a:extLst>
                      <a:ext uri="{FF2B5EF4-FFF2-40B4-BE49-F238E27FC236}">
                        <a16:creationId xmlns:a16="http://schemas.microsoft.com/office/drawing/2014/main" id="{84698B0E-864F-450D-8850-D8767CF750D4}"/>
                      </a:ext>
                    </a:extLst>
                  </p:cNvPr>
                  <p:cNvSpPr/>
                  <p:nvPr/>
                </p:nvSpPr>
                <p:spPr>
                  <a:xfrm>
                    <a:off x="4448755" y="3987579"/>
                    <a:ext cx="123245" cy="500932"/>
                  </a:xfrm>
                  <a:custGeom>
                    <a:avLst/>
                    <a:gdLst>
                      <a:gd name="connsiteX0" fmla="*/ 7951 w 123245"/>
                      <a:gd name="connsiteY0" fmla="*/ 0 h 500932"/>
                      <a:gd name="connsiteX1" fmla="*/ 123245 w 123245"/>
                      <a:gd name="connsiteY1" fmla="*/ 7951 h 500932"/>
                      <a:gd name="connsiteX2" fmla="*/ 115294 w 123245"/>
                      <a:gd name="connsiteY2" fmla="*/ 294198 h 500932"/>
                      <a:gd name="connsiteX3" fmla="*/ 59635 w 123245"/>
                      <a:gd name="connsiteY3" fmla="*/ 500932 h 500932"/>
                      <a:gd name="connsiteX4" fmla="*/ 0 w 123245"/>
                      <a:gd name="connsiteY4" fmla="*/ 238539 h 500932"/>
                      <a:gd name="connsiteX5" fmla="*/ 7951 w 123245"/>
                      <a:gd name="connsiteY5" fmla="*/ 0 h 500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3245" h="500932">
                        <a:moveTo>
                          <a:pt x="7951" y="0"/>
                        </a:moveTo>
                        <a:lnTo>
                          <a:pt x="123245" y="7951"/>
                        </a:lnTo>
                        <a:lnTo>
                          <a:pt x="115294" y="294198"/>
                        </a:lnTo>
                        <a:lnTo>
                          <a:pt x="59635" y="500932"/>
                        </a:lnTo>
                        <a:lnTo>
                          <a:pt x="0" y="238539"/>
                        </a:lnTo>
                        <a:lnTo>
                          <a:pt x="795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cxnSp>
                <p:nvCxnSpPr>
                  <p:cNvPr id="213" name="Straight Connector 212">
                    <a:extLst>
                      <a:ext uri="{FF2B5EF4-FFF2-40B4-BE49-F238E27FC236}">
                        <a16:creationId xmlns:a16="http://schemas.microsoft.com/office/drawing/2014/main" id="{0C892A61-66E8-443B-8FB4-FB398B2338F4}"/>
                      </a:ext>
                    </a:extLst>
                  </p:cNvPr>
                  <p:cNvCxnSpPr/>
                  <p:nvPr/>
                </p:nvCxnSpPr>
                <p:spPr>
                  <a:xfrm>
                    <a:off x="4452730" y="4114800"/>
                    <a:ext cx="119270" cy="7951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4" name="Freeform 299">
                    <a:extLst>
                      <a:ext uri="{FF2B5EF4-FFF2-40B4-BE49-F238E27FC236}">
                        <a16:creationId xmlns:a16="http://schemas.microsoft.com/office/drawing/2014/main" id="{464E17DF-1AE3-48FB-BE5C-477CE4435F3D}"/>
                      </a:ext>
                    </a:extLst>
                  </p:cNvPr>
                  <p:cNvSpPr/>
                  <p:nvPr/>
                </p:nvSpPr>
                <p:spPr>
                  <a:xfrm>
                    <a:off x="5319423" y="3693381"/>
                    <a:ext cx="174928" cy="337930"/>
                  </a:xfrm>
                  <a:custGeom>
                    <a:avLst/>
                    <a:gdLst>
                      <a:gd name="connsiteX0" fmla="*/ 0 w 174928"/>
                      <a:gd name="connsiteY0" fmla="*/ 0 h 337930"/>
                      <a:gd name="connsiteX1" fmla="*/ 59634 w 174928"/>
                      <a:gd name="connsiteY1" fmla="*/ 178904 h 337930"/>
                      <a:gd name="connsiteX2" fmla="*/ 131196 w 174928"/>
                      <a:gd name="connsiteY2" fmla="*/ 337930 h 337930"/>
                      <a:gd name="connsiteX3" fmla="*/ 123245 w 174928"/>
                      <a:gd name="connsiteY3" fmla="*/ 139148 h 337930"/>
                      <a:gd name="connsiteX4" fmla="*/ 174928 w 174928"/>
                      <a:gd name="connsiteY4" fmla="*/ 55659 h 337930"/>
                      <a:gd name="connsiteX5" fmla="*/ 147099 w 174928"/>
                      <a:gd name="connsiteY5" fmla="*/ 55659 h 337930"/>
                      <a:gd name="connsiteX6" fmla="*/ 91440 w 174928"/>
                      <a:gd name="connsiteY6" fmla="*/ 71562 h 337930"/>
                      <a:gd name="connsiteX7" fmla="*/ 79513 w 174928"/>
                      <a:gd name="connsiteY7" fmla="*/ 35781 h 337930"/>
                      <a:gd name="connsiteX8" fmla="*/ 0 w 174928"/>
                      <a:gd name="connsiteY8" fmla="*/ 0 h 337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4928" h="337930">
                        <a:moveTo>
                          <a:pt x="0" y="0"/>
                        </a:moveTo>
                        <a:lnTo>
                          <a:pt x="59634" y="178904"/>
                        </a:lnTo>
                        <a:lnTo>
                          <a:pt x="131196" y="337930"/>
                        </a:lnTo>
                        <a:lnTo>
                          <a:pt x="123245" y="139148"/>
                        </a:lnTo>
                        <a:lnTo>
                          <a:pt x="174928" y="55659"/>
                        </a:lnTo>
                        <a:lnTo>
                          <a:pt x="147099" y="55659"/>
                        </a:lnTo>
                        <a:lnTo>
                          <a:pt x="91440" y="71562"/>
                        </a:lnTo>
                        <a:lnTo>
                          <a:pt x="79513" y="357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15" name="Freeform 300">
                    <a:extLst>
                      <a:ext uri="{FF2B5EF4-FFF2-40B4-BE49-F238E27FC236}">
                        <a16:creationId xmlns:a16="http://schemas.microsoft.com/office/drawing/2014/main" id="{A56BFB73-F29E-45B8-993B-D2F0CBA0E5C4}"/>
                      </a:ext>
                    </a:extLst>
                  </p:cNvPr>
                  <p:cNvSpPr/>
                  <p:nvPr/>
                </p:nvSpPr>
                <p:spPr>
                  <a:xfrm>
                    <a:off x="4412974" y="1470991"/>
                    <a:ext cx="254442" cy="147099"/>
                  </a:xfrm>
                  <a:custGeom>
                    <a:avLst/>
                    <a:gdLst>
                      <a:gd name="connsiteX0" fmla="*/ 254442 w 254442"/>
                      <a:gd name="connsiteY0" fmla="*/ 147099 h 147099"/>
                      <a:gd name="connsiteX1" fmla="*/ 0 w 254442"/>
                      <a:gd name="connsiteY1" fmla="*/ 147099 h 147099"/>
                      <a:gd name="connsiteX2" fmla="*/ 0 w 254442"/>
                      <a:gd name="connsiteY2" fmla="*/ 51684 h 147099"/>
                      <a:gd name="connsiteX3" fmla="*/ 35781 w 254442"/>
                      <a:gd name="connsiteY3" fmla="*/ 47708 h 147099"/>
                      <a:gd name="connsiteX4" fmla="*/ 51683 w 254442"/>
                      <a:gd name="connsiteY4" fmla="*/ 3976 h 147099"/>
                      <a:gd name="connsiteX5" fmla="*/ 234563 w 254442"/>
                      <a:gd name="connsiteY5" fmla="*/ 0 h 147099"/>
                      <a:gd name="connsiteX6" fmla="*/ 218661 w 254442"/>
                      <a:gd name="connsiteY6" fmla="*/ 47708 h 147099"/>
                      <a:gd name="connsiteX7" fmla="*/ 238539 w 254442"/>
                      <a:gd name="connsiteY7" fmla="*/ 67586 h 147099"/>
                      <a:gd name="connsiteX8" fmla="*/ 254442 w 254442"/>
                      <a:gd name="connsiteY8" fmla="*/ 147099 h 1470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54442" h="147099">
                        <a:moveTo>
                          <a:pt x="254442" y="147099"/>
                        </a:moveTo>
                        <a:lnTo>
                          <a:pt x="0" y="147099"/>
                        </a:lnTo>
                        <a:lnTo>
                          <a:pt x="0" y="51684"/>
                        </a:lnTo>
                        <a:lnTo>
                          <a:pt x="35781" y="47708"/>
                        </a:lnTo>
                        <a:lnTo>
                          <a:pt x="51683" y="3976"/>
                        </a:lnTo>
                        <a:lnTo>
                          <a:pt x="234563" y="0"/>
                        </a:lnTo>
                        <a:lnTo>
                          <a:pt x="218661" y="47708"/>
                        </a:lnTo>
                        <a:lnTo>
                          <a:pt x="238539" y="67586"/>
                        </a:lnTo>
                        <a:lnTo>
                          <a:pt x="254442" y="147099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16" name="Freeform 301">
                    <a:extLst>
                      <a:ext uri="{FF2B5EF4-FFF2-40B4-BE49-F238E27FC236}">
                        <a16:creationId xmlns:a16="http://schemas.microsoft.com/office/drawing/2014/main" id="{9E64FE28-E83B-4709-9A45-A6D87DA84EA8}"/>
                      </a:ext>
                    </a:extLst>
                  </p:cNvPr>
                  <p:cNvSpPr/>
                  <p:nvPr/>
                </p:nvSpPr>
                <p:spPr>
                  <a:xfrm>
                    <a:off x="4313583" y="1534602"/>
                    <a:ext cx="107342" cy="159026"/>
                  </a:xfrm>
                  <a:custGeom>
                    <a:avLst/>
                    <a:gdLst>
                      <a:gd name="connsiteX0" fmla="*/ 0 w 107342"/>
                      <a:gd name="connsiteY0" fmla="*/ 119269 h 159026"/>
                      <a:gd name="connsiteX1" fmla="*/ 47707 w 107342"/>
                      <a:gd name="connsiteY1" fmla="*/ 19878 h 159026"/>
                      <a:gd name="connsiteX2" fmla="*/ 71561 w 107342"/>
                      <a:gd name="connsiteY2" fmla="*/ 0 h 159026"/>
                      <a:gd name="connsiteX3" fmla="*/ 103367 w 107342"/>
                      <a:gd name="connsiteY3" fmla="*/ 0 h 159026"/>
                      <a:gd name="connsiteX4" fmla="*/ 107342 w 107342"/>
                      <a:gd name="connsiteY4" fmla="*/ 159026 h 159026"/>
                      <a:gd name="connsiteX5" fmla="*/ 67586 w 107342"/>
                      <a:gd name="connsiteY5" fmla="*/ 147099 h 159026"/>
                      <a:gd name="connsiteX6" fmla="*/ 0 w 107342"/>
                      <a:gd name="connsiteY6" fmla="*/ 119269 h 159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7342" h="159026">
                        <a:moveTo>
                          <a:pt x="0" y="119269"/>
                        </a:moveTo>
                        <a:lnTo>
                          <a:pt x="47707" y="19878"/>
                        </a:lnTo>
                        <a:lnTo>
                          <a:pt x="71561" y="0"/>
                        </a:lnTo>
                        <a:lnTo>
                          <a:pt x="103367" y="0"/>
                        </a:lnTo>
                        <a:lnTo>
                          <a:pt x="107342" y="159026"/>
                        </a:lnTo>
                        <a:lnTo>
                          <a:pt x="67586" y="147099"/>
                        </a:lnTo>
                        <a:lnTo>
                          <a:pt x="0" y="119269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17" name="Freeform 302">
                    <a:extLst>
                      <a:ext uri="{FF2B5EF4-FFF2-40B4-BE49-F238E27FC236}">
                        <a16:creationId xmlns:a16="http://schemas.microsoft.com/office/drawing/2014/main" id="{E38B1C69-7FF6-4B1F-B97F-B0CC259A7474}"/>
                      </a:ext>
                    </a:extLst>
                  </p:cNvPr>
                  <p:cNvSpPr/>
                  <p:nvPr/>
                </p:nvSpPr>
                <p:spPr>
                  <a:xfrm>
                    <a:off x="4643562" y="1522675"/>
                    <a:ext cx="119269" cy="159026"/>
                  </a:xfrm>
                  <a:custGeom>
                    <a:avLst/>
                    <a:gdLst>
                      <a:gd name="connsiteX0" fmla="*/ 119269 w 119269"/>
                      <a:gd name="connsiteY0" fmla="*/ 135172 h 159026"/>
                      <a:gd name="connsiteX1" fmla="*/ 27829 w 119269"/>
                      <a:gd name="connsiteY1" fmla="*/ 159026 h 159026"/>
                      <a:gd name="connsiteX2" fmla="*/ 19878 w 119269"/>
                      <a:gd name="connsiteY2" fmla="*/ 35781 h 159026"/>
                      <a:gd name="connsiteX3" fmla="*/ 0 w 119269"/>
                      <a:gd name="connsiteY3" fmla="*/ 0 h 159026"/>
                      <a:gd name="connsiteX4" fmla="*/ 51683 w 119269"/>
                      <a:gd name="connsiteY4" fmla="*/ 7951 h 159026"/>
                      <a:gd name="connsiteX5" fmla="*/ 67586 w 119269"/>
                      <a:gd name="connsiteY5" fmla="*/ 31805 h 159026"/>
                      <a:gd name="connsiteX6" fmla="*/ 91440 w 119269"/>
                      <a:gd name="connsiteY6" fmla="*/ 47708 h 159026"/>
                      <a:gd name="connsiteX7" fmla="*/ 119269 w 119269"/>
                      <a:gd name="connsiteY7" fmla="*/ 135172 h 159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9269" h="159026">
                        <a:moveTo>
                          <a:pt x="119269" y="135172"/>
                        </a:moveTo>
                        <a:lnTo>
                          <a:pt x="27829" y="159026"/>
                        </a:lnTo>
                        <a:lnTo>
                          <a:pt x="19878" y="35781"/>
                        </a:lnTo>
                        <a:lnTo>
                          <a:pt x="0" y="0"/>
                        </a:lnTo>
                        <a:lnTo>
                          <a:pt x="51683" y="7951"/>
                        </a:lnTo>
                        <a:lnTo>
                          <a:pt x="67586" y="31805"/>
                        </a:lnTo>
                        <a:lnTo>
                          <a:pt x="91440" y="47708"/>
                        </a:lnTo>
                        <a:lnTo>
                          <a:pt x="119269" y="13517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18" name="Freeform 303">
                    <a:extLst>
                      <a:ext uri="{FF2B5EF4-FFF2-40B4-BE49-F238E27FC236}">
                        <a16:creationId xmlns:a16="http://schemas.microsoft.com/office/drawing/2014/main" id="{E008BDCF-FA47-4698-B54A-86264506D267}"/>
                      </a:ext>
                    </a:extLst>
                  </p:cNvPr>
                  <p:cNvSpPr/>
                  <p:nvPr/>
                </p:nvSpPr>
                <p:spPr>
                  <a:xfrm>
                    <a:off x="4376738" y="1443038"/>
                    <a:ext cx="328612" cy="83343"/>
                  </a:xfrm>
                  <a:custGeom>
                    <a:avLst/>
                    <a:gdLst>
                      <a:gd name="connsiteX0" fmla="*/ 0 w 328612"/>
                      <a:gd name="connsiteY0" fmla="*/ 83343 h 83343"/>
                      <a:gd name="connsiteX1" fmla="*/ 4762 w 328612"/>
                      <a:gd name="connsiteY1" fmla="*/ 11906 h 83343"/>
                      <a:gd name="connsiteX2" fmla="*/ 35718 w 328612"/>
                      <a:gd name="connsiteY2" fmla="*/ 0 h 83343"/>
                      <a:gd name="connsiteX3" fmla="*/ 311943 w 328612"/>
                      <a:gd name="connsiteY3" fmla="*/ 4762 h 83343"/>
                      <a:gd name="connsiteX4" fmla="*/ 328612 w 328612"/>
                      <a:gd name="connsiteY4" fmla="*/ 14287 h 83343"/>
                      <a:gd name="connsiteX5" fmla="*/ 326231 w 328612"/>
                      <a:gd name="connsiteY5" fmla="*/ 83343 h 83343"/>
                      <a:gd name="connsiteX6" fmla="*/ 264318 w 328612"/>
                      <a:gd name="connsiteY6" fmla="*/ 76200 h 83343"/>
                      <a:gd name="connsiteX7" fmla="*/ 69056 w 328612"/>
                      <a:gd name="connsiteY7" fmla="*/ 73818 h 83343"/>
                      <a:gd name="connsiteX8" fmla="*/ 0 w 328612"/>
                      <a:gd name="connsiteY8" fmla="*/ 83343 h 833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28612" h="83343">
                        <a:moveTo>
                          <a:pt x="0" y="83343"/>
                        </a:moveTo>
                        <a:lnTo>
                          <a:pt x="4762" y="11906"/>
                        </a:lnTo>
                        <a:lnTo>
                          <a:pt x="35718" y="0"/>
                        </a:lnTo>
                        <a:lnTo>
                          <a:pt x="311943" y="4762"/>
                        </a:lnTo>
                        <a:lnTo>
                          <a:pt x="328612" y="14287"/>
                        </a:lnTo>
                        <a:cubicBezTo>
                          <a:pt x="327818" y="37306"/>
                          <a:pt x="327025" y="60324"/>
                          <a:pt x="326231" y="83343"/>
                        </a:cubicBezTo>
                        <a:lnTo>
                          <a:pt x="264318" y="76200"/>
                        </a:lnTo>
                        <a:lnTo>
                          <a:pt x="69056" y="73818"/>
                        </a:lnTo>
                        <a:lnTo>
                          <a:pt x="0" y="83343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cxnSp>
              <p:nvCxnSpPr>
                <p:cNvPr id="195" name="Straight Connector 194">
                  <a:extLst>
                    <a:ext uri="{FF2B5EF4-FFF2-40B4-BE49-F238E27FC236}">
                      <a16:creationId xmlns:a16="http://schemas.microsoft.com/office/drawing/2014/main" id="{36EF02E4-C984-48FC-AB5A-F6FF16DCBF24}"/>
                    </a:ext>
                  </a:extLst>
                </p:cNvPr>
                <p:cNvCxnSpPr/>
                <p:nvPr/>
              </p:nvCxnSpPr>
              <p:spPr>
                <a:xfrm>
                  <a:off x="2691897" y="5869663"/>
                  <a:ext cx="54321" cy="144856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>
                  <a:extLst>
                    <a:ext uri="{FF2B5EF4-FFF2-40B4-BE49-F238E27FC236}">
                      <a16:creationId xmlns:a16="http://schemas.microsoft.com/office/drawing/2014/main" id="{3EF85EF6-F348-4694-A854-565B219D111D}"/>
                    </a:ext>
                  </a:extLst>
                </p:cNvPr>
                <p:cNvCxnSpPr/>
                <p:nvPr/>
              </p:nvCxnSpPr>
              <p:spPr>
                <a:xfrm flipV="1">
                  <a:off x="2746217" y="5869666"/>
                  <a:ext cx="42250" cy="144854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8" name="Group 257"/>
            <p:cNvGrpSpPr/>
            <p:nvPr/>
          </p:nvGrpSpPr>
          <p:grpSpPr>
            <a:xfrm>
              <a:off x="892366" y="2217372"/>
              <a:ext cx="40022" cy="836856"/>
              <a:chOff x="892366" y="2217372"/>
              <a:chExt cx="40022" cy="836856"/>
            </a:xfrm>
          </p:grpSpPr>
          <p:grpSp>
            <p:nvGrpSpPr>
              <p:cNvPr id="255" name="Group 254"/>
              <p:cNvGrpSpPr/>
              <p:nvPr/>
            </p:nvGrpSpPr>
            <p:grpSpPr>
              <a:xfrm>
                <a:off x="892366" y="3019700"/>
                <a:ext cx="40022" cy="34528"/>
                <a:chOff x="892366" y="3019700"/>
                <a:chExt cx="40022" cy="34528"/>
              </a:xfrm>
            </p:grpSpPr>
            <p:sp>
              <p:nvSpPr>
                <p:cNvPr id="248" name="Line 19">
                  <a:extLst>
                    <a:ext uri="{FF2B5EF4-FFF2-40B4-BE49-F238E27FC236}">
                      <a16:creationId xmlns:a16="http://schemas.microsoft.com/office/drawing/2014/main" id="{775F08E3-D619-47AA-915F-A4B71759DA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02567" y="3019700"/>
                  <a:ext cx="1961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249" name="Line 26">
                  <a:extLst>
                    <a:ext uri="{FF2B5EF4-FFF2-40B4-BE49-F238E27FC236}">
                      <a16:creationId xmlns:a16="http://schemas.microsoft.com/office/drawing/2014/main" id="{1D664EEA-D9BD-448A-8EA7-7B7D0EE8F5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366" y="3019700"/>
                  <a:ext cx="0" cy="3452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250" name="Line 27">
                  <a:extLst>
                    <a:ext uri="{FF2B5EF4-FFF2-40B4-BE49-F238E27FC236}">
                      <a16:creationId xmlns:a16="http://schemas.microsoft.com/office/drawing/2014/main" id="{C7A2EF48-8152-4CCF-8613-9673E972F0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366" y="3054228"/>
                  <a:ext cx="4002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251" name="Line 28">
                  <a:extLst>
                    <a:ext uri="{FF2B5EF4-FFF2-40B4-BE49-F238E27FC236}">
                      <a16:creationId xmlns:a16="http://schemas.microsoft.com/office/drawing/2014/main" id="{0FB3CE5A-438B-4553-9E7B-0D88C0E6B7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32387" y="3019700"/>
                  <a:ext cx="0" cy="3452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252" name="Line 29">
                  <a:extLst>
                    <a:ext uri="{FF2B5EF4-FFF2-40B4-BE49-F238E27FC236}">
                      <a16:creationId xmlns:a16="http://schemas.microsoft.com/office/drawing/2014/main" id="{5812BC2B-751B-41EA-894C-0E4A51C150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92366" y="3019700"/>
                  <a:ext cx="4002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</p:grp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7905D958-556D-44AE-94E4-F87AE9B65E15}"/>
                  </a:ext>
                </a:extLst>
              </p:cNvPr>
              <p:cNvSpPr/>
              <p:nvPr/>
            </p:nvSpPr>
            <p:spPr>
              <a:xfrm>
                <a:off x="901330" y="2217372"/>
                <a:ext cx="18288" cy="796448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+mj-lt"/>
                </a:endParaRPr>
              </a:p>
            </p:txBody>
          </p:sp>
        </p:grpSp>
        <p:sp>
          <p:nvSpPr>
            <p:cNvPr id="259" name="Freeform 258"/>
            <p:cNvSpPr/>
            <p:nvPr/>
          </p:nvSpPr>
          <p:spPr>
            <a:xfrm>
              <a:off x="521677" y="2604477"/>
              <a:ext cx="7725508" cy="502138"/>
            </a:xfrm>
            <a:custGeom>
              <a:avLst/>
              <a:gdLst>
                <a:gd name="connsiteX0" fmla="*/ 0 w 7725508"/>
                <a:gd name="connsiteY0" fmla="*/ 502138 h 502138"/>
                <a:gd name="connsiteX1" fmla="*/ 322385 w 7725508"/>
                <a:gd name="connsiteY1" fmla="*/ 449385 h 502138"/>
                <a:gd name="connsiteX2" fmla="*/ 527538 w 7725508"/>
                <a:gd name="connsiteY2" fmla="*/ 437661 h 502138"/>
                <a:gd name="connsiteX3" fmla="*/ 885092 w 7725508"/>
                <a:gd name="connsiteY3" fmla="*/ 332154 h 502138"/>
                <a:gd name="connsiteX4" fmla="*/ 1512277 w 7725508"/>
                <a:gd name="connsiteY4" fmla="*/ 343877 h 502138"/>
                <a:gd name="connsiteX5" fmla="*/ 1828800 w 7725508"/>
                <a:gd name="connsiteY5" fmla="*/ 314569 h 502138"/>
                <a:gd name="connsiteX6" fmla="*/ 2074985 w 7725508"/>
                <a:gd name="connsiteY6" fmla="*/ 320431 h 502138"/>
                <a:gd name="connsiteX7" fmla="*/ 2409092 w 7725508"/>
                <a:gd name="connsiteY7" fmla="*/ 367323 h 502138"/>
                <a:gd name="connsiteX8" fmla="*/ 2620108 w 7725508"/>
                <a:gd name="connsiteY8" fmla="*/ 302846 h 502138"/>
                <a:gd name="connsiteX9" fmla="*/ 2760785 w 7725508"/>
                <a:gd name="connsiteY9" fmla="*/ 197338 h 502138"/>
                <a:gd name="connsiteX10" fmla="*/ 3171092 w 7725508"/>
                <a:gd name="connsiteY10" fmla="*/ 50800 h 502138"/>
                <a:gd name="connsiteX11" fmla="*/ 3493477 w 7725508"/>
                <a:gd name="connsiteY11" fmla="*/ 15631 h 502138"/>
                <a:gd name="connsiteX12" fmla="*/ 3956538 w 7725508"/>
                <a:gd name="connsiteY12" fmla="*/ 144585 h 502138"/>
                <a:gd name="connsiteX13" fmla="*/ 4366846 w 7725508"/>
                <a:gd name="connsiteY13" fmla="*/ 132861 h 502138"/>
                <a:gd name="connsiteX14" fmla="*/ 4560277 w 7725508"/>
                <a:gd name="connsiteY14" fmla="*/ 132861 h 502138"/>
                <a:gd name="connsiteX15" fmla="*/ 4923692 w 7725508"/>
                <a:gd name="connsiteY15" fmla="*/ 127000 h 502138"/>
                <a:gd name="connsiteX16" fmla="*/ 5334000 w 7725508"/>
                <a:gd name="connsiteY16" fmla="*/ 197338 h 502138"/>
                <a:gd name="connsiteX17" fmla="*/ 5732585 w 7725508"/>
                <a:gd name="connsiteY17" fmla="*/ 302846 h 502138"/>
                <a:gd name="connsiteX18" fmla="*/ 6178061 w 7725508"/>
                <a:gd name="connsiteY18" fmla="*/ 332154 h 502138"/>
                <a:gd name="connsiteX19" fmla="*/ 6488723 w 7725508"/>
                <a:gd name="connsiteY19" fmla="*/ 338015 h 502138"/>
                <a:gd name="connsiteX20" fmla="*/ 6828692 w 7725508"/>
                <a:gd name="connsiteY20" fmla="*/ 273538 h 502138"/>
                <a:gd name="connsiteX21" fmla="*/ 7127631 w 7725508"/>
                <a:gd name="connsiteY21" fmla="*/ 314569 h 502138"/>
                <a:gd name="connsiteX22" fmla="*/ 7573108 w 7725508"/>
                <a:gd name="connsiteY22" fmla="*/ 296985 h 502138"/>
                <a:gd name="connsiteX23" fmla="*/ 7725508 w 7725508"/>
                <a:gd name="connsiteY23" fmla="*/ 255954 h 50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725508" h="502138">
                  <a:moveTo>
                    <a:pt x="0" y="502138"/>
                  </a:moveTo>
                  <a:cubicBezTo>
                    <a:pt x="117231" y="481134"/>
                    <a:pt x="234462" y="460131"/>
                    <a:pt x="322385" y="449385"/>
                  </a:cubicBezTo>
                  <a:cubicBezTo>
                    <a:pt x="410308" y="438639"/>
                    <a:pt x="433754" y="457199"/>
                    <a:pt x="527538" y="437661"/>
                  </a:cubicBezTo>
                  <a:cubicBezTo>
                    <a:pt x="621322" y="418123"/>
                    <a:pt x="720969" y="347785"/>
                    <a:pt x="885092" y="332154"/>
                  </a:cubicBezTo>
                  <a:cubicBezTo>
                    <a:pt x="1049215" y="316523"/>
                    <a:pt x="1354992" y="346808"/>
                    <a:pt x="1512277" y="343877"/>
                  </a:cubicBezTo>
                  <a:cubicBezTo>
                    <a:pt x="1669562" y="340946"/>
                    <a:pt x="1735015" y="318477"/>
                    <a:pt x="1828800" y="314569"/>
                  </a:cubicBezTo>
                  <a:cubicBezTo>
                    <a:pt x="1922585" y="310661"/>
                    <a:pt x="1978270" y="311639"/>
                    <a:pt x="2074985" y="320431"/>
                  </a:cubicBezTo>
                  <a:cubicBezTo>
                    <a:pt x="2171700" y="329223"/>
                    <a:pt x="2318238" y="370254"/>
                    <a:pt x="2409092" y="367323"/>
                  </a:cubicBezTo>
                  <a:cubicBezTo>
                    <a:pt x="2499946" y="364392"/>
                    <a:pt x="2561493" y="331177"/>
                    <a:pt x="2620108" y="302846"/>
                  </a:cubicBezTo>
                  <a:cubicBezTo>
                    <a:pt x="2678723" y="274515"/>
                    <a:pt x="2668955" y="239346"/>
                    <a:pt x="2760785" y="197338"/>
                  </a:cubicBezTo>
                  <a:cubicBezTo>
                    <a:pt x="2852615" y="155330"/>
                    <a:pt x="3048977" y="81084"/>
                    <a:pt x="3171092" y="50800"/>
                  </a:cubicBezTo>
                  <a:cubicBezTo>
                    <a:pt x="3293207" y="20516"/>
                    <a:pt x="3362569" y="0"/>
                    <a:pt x="3493477" y="15631"/>
                  </a:cubicBezTo>
                  <a:cubicBezTo>
                    <a:pt x="3624385" y="31262"/>
                    <a:pt x="3810977" y="125047"/>
                    <a:pt x="3956538" y="144585"/>
                  </a:cubicBezTo>
                  <a:cubicBezTo>
                    <a:pt x="4102099" y="164123"/>
                    <a:pt x="4266223" y="134815"/>
                    <a:pt x="4366846" y="132861"/>
                  </a:cubicBezTo>
                  <a:cubicBezTo>
                    <a:pt x="4467469" y="130907"/>
                    <a:pt x="4560277" y="132861"/>
                    <a:pt x="4560277" y="132861"/>
                  </a:cubicBezTo>
                  <a:cubicBezTo>
                    <a:pt x="4653085" y="131884"/>
                    <a:pt x="4794738" y="116254"/>
                    <a:pt x="4923692" y="127000"/>
                  </a:cubicBezTo>
                  <a:cubicBezTo>
                    <a:pt x="5052646" y="137746"/>
                    <a:pt x="5199185" y="168030"/>
                    <a:pt x="5334000" y="197338"/>
                  </a:cubicBezTo>
                  <a:cubicBezTo>
                    <a:pt x="5468815" y="226646"/>
                    <a:pt x="5591908" y="280377"/>
                    <a:pt x="5732585" y="302846"/>
                  </a:cubicBezTo>
                  <a:cubicBezTo>
                    <a:pt x="5873262" y="325315"/>
                    <a:pt x="6052038" y="326293"/>
                    <a:pt x="6178061" y="332154"/>
                  </a:cubicBezTo>
                  <a:cubicBezTo>
                    <a:pt x="6304084" y="338015"/>
                    <a:pt x="6380285" y="347784"/>
                    <a:pt x="6488723" y="338015"/>
                  </a:cubicBezTo>
                  <a:cubicBezTo>
                    <a:pt x="6597161" y="328246"/>
                    <a:pt x="6722207" y="277446"/>
                    <a:pt x="6828692" y="273538"/>
                  </a:cubicBezTo>
                  <a:cubicBezTo>
                    <a:pt x="6935177" y="269630"/>
                    <a:pt x="7003562" y="310661"/>
                    <a:pt x="7127631" y="314569"/>
                  </a:cubicBezTo>
                  <a:cubicBezTo>
                    <a:pt x="7251700" y="318477"/>
                    <a:pt x="7473462" y="306754"/>
                    <a:pt x="7573108" y="296985"/>
                  </a:cubicBezTo>
                  <a:cubicBezTo>
                    <a:pt x="7672754" y="287216"/>
                    <a:pt x="7699131" y="271585"/>
                    <a:pt x="7725508" y="255954"/>
                  </a:cubicBezTo>
                </a:path>
              </a:pathLst>
            </a:cu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+mj-lt"/>
              </a:endParaRPr>
            </a:p>
          </p:txBody>
        </p:sp>
        <p:sp>
          <p:nvSpPr>
            <p:cNvPr id="260" name="Rectangle 71">
              <a:extLst>
                <a:ext uri="{FF2B5EF4-FFF2-40B4-BE49-F238E27FC236}">
                  <a16:creationId xmlns:a16="http://schemas.microsoft.com/office/drawing/2014/main" id="{F59BCA58-D879-49D0-81C6-928FD3FB3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5387" y="2797207"/>
              <a:ext cx="185092" cy="260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 err="1">
                  <a:solidFill>
                    <a:srgbClr val="000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tp</a:t>
              </a:r>
              <a:endParaRPr lang="en-US" sz="1200" dirty="0">
                <a:solidFill>
                  <a:srgbClr val="000000"/>
                </a:solidFill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61" name="Rectangle 71">
              <a:extLst>
                <a:ext uri="{FF2B5EF4-FFF2-40B4-BE49-F238E27FC236}">
                  <a16:creationId xmlns:a16="http://schemas.microsoft.com/office/drawing/2014/main" id="{F59BCA58-D879-49D0-81C6-928FD3FB3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678" y="2984776"/>
              <a:ext cx="185092" cy="260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 err="1">
                  <a:solidFill>
                    <a:srgbClr val="000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tp</a:t>
              </a:r>
              <a:endParaRPr lang="en-US" sz="1200" dirty="0">
                <a:solidFill>
                  <a:srgbClr val="000000"/>
                </a:solidFill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88" name="Rectangle 71">
              <a:extLst>
                <a:ext uri="{FF2B5EF4-FFF2-40B4-BE49-F238E27FC236}">
                  <a16:creationId xmlns:a16="http://schemas.microsoft.com/office/drawing/2014/main" id="{F59BCA58-D879-49D0-81C6-928FD3FB3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1926" y="2422059"/>
              <a:ext cx="212178" cy="260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BS</a:t>
              </a:r>
            </a:p>
          </p:txBody>
        </p:sp>
        <p:sp>
          <p:nvSpPr>
            <p:cNvPr id="290" name="Rectangle 71">
              <a:extLst>
                <a:ext uri="{FF2B5EF4-FFF2-40B4-BE49-F238E27FC236}">
                  <a16:creationId xmlns:a16="http://schemas.microsoft.com/office/drawing/2014/main" id="{F59BCA58-D879-49D0-81C6-928FD3FB3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5558" y="2422059"/>
              <a:ext cx="193218" cy="260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FS</a:t>
              </a:r>
            </a:p>
          </p:txBody>
        </p:sp>
        <p:sp>
          <p:nvSpPr>
            <p:cNvPr id="291" name="Rectangle 71">
              <a:extLst>
                <a:ext uri="{FF2B5EF4-FFF2-40B4-BE49-F238E27FC236}">
                  <a16:creationId xmlns:a16="http://schemas.microsoft.com/office/drawing/2014/main" id="{F59BCA58-D879-49D0-81C6-928FD3FB3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1388" y="2146566"/>
              <a:ext cx="212178" cy="260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BS</a:t>
              </a:r>
            </a:p>
          </p:txBody>
        </p:sp>
        <p:sp>
          <p:nvSpPr>
            <p:cNvPr id="304" name="Rectangle 71">
              <a:extLst>
                <a:ext uri="{FF2B5EF4-FFF2-40B4-BE49-F238E27FC236}">
                  <a16:creationId xmlns:a16="http://schemas.microsoft.com/office/drawing/2014/main" id="{F59BCA58-D879-49D0-81C6-928FD3FB3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8814" y="2146566"/>
              <a:ext cx="193218" cy="260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FS</a:t>
              </a:r>
            </a:p>
          </p:txBody>
        </p:sp>
        <p:sp>
          <p:nvSpPr>
            <p:cNvPr id="306" name="Rectangle 71">
              <a:extLst>
                <a:ext uri="{FF2B5EF4-FFF2-40B4-BE49-F238E27FC236}">
                  <a16:creationId xmlns:a16="http://schemas.microsoft.com/office/drawing/2014/main" id="{F59BCA58-D879-49D0-81C6-928FD3FB3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2603" y="2316269"/>
              <a:ext cx="212178" cy="260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BS</a:t>
              </a:r>
            </a:p>
          </p:txBody>
        </p:sp>
        <p:sp>
          <p:nvSpPr>
            <p:cNvPr id="307" name="Rectangle 71">
              <a:extLst>
                <a:ext uri="{FF2B5EF4-FFF2-40B4-BE49-F238E27FC236}">
                  <a16:creationId xmlns:a16="http://schemas.microsoft.com/office/drawing/2014/main" id="{F59BCA58-D879-49D0-81C6-928FD3FB3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0365" y="2316269"/>
              <a:ext cx="193218" cy="260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FS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6799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F1FECC-1E34-42F6-93E9-C97280415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D. Redundancies; 2. Vertical Network – 1D</a:t>
            </a:r>
          </a:p>
          <a:p>
            <a:pPr lvl="1"/>
            <a:r>
              <a:rPr lang="en-US" dirty="0"/>
              <a:t>In leveling, an observation between two points is </a:t>
            </a:r>
            <a:r>
              <a:rPr lang="el-GR" dirty="0">
                <a:latin typeface="GreekC"/>
                <a:cs typeface="GreekC"/>
              </a:rPr>
              <a:t>Σ</a:t>
            </a:r>
            <a:r>
              <a:rPr lang="en-US" dirty="0"/>
              <a:t>(BS) – </a:t>
            </a:r>
            <a:r>
              <a:rPr lang="el-GR" dirty="0">
                <a:latin typeface="GreekC"/>
                <a:cs typeface="GreekC"/>
              </a:rPr>
              <a:t>Σ</a:t>
            </a:r>
            <a:r>
              <a:rPr lang="en-US" dirty="0"/>
              <a:t>(FS).</a:t>
            </a:r>
          </a:p>
        </p:txBody>
      </p:sp>
      <p:sp>
        <p:nvSpPr>
          <p:cNvPr id="230" name="TextBox 229"/>
          <p:cNvSpPr txBox="1"/>
          <p:nvPr/>
        </p:nvSpPr>
        <p:spPr>
          <a:xfrm>
            <a:off x="3474720" y="3123446"/>
            <a:ext cx="51882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many observations are needed to determine elevations of points A and B?</a:t>
            </a:r>
          </a:p>
          <a:p>
            <a:endParaRPr lang="en-US" dirty="0"/>
          </a:p>
          <a:p>
            <a:r>
              <a:rPr lang="en-US" dirty="0"/>
              <a:t>Two unknowns (</a:t>
            </a:r>
            <a:r>
              <a:rPr lang="en-US" dirty="0" err="1"/>
              <a:t>Elev</a:t>
            </a:r>
            <a:r>
              <a:rPr lang="en-US" baseline="-25000" dirty="0" err="1"/>
              <a:t>A</a:t>
            </a:r>
            <a:r>
              <a:rPr lang="en-US" dirty="0"/>
              <a:t> &amp; </a:t>
            </a:r>
            <a:r>
              <a:rPr lang="en-US" dirty="0" err="1"/>
              <a:t>Elev</a:t>
            </a:r>
            <a:r>
              <a:rPr lang="en-US" baseline="-25000" dirty="0" err="1"/>
              <a:t>B</a:t>
            </a:r>
            <a:r>
              <a:rPr lang="en-US" dirty="0"/>
              <a:t>) so two observations are necessary.</a:t>
            </a:r>
          </a:p>
          <a:p>
            <a:endParaRPr lang="en-US" dirty="0"/>
          </a:p>
          <a:p>
            <a:r>
              <a:rPr lang="en-US" dirty="0"/>
              <a:t>Add a redundancy...</a:t>
            </a:r>
          </a:p>
        </p:txBody>
      </p:sp>
      <p:grpSp>
        <p:nvGrpSpPr>
          <p:cNvPr id="3" name="Group 307"/>
          <p:cNvGrpSpPr>
            <a:grpSpLocks noChangeAspect="1"/>
          </p:cNvGrpSpPr>
          <p:nvPr/>
        </p:nvGrpSpPr>
        <p:grpSpPr>
          <a:xfrm>
            <a:off x="1028612" y="1494983"/>
            <a:ext cx="5486400" cy="989016"/>
            <a:chOff x="521677" y="1951021"/>
            <a:chExt cx="7725508" cy="1392652"/>
          </a:xfrm>
        </p:grpSpPr>
        <p:sp>
          <p:nvSpPr>
            <p:cNvPr id="232" name="Rectangle 71">
              <a:extLst>
                <a:ext uri="{FF2B5EF4-FFF2-40B4-BE49-F238E27FC236}">
                  <a16:creationId xmlns:a16="http://schemas.microsoft.com/office/drawing/2014/main" id="{F59BCA58-D879-49D0-81C6-928FD3FB3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0664" y="2973053"/>
              <a:ext cx="110605" cy="260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2</a:t>
              </a:r>
            </a:p>
          </p:txBody>
        </p:sp>
        <p:sp>
          <p:nvSpPr>
            <p:cNvPr id="236" name="Rectangle 68">
              <a:extLst>
                <a:ext uri="{FF2B5EF4-FFF2-40B4-BE49-F238E27FC236}">
                  <a16:creationId xmlns:a16="http://schemas.microsoft.com/office/drawing/2014/main" id="{3F1DBA68-5C9B-4638-B21D-342E0D25E8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534" y="3083641"/>
              <a:ext cx="110605" cy="260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1</a:t>
              </a:r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9D4FD96E-E08A-4A14-BBC1-1A585C536F74}"/>
                </a:ext>
              </a:extLst>
            </p:cNvPr>
            <p:cNvSpPr/>
            <p:nvPr/>
          </p:nvSpPr>
          <p:spPr>
            <a:xfrm>
              <a:off x="4886021" y="1951021"/>
              <a:ext cx="18288" cy="79644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+mj-lt"/>
              </a:endParaRPr>
            </a:p>
          </p:txBody>
        </p:sp>
        <p:grpSp>
          <p:nvGrpSpPr>
            <p:cNvPr id="4" name="Group 256"/>
            <p:cNvGrpSpPr/>
            <p:nvPr/>
          </p:nvGrpSpPr>
          <p:grpSpPr>
            <a:xfrm>
              <a:off x="7439528" y="2077739"/>
              <a:ext cx="40022" cy="836856"/>
              <a:chOff x="7439528" y="2101187"/>
              <a:chExt cx="40022" cy="836856"/>
            </a:xfrm>
          </p:grpSpPr>
          <p:grpSp>
            <p:nvGrpSpPr>
              <p:cNvPr id="5" name="Group 255"/>
              <p:cNvGrpSpPr/>
              <p:nvPr/>
            </p:nvGrpSpPr>
            <p:grpSpPr>
              <a:xfrm>
                <a:off x="7439528" y="2903515"/>
                <a:ext cx="40022" cy="34528"/>
                <a:chOff x="7439528" y="2903515"/>
                <a:chExt cx="40022" cy="34528"/>
              </a:xfrm>
            </p:grpSpPr>
            <p:sp>
              <p:nvSpPr>
                <p:cNvPr id="346" name="Line 19">
                  <a:extLst>
                    <a:ext uri="{FF2B5EF4-FFF2-40B4-BE49-F238E27FC236}">
                      <a16:creationId xmlns:a16="http://schemas.microsoft.com/office/drawing/2014/main" id="{775F08E3-D619-47AA-915F-A4B71759DA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449729" y="2903515"/>
                  <a:ext cx="1961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347" name="Line 26">
                  <a:extLst>
                    <a:ext uri="{FF2B5EF4-FFF2-40B4-BE49-F238E27FC236}">
                      <a16:creationId xmlns:a16="http://schemas.microsoft.com/office/drawing/2014/main" id="{1D664EEA-D9BD-448A-8EA7-7B7D0EE8F5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439528" y="2903515"/>
                  <a:ext cx="0" cy="3452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348" name="Line 27">
                  <a:extLst>
                    <a:ext uri="{FF2B5EF4-FFF2-40B4-BE49-F238E27FC236}">
                      <a16:creationId xmlns:a16="http://schemas.microsoft.com/office/drawing/2014/main" id="{C7A2EF48-8152-4CCF-8613-9673E972F0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439528" y="2938043"/>
                  <a:ext cx="4002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349" name="Line 28">
                  <a:extLst>
                    <a:ext uri="{FF2B5EF4-FFF2-40B4-BE49-F238E27FC236}">
                      <a16:creationId xmlns:a16="http://schemas.microsoft.com/office/drawing/2014/main" id="{0FB3CE5A-438B-4553-9E7B-0D88C0E6B7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479549" y="2903515"/>
                  <a:ext cx="0" cy="3452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350" name="Line 29">
                  <a:extLst>
                    <a:ext uri="{FF2B5EF4-FFF2-40B4-BE49-F238E27FC236}">
                      <a16:creationId xmlns:a16="http://schemas.microsoft.com/office/drawing/2014/main" id="{5812BC2B-751B-41EA-894C-0E4A51C150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439528" y="2903515"/>
                  <a:ext cx="4002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</p:grp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7905D958-556D-44AE-94E4-F87AE9B65E15}"/>
                  </a:ext>
                </a:extLst>
              </p:cNvPr>
              <p:cNvSpPr/>
              <p:nvPr/>
            </p:nvSpPr>
            <p:spPr>
              <a:xfrm>
                <a:off x="7448492" y="2101187"/>
                <a:ext cx="18288" cy="796448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+mj-lt"/>
                </a:endParaRPr>
              </a:p>
            </p:txBody>
          </p:sp>
        </p:grpSp>
        <p:sp>
          <p:nvSpPr>
            <p:cNvPr id="305" name="Line 64">
              <a:extLst>
                <a:ext uri="{FF2B5EF4-FFF2-40B4-BE49-F238E27FC236}">
                  <a16:creationId xmlns:a16="http://schemas.microsoft.com/office/drawing/2014/main" id="{7D28E1F8-F4F2-4B80-9417-20CF2FC88C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09376" y="2585609"/>
              <a:ext cx="2514465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grpSp>
          <p:nvGrpSpPr>
            <p:cNvPr id="6" name="Group 113">
              <a:extLst>
                <a:ext uri="{FF2B5EF4-FFF2-40B4-BE49-F238E27FC236}">
                  <a16:creationId xmlns:a16="http://schemas.microsoft.com/office/drawing/2014/main" id="{FB9500E2-7FD7-4A66-BCAB-0689B18EE89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133409" y="2572238"/>
              <a:ext cx="226865" cy="401514"/>
              <a:chOff x="5473812" y="3258212"/>
              <a:chExt cx="1912288" cy="3384440"/>
            </a:xfrm>
          </p:grpSpPr>
          <p:grpSp>
            <p:nvGrpSpPr>
              <p:cNvPr id="7" name="Group 1905">
                <a:extLst>
                  <a:ext uri="{FF2B5EF4-FFF2-40B4-BE49-F238E27FC236}">
                    <a16:creationId xmlns:a16="http://schemas.microsoft.com/office/drawing/2014/main" id="{60CF21B8-4DE6-4E4A-8B1E-31BD5266ACDC}"/>
                  </a:ext>
                </a:extLst>
              </p:cNvPr>
              <p:cNvGrpSpPr/>
              <p:nvPr/>
            </p:nvGrpSpPr>
            <p:grpSpPr>
              <a:xfrm>
                <a:off x="6146584" y="3258212"/>
                <a:ext cx="579803" cy="337849"/>
                <a:chOff x="6511020" y="2181474"/>
                <a:chExt cx="579803" cy="337849"/>
              </a:xfrm>
            </p:grpSpPr>
            <p:grpSp>
              <p:nvGrpSpPr>
                <p:cNvPr id="8" name="Group 1872">
                  <a:extLst>
                    <a:ext uri="{FF2B5EF4-FFF2-40B4-BE49-F238E27FC236}">
                      <a16:creationId xmlns:a16="http://schemas.microsoft.com/office/drawing/2014/main" id="{C6D6EF8D-65FD-4DF5-8814-CF1FC9AE20B9}"/>
                    </a:ext>
                  </a:extLst>
                </p:cNvPr>
                <p:cNvGrpSpPr/>
                <p:nvPr/>
              </p:nvGrpSpPr>
              <p:grpSpPr>
                <a:xfrm>
                  <a:off x="6511020" y="2181474"/>
                  <a:ext cx="579803" cy="189166"/>
                  <a:chOff x="6472550" y="2134126"/>
                  <a:chExt cx="644226" cy="236457"/>
                </a:xfrm>
              </p:grpSpPr>
              <p:sp>
                <p:nvSpPr>
                  <p:cNvPr id="298" name="Rectangle 297">
                    <a:extLst>
                      <a:ext uri="{FF2B5EF4-FFF2-40B4-BE49-F238E27FC236}">
                        <a16:creationId xmlns:a16="http://schemas.microsoft.com/office/drawing/2014/main" id="{3E34E95B-EFE7-41D0-A23D-9A0F861F530B}"/>
                      </a:ext>
                    </a:extLst>
                  </p:cNvPr>
                  <p:cNvSpPr/>
                  <p:nvPr/>
                </p:nvSpPr>
                <p:spPr>
                  <a:xfrm>
                    <a:off x="7015540" y="2164261"/>
                    <a:ext cx="101236" cy="190093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99" name="Rectangle 298">
                    <a:extLst>
                      <a:ext uri="{FF2B5EF4-FFF2-40B4-BE49-F238E27FC236}">
                        <a16:creationId xmlns:a16="http://schemas.microsoft.com/office/drawing/2014/main" id="{807AA2FD-00B8-4A12-A7AD-1E6D77A52E39}"/>
                      </a:ext>
                    </a:extLst>
                  </p:cNvPr>
                  <p:cNvSpPr/>
                  <p:nvPr/>
                </p:nvSpPr>
                <p:spPr>
                  <a:xfrm>
                    <a:off x="6518408" y="2166582"/>
                    <a:ext cx="45719" cy="197047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300" name="Rounded Rectangle 318">
                    <a:extLst>
                      <a:ext uri="{FF2B5EF4-FFF2-40B4-BE49-F238E27FC236}">
                        <a16:creationId xmlns:a16="http://schemas.microsoft.com/office/drawing/2014/main" id="{957984AE-9990-4EA4-8036-27C403BFCA6C}"/>
                      </a:ext>
                    </a:extLst>
                  </p:cNvPr>
                  <p:cNvSpPr/>
                  <p:nvPr/>
                </p:nvSpPr>
                <p:spPr>
                  <a:xfrm>
                    <a:off x="6559621" y="2134126"/>
                    <a:ext cx="461064" cy="236456"/>
                  </a:xfrm>
                  <a:prstGeom prst="roundRect">
                    <a:avLst/>
                  </a:prstGeom>
                  <a:solidFill>
                    <a:srgbClr val="008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301" name="Rectangle 300">
                    <a:extLst>
                      <a:ext uri="{FF2B5EF4-FFF2-40B4-BE49-F238E27FC236}">
                        <a16:creationId xmlns:a16="http://schemas.microsoft.com/office/drawing/2014/main" id="{F7DBD78B-6A96-41B7-9968-9A44564F3E46}"/>
                      </a:ext>
                    </a:extLst>
                  </p:cNvPr>
                  <p:cNvSpPr/>
                  <p:nvPr/>
                </p:nvSpPr>
                <p:spPr>
                  <a:xfrm>
                    <a:off x="6472550" y="2205991"/>
                    <a:ext cx="45719" cy="108956"/>
                  </a:xfrm>
                  <a:prstGeom prst="rect">
                    <a:avLst/>
                  </a:prstGeom>
                  <a:solidFill>
                    <a:schemeClr val="tx1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302" name="Rounded Rectangle 320">
                    <a:extLst>
                      <a:ext uri="{FF2B5EF4-FFF2-40B4-BE49-F238E27FC236}">
                        <a16:creationId xmlns:a16="http://schemas.microsoft.com/office/drawing/2014/main" id="{8F57D806-CBD1-47EB-8FE3-EC4BB1D618AC}"/>
                      </a:ext>
                    </a:extLst>
                  </p:cNvPr>
                  <p:cNvSpPr/>
                  <p:nvPr/>
                </p:nvSpPr>
                <p:spPr>
                  <a:xfrm>
                    <a:off x="6672955" y="2194400"/>
                    <a:ext cx="337426" cy="176183"/>
                  </a:xfrm>
                  <a:prstGeom prst="roundRect">
                    <a:avLst/>
                  </a:prstGeom>
                  <a:solidFill>
                    <a:srgbClr val="92D05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303" name="Oval 302">
                    <a:extLst>
                      <a:ext uri="{FF2B5EF4-FFF2-40B4-BE49-F238E27FC236}">
                        <a16:creationId xmlns:a16="http://schemas.microsoft.com/office/drawing/2014/main" id="{90EC8377-2EFD-41D1-8E77-B4AE1CE793AC}"/>
                      </a:ext>
                    </a:extLst>
                  </p:cNvPr>
                  <p:cNvSpPr/>
                  <p:nvPr/>
                </p:nvSpPr>
                <p:spPr>
                  <a:xfrm>
                    <a:off x="6858411" y="2247719"/>
                    <a:ext cx="121061" cy="104319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tx1">
                          <a:lumMod val="75000"/>
                          <a:lumOff val="25000"/>
                          <a:shade val="30000"/>
                          <a:satMod val="115000"/>
                        </a:schemeClr>
                      </a:gs>
                      <a:gs pos="50000">
                        <a:schemeClr val="tx1">
                          <a:lumMod val="75000"/>
                          <a:lumOff val="25000"/>
                          <a:shade val="67500"/>
                          <a:satMod val="11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sp>
              <p:nvSpPr>
                <p:cNvPr id="287" name="Rectangle 286">
                  <a:extLst>
                    <a:ext uri="{FF2B5EF4-FFF2-40B4-BE49-F238E27FC236}">
                      <a16:creationId xmlns:a16="http://schemas.microsoft.com/office/drawing/2014/main" id="{FDF15209-F51B-4F2B-9632-CA680A6286F9}"/>
                    </a:ext>
                  </a:extLst>
                </p:cNvPr>
                <p:cNvSpPr/>
                <p:nvPr/>
              </p:nvSpPr>
              <p:spPr>
                <a:xfrm>
                  <a:off x="6614969" y="2379856"/>
                  <a:ext cx="373229" cy="41728"/>
                </a:xfrm>
                <a:prstGeom prst="rect">
                  <a:avLst/>
                </a:prstGeom>
                <a:solidFill>
                  <a:srgbClr val="008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grpSp>
              <p:nvGrpSpPr>
                <p:cNvPr id="9" name="Group 72">
                  <a:extLst>
                    <a:ext uri="{FF2B5EF4-FFF2-40B4-BE49-F238E27FC236}">
                      <a16:creationId xmlns:a16="http://schemas.microsoft.com/office/drawing/2014/main" id="{2EAF658B-6A49-4DD7-98AF-3F3564DF5FDF}"/>
                    </a:ext>
                  </a:extLst>
                </p:cNvPr>
                <p:cNvGrpSpPr/>
                <p:nvPr/>
              </p:nvGrpSpPr>
              <p:grpSpPr>
                <a:xfrm>
                  <a:off x="6808119" y="2422872"/>
                  <a:ext cx="73152" cy="57607"/>
                  <a:chOff x="5646283" y="853457"/>
                  <a:chExt cx="73152" cy="64008"/>
                </a:xfrm>
              </p:grpSpPr>
              <p:sp>
                <p:nvSpPr>
                  <p:cNvPr id="296" name="Rectangle 295">
                    <a:extLst>
                      <a:ext uri="{FF2B5EF4-FFF2-40B4-BE49-F238E27FC236}">
                        <a16:creationId xmlns:a16="http://schemas.microsoft.com/office/drawing/2014/main" id="{FDECBE9B-1220-4CF8-A6AC-5011F32DB44C}"/>
                      </a:ext>
                    </a:extLst>
                  </p:cNvPr>
                  <p:cNvSpPr/>
                  <p:nvPr/>
                </p:nvSpPr>
                <p:spPr>
                  <a:xfrm>
                    <a:off x="5668776" y="853457"/>
                    <a:ext cx="27432" cy="6400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97" name="Rectangle 296">
                    <a:extLst>
                      <a:ext uri="{FF2B5EF4-FFF2-40B4-BE49-F238E27FC236}">
                        <a16:creationId xmlns:a16="http://schemas.microsoft.com/office/drawing/2014/main" id="{A8C57C2B-AC83-4905-98B3-50FDB5CACFFC}"/>
                      </a:ext>
                    </a:extLst>
                  </p:cNvPr>
                  <p:cNvSpPr/>
                  <p:nvPr/>
                </p:nvSpPr>
                <p:spPr>
                  <a:xfrm>
                    <a:off x="5646283" y="870061"/>
                    <a:ext cx="73152" cy="27432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sp>
              <p:nvSpPr>
                <p:cNvPr id="289" name="Rectangle 288">
                  <a:extLst>
                    <a:ext uri="{FF2B5EF4-FFF2-40B4-BE49-F238E27FC236}">
                      <a16:creationId xmlns:a16="http://schemas.microsoft.com/office/drawing/2014/main" id="{5B4BC96A-F1EF-46C6-9489-545D4C672512}"/>
                    </a:ext>
                  </a:extLst>
                </p:cNvPr>
                <p:cNvSpPr/>
                <p:nvPr/>
              </p:nvSpPr>
              <p:spPr>
                <a:xfrm>
                  <a:off x="6660485" y="2478176"/>
                  <a:ext cx="293255" cy="41147"/>
                </a:xfrm>
                <a:prstGeom prst="rect">
                  <a:avLst/>
                </a:prstGeom>
                <a:solidFill>
                  <a:srgbClr val="008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grpSp>
              <p:nvGrpSpPr>
                <p:cNvPr id="10" name="Group 71">
                  <a:extLst>
                    <a:ext uri="{FF2B5EF4-FFF2-40B4-BE49-F238E27FC236}">
                      <a16:creationId xmlns:a16="http://schemas.microsoft.com/office/drawing/2014/main" id="{C5CA1B25-1649-4F67-9E9F-888A7CFE59D0}"/>
                    </a:ext>
                  </a:extLst>
                </p:cNvPr>
                <p:cNvGrpSpPr/>
                <p:nvPr/>
              </p:nvGrpSpPr>
              <p:grpSpPr>
                <a:xfrm>
                  <a:off x="6656423" y="2420912"/>
                  <a:ext cx="73152" cy="57607"/>
                  <a:chOff x="5646283" y="853457"/>
                  <a:chExt cx="73152" cy="64008"/>
                </a:xfrm>
              </p:grpSpPr>
              <p:sp>
                <p:nvSpPr>
                  <p:cNvPr id="294" name="Rectangle 293">
                    <a:extLst>
                      <a:ext uri="{FF2B5EF4-FFF2-40B4-BE49-F238E27FC236}">
                        <a16:creationId xmlns:a16="http://schemas.microsoft.com/office/drawing/2014/main" id="{A6DB63FE-E3FE-4CA8-8024-89E69D506A99}"/>
                      </a:ext>
                    </a:extLst>
                  </p:cNvPr>
                  <p:cNvSpPr/>
                  <p:nvPr/>
                </p:nvSpPr>
                <p:spPr>
                  <a:xfrm>
                    <a:off x="5668776" y="853457"/>
                    <a:ext cx="27432" cy="6400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95" name="Rectangle 294">
                    <a:extLst>
                      <a:ext uri="{FF2B5EF4-FFF2-40B4-BE49-F238E27FC236}">
                        <a16:creationId xmlns:a16="http://schemas.microsoft.com/office/drawing/2014/main" id="{F358DC30-081A-4014-A5C3-16B58FDDB22F}"/>
                      </a:ext>
                    </a:extLst>
                  </p:cNvPr>
                  <p:cNvSpPr/>
                  <p:nvPr/>
                </p:nvSpPr>
                <p:spPr>
                  <a:xfrm>
                    <a:off x="5646283" y="870061"/>
                    <a:ext cx="73152" cy="27432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grpSp>
              <p:nvGrpSpPr>
                <p:cNvPr id="11" name="Group 72">
                  <a:extLst>
                    <a:ext uri="{FF2B5EF4-FFF2-40B4-BE49-F238E27FC236}">
                      <a16:creationId xmlns:a16="http://schemas.microsoft.com/office/drawing/2014/main" id="{00367FFD-F3D7-4877-B84E-63076AAEC055}"/>
                    </a:ext>
                  </a:extLst>
                </p:cNvPr>
                <p:cNvGrpSpPr/>
                <p:nvPr/>
              </p:nvGrpSpPr>
              <p:grpSpPr>
                <a:xfrm>
                  <a:off x="6867299" y="2422872"/>
                  <a:ext cx="73152" cy="57607"/>
                  <a:chOff x="5646283" y="853457"/>
                  <a:chExt cx="73152" cy="64008"/>
                </a:xfrm>
              </p:grpSpPr>
              <p:sp>
                <p:nvSpPr>
                  <p:cNvPr id="292" name="Rectangle 291">
                    <a:extLst>
                      <a:ext uri="{FF2B5EF4-FFF2-40B4-BE49-F238E27FC236}">
                        <a16:creationId xmlns:a16="http://schemas.microsoft.com/office/drawing/2014/main" id="{7F5DD830-6B48-4A0F-9B4D-8491CF4809F1}"/>
                      </a:ext>
                    </a:extLst>
                  </p:cNvPr>
                  <p:cNvSpPr/>
                  <p:nvPr/>
                </p:nvSpPr>
                <p:spPr>
                  <a:xfrm>
                    <a:off x="5668776" y="853457"/>
                    <a:ext cx="27432" cy="6400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93" name="Rectangle 292">
                    <a:extLst>
                      <a:ext uri="{FF2B5EF4-FFF2-40B4-BE49-F238E27FC236}">
                        <a16:creationId xmlns:a16="http://schemas.microsoft.com/office/drawing/2014/main" id="{7B6E633B-4BE5-49C2-AF16-CF8FD8697A43}"/>
                      </a:ext>
                    </a:extLst>
                  </p:cNvPr>
                  <p:cNvSpPr/>
                  <p:nvPr/>
                </p:nvSpPr>
                <p:spPr>
                  <a:xfrm>
                    <a:off x="5646283" y="870061"/>
                    <a:ext cx="73152" cy="27432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</p:grpSp>
          <p:grpSp>
            <p:nvGrpSpPr>
              <p:cNvPr id="12" name="Group 1924">
                <a:extLst>
                  <a:ext uri="{FF2B5EF4-FFF2-40B4-BE49-F238E27FC236}">
                    <a16:creationId xmlns:a16="http://schemas.microsoft.com/office/drawing/2014/main" id="{19BD9E8C-A17D-46B8-8D64-D595395FEF1B}"/>
                  </a:ext>
                </a:extLst>
              </p:cNvPr>
              <p:cNvGrpSpPr/>
              <p:nvPr/>
            </p:nvGrpSpPr>
            <p:grpSpPr>
              <a:xfrm>
                <a:off x="5473812" y="3597179"/>
                <a:ext cx="1912288" cy="3045473"/>
                <a:chOff x="1812899" y="3196301"/>
                <a:chExt cx="1912288" cy="3045473"/>
              </a:xfrm>
            </p:grpSpPr>
            <p:grpSp>
              <p:nvGrpSpPr>
                <p:cNvPr id="13" name="Group 53">
                  <a:extLst>
                    <a:ext uri="{FF2B5EF4-FFF2-40B4-BE49-F238E27FC236}">
                      <a16:creationId xmlns:a16="http://schemas.microsoft.com/office/drawing/2014/main" id="{467B8F9C-E376-46FE-A791-3F08C55DDD7F}"/>
                    </a:ext>
                  </a:extLst>
                </p:cNvPr>
                <p:cNvGrpSpPr/>
                <p:nvPr/>
              </p:nvGrpSpPr>
              <p:grpSpPr>
                <a:xfrm>
                  <a:off x="1812899" y="3196301"/>
                  <a:ext cx="1912288" cy="3045473"/>
                  <a:chOff x="3582063" y="1443038"/>
                  <a:chExt cx="1912288" cy="3045473"/>
                </a:xfrm>
              </p:grpSpPr>
              <p:sp>
                <p:nvSpPr>
                  <p:cNvPr id="264" name="Freeform 282">
                    <a:extLst>
                      <a:ext uri="{FF2B5EF4-FFF2-40B4-BE49-F238E27FC236}">
                        <a16:creationId xmlns:a16="http://schemas.microsoft.com/office/drawing/2014/main" id="{F6F5FA4A-2AAE-425E-92B1-B4D6CBAD6D08}"/>
                      </a:ext>
                    </a:extLst>
                  </p:cNvPr>
                  <p:cNvSpPr/>
                  <p:nvPr/>
                </p:nvSpPr>
                <p:spPr>
                  <a:xfrm>
                    <a:off x="4436828" y="2027583"/>
                    <a:ext cx="174929" cy="1963972"/>
                  </a:xfrm>
                  <a:custGeom>
                    <a:avLst/>
                    <a:gdLst>
                      <a:gd name="connsiteX0" fmla="*/ 23854 w 174929"/>
                      <a:gd name="connsiteY0" fmla="*/ 0 h 1963972"/>
                      <a:gd name="connsiteX1" fmla="*/ 174929 w 174929"/>
                      <a:gd name="connsiteY1" fmla="*/ 7951 h 1963972"/>
                      <a:gd name="connsiteX2" fmla="*/ 163002 w 174929"/>
                      <a:gd name="connsiteY2" fmla="*/ 1900361 h 1963972"/>
                      <a:gd name="connsiteX3" fmla="*/ 131196 w 174929"/>
                      <a:gd name="connsiteY3" fmla="*/ 1963972 h 1963972"/>
                      <a:gd name="connsiteX4" fmla="*/ 27829 w 174929"/>
                      <a:gd name="connsiteY4" fmla="*/ 1956020 h 1963972"/>
                      <a:gd name="connsiteX5" fmla="*/ 0 w 174929"/>
                      <a:gd name="connsiteY5" fmla="*/ 1892410 h 1963972"/>
                      <a:gd name="connsiteX6" fmla="*/ 23854 w 174929"/>
                      <a:gd name="connsiteY6" fmla="*/ 0 h 1963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74929" h="1963972">
                        <a:moveTo>
                          <a:pt x="23854" y="0"/>
                        </a:moveTo>
                        <a:lnTo>
                          <a:pt x="174929" y="7951"/>
                        </a:lnTo>
                        <a:cubicBezTo>
                          <a:pt x="170953" y="638754"/>
                          <a:pt x="166978" y="1269558"/>
                          <a:pt x="163002" y="1900361"/>
                        </a:cubicBezTo>
                        <a:lnTo>
                          <a:pt x="131196" y="1963972"/>
                        </a:lnTo>
                        <a:lnTo>
                          <a:pt x="27829" y="1956020"/>
                        </a:lnTo>
                        <a:lnTo>
                          <a:pt x="0" y="1892410"/>
                        </a:lnTo>
                        <a:lnTo>
                          <a:pt x="23854" y="0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65" name="Freeform 283">
                    <a:extLst>
                      <a:ext uri="{FF2B5EF4-FFF2-40B4-BE49-F238E27FC236}">
                        <a16:creationId xmlns:a16="http://schemas.microsoft.com/office/drawing/2014/main" id="{CB5C1F8E-B422-4C75-B1E7-66A2F1C6EF7A}"/>
                      </a:ext>
                    </a:extLst>
                  </p:cNvPr>
                  <p:cNvSpPr/>
                  <p:nvPr/>
                </p:nvSpPr>
                <p:spPr>
                  <a:xfrm>
                    <a:off x="4794637" y="2087217"/>
                    <a:ext cx="608274" cy="1641945"/>
                  </a:xfrm>
                  <a:custGeom>
                    <a:avLst/>
                    <a:gdLst>
                      <a:gd name="connsiteX0" fmla="*/ 0 w 608274"/>
                      <a:gd name="connsiteY0" fmla="*/ 0 h 1641945"/>
                      <a:gd name="connsiteX1" fmla="*/ 51683 w 608274"/>
                      <a:gd name="connsiteY1" fmla="*/ 7952 h 1641945"/>
                      <a:gd name="connsiteX2" fmla="*/ 592372 w 608274"/>
                      <a:gd name="connsiteY2" fmla="*/ 1550505 h 1641945"/>
                      <a:gd name="connsiteX3" fmla="*/ 584420 w 608274"/>
                      <a:gd name="connsiteY3" fmla="*/ 1582310 h 1641945"/>
                      <a:gd name="connsiteX4" fmla="*/ 608274 w 608274"/>
                      <a:gd name="connsiteY4" fmla="*/ 1641945 h 1641945"/>
                      <a:gd name="connsiteX5" fmla="*/ 532737 w 608274"/>
                      <a:gd name="connsiteY5" fmla="*/ 1610140 h 1641945"/>
                      <a:gd name="connsiteX6" fmla="*/ 524786 w 608274"/>
                      <a:gd name="connsiteY6" fmla="*/ 1578334 h 1641945"/>
                      <a:gd name="connsiteX7" fmla="*/ 492980 w 608274"/>
                      <a:gd name="connsiteY7" fmla="*/ 1550505 h 1641945"/>
                      <a:gd name="connsiteX8" fmla="*/ 0 w 608274"/>
                      <a:gd name="connsiteY8" fmla="*/ 0 h 16419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08274" h="1641945">
                        <a:moveTo>
                          <a:pt x="0" y="0"/>
                        </a:moveTo>
                        <a:lnTo>
                          <a:pt x="51683" y="7952"/>
                        </a:lnTo>
                        <a:lnTo>
                          <a:pt x="592372" y="1550505"/>
                        </a:lnTo>
                        <a:lnTo>
                          <a:pt x="584420" y="1582310"/>
                        </a:lnTo>
                        <a:lnTo>
                          <a:pt x="608274" y="1641945"/>
                        </a:lnTo>
                        <a:lnTo>
                          <a:pt x="532737" y="1610140"/>
                        </a:lnTo>
                        <a:lnTo>
                          <a:pt x="524786" y="1578334"/>
                        </a:lnTo>
                        <a:lnTo>
                          <a:pt x="492980" y="155050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66" name="Freeform 284">
                    <a:extLst>
                      <a:ext uri="{FF2B5EF4-FFF2-40B4-BE49-F238E27FC236}">
                        <a16:creationId xmlns:a16="http://schemas.microsoft.com/office/drawing/2014/main" id="{99ED9818-B5F9-45F4-ABCE-558F1B12121C}"/>
                      </a:ext>
                    </a:extLst>
                  </p:cNvPr>
                  <p:cNvSpPr/>
                  <p:nvPr/>
                </p:nvSpPr>
                <p:spPr>
                  <a:xfrm>
                    <a:off x="3677478" y="2075290"/>
                    <a:ext cx="628153" cy="1614115"/>
                  </a:xfrm>
                  <a:custGeom>
                    <a:avLst/>
                    <a:gdLst>
                      <a:gd name="connsiteX0" fmla="*/ 560567 w 628153"/>
                      <a:gd name="connsiteY0" fmla="*/ 0 h 1614115"/>
                      <a:gd name="connsiteX1" fmla="*/ 107343 w 628153"/>
                      <a:gd name="connsiteY1" fmla="*/ 1248355 h 1614115"/>
                      <a:gd name="connsiteX2" fmla="*/ 0 w 628153"/>
                      <a:gd name="connsiteY2" fmla="*/ 1550505 h 1614115"/>
                      <a:gd name="connsiteX3" fmla="*/ 3976 w 628153"/>
                      <a:gd name="connsiteY3" fmla="*/ 1578334 h 1614115"/>
                      <a:gd name="connsiteX4" fmla="*/ 3976 w 628153"/>
                      <a:gd name="connsiteY4" fmla="*/ 1614115 h 1614115"/>
                      <a:gd name="connsiteX5" fmla="*/ 63611 w 628153"/>
                      <a:gd name="connsiteY5" fmla="*/ 1598213 h 1614115"/>
                      <a:gd name="connsiteX6" fmla="*/ 83489 w 628153"/>
                      <a:gd name="connsiteY6" fmla="*/ 1550505 h 1614115"/>
                      <a:gd name="connsiteX7" fmla="*/ 115294 w 628153"/>
                      <a:gd name="connsiteY7" fmla="*/ 1542553 h 1614115"/>
                      <a:gd name="connsiteX8" fmla="*/ 210710 w 628153"/>
                      <a:gd name="connsiteY8" fmla="*/ 1236428 h 1614115"/>
                      <a:gd name="connsiteX9" fmla="*/ 628153 w 628153"/>
                      <a:gd name="connsiteY9" fmla="*/ 11927 h 1614115"/>
                      <a:gd name="connsiteX10" fmla="*/ 560567 w 628153"/>
                      <a:gd name="connsiteY10" fmla="*/ 0 h 1614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28153" h="1614115">
                        <a:moveTo>
                          <a:pt x="560567" y="0"/>
                        </a:moveTo>
                        <a:lnTo>
                          <a:pt x="107343" y="1248355"/>
                        </a:lnTo>
                        <a:lnTo>
                          <a:pt x="0" y="1550505"/>
                        </a:lnTo>
                        <a:lnTo>
                          <a:pt x="3976" y="1578334"/>
                        </a:lnTo>
                        <a:lnTo>
                          <a:pt x="3976" y="1614115"/>
                        </a:lnTo>
                        <a:lnTo>
                          <a:pt x="63611" y="1598213"/>
                        </a:lnTo>
                        <a:lnTo>
                          <a:pt x="83489" y="1550505"/>
                        </a:lnTo>
                        <a:lnTo>
                          <a:pt x="115294" y="1542553"/>
                        </a:lnTo>
                        <a:lnTo>
                          <a:pt x="210710" y="1236428"/>
                        </a:lnTo>
                        <a:lnTo>
                          <a:pt x="628153" y="11927"/>
                        </a:lnTo>
                        <a:lnTo>
                          <a:pt x="560567" y="0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67" name="Freeform 285">
                    <a:extLst>
                      <a:ext uri="{FF2B5EF4-FFF2-40B4-BE49-F238E27FC236}">
                        <a16:creationId xmlns:a16="http://schemas.microsoft.com/office/drawing/2014/main" id="{23FCCD91-00D8-4E99-A833-BFE2E6AB09B8}"/>
                      </a:ext>
                    </a:extLst>
                  </p:cNvPr>
                  <p:cNvSpPr/>
                  <p:nvPr/>
                </p:nvSpPr>
                <p:spPr>
                  <a:xfrm>
                    <a:off x="3804699" y="1665798"/>
                    <a:ext cx="568518" cy="1510748"/>
                  </a:xfrm>
                  <a:custGeom>
                    <a:avLst/>
                    <a:gdLst>
                      <a:gd name="connsiteX0" fmla="*/ 512859 w 568518"/>
                      <a:gd name="connsiteY0" fmla="*/ 0 h 1510748"/>
                      <a:gd name="connsiteX1" fmla="*/ 0 w 568518"/>
                      <a:gd name="connsiteY1" fmla="*/ 1490870 h 1510748"/>
                      <a:gd name="connsiteX2" fmla="*/ 31805 w 568518"/>
                      <a:gd name="connsiteY2" fmla="*/ 1510748 h 1510748"/>
                      <a:gd name="connsiteX3" fmla="*/ 568518 w 568518"/>
                      <a:gd name="connsiteY3" fmla="*/ 11927 h 1510748"/>
                      <a:gd name="connsiteX4" fmla="*/ 512859 w 568518"/>
                      <a:gd name="connsiteY4" fmla="*/ 0 h 15107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8518" h="1510748">
                        <a:moveTo>
                          <a:pt x="512859" y="0"/>
                        </a:moveTo>
                        <a:lnTo>
                          <a:pt x="0" y="1490870"/>
                        </a:lnTo>
                        <a:lnTo>
                          <a:pt x="31805" y="1510748"/>
                        </a:lnTo>
                        <a:lnTo>
                          <a:pt x="568518" y="11927"/>
                        </a:lnTo>
                        <a:lnTo>
                          <a:pt x="512859" y="0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68" name="Freeform 286">
                    <a:extLst>
                      <a:ext uri="{FF2B5EF4-FFF2-40B4-BE49-F238E27FC236}">
                        <a16:creationId xmlns:a16="http://schemas.microsoft.com/office/drawing/2014/main" id="{F061D15C-0927-4DF0-A494-9370CE895030}"/>
                      </a:ext>
                    </a:extLst>
                  </p:cNvPr>
                  <p:cNvSpPr/>
                  <p:nvPr/>
                </p:nvSpPr>
                <p:spPr>
                  <a:xfrm>
                    <a:off x="4397071" y="1626042"/>
                    <a:ext cx="75538" cy="1717481"/>
                  </a:xfrm>
                  <a:custGeom>
                    <a:avLst/>
                    <a:gdLst>
                      <a:gd name="connsiteX0" fmla="*/ 19879 w 75538"/>
                      <a:gd name="connsiteY0" fmla="*/ 3975 h 1717481"/>
                      <a:gd name="connsiteX1" fmla="*/ 0 w 75538"/>
                      <a:gd name="connsiteY1" fmla="*/ 1717481 h 1717481"/>
                      <a:gd name="connsiteX2" fmla="*/ 51684 w 75538"/>
                      <a:gd name="connsiteY2" fmla="*/ 1717481 h 1717481"/>
                      <a:gd name="connsiteX3" fmla="*/ 75538 w 75538"/>
                      <a:gd name="connsiteY3" fmla="*/ 0 h 1717481"/>
                      <a:gd name="connsiteX4" fmla="*/ 19879 w 75538"/>
                      <a:gd name="connsiteY4" fmla="*/ 3975 h 1717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538" h="1717481">
                        <a:moveTo>
                          <a:pt x="19879" y="3975"/>
                        </a:moveTo>
                        <a:lnTo>
                          <a:pt x="0" y="1717481"/>
                        </a:lnTo>
                        <a:lnTo>
                          <a:pt x="51684" y="1717481"/>
                        </a:lnTo>
                        <a:lnTo>
                          <a:pt x="75538" y="0"/>
                        </a:lnTo>
                        <a:lnTo>
                          <a:pt x="19879" y="3975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69" name="Freeform 287">
                    <a:extLst>
                      <a:ext uri="{FF2B5EF4-FFF2-40B4-BE49-F238E27FC236}">
                        <a16:creationId xmlns:a16="http://schemas.microsoft.com/office/drawing/2014/main" id="{E7CBB7F3-22B5-4511-BD3D-DC4570734B2B}"/>
                      </a:ext>
                    </a:extLst>
                  </p:cNvPr>
                  <p:cNvSpPr/>
                  <p:nvPr/>
                </p:nvSpPr>
                <p:spPr>
                  <a:xfrm>
                    <a:off x="4603805" y="1618090"/>
                    <a:ext cx="51684" cy="1733385"/>
                  </a:xfrm>
                  <a:custGeom>
                    <a:avLst/>
                    <a:gdLst>
                      <a:gd name="connsiteX0" fmla="*/ 0 w 51684"/>
                      <a:gd name="connsiteY0" fmla="*/ 3976 h 1733385"/>
                      <a:gd name="connsiteX1" fmla="*/ 3976 w 51684"/>
                      <a:gd name="connsiteY1" fmla="*/ 1725433 h 1733385"/>
                      <a:gd name="connsiteX2" fmla="*/ 47708 w 51684"/>
                      <a:gd name="connsiteY2" fmla="*/ 1733385 h 1733385"/>
                      <a:gd name="connsiteX3" fmla="*/ 51684 w 51684"/>
                      <a:gd name="connsiteY3" fmla="*/ 0 h 1733385"/>
                      <a:gd name="connsiteX4" fmla="*/ 0 w 51684"/>
                      <a:gd name="connsiteY4" fmla="*/ 3976 h 1733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684" h="1733385">
                        <a:moveTo>
                          <a:pt x="0" y="3976"/>
                        </a:moveTo>
                        <a:cubicBezTo>
                          <a:pt x="1325" y="577795"/>
                          <a:pt x="2651" y="1151614"/>
                          <a:pt x="3976" y="1725433"/>
                        </a:cubicBezTo>
                        <a:lnTo>
                          <a:pt x="47708" y="1733385"/>
                        </a:lnTo>
                        <a:cubicBezTo>
                          <a:pt x="49033" y="1155590"/>
                          <a:pt x="50359" y="577795"/>
                          <a:pt x="51684" y="0"/>
                        </a:cubicBezTo>
                        <a:lnTo>
                          <a:pt x="0" y="3976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70" name="Freeform 288">
                    <a:extLst>
                      <a:ext uri="{FF2B5EF4-FFF2-40B4-BE49-F238E27FC236}">
                        <a16:creationId xmlns:a16="http://schemas.microsoft.com/office/drawing/2014/main" id="{1F2DCFB2-2A11-4667-B3EF-BECBB287175B}"/>
                      </a:ext>
                    </a:extLst>
                  </p:cNvPr>
                  <p:cNvSpPr/>
                  <p:nvPr/>
                </p:nvSpPr>
                <p:spPr>
                  <a:xfrm>
                    <a:off x="3908066" y="1717482"/>
                    <a:ext cx="504908" cy="1451113"/>
                  </a:xfrm>
                  <a:custGeom>
                    <a:avLst/>
                    <a:gdLst>
                      <a:gd name="connsiteX0" fmla="*/ 500932 w 504908"/>
                      <a:gd name="connsiteY0" fmla="*/ 0 h 1451113"/>
                      <a:gd name="connsiteX1" fmla="*/ 0 w 504908"/>
                      <a:gd name="connsiteY1" fmla="*/ 1451113 h 1451113"/>
                      <a:gd name="connsiteX2" fmla="*/ 51684 w 504908"/>
                      <a:gd name="connsiteY2" fmla="*/ 1439186 h 1451113"/>
                      <a:gd name="connsiteX3" fmla="*/ 504908 w 504908"/>
                      <a:gd name="connsiteY3" fmla="*/ 111318 h 1451113"/>
                      <a:gd name="connsiteX4" fmla="*/ 500932 w 504908"/>
                      <a:gd name="connsiteY4" fmla="*/ 0 h 14511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4908" h="1451113">
                        <a:moveTo>
                          <a:pt x="500932" y="0"/>
                        </a:moveTo>
                        <a:lnTo>
                          <a:pt x="0" y="1451113"/>
                        </a:lnTo>
                        <a:lnTo>
                          <a:pt x="51684" y="1439186"/>
                        </a:lnTo>
                        <a:lnTo>
                          <a:pt x="504908" y="111318"/>
                        </a:lnTo>
                        <a:lnTo>
                          <a:pt x="500932" y="0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71" name="Freeform 289">
                    <a:extLst>
                      <a:ext uri="{FF2B5EF4-FFF2-40B4-BE49-F238E27FC236}">
                        <a16:creationId xmlns:a16="http://schemas.microsoft.com/office/drawing/2014/main" id="{C26B754D-9E50-4C81-A8F9-0BE5BB70E396}"/>
                      </a:ext>
                    </a:extLst>
                  </p:cNvPr>
                  <p:cNvSpPr/>
                  <p:nvPr/>
                </p:nvSpPr>
                <p:spPr>
                  <a:xfrm>
                    <a:off x="3737113" y="3152692"/>
                    <a:ext cx="234564" cy="170953"/>
                  </a:xfrm>
                  <a:custGeom>
                    <a:avLst/>
                    <a:gdLst>
                      <a:gd name="connsiteX0" fmla="*/ 51684 w 234564"/>
                      <a:gd name="connsiteY0" fmla="*/ 0 h 170953"/>
                      <a:gd name="connsiteX1" fmla="*/ 103367 w 234564"/>
                      <a:gd name="connsiteY1" fmla="*/ 31805 h 170953"/>
                      <a:gd name="connsiteX2" fmla="*/ 234564 w 234564"/>
                      <a:gd name="connsiteY2" fmla="*/ 3976 h 170953"/>
                      <a:gd name="connsiteX3" fmla="*/ 166977 w 234564"/>
                      <a:gd name="connsiteY3" fmla="*/ 170953 h 170953"/>
                      <a:gd name="connsiteX4" fmla="*/ 35781 w 234564"/>
                      <a:gd name="connsiteY4" fmla="*/ 170953 h 170953"/>
                      <a:gd name="connsiteX5" fmla="*/ 0 w 234564"/>
                      <a:gd name="connsiteY5" fmla="*/ 155051 h 170953"/>
                      <a:gd name="connsiteX6" fmla="*/ 51684 w 234564"/>
                      <a:gd name="connsiteY6" fmla="*/ 0 h 170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34564" h="170953">
                        <a:moveTo>
                          <a:pt x="51684" y="0"/>
                        </a:moveTo>
                        <a:lnTo>
                          <a:pt x="103367" y="31805"/>
                        </a:lnTo>
                        <a:lnTo>
                          <a:pt x="234564" y="3976"/>
                        </a:lnTo>
                        <a:lnTo>
                          <a:pt x="166977" y="170953"/>
                        </a:lnTo>
                        <a:lnTo>
                          <a:pt x="35781" y="170953"/>
                        </a:lnTo>
                        <a:lnTo>
                          <a:pt x="0" y="155051"/>
                        </a:lnTo>
                        <a:lnTo>
                          <a:pt x="51684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72" name="Freeform 290">
                    <a:extLst>
                      <a:ext uri="{FF2B5EF4-FFF2-40B4-BE49-F238E27FC236}">
                        <a16:creationId xmlns:a16="http://schemas.microsoft.com/office/drawing/2014/main" id="{7A6C7114-706F-4A2E-A87F-6A816C491F4E}"/>
                      </a:ext>
                    </a:extLst>
                  </p:cNvPr>
                  <p:cNvSpPr/>
                  <p:nvPr/>
                </p:nvSpPr>
                <p:spPr>
                  <a:xfrm>
                    <a:off x="4385144" y="3339548"/>
                    <a:ext cx="282272" cy="143123"/>
                  </a:xfrm>
                  <a:custGeom>
                    <a:avLst/>
                    <a:gdLst>
                      <a:gd name="connsiteX0" fmla="*/ 0 w 282272"/>
                      <a:gd name="connsiteY0" fmla="*/ 0 h 143123"/>
                      <a:gd name="connsiteX1" fmla="*/ 282272 w 282272"/>
                      <a:gd name="connsiteY1" fmla="*/ 11927 h 143123"/>
                      <a:gd name="connsiteX2" fmla="*/ 278296 w 282272"/>
                      <a:gd name="connsiteY2" fmla="*/ 143123 h 143123"/>
                      <a:gd name="connsiteX3" fmla="*/ 15903 w 282272"/>
                      <a:gd name="connsiteY3" fmla="*/ 135172 h 143123"/>
                      <a:gd name="connsiteX4" fmla="*/ 0 w 282272"/>
                      <a:gd name="connsiteY4" fmla="*/ 0 h 143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2272" h="143123">
                        <a:moveTo>
                          <a:pt x="0" y="0"/>
                        </a:moveTo>
                        <a:lnTo>
                          <a:pt x="282272" y="11927"/>
                        </a:lnTo>
                        <a:lnTo>
                          <a:pt x="278296" y="143123"/>
                        </a:lnTo>
                        <a:lnTo>
                          <a:pt x="15903" y="13517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73" name="Freeform 291">
                    <a:extLst>
                      <a:ext uri="{FF2B5EF4-FFF2-40B4-BE49-F238E27FC236}">
                        <a16:creationId xmlns:a16="http://schemas.microsoft.com/office/drawing/2014/main" id="{FF1BA290-4282-4923-BBDE-B70A7BD5F4FD}"/>
                      </a:ext>
                    </a:extLst>
                  </p:cNvPr>
                  <p:cNvSpPr/>
                  <p:nvPr/>
                </p:nvSpPr>
                <p:spPr>
                  <a:xfrm>
                    <a:off x="4667416" y="1689652"/>
                    <a:ext cx="500932" cy="1542553"/>
                  </a:xfrm>
                  <a:custGeom>
                    <a:avLst/>
                    <a:gdLst>
                      <a:gd name="connsiteX0" fmla="*/ 7951 w 500932"/>
                      <a:gd name="connsiteY0" fmla="*/ 0 h 1542553"/>
                      <a:gd name="connsiteX1" fmla="*/ 500932 w 500932"/>
                      <a:gd name="connsiteY1" fmla="*/ 1542553 h 1542553"/>
                      <a:gd name="connsiteX2" fmla="*/ 465151 w 500932"/>
                      <a:gd name="connsiteY2" fmla="*/ 1530626 h 1542553"/>
                      <a:gd name="connsiteX3" fmla="*/ 0 w 500932"/>
                      <a:gd name="connsiteY3" fmla="*/ 135172 h 1542553"/>
                      <a:gd name="connsiteX4" fmla="*/ 7951 w 500932"/>
                      <a:gd name="connsiteY4" fmla="*/ 0 h 1542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0932" h="1542553">
                        <a:moveTo>
                          <a:pt x="7951" y="0"/>
                        </a:moveTo>
                        <a:lnTo>
                          <a:pt x="500932" y="1542553"/>
                        </a:lnTo>
                        <a:lnTo>
                          <a:pt x="465151" y="1530626"/>
                        </a:lnTo>
                        <a:lnTo>
                          <a:pt x="0" y="135172"/>
                        </a:lnTo>
                        <a:lnTo>
                          <a:pt x="7951" y="0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74" name="Freeform 292">
                    <a:extLst>
                      <a:ext uri="{FF2B5EF4-FFF2-40B4-BE49-F238E27FC236}">
                        <a16:creationId xmlns:a16="http://schemas.microsoft.com/office/drawing/2014/main" id="{1666E87C-BD8C-4DC1-BC3B-A8938ECC7C08}"/>
                      </a:ext>
                    </a:extLst>
                  </p:cNvPr>
                  <p:cNvSpPr/>
                  <p:nvPr/>
                </p:nvSpPr>
                <p:spPr>
                  <a:xfrm>
                    <a:off x="4711148" y="1665798"/>
                    <a:ext cx="568518" cy="1582310"/>
                  </a:xfrm>
                  <a:custGeom>
                    <a:avLst/>
                    <a:gdLst>
                      <a:gd name="connsiteX0" fmla="*/ 55659 w 568518"/>
                      <a:gd name="connsiteY0" fmla="*/ 0 h 1582310"/>
                      <a:gd name="connsiteX1" fmla="*/ 568518 w 568518"/>
                      <a:gd name="connsiteY1" fmla="*/ 1570383 h 1582310"/>
                      <a:gd name="connsiteX2" fmla="*/ 540689 w 568518"/>
                      <a:gd name="connsiteY2" fmla="*/ 1582310 h 1582310"/>
                      <a:gd name="connsiteX3" fmla="*/ 0 w 568518"/>
                      <a:gd name="connsiteY3" fmla="*/ 11927 h 1582310"/>
                      <a:gd name="connsiteX4" fmla="*/ 55659 w 568518"/>
                      <a:gd name="connsiteY4" fmla="*/ 0 h 1582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8518" h="1582310">
                        <a:moveTo>
                          <a:pt x="55659" y="0"/>
                        </a:moveTo>
                        <a:lnTo>
                          <a:pt x="568518" y="1570383"/>
                        </a:lnTo>
                        <a:lnTo>
                          <a:pt x="540689" y="1582310"/>
                        </a:lnTo>
                        <a:lnTo>
                          <a:pt x="0" y="11927"/>
                        </a:lnTo>
                        <a:lnTo>
                          <a:pt x="55659" y="0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75" name="Freeform 293">
                    <a:extLst>
                      <a:ext uri="{FF2B5EF4-FFF2-40B4-BE49-F238E27FC236}">
                        <a16:creationId xmlns:a16="http://schemas.microsoft.com/office/drawing/2014/main" id="{8DDC3A0F-B3A3-4BA6-9CC7-513542DF2953}"/>
                      </a:ext>
                    </a:extLst>
                  </p:cNvPr>
                  <p:cNvSpPr/>
                  <p:nvPr/>
                </p:nvSpPr>
                <p:spPr>
                  <a:xfrm>
                    <a:off x="5124616" y="3216303"/>
                    <a:ext cx="206734" cy="143123"/>
                  </a:xfrm>
                  <a:custGeom>
                    <a:avLst/>
                    <a:gdLst>
                      <a:gd name="connsiteX0" fmla="*/ 0 w 206734"/>
                      <a:gd name="connsiteY0" fmla="*/ 0 h 143123"/>
                      <a:gd name="connsiteX1" fmla="*/ 127221 w 206734"/>
                      <a:gd name="connsiteY1" fmla="*/ 27829 h 143123"/>
                      <a:gd name="connsiteX2" fmla="*/ 170953 w 206734"/>
                      <a:gd name="connsiteY2" fmla="*/ 19878 h 143123"/>
                      <a:gd name="connsiteX3" fmla="*/ 206734 w 206734"/>
                      <a:gd name="connsiteY3" fmla="*/ 115294 h 143123"/>
                      <a:gd name="connsiteX4" fmla="*/ 143123 w 206734"/>
                      <a:gd name="connsiteY4" fmla="*/ 143123 h 143123"/>
                      <a:gd name="connsiteX5" fmla="*/ 23854 w 206734"/>
                      <a:gd name="connsiteY5" fmla="*/ 107342 h 143123"/>
                      <a:gd name="connsiteX6" fmla="*/ 0 w 206734"/>
                      <a:gd name="connsiteY6" fmla="*/ 0 h 143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6734" h="143123">
                        <a:moveTo>
                          <a:pt x="0" y="0"/>
                        </a:moveTo>
                        <a:lnTo>
                          <a:pt x="127221" y="27829"/>
                        </a:lnTo>
                        <a:lnTo>
                          <a:pt x="170953" y="19878"/>
                        </a:lnTo>
                        <a:lnTo>
                          <a:pt x="206734" y="115294"/>
                        </a:lnTo>
                        <a:lnTo>
                          <a:pt x="143123" y="143123"/>
                        </a:lnTo>
                        <a:lnTo>
                          <a:pt x="23854" y="10734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cxnSp>
                <p:nvCxnSpPr>
                  <p:cNvPr id="276" name="Straight Connector 275">
                    <a:extLst>
                      <a:ext uri="{FF2B5EF4-FFF2-40B4-BE49-F238E27FC236}">
                        <a16:creationId xmlns:a16="http://schemas.microsoft.com/office/drawing/2014/main" id="{26F8631B-A821-4100-A2EC-99676EDD2614}"/>
                      </a:ext>
                    </a:extLst>
                  </p:cNvPr>
                  <p:cNvCxnSpPr>
                    <a:stCxn id="275" idx="1"/>
                    <a:endCxn id="275" idx="4"/>
                  </p:cNvCxnSpPr>
                  <p:nvPr/>
                </p:nvCxnSpPr>
                <p:spPr>
                  <a:xfrm>
                    <a:off x="5251837" y="3244132"/>
                    <a:ext cx="15902" cy="115294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" name="Straight Connector 276">
                    <a:extLst>
                      <a:ext uri="{FF2B5EF4-FFF2-40B4-BE49-F238E27FC236}">
                        <a16:creationId xmlns:a16="http://schemas.microsoft.com/office/drawing/2014/main" id="{A59A8A08-8EC0-4757-B3BD-06D1033B030F}"/>
                      </a:ext>
                    </a:extLst>
                  </p:cNvPr>
                  <p:cNvCxnSpPr>
                    <a:stCxn id="271" idx="1"/>
                    <a:endCxn id="271" idx="4"/>
                  </p:cNvCxnSpPr>
                  <p:nvPr/>
                </p:nvCxnSpPr>
                <p:spPr>
                  <a:xfrm flipH="1">
                    <a:off x="3772894" y="3184497"/>
                    <a:ext cx="67586" cy="139148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8" name="Freeform 296">
                    <a:extLst>
                      <a:ext uri="{FF2B5EF4-FFF2-40B4-BE49-F238E27FC236}">
                        <a16:creationId xmlns:a16="http://schemas.microsoft.com/office/drawing/2014/main" id="{6A0B2138-A7CE-41A0-B553-BE58BDB4CB3C}"/>
                      </a:ext>
                    </a:extLst>
                  </p:cNvPr>
                  <p:cNvSpPr/>
                  <p:nvPr/>
                </p:nvSpPr>
                <p:spPr>
                  <a:xfrm>
                    <a:off x="3582063" y="3677478"/>
                    <a:ext cx="155050" cy="326004"/>
                  </a:xfrm>
                  <a:custGeom>
                    <a:avLst/>
                    <a:gdLst>
                      <a:gd name="connsiteX0" fmla="*/ 155050 w 155050"/>
                      <a:gd name="connsiteY0" fmla="*/ 0 h 326004"/>
                      <a:gd name="connsiteX1" fmla="*/ 39756 w 155050"/>
                      <a:gd name="connsiteY1" fmla="*/ 326004 h 326004"/>
                      <a:gd name="connsiteX2" fmla="*/ 55659 w 155050"/>
                      <a:gd name="connsiteY2" fmla="*/ 135172 h 326004"/>
                      <a:gd name="connsiteX3" fmla="*/ 0 w 155050"/>
                      <a:gd name="connsiteY3" fmla="*/ 39757 h 326004"/>
                      <a:gd name="connsiteX4" fmla="*/ 67586 w 155050"/>
                      <a:gd name="connsiteY4" fmla="*/ 59635 h 326004"/>
                      <a:gd name="connsiteX5" fmla="*/ 99391 w 155050"/>
                      <a:gd name="connsiteY5" fmla="*/ 7952 h 326004"/>
                      <a:gd name="connsiteX6" fmla="*/ 155050 w 155050"/>
                      <a:gd name="connsiteY6" fmla="*/ 0 h 326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5050" h="326004">
                        <a:moveTo>
                          <a:pt x="155050" y="0"/>
                        </a:moveTo>
                        <a:lnTo>
                          <a:pt x="39756" y="326004"/>
                        </a:lnTo>
                        <a:lnTo>
                          <a:pt x="55659" y="135172"/>
                        </a:lnTo>
                        <a:lnTo>
                          <a:pt x="0" y="39757"/>
                        </a:lnTo>
                        <a:lnTo>
                          <a:pt x="67586" y="59635"/>
                        </a:lnTo>
                        <a:lnTo>
                          <a:pt x="99391" y="7952"/>
                        </a:lnTo>
                        <a:lnTo>
                          <a:pt x="15505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79" name="Freeform 297">
                    <a:extLst>
                      <a:ext uri="{FF2B5EF4-FFF2-40B4-BE49-F238E27FC236}">
                        <a16:creationId xmlns:a16="http://schemas.microsoft.com/office/drawing/2014/main" id="{84698B0E-864F-450D-8850-D8767CF750D4}"/>
                      </a:ext>
                    </a:extLst>
                  </p:cNvPr>
                  <p:cNvSpPr/>
                  <p:nvPr/>
                </p:nvSpPr>
                <p:spPr>
                  <a:xfrm>
                    <a:off x="4448755" y="3987579"/>
                    <a:ext cx="123245" cy="500932"/>
                  </a:xfrm>
                  <a:custGeom>
                    <a:avLst/>
                    <a:gdLst>
                      <a:gd name="connsiteX0" fmla="*/ 7951 w 123245"/>
                      <a:gd name="connsiteY0" fmla="*/ 0 h 500932"/>
                      <a:gd name="connsiteX1" fmla="*/ 123245 w 123245"/>
                      <a:gd name="connsiteY1" fmla="*/ 7951 h 500932"/>
                      <a:gd name="connsiteX2" fmla="*/ 115294 w 123245"/>
                      <a:gd name="connsiteY2" fmla="*/ 294198 h 500932"/>
                      <a:gd name="connsiteX3" fmla="*/ 59635 w 123245"/>
                      <a:gd name="connsiteY3" fmla="*/ 500932 h 500932"/>
                      <a:gd name="connsiteX4" fmla="*/ 0 w 123245"/>
                      <a:gd name="connsiteY4" fmla="*/ 238539 h 500932"/>
                      <a:gd name="connsiteX5" fmla="*/ 7951 w 123245"/>
                      <a:gd name="connsiteY5" fmla="*/ 0 h 500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3245" h="500932">
                        <a:moveTo>
                          <a:pt x="7951" y="0"/>
                        </a:moveTo>
                        <a:lnTo>
                          <a:pt x="123245" y="7951"/>
                        </a:lnTo>
                        <a:lnTo>
                          <a:pt x="115294" y="294198"/>
                        </a:lnTo>
                        <a:lnTo>
                          <a:pt x="59635" y="500932"/>
                        </a:lnTo>
                        <a:lnTo>
                          <a:pt x="0" y="238539"/>
                        </a:lnTo>
                        <a:lnTo>
                          <a:pt x="795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cxnSp>
                <p:nvCxnSpPr>
                  <p:cNvPr id="280" name="Straight Connector 279">
                    <a:extLst>
                      <a:ext uri="{FF2B5EF4-FFF2-40B4-BE49-F238E27FC236}">
                        <a16:creationId xmlns:a16="http://schemas.microsoft.com/office/drawing/2014/main" id="{0C892A61-66E8-443B-8FB4-FB398B2338F4}"/>
                      </a:ext>
                    </a:extLst>
                  </p:cNvPr>
                  <p:cNvCxnSpPr/>
                  <p:nvPr/>
                </p:nvCxnSpPr>
                <p:spPr>
                  <a:xfrm>
                    <a:off x="4452730" y="4114800"/>
                    <a:ext cx="119270" cy="7951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1" name="Freeform 299">
                    <a:extLst>
                      <a:ext uri="{FF2B5EF4-FFF2-40B4-BE49-F238E27FC236}">
                        <a16:creationId xmlns:a16="http://schemas.microsoft.com/office/drawing/2014/main" id="{464E17DF-1AE3-48FB-BE5C-477CE4435F3D}"/>
                      </a:ext>
                    </a:extLst>
                  </p:cNvPr>
                  <p:cNvSpPr/>
                  <p:nvPr/>
                </p:nvSpPr>
                <p:spPr>
                  <a:xfrm>
                    <a:off x="5319423" y="3693381"/>
                    <a:ext cx="174928" cy="337930"/>
                  </a:xfrm>
                  <a:custGeom>
                    <a:avLst/>
                    <a:gdLst>
                      <a:gd name="connsiteX0" fmla="*/ 0 w 174928"/>
                      <a:gd name="connsiteY0" fmla="*/ 0 h 337930"/>
                      <a:gd name="connsiteX1" fmla="*/ 59634 w 174928"/>
                      <a:gd name="connsiteY1" fmla="*/ 178904 h 337930"/>
                      <a:gd name="connsiteX2" fmla="*/ 131196 w 174928"/>
                      <a:gd name="connsiteY2" fmla="*/ 337930 h 337930"/>
                      <a:gd name="connsiteX3" fmla="*/ 123245 w 174928"/>
                      <a:gd name="connsiteY3" fmla="*/ 139148 h 337930"/>
                      <a:gd name="connsiteX4" fmla="*/ 174928 w 174928"/>
                      <a:gd name="connsiteY4" fmla="*/ 55659 h 337930"/>
                      <a:gd name="connsiteX5" fmla="*/ 147099 w 174928"/>
                      <a:gd name="connsiteY5" fmla="*/ 55659 h 337930"/>
                      <a:gd name="connsiteX6" fmla="*/ 91440 w 174928"/>
                      <a:gd name="connsiteY6" fmla="*/ 71562 h 337930"/>
                      <a:gd name="connsiteX7" fmla="*/ 79513 w 174928"/>
                      <a:gd name="connsiteY7" fmla="*/ 35781 h 337930"/>
                      <a:gd name="connsiteX8" fmla="*/ 0 w 174928"/>
                      <a:gd name="connsiteY8" fmla="*/ 0 h 337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4928" h="337930">
                        <a:moveTo>
                          <a:pt x="0" y="0"/>
                        </a:moveTo>
                        <a:lnTo>
                          <a:pt x="59634" y="178904"/>
                        </a:lnTo>
                        <a:lnTo>
                          <a:pt x="131196" y="337930"/>
                        </a:lnTo>
                        <a:lnTo>
                          <a:pt x="123245" y="139148"/>
                        </a:lnTo>
                        <a:lnTo>
                          <a:pt x="174928" y="55659"/>
                        </a:lnTo>
                        <a:lnTo>
                          <a:pt x="147099" y="55659"/>
                        </a:lnTo>
                        <a:lnTo>
                          <a:pt x="91440" y="71562"/>
                        </a:lnTo>
                        <a:lnTo>
                          <a:pt x="79513" y="357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82" name="Freeform 300">
                    <a:extLst>
                      <a:ext uri="{FF2B5EF4-FFF2-40B4-BE49-F238E27FC236}">
                        <a16:creationId xmlns:a16="http://schemas.microsoft.com/office/drawing/2014/main" id="{A56BFB73-F29E-45B8-993B-D2F0CBA0E5C4}"/>
                      </a:ext>
                    </a:extLst>
                  </p:cNvPr>
                  <p:cNvSpPr/>
                  <p:nvPr/>
                </p:nvSpPr>
                <p:spPr>
                  <a:xfrm>
                    <a:off x="4412974" y="1470991"/>
                    <a:ext cx="254442" cy="147099"/>
                  </a:xfrm>
                  <a:custGeom>
                    <a:avLst/>
                    <a:gdLst>
                      <a:gd name="connsiteX0" fmla="*/ 254442 w 254442"/>
                      <a:gd name="connsiteY0" fmla="*/ 147099 h 147099"/>
                      <a:gd name="connsiteX1" fmla="*/ 0 w 254442"/>
                      <a:gd name="connsiteY1" fmla="*/ 147099 h 147099"/>
                      <a:gd name="connsiteX2" fmla="*/ 0 w 254442"/>
                      <a:gd name="connsiteY2" fmla="*/ 51684 h 147099"/>
                      <a:gd name="connsiteX3" fmla="*/ 35781 w 254442"/>
                      <a:gd name="connsiteY3" fmla="*/ 47708 h 147099"/>
                      <a:gd name="connsiteX4" fmla="*/ 51683 w 254442"/>
                      <a:gd name="connsiteY4" fmla="*/ 3976 h 147099"/>
                      <a:gd name="connsiteX5" fmla="*/ 234563 w 254442"/>
                      <a:gd name="connsiteY5" fmla="*/ 0 h 147099"/>
                      <a:gd name="connsiteX6" fmla="*/ 218661 w 254442"/>
                      <a:gd name="connsiteY6" fmla="*/ 47708 h 147099"/>
                      <a:gd name="connsiteX7" fmla="*/ 238539 w 254442"/>
                      <a:gd name="connsiteY7" fmla="*/ 67586 h 147099"/>
                      <a:gd name="connsiteX8" fmla="*/ 254442 w 254442"/>
                      <a:gd name="connsiteY8" fmla="*/ 147099 h 1470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54442" h="147099">
                        <a:moveTo>
                          <a:pt x="254442" y="147099"/>
                        </a:moveTo>
                        <a:lnTo>
                          <a:pt x="0" y="147099"/>
                        </a:lnTo>
                        <a:lnTo>
                          <a:pt x="0" y="51684"/>
                        </a:lnTo>
                        <a:lnTo>
                          <a:pt x="35781" y="47708"/>
                        </a:lnTo>
                        <a:lnTo>
                          <a:pt x="51683" y="3976"/>
                        </a:lnTo>
                        <a:lnTo>
                          <a:pt x="234563" y="0"/>
                        </a:lnTo>
                        <a:lnTo>
                          <a:pt x="218661" y="47708"/>
                        </a:lnTo>
                        <a:lnTo>
                          <a:pt x="238539" y="67586"/>
                        </a:lnTo>
                        <a:lnTo>
                          <a:pt x="254442" y="147099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83" name="Freeform 301">
                    <a:extLst>
                      <a:ext uri="{FF2B5EF4-FFF2-40B4-BE49-F238E27FC236}">
                        <a16:creationId xmlns:a16="http://schemas.microsoft.com/office/drawing/2014/main" id="{9E64FE28-E83B-4709-9A45-A6D87DA84EA8}"/>
                      </a:ext>
                    </a:extLst>
                  </p:cNvPr>
                  <p:cNvSpPr/>
                  <p:nvPr/>
                </p:nvSpPr>
                <p:spPr>
                  <a:xfrm>
                    <a:off x="4313583" y="1534602"/>
                    <a:ext cx="107342" cy="159026"/>
                  </a:xfrm>
                  <a:custGeom>
                    <a:avLst/>
                    <a:gdLst>
                      <a:gd name="connsiteX0" fmla="*/ 0 w 107342"/>
                      <a:gd name="connsiteY0" fmla="*/ 119269 h 159026"/>
                      <a:gd name="connsiteX1" fmla="*/ 47707 w 107342"/>
                      <a:gd name="connsiteY1" fmla="*/ 19878 h 159026"/>
                      <a:gd name="connsiteX2" fmla="*/ 71561 w 107342"/>
                      <a:gd name="connsiteY2" fmla="*/ 0 h 159026"/>
                      <a:gd name="connsiteX3" fmla="*/ 103367 w 107342"/>
                      <a:gd name="connsiteY3" fmla="*/ 0 h 159026"/>
                      <a:gd name="connsiteX4" fmla="*/ 107342 w 107342"/>
                      <a:gd name="connsiteY4" fmla="*/ 159026 h 159026"/>
                      <a:gd name="connsiteX5" fmla="*/ 67586 w 107342"/>
                      <a:gd name="connsiteY5" fmla="*/ 147099 h 159026"/>
                      <a:gd name="connsiteX6" fmla="*/ 0 w 107342"/>
                      <a:gd name="connsiteY6" fmla="*/ 119269 h 159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7342" h="159026">
                        <a:moveTo>
                          <a:pt x="0" y="119269"/>
                        </a:moveTo>
                        <a:lnTo>
                          <a:pt x="47707" y="19878"/>
                        </a:lnTo>
                        <a:lnTo>
                          <a:pt x="71561" y="0"/>
                        </a:lnTo>
                        <a:lnTo>
                          <a:pt x="103367" y="0"/>
                        </a:lnTo>
                        <a:lnTo>
                          <a:pt x="107342" y="159026"/>
                        </a:lnTo>
                        <a:lnTo>
                          <a:pt x="67586" y="147099"/>
                        </a:lnTo>
                        <a:lnTo>
                          <a:pt x="0" y="119269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84" name="Freeform 302">
                    <a:extLst>
                      <a:ext uri="{FF2B5EF4-FFF2-40B4-BE49-F238E27FC236}">
                        <a16:creationId xmlns:a16="http://schemas.microsoft.com/office/drawing/2014/main" id="{E38B1C69-7FF6-4B1F-B97F-B0CC259A7474}"/>
                      </a:ext>
                    </a:extLst>
                  </p:cNvPr>
                  <p:cNvSpPr/>
                  <p:nvPr/>
                </p:nvSpPr>
                <p:spPr>
                  <a:xfrm>
                    <a:off x="4643562" y="1522675"/>
                    <a:ext cx="119269" cy="159026"/>
                  </a:xfrm>
                  <a:custGeom>
                    <a:avLst/>
                    <a:gdLst>
                      <a:gd name="connsiteX0" fmla="*/ 119269 w 119269"/>
                      <a:gd name="connsiteY0" fmla="*/ 135172 h 159026"/>
                      <a:gd name="connsiteX1" fmla="*/ 27829 w 119269"/>
                      <a:gd name="connsiteY1" fmla="*/ 159026 h 159026"/>
                      <a:gd name="connsiteX2" fmla="*/ 19878 w 119269"/>
                      <a:gd name="connsiteY2" fmla="*/ 35781 h 159026"/>
                      <a:gd name="connsiteX3" fmla="*/ 0 w 119269"/>
                      <a:gd name="connsiteY3" fmla="*/ 0 h 159026"/>
                      <a:gd name="connsiteX4" fmla="*/ 51683 w 119269"/>
                      <a:gd name="connsiteY4" fmla="*/ 7951 h 159026"/>
                      <a:gd name="connsiteX5" fmla="*/ 67586 w 119269"/>
                      <a:gd name="connsiteY5" fmla="*/ 31805 h 159026"/>
                      <a:gd name="connsiteX6" fmla="*/ 91440 w 119269"/>
                      <a:gd name="connsiteY6" fmla="*/ 47708 h 159026"/>
                      <a:gd name="connsiteX7" fmla="*/ 119269 w 119269"/>
                      <a:gd name="connsiteY7" fmla="*/ 135172 h 159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9269" h="159026">
                        <a:moveTo>
                          <a:pt x="119269" y="135172"/>
                        </a:moveTo>
                        <a:lnTo>
                          <a:pt x="27829" y="159026"/>
                        </a:lnTo>
                        <a:lnTo>
                          <a:pt x="19878" y="35781"/>
                        </a:lnTo>
                        <a:lnTo>
                          <a:pt x="0" y="0"/>
                        </a:lnTo>
                        <a:lnTo>
                          <a:pt x="51683" y="7951"/>
                        </a:lnTo>
                        <a:lnTo>
                          <a:pt x="67586" y="31805"/>
                        </a:lnTo>
                        <a:lnTo>
                          <a:pt x="91440" y="47708"/>
                        </a:lnTo>
                        <a:lnTo>
                          <a:pt x="119269" y="13517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85" name="Freeform 303">
                    <a:extLst>
                      <a:ext uri="{FF2B5EF4-FFF2-40B4-BE49-F238E27FC236}">
                        <a16:creationId xmlns:a16="http://schemas.microsoft.com/office/drawing/2014/main" id="{E008BDCF-FA47-4698-B54A-86264506D267}"/>
                      </a:ext>
                    </a:extLst>
                  </p:cNvPr>
                  <p:cNvSpPr/>
                  <p:nvPr/>
                </p:nvSpPr>
                <p:spPr>
                  <a:xfrm>
                    <a:off x="4376738" y="1443038"/>
                    <a:ext cx="328612" cy="83343"/>
                  </a:xfrm>
                  <a:custGeom>
                    <a:avLst/>
                    <a:gdLst>
                      <a:gd name="connsiteX0" fmla="*/ 0 w 328612"/>
                      <a:gd name="connsiteY0" fmla="*/ 83343 h 83343"/>
                      <a:gd name="connsiteX1" fmla="*/ 4762 w 328612"/>
                      <a:gd name="connsiteY1" fmla="*/ 11906 h 83343"/>
                      <a:gd name="connsiteX2" fmla="*/ 35718 w 328612"/>
                      <a:gd name="connsiteY2" fmla="*/ 0 h 83343"/>
                      <a:gd name="connsiteX3" fmla="*/ 311943 w 328612"/>
                      <a:gd name="connsiteY3" fmla="*/ 4762 h 83343"/>
                      <a:gd name="connsiteX4" fmla="*/ 328612 w 328612"/>
                      <a:gd name="connsiteY4" fmla="*/ 14287 h 83343"/>
                      <a:gd name="connsiteX5" fmla="*/ 326231 w 328612"/>
                      <a:gd name="connsiteY5" fmla="*/ 83343 h 83343"/>
                      <a:gd name="connsiteX6" fmla="*/ 264318 w 328612"/>
                      <a:gd name="connsiteY6" fmla="*/ 76200 h 83343"/>
                      <a:gd name="connsiteX7" fmla="*/ 69056 w 328612"/>
                      <a:gd name="connsiteY7" fmla="*/ 73818 h 83343"/>
                      <a:gd name="connsiteX8" fmla="*/ 0 w 328612"/>
                      <a:gd name="connsiteY8" fmla="*/ 83343 h 833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28612" h="83343">
                        <a:moveTo>
                          <a:pt x="0" y="83343"/>
                        </a:moveTo>
                        <a:lnTo>
                          <a:pt x="4762" y="11906"/>
                        </a:lnTo>
                        <a:lnTo>
                          <a:pt x="35718" y="0"/>
                        </a:lnTo>
                        <a:lnTo>
                          <a:pt x="311943" y="4762"/>
                        </a:lnTo>
                        <a:lnTo>
                          <a:pt x="328612" y="14287"/>
                        </a:lnTo>
                        <a:cubicBezTo>
                          <a:pt x="327818" y="37306"/>
                          <a:pt x="327025" y="60324"/>
                          <a:pt x="326231" y="83343"/>
                        </a:cubicBezTo>
                        <a:lnTo>
                          <a:pt x="264318" y="76200"/>
                        </a:lnTo>
                        <a:lnTo>
                          <a:pt x="69056" y="73818"/>
                        </a:lnTo>
                        <a:lnTo>
                          <a:pt x="0" y="83343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cxnSp>
              <p:nvCxnSpPr>
                <p:cNvPr id="262" name="Straight Connector 261">
                  <a:extLst>
                    <a:ext uri="{FF2B5EF4-FFF2-40B4-BE49-F238E27FC236}">
                      <a16:creationId xmlns:a16="http://schemas.microsoft.com/office/drawing/2014/main" id="{36EF02E4-C984-48FC-AB5A-F6FF16DCBF24}"/>
                    </a:ext>
                  </a:extLst>
                </p:cNvPr>
                <p:cNvCxnSpPr/>
                <p:nvPr/>
              </p:nvCxnSpPr>
              <p:spPr>
                <a:xfrm>
                  <a:off x="2691897" y="5869663"/>
                  <a:ext cx="54321" cy="144856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Straight Connector 262">
                  <a:extLst>
                    <a:ext uri="{FF2B5EF4-FFF2-40B4-BE49-F238E27FC236}">
                      <a16:creationId xmlns:a16="http://schemas.microsoft.com/office/drawing/2014/main" id="{3EF85EF6-F348-4694-A854-565B219D111D}"/>
                    </a:ext>
                  </a:extLst>
                </p:cNvPr>
                <p:cNvCxnSpPr/>
                <p:nvPr/>
              </p:nvCxnSpPr>
              <p:spPr>
                <a:xfrm flipV="1">
                  <a:off x="2746217" y="5869666"/>
                  <a:ext cx="42250" cy="144854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2" name="Line 64">
              <a:extLst>
                <a:ext uri="{FF2B5EF4-FFF2-40B4-BE49-F238E27FC236}">
                  <a16:creationId xmlns:a16="http://schemas.microsoft.com/office/drawing/2014/main" id="{7D28E1F8-F4F2-4B80-9417-20CF2FC88C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60070" y="2398211"/>
              <a:ext cx="1823924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grpSp>
          <p:nvGrpSpPr>
            <p:cNvPr id="14" name="Group 113">
              <a:extLst>
                <a:ext uri="{FF2B5EF4-FFF2-40B4-BE49-F238E27FC236}">
                  <a16:creationId xmlns:a16="http://schemas.microsoft.com/office/drawing/2014/main" id="{FB9500E2-7FD7-4A66-BCAB-0689B18EE89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68940" y="2366733"/>
              <a:ext cx="226865" cy="401514"/>
              <a:chOff x="5473812" y="3258212"/>
              <a:chExt cx="1912288" cy="3384440"/>
            </a:xfrm>
          </p:grpSpPr>
          <p:grpSp>
            <p:nvGrpSpPr>
              <p:cNvPr id="15" name="Group 1905">
                <a:extLst>
                  <a:ext uri="{FF2B5EF4-FFF2-40B4-BE49-F238E27FC236}">
                    <a16:creationId xmlns:a16="http://schemas.microsoft.com/office/drawing/2014/main" id="{60CF21B8-4DE6-4E4A-8B1E-31BD5266ACDC}"/>
                  </a:ext>
                </a:extLst>
              </p:cNvPr>
              <p:cNvGrpSpPr/>
              <p:nvPr/>
            </p:nvGrpSpPr>
            <p:grpSpPr>
              <a:xfrm>
                <a:off x="6146584" y="3258212"/>
                <a:ext cx="579803" cy="337849"/>
                <a:chOff x="6511020" y="2181474"/>
                <a:chExt cx="579803" cy="337849"/>
              </a:xfrm>
            </p:grpSpPr>
            <p:grpSp>
              <p:nvGrpSpPr>
                <p:cNvPr id="16" name="Group 1872">
                  <a:extLst>
                    <a:ext uri="{FF2B5EF4-FFF2-40B4-BE49-F238E27FC236}">
                      <a16:creationId xmlns:a16="http://schemas.microsoft.com/office/drawing/2014/main" id="{C6D6EF8D-65FD-4DF5-8814-CF1FC9AE20B9}"/>
                    </a:ext>
                  </a:extLst>
                </p:cNvPr>
                <p:cNvGrpSpPr/>
                <p:nvPr/>
              </p:nvGrpSpPr>
              <p:grpSpPr>
                <a:xfrm>
                  <a:off x="6511020" y="2181474"/>
                  <a:ext cx="579803" cy="189166"/>
                  <a:chOff x="6472550" y="2134126"/>
                  <a:chExt cx="644226" cy="236457"/>
                </a:xfrm>
              </p:grpSpPr>
              <p:sp>
                <p:nvSpPr>
                  <p:cNvPr id="183" name="Rectangle 182">
                    <a:extLst>
                      <a:ext uri="{FF2B5EF4-FFF2-40B4-BE49-F238E27FC236}">
                        <a16:creationId xmlns:a16="http://schemas.microsoft.com/office/drawing/2014/main" id="{3E34E95B-EFE7-41D0-A23D-9A0F861F530B}"/>
                      </a:ext>
                    </a:extLst>
                  </p:cNvPr>
                  <p:cNvSpPr/>
                  <p:nvPr/>
                </p:nvSpPr>
                <p:spPr>
                  <a:xfrm>
                    <a:off x="7015540" y="2164261"/>
                    <a:ext cx="101236" cy="190093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84" name="Rectangle 183">
                    <a:extLst>
                      <a:ext uri="{FF2B5EF4-FFF2-40B4-BE49-F238E27FC236}">
                        <a16:creationId xmlns:a16="http://schemas.microsoft.com/office/drawing/2014/main" id="{807AA2FD-00B8-4A12-A7AD-1E6D77A52E39}"/>
                      </a:ext>
                    </a:extLst>
                  </p:cNvPr>
                  <p:cNvSpPr/>
                  <p:nvPr/>
                </p:nvSpPr>
                <p:spPr>
                  <a:xfrm>
                    <a:off x="6518408" y="2166582"/>
                    <a:ext cx="45719" cy="197047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85" name="Rounded Rectangle 318">
                    <a:extLst>
                      <a:ext uri="{FF2B5EF4-FFF2-40B4-BE49-F238E27FC236}">
                        <a16:creationId xmlns:a16="http://schemas.microsoft.com/office/drawing/2014/main" id="{957984AE-9990-4EA4-8036-27C403BFCA6C}"/>
                      </a:ext>
                    </a:extLst>
                  </p:cNvPr>
                  <p:cNvSpPr/>
                  <p:nvPr/>
                </p:nvSpPr>
                <p:spPr>
                  <a:xfrm>
                    <a:off x="6559621" y="2134126"/>
                    <a:ext cx="461064" cy="236456"/>
                  </a:xfrm>
                  <a:prstGeom prst="roundRect">
                    <a:avLst/>
                  </a:prstGeom>
                  <a:solidFill>
                    <a:srgbClr val="008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86" name="Rectangle 185">
                    <a:extLst>
                      <a:ext uri="{FF2B5EF4-FFF2-40B4-BE49-F238E27FC236}">
                        <a16:creationId xmlns:a16="http://schemas.microsoft.com/office/drawing/2014/main" id="{F7DBD78B-6A96-41B7-9968-9A44564F3E46}"/>
                      </a:ext>
                    </a:extLst>
                  </p:cNvPr>
                  <p:cNvSpPr/>
                  <p:nvPr/>
                </p:nvSpPr>
                <p:spPr>
                  <a:xfrm>
                    <a:off x="6472550" y="2205991"/>
                    <a:ext cx="45719" cy="108956"/>
                  </a:xfrm>
                  <a:prstGeom prst="rect">
                    <a:avLst/>
                  </a:prstGeom>
                  <a:solidFill>
                    <a:schemeClr val="tx1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87" name="Rounded Rectangle 320">
                    <a:extLst>
                      <a:ext uri="{FF2B5EF4-FFF2-40B4-BE49-F238E27FC236}">
                        <a16:creationId xmlns:a16="http://schemas.microsoft.com/office/drawing/2014/main" id="{8F57D806-CBD1-47EB-8FE3-EC4BB1D618AC}"/>
                      </a:ext>
                    </a:extLst>
                  </p:cNvPr>
                  <p:cNvSpPr/>
                  <p:nvPr/>
                </p:nvSpPr>
                <p:spPr>
                  <a:xfrm>
                    <a:off x="6672955" y="2194400"/>
                    <a:ext cx="337426" cy="176183"/>
                  </a:xfrm>
                  <a:prstGeom prst="roundRect">
                    <a:avLst/>
                  </a:prstGeom>
                  <a:solidFill>
                    <a:srgbClr val="92D05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88" name="Oval 187">
                    <a:extLst>
                      <a:ext uri="{FF2B5EF4-FFF2-40B4-BE49-F238E27FC236}">
                        <a16:creationId xmlns:a16="http://schemas.microsoft.com/office/drawing/2014/main" id="{90EC8377-2EFD-41D1-8E77-B4AE1CE793AC}"/>
                      </a:ext>
                    </a:extLst>
                  </p:cNvPr>
                  <p:cNvSpPr/>
                  <p:nvPr/>
                </p:nvSpPr>
                <p:spPr>
                  <a:xfrm>
                    <a:off x="6858411" y="2247719"/>
                    <a:ext cx="121061" cy="104319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tx1">
                          <a:lumMod val="75000"/>
                          <a:lumOff val="25000"/>
                          <a:shade val="30000"/>
                          <a:satMod val="115000"/>
                        </a:schemeClr>
                      </a:gs>
                      <a:gs pos="50000">
                        <a:schemeClr val="tx1">
                          <a:lumMod val="75000"/>
                          <a:lumOff val="25000"/>
                          <a:shade val="67500"/>
                          <a:satMod val="11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FDF15209-F51B-4F2B-9632-CA680A6286F9}"/>
                    </a:ext>
                  </a:extLst>
                </p:cNvPr>
                <p:cNvSpPr/>
                <p:nvPr/>
              </p:nvSpPr>
              <p:spPr>
                <a:xfrm>
                  <a:off x="6614969" y="2379856"/>
                  <a:ext cx="373229" cy="41728"/>
                </a:xfrm>
                <a:prstGeom prst="rect">
                  <a:avLst/>
                </a:prstGeom>
                <a:solidFill>
                  <a:srgbClr val="008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grpSp>
              <p:nvGrpSpPr>
                <p:cNvPr id="17" name="Group 72">
                  <a:extLst>
                    <a:ext uri="{FF2B5EF4-FFF2-40B4-BE49-F238E27FC236}">
                      <a16:creationId xmlns:a16="http://schemas.microsoft.com/office/drawing/2014/main" id="{2EAF658B-6A49-4DD7-98AF-3F3564DF5FDF}"/>
                    </a:ext>
                  </a:extLst>
                </p:cNvPr>
                <p:cNvGrpSpPr/>
                <p:nvPr/>
              </p:nvGrpSpPr>
              <p:grpSpPr>
                <a:xfrm>
                  <a:off x="6808119" y="2422872"/>
                  <a:ext cx="73152" cy="57607"/>
                  <a:chOff x="5646283" y="853457"/>
                  <a:chExt cx="73152" cy="64008"/>
                </a:xfrm>
              </p:grpSpPr>
              <p:sp>
                <p:nvSpPr>
                  <p:cNvPr id="181" name="Rectangle 180">
                    <a:extLst>
                      <a:ext uri="{FF2B5EF4-FFF2-40B4-BE49-F238E27FC236}">
                        <a16:creationId xmlns:a16="http://schemas.microsoft.com/office/drawing/2014/main" id="{FDECBE9B-1220-4CF8-A6AC-5011F32DB44C}"/>
                      </a:ext>
                    </a:extLst>
                  </p:cNvPr>
                  <p:cNvSpPr/>
                  <p:nvPr/>
                </p:nvSpPr>
                <p:spPr>
                  <a:xfrm>
                    <a:off x="5668776" y="853457"/>
                    <a:ext cx="27432" cy="6400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82" name="Rectangle 181">
                    <a:extLst>
                      <a:ext uri="{FF2B5EF4-FFF2-40B4-BE49-F238E27FC236}">
                        <a16:creationId xmlns:a16="http://schemas.microsoft.com/office/drawing/2014/main" id="{A8C57C2B-AC83-4905-98B3-50FDB5CACFFC}"/>
                      </a:ext>
                    </a:extLst>
                  </p:cNvPr>
                  <p:cNvSpPr/>
                  <p:nvPr/>
                </p:nvSpPr>
                <p:spPr>
                  <a:xfrm>
                    <a:off x="5646283" y="870061"/>
                    <a:ext cx="73152" cy="27432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sp>
              <p:nvSpPr>
                <p:cNvPr id="174" name="Rectangle 173">
                  <a:extLst>
                    <a:ext uri="{FF2B5EF4-FFF2-40B4-BE49-F238E27FC236}">
                      <a16:creationId xmlns:a16="http://schemas.microsoft.com/office/drawing/2014/main" id="{5B4BC96A-F1EF-46C6-9489-545D4C672512}"/>
                    </a:ext>
                  </a:extLst>
                </p:cNvPr>
                <p:cNvSpPr/>
                <p:nvPr/>
              </p:nvSpPr>
              <p:spPr>
                <a:xfrm>
                  <a:off x="6660485" y="2478176"/>
                  <a:ext cx="293255" cy="41147"/>
                </a:xfrm>
                <a:prstGeom prst="rect">
                  <a:avLst/>
                </a:prstGeom>
                <a:solidFill>
                  <a:srgbClr val="008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grpSp>
              <p:nvGrpSpPr>
                <p:cNvPr id="18" name="Group 71">
                  <a:extLst>
                    <a:ext uri="{FF2B5EF4-FFF2-40B4-BE49-F238E27FC236}">
                      <a16:creationId xmlns:a16="http://schemas.microsoft.com/office/drawing/2014/main" id="{C5CA1B25-1649-4F67-9E9F-888A7CFE59D0}"/>
                    </a:ext>
                  </a:extLst>
                </p:cNvPr>
                <p:cNvGrpSpPr/>
                <p:nvPr/>
              </p:nvGrpSpPr>
              <p:grpSpPr>
                <a:xfrm>
                  <a:off x="6656423" y="2420912"/>
                  <a:ext cx="73152" cy="57607"/>
                  <a:chOff x="5646283" y="853457"/>
                  <a:chExt cx="73152" cy="64008"/>
                </a:xfrm>
              </p:grpSpPr>
              <p:sp>
                <p:nvSpPr>
                  <p:cNvPr id="179" name="Rectangle 178">
                    <a:extLst>
                      <a:ext uri="{FF2B5EF4-FFF2-40B4-BE49-F238E27FC236}">
                        <a16:creationId xmlns:a16="http://schemas.microsoft.com/office/drawing/2014/main" id="{A6DB63FE-E3FE-4CA8-8024-89E69D506A99}"/>
                      </a:ext>
                    </a:extLst>
                  </p:cNvPr>
                  <p:cNvSpPr/>
                  <p:nvPr/>
                </p:nvSpPr>
                <p:spPr>
                  <a:xfrm>
                    <a:off x="5668776" y="853457"/>
                    <a:ext cx="27432" cy="6400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80" name="Rectangle 179">
                    <a:extLst>
                      <a:ext uri="{FF2B5EF4-FFF2-40B4-BE49-F238E27FC236}">
                        <a16:creationId xmlns:a16="http://schemas.microsoft.com/office/drawing/2014/main" id="{F358DC30-081A-4014-A5C3-16B58FDDB22F}"/>
                      </a:ext>
                    </a:extLst>
                  </p:cNvPr>
                  <p:cNvSpPr/>
                  <p:nvPr/>
                </p:nvSpPr>
                <p:spPr>
                  <a:xfrm>
                    <a:off x="5646283" y="870061"/>
                    <a:ext cx="73152" cy="27432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grpSp>
              <p:nvGrpSpPr>
                <p:cNvPr id="19" name="Group 72">
                  <a:extLst>
                    <a:ext uri="{FF2B5EF4-FFF2-40B4-BE49-F238E27FC236}">
                      <a16:creationId xmlns:a16="http://schemas.microsoft.com/office/drawing/2014/main" id="{00367FFD-F3D7-4877-B84E-63076AAEC055}"/>
                    </a:ext>
                  </a:extLst>
                </p:cNvPr>
                <p:cNvGrpSpPr/>
                <p:nvPr/>
              </p:nvGrpSpPr>
              <p:grpSpPr>
                <a:xfrm>
                  <a:off x="6867299" y="2422872"/>
                  <a:ext cx="73152" cy="57607"/>
                  <a:chOff x="5646283" y="853457"/>
                  <a:chExt cx="73152" cy="64008"/>
                </a:xfrm>
              </p:grpSpPr>
              <p:sp>
                <p:nvSpPr>
                  <p:cNvPr id="177" name="Rectangle 176">
                    <a:extLst>
                      <a:ext uri="{FF2B5EF4-FFF2-40B4-BE49-F238E27FC236}">
                        <a16:creationId xmlns:a16="http://schemas.microsoft.com/office/drawing/2014/main" id="{7F5DD830-6B48-4A0F-9B4D-8491CF4809F1}"/>
                      </a:ext>
                    </a:extLst>
                  </p:cNvPr>
                  <p:cNvSpPr/>
                  <p:nvPr/>
                </p:nvSpPr>
                <p:spPr>
                  <a:xfrm>
                    <a:off x="5668776" y="853457"/>
                    <a:ext cx="27432" cy="6400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id="{7B6E633B-4BE5-49C2-AF16-CF8FD8697A43}"/>
                      </a:ext>
                    </a:extLst>
                  </p:cNvPr>
                  <p:cNvSpPr/>
                  <p:nvPr/>
                </p:nvSpPr>
                <p:spPr>
                  <a:xfrm>
                    <a:off x="5646283" y="870061"/>
                    <a:ext cx="73152" cy="27432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</p:grpSp>
          <p:grpSp>
            <p:nvGrpSpPr>
              <p:cNvPr id="20" name="Group 1924">
                <a:extLst>
                  <a:ext uri="{FF2B5EF4-FFF2-40B4-BE49-F238E27FC236}">
                    <a16:creationId xmlns:a16="http://schemas.microsoft.com/office/drawing/2014/main" id="{19BD9E8C-A17D-46B8-8D64-D595395FEF1B}"/>
                  </a:ext>
                </a:extLst>
              </p:cNvPr>
              <p:cNvGrpSpPr/>
              <p:nvPr/>
            </p:nvGrpSpPr>
            <p:grpSpPr>
              <a:xfrm>
                <a:off x="5473812" y="3597179"/>
                <a:ext cx="1912288" cy="3045473"/>
                <a:chOff x="1812899" y="3196301"/>
                <a:chExt cx="1912288" cy="3045473"/>
              </a:xfrm>
            </p:grpSpPr>
            <p:grpSp>
              <p:nvGrpSpPr>
                <p:cNvPr id="21" name="Group 53">
                  <a:extLst>
                    <a:ext uri="{FF2B5EF4-FFF2-40B4-BE49-F238E27FC236}">
                      <a16:creationId xmlns:a16="http://schemas.microsoft.com/office/drawing/2014/main" id="{467B8F9C-E376-46FE-A791-3F08C55DDD7F}"/>
                    </a:ext>
                  </a:extLst>
                </p:cNvPr>
                <p:cNvGrpSpPr/>
                <p:nvPr/>
              </p:nvGrpSpPr>
              <p:grpSpPr>
                <a:xfrm>
                  <a:off x="1812899" y="3196301"/>
                  <a:ext cx="1912288" cy="3045473"/>
                  <a:chOff x="3582063" y="1443038"/>
                  <a:chExt cx="1912288" cy="3045473"/>
                </a:xfrm>
              </p:grpSpPr>
              <p:sp>
                <p:nvSpPr>
                  <p:cNvPr id="149" name="Freeform 282">
                    <a:extLst>
                      <a:ext uri="{FF2B5EF4-FFF2-40B4-BE49-F238E27FC236}">
                        <a16:creationId xmlns:a16="http://schemas.microsoft.com/office/drawing/2014/main" id="{F6F5FA4A-2AAE-425E-92B1-B4D6CBAD6D08}"/>
                      </a:ext>
                    </a:extLst>
                  </p:cNvPr>
                  <p:cNvSpPr/>
                  <p:nvPr/>
                </p:nvSpPr>
                <p:spPr>
                  <a:xfrm>
                    <a:off x="4436828" y="2027583"/>
                    <a:ext cx="174929" cy="1963972"/>
                  </a:xfrm>
                  <a:custGeom>
                    <a:avLst/>
                    <a:gdLst>
                      <a:gd name="connsiteX0" fmla="*/ 23854 w 174929"/>
                      <a:gd name="connsiteY0" fmla="*/ 0 h 1963972"/>
                      <a:gd name="connsiteX1" fmla="*/ 174929 w 174929"/>
                      <a:gd name="connsiteY1" fmla="*/ 7951 h 1963972"/>
                      <a:gd name="connsiteX2" fmla="*/ 163002 w 174929"/>
                      <a:gd name="connsiteY2" fmla="*/ 1900361 h 1963972"/>
                      <a:gd name="connsiteX3" fmla="*/ 131196 w 174929"/>
                      <a:gd name="connsiteY3" fmla="*/ 1963972 h 1963972"/>
                      <a:gd name="connsiteX4" fmla="*/ 27829 w 174929"/>
                      <a:gd name="connsiteY4" fmla="*/ 1956020 h 1963972"/>
                      <a:gd name="connsiteX5" fmla="*/ 0 w 174929"/>
                      <a:gd name="connsiteY5" fmla="*/ 1892410 h 1963972"/>
                      <a:gd name="connsiteX6" fmla="*/ 23854 w 174929"/>
                      <a:gd name="connsiteY6" fmla="*/ 0 h 1963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74929" h="1963972">
                        <a:moveTo>
                          <a:pt x="23854" y="0"/>
                        </a:moveTo>
                        <a:lnTo>
                          <a:pt x="174929" y="7951"/>
                        </a:lnTo>
                        <a:cubicBezTo>
                          <a:pt x="170953" y="638754"/>
                          <a:pt x="166978" y="1269558"/>
                          <a:pt x="163002" y="1900361"/>
                        </a:cubicBezTo>
                        <a:lnTo>
                          <a:pt x="131196" y="1963972"/>
                        </a:lnTo>
                        <a:lnTo>
                          <a:pt x="27829" y="1956020"/>
                        </a:lnTo>
                        <a:lnTo>
                          <a:pt x="0" y="1892410"/>
                        </a:lnTo>
                        <a:lnTo>
                          <a:pt x="23854" y="0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50" name="Freeform 283">
                    <a:extLst>
                      <a:ext uri="{FF2B5EF4-FFF2-40B4-BE49-F238E27FC236}">
                        <a16:creationId xmlns:a16="http://schemas.microsoft.com/office/drawing/2014/main" id="{CB5C1F8E-B422-4C75-B1E7-66A2F1C6EF7A}"/>
                      </a:ext>
                    </a:extLst>
                  </p:cNvPr>
                  <p:cNvSpPr/>
                  <p:nvPr/>
                </p:nvSpPr>
                <p:spPr>
                  <a:xfrm>
                    <a:off x="4794637" y="2087217"/>
                    <a:ext cx="608274" cy="1641945"/>
                  </a:xfrm>
                  <a:custGeom>
                    <a:avLst/>
                    <a:gdLst>
                      <a:gd name="connsiteX0" fmla="*/ 0 w 608274"/>
                      <a:gd name="connsiteY0" fmla="*/ 0 h 1641945"/>
                      <a:gd name="connsiteX1" fmla="*/ 51683 w 608274"/>
                      <a:gd name="connsiteY1" fmla="*/ 7952 h 1641945"/>
                      <a:gd name="connsiteX2" fmla="*/ 592372 w 608274"/>
                      <a:gd name="connsiteY2" fmla="*/ 1550505 h 1641945"/>
                      <a:gd name="connsiteX3" fmla="*/ 584420 w 608274"/>
                      <a:gd name="connsiteY3" fmla="*/ 1582310 h 1641945"/>
                      <a:gd name="connsiteX4" fmla="*/ 608274 w 608274"/>
                      <a:gd name="connsiteY4" fmla="*/ 1641945 h 1641945"/>
                      <a:gd name="connsiteX5" fmla="*/ 532737 w 608274"/>
                      <a:gd name="connsiteY5" fmla="*/ 1610140 h 1641945"/>
                      <a:gd name="connsiteX6" fmla="*/ 524786 w 608274"/>
                      <a:gd name="connsiteY6" fmla="*/ 1578334 h 1641945"/>
                      <a:gd name="connsiteX7" fmla="*/ 492980 w 608274"/>
                      <a:gd name="connsiteY7" fmla="*/ 1550505 h 1641945"/>
                      <a:gd name="connsiteX8" fmla="*/ 0 w 608274"/>
                      <a:gd name="connsiteY8" fmla="*/ 0 h 16419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08274" h="1641945">
                        <a:moveTo>
                          <a:pt x="0" y="0"/>
                        </a:moveTo>
                        <a:lnTo>
                          <a:pt x="51683" y="7952"/>
                        </a:lnTo>
                        <a:lnTo>
                          <a:pt x="592372" y="1550505"/>
                        </a:lnTo>
                        <a:lnTo>
                          <a:pt x="584420" y="1582310"/>
                        </a:lnTo>
                        <a:lnTo>
                          <a:pt x="608274" y="1641945"/>
                        </a:lnTo>
                        <a:lnTo>
                          <a:pt x="532737" y="1610140"/>
                        </a:lnTo>
                        <a:lnTo>
                          <a:pt x="524786" y="1578334"/>
                        </a:lnTo>
                        <a:lnTo>
                          <a:pt x="492980" y="155050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51" name="Freeform 284">
                    <a:extLst>
                      <a:ext uri="{FF2B5EF4-FFF2-40B4-BE49-F238E27FC236}">
                        <a16:creationId xmlns:a16="http://schemas.microsoft.com/office/drawing/2014/main" id="{99ED9818-B5F9-45F4-ABCE-558F1B12121C}"/>
                      </a:ext>
                    </a:extLst>
                  </p:cNvPr>
                  <p:cNvSpPr/>
                  <p:nvPr/>
                </p:nvSpPr>
                <p:spPr>
                  <a:xfrm>
                    <a:off x="3677478" y="2075290"/>
                    <a:ext cx="628153" cy="1614115"/>
                  </a:xfrm>
                  <a:custGeom>
                    <a:avLst/>
                    <a:gdLst>
                      <a:gd name="connsiteX0" fmla="*/ 560567 w 628153"/>
                      <a:gd name="connsiteY0" fmla="*/ 0 h 1614115"/>
                      <a:gd name="connsiteX1" fmla="*/ 107343 w 628153"/>
                      <a:gd name="connsiteY1" fmla="*/ 1248355 h 1614115"/>
                      <a:gd name="connsiteX2" fmla="*/ 0 w 628153"/>
                      <a:gd name="connsiteY2" fmla="*/ 1550505 h 1614115"/>
                      <a:gd name="connsiteX3" fmla="*/ 3976 w 628153"/>
                      <a:gd name="connsiteY3" fmla="*/ 1578334 h 1614115"/>
                      <a:gd name="connsiteX4" fmla="*/ 3976 w 628153"/>
                      <a:gd name="connsiteY4" fmla="*/ 1614115 h 1614115"/>
                      <a:gd name="connsiteX5" fmla="*/ 63611 w 628153"/>
                      <a:gd name="connsiteY5" fmla="*/ 1598213 h 1614115"/>
                      <a:gd name="connsiteX6" fmla="*/ 83489 w 628153"/>
                      <a:gd name="connsiteY6" fmla="*/ 1550505 h 1614115"/>
                      <a:gd name="connsiteX7" fmla="*/ 115294 w 628153"/>
                      <a:gd name="connsiteY7" fmla="*/ 1542553 h 1614115"/>
                      <a:gd name="connsiteX8" fmla="*/ 210710 w 628153"/>
                      <a:gd name="connsiteY8" fmla="*/ 1236428 h 1614115"/>
                      <a:gd name="connsiteX9" fmla="*/ 628153 w 628153"/>
                      <a:gd name="connsiteY9" fmla="*/ 11927 h 1614115"/>
                      <a:gd name="connsiteX10" fmla="*/ 560567 w 628153"/>
                      <a:gd name="connsiteY10" fmla="*/ 0 h 1614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28153" h="1614115">
                        <a:moveTo>
                          <a:pt x="560567" y="0"/>
                        </a:moveTo>
                        <a:lnTo>
                          <a:pt x="107343" y="1248355"/>
                        </a:lnTo>
                        <a:lnTo>
                          <a:pt x="0" y="1550505"/>
                        </a:lnTo>
                        <a:lnTo>
                          <a:pt x="3976" y="1578334"/>
                        </a:lnTo>
                        <a:lnTo>
                          <a:pt x="3976" y="1614115"/>
                        </a:lnTo>
                        <a:lnTo>
                          <a:pt x="63611" y="1598213"/>
                        </a:lnTo>
                        <a:lnTo>
                          <a:pt x="83489" y="1550505"/>
                        </a:lnTo>
                        <a:lnTo>
                          <a:pt x="115294" y="1542553"/>
                        </a:lnTo>
                        <a:lnTo>
                          <a:pt x="210710" y="1236428"/>
                        </a:lnTo>
                        <a:lnTo>
                          <a:pt x="628153" y="11927"/>
                        </a:lnTo>
                        <a:lnTo>
                          <a:pt x="560567" y="0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52" name="Freeform 285">
                    <a:extLst>
                      <a:ext uri="{FF2B5EF4-FFF2-40B4-BE49-F238E27FC236}">
                        <a16:creationId xmlns:a16="http://schemas.microsoft.com/office/drawing/2014/main" id="{23FCCD91-00D8-4E99-A833-BFE2E6AB09B8}"/>
                      </a:ext>
                    </a:extLst>
                  </p:cNvPr>
                  <p:cNvSpPr/>
                  <p:nvPr/>
                </p:nvSpPr>
                <p:spPr>
                  <a:xfrm>
                    <a:off x="3804699" y="1665798"/>
                    <a:ext cx="568518" cy="1510748"/>
                  </a:xfrm>
                  <a:custGeom>
                    <a:avLst/>
                    <a:gdLst>
                      <a:gd name="connsiteX0" fmla="*/ 512859 w 568518"/>
                      <a:gd name="connsiteY0" fmla="*/ 0 h 1510748"/>
                      <a:gd name="connsiteX1" fmla="*/ 0 w 568518"/>
                      <a:gd name="connsiteY1" fmla="*/ 1490870 h 1510748"/>
                      <a:gd name="connsiteX2" fmla="*/ 31805 w 568518"/>
                      <a:gd name="connsiteY2" fmla="*/ 1510748 h 1510748"/>
                      <a:gd name="connsiteX3" fmla="*/ 568518 w 568518"/>
                      <a:gd name="connsiteY3" fmla="*/ 11927 h 1510748"/>
                      <a:gd name="connsiteX4" fmla="*/ 512859 w 568518"/>
                      <a:gd name="connsiteY4" fmla="*/ 0 h 15107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8518" h="1510748">
                        <a:moveTo>
                          <a:pt x="512859" y="0"/>
                        </a:moveTo>
                        <a:lnTo>
                          <a:pt x="0" y="1490870"/>
                        </a:lnTo>
                        <a:lnTo>
                          <a:pt x="31805" y="1510748"/>
                        </a:lnTo>
                        <a:lnTo>
                          <a:pt x="568518" y="11927"/>
                        </a:lnTo>
                        <a:lnTo>
                          <a:pt x="512859" y="0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53" name="Freeform 286">
                    <a:extLst>
                      <a:ext uri="{FF2B5EF4-FFF2-40B4-BE49-F238E27FC236}">
                        <a16:creationId xmlns:a16="http://schemas.microsoft.com/office/drawing/2014/main" id="{F061D15C-0927-4DF0-A494-9370CE895030}"/>
                      </a:ext>
                    </a:extLst>
                  </p:cNvPr>
                  <p:cNvSpPr/>
                  <p:nvPr/>
                </p:nvSpPr>
                <p:spPr>
                  <a:xfrm>
                    <a:off x="4397071" y="1626042"/>
                    <a:ext cx="75538" cy="1717481"/>
                  </a:xfrm>
                  <a:custGeom>
                    <a:avLst/>
                    <a:gdLst>
                      <a:gd name="connsiteX0" fmla="*/ 19879 w 75538"/>
                      <a:gd name="connsiteY0" fmla="*/ 3975 h 1717481"/>
                      <a:gd name="connsiteX1" fmla="*/ 0 w 75538"/>
                      <a:gd name="connsiteY1" fmla="*/ 1717481 h 1717481"/>
                      <a:gd name="connsiteX2" fmla="*/ 51684 w 75538"/>
                      <a:gd name="connsiteY2" fmla="*/ 1717481 h 1717481"/>
                      <a:gd name="connsiteX3" fmla="*/ 75538 w 75538"/>
                      <a:gd name="connsiteY3" fmla="*/ 0 h 1717481"/>
                      <a:gd name="connsiteX4" fmla="*/ 19879 w 75538"/>
                      <a:gd name="connsiteY4" fmla="*/ 3975 h 1717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538" h="1717481">
                        <a:moveTo>
                          <a:pt x="19879" y="3975"/>
                        </a:moveTo>
                        <a:lnTo>
                          <a:pt x="0" y="1717481"/>
                        </a:lnTo>
                        <a:lnTo>
                          <a:pt x="51684" y="1717481"/>
                        </a:lnTo>
                        <a:lnTo>
                          <a:pt x="75538" y="0"/>
                        </a:lnTo>
                        <a:lnTo>
                          <a:pt x="19879" y="3975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54" name="Freeform 287">
                    <a:extLst>
                      <a:ext uri="{FF2B5EF4-FFF2-40B4-BE49-F238E27FC236}">
                        <a16:creationId xmlns:a16="http://schemas.microsoft.com/office/drawing/2014/main" id="{E7CBB7F3-22B5-4511-BD3D-DC4570734B2B}"/>
                      </a:ext>
                    </a:extLst>
                  </p:cNvPr>
                  <p:cNvSpPr/>
                  <p:nvPr/>
                </p:nvSpPr>
                <p:spPr>
                  <a:xfrm>
                    <a:off x="4603805" y="1618090"/>
                    <a:ext cx="51684" cy="1733385"/>
                  </a:xfrm>
                  <a:custGeom>
                    <a:avLst/>
                    <a:gdLst>
                      <a:gd name="connsiteX0" fmla="*/ 0 w 51684"/>
                      <a:gd name="connsiteY0" fmla="*/ 3976 h 1733385"/>
                      <a:gd name="connsiteX1" fmla="*/ 3976 w 51684"/>
                      <a:gd name="connsiteY1" fmla="*/ 1725433 h 1733385"/>
                      <a:gd name="connsiteX2" fmla="*/ 47708 w 51684"/>
                      <a:gd name="connsiteY2" fmla="*/ 1733385 h 1733385"/>
                      <a:gd name="connsiteX3" fmla="*/ 51684 w 51684"/>
                      <a:gd name="connsiteY3" fmla="*/ 0 h 1733385"/>
                      <a:gd name="connsiteX4" fmla="*/ 0 w 51684"/>
                      <a:gd name="connsiteY4" fmla="*/ 3976 h 1733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684" h="1733385">
                        <a:moveTo>
                          <a:pt x="0" y="3976"/>
                        </a:moveTo>
                        <a:cubicBezTo>
                          <a:pt x="1325" y="577795"/>
                          <a:pt x="2651" y="1151614"/>
                          <a:pt x="3976" y="1725433"/>
                        </a:cubicBezTo>
                        <a:lnTo>
                          <a:pt x="47708" y="1733385"/>
                        </a:lnTo>
                        <a:cubicBezTo>
                          <a:pt x="49033" y="1155590"/>
                          <a:pt x="50359" y="577795"/>
                          <a:pt x="51684" y="0"/>
                        </a:cubicBezTo>
                        <a:lnTo>
                          <a:pt x="0" y="3976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55" name="Freeform 288">
                    <a:extLst>
                      <a:ext uri="{FF2B5EF4-FFF2-40B4-BE49-F238E27FC236}">
                        <a16:creationId xmlns:a16="http://schemas.microsoft.com/office/drawing/2014/main" id="{1F2DCFB2-2A11-4667-B3EF-BECBB287175B}"/>
                      </a:ext>
                    </a:extLst>
                  </p:cNvPr>
                  <p:cNvSpPr/>
                  <p:nvPr/>
                </p:nvSpPr>
                <p:spPr>
                  <a:xfrm>
                    <a:off x="3908066" y="1717482"/>
                    <a:ext cx="504908" cy="1451113"/>
                  </a:xfrm>
                  <a:custGeom>
                    <a:avLst/>
                    <a:gdLst>
                      <a:gd name="connsiteX0" fmla="*/ 500932 w 504908"/>
                      <a:gd name="connsiteY0" fmla="*/ 0 h 1451113"/>
                      <a:gd name="connsiteX1" fmla="*/ 0 w 504908"/>
                      <a:gd name="connsiteY1" fmla="*/ 1451113 h 1451113"/>
                      <a:gd name="connsiteX2" fmla="*/ 51684 w 504908"/>
                      <a:gd name="connsiteY2" fmla="*/ 1439186 h 1451113"/>
                      <a:gd name="connsiteX3" fmla="*/ 504908 w 504908"/>
                      <a:gd name="connsiteY3" fmla="*/ 111318 h 1451113"/>
                      <a:gd name="connsiteX4" fmla="*/ 500932 w 504908"/>
                      <a:gd name="connsiteY4" fmla="*/ 0 h 14511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4908" h="1451113">
                        <a:moveTo>
                          <a:pt x="500932" y="0"/>
                        </a:moveTo>
                        <a:lnTo>
                          <a:pt x="0" y="1451113"/>
                        </a:lnTo>
                        <a:lnTo>
                          <a:pt x="51684" y="1439186"/>
                        </a:lnTo>
                        <a:lnTo>
                          <a:pt x="504908" y="111318"/>
                        </a:lnTo>
                        <a:lnTo>
                          <a:pt x="500932" y="0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56" name="Freeform 289">
                    <a:extLst>
                      <a:ext uri="{FF2B5EF4-FFF2-40B4-BE49-F238E27FC236}">
                        <a16:creationId xmlns:a16="http://schemas.microsoft.com/office/drawing/2014/main" id="{C26B754D-9E50-4C81-A8F9-0BE5BB70E396}"/>
                      </a:ext>
                    </a:extLst>
                  </p:cNvPr>
                  <p:cNvSpPr/>
                  <p:nvPr/>
                </p:nvSpPr>
                <p:spPr>
                  <a:xfrm>
                    <a:off x="3737113" y="3152692"/>
                    <a:ext cx="234564" cy="170953"/>
                  </a:xfrm>
                  <a:custGeom>
                    <a:avLst/>
                    <a:gdLst>
                      <a:gd name="connsiteX0" fmla="*/ 51684 w 234564"/>
                      <a:gd name="connsiteY0" fmla="*/ 0 h 170953"/>
                      <a:gd name="connsiteX1" fmla="*/ 103367 w 234564"/>
                      <a:gd name="connsiteY1" fmla="*/ 31805 h 170953"/>
                      <a:gd name="connsiteX2" fmla="*/ 234564 w 234564"/>
                      <a:gd name="connsiteY2" fmla="*/ 3976 h 170953"/>
                      <a:gd name="connsiteX3" fmla="*/ 166977 w 234564"/>
                      <a:gd name="connsiteY3" fmla="*/ 170953 h 170953"/>
                      <a:gd name="connsiteX4" fmla="*/ 35781 w 234564"/>
                      <a:gd name="connsiteY4" fmla="*/ 170953 h 170953"/>
                      <a:gd name="connsiteX5" fmla="*/ 0 w 234564"/>
                      <a:gd name="connsiteY5" fmla="*/ 155051 h 170953"/>
                      <a:gd name="connsiteX6" fmla="*/ 51684 w 234564"/>
                      <a:gd name="connsiteY6" fmla="*/ 0 h 170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34564" h="170953">
                        <a:moveTo>
                          <a:pt x="51684" y="0"/>
                        </a:moveTo>
                        <a:lnTo>
                          <a:pt x="103367" y="31805"/>
                        </a:lnTo>
                        <a:lnTo>
                          <a:pt x="234564" y="3976"/>
                        </a:lnTo>
                        <a:lnTo>
                          <a:pt x="166977" y="170953"/>
                        </a:lnTo>
                        <a:lnTo>
                          <a:pt x="35781" y="170953"/>
                        </a:lnTo>
                        <a:lnTo>
                          <a:pt x="0" y="155051"/>
                        </a:lnTo>
                        <a:lnTo>
                          <a:pt x="51684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57" name="Freeform 290">
                    <a:extLst>
                      <a:ext uri="{FF2B5EF4-FFF2-40B4-BE49-F238E27FC236}">
                        <a16:creationId xmlns:a16="http://schemas.microsoft.com/office/drawing/2014/main" id="{7A6C7114-706F-4A2E-A87F-6A816C491F4E}"/>
                      </a:ext>
                    </a:extLst>
                  </p:cNvPr>
                  <p:cNvSpPr/>
                  <p:nvPr/>
                </p:nvSpPr>
                <p:spPr>
                  <a:xfrm>
                    <a:off x="4385144" y="3339548"/>
                    <a:ext cx="282272" cy="143123"/>
                  </a:xfrm>
                  <a:custGeom>
                    <a:avLst/>
                    <a:gdLst>
                      <a:gd name="connsiteX0" fmla="*/ 0 w 282272"/>
                      <a:gd name="connsiteY0" fmla="*/ 0 h 143123"/>
                      <a:gd name="connsiteX1" fmla="*/ 282272 w 282272"/>
                      <a:gd name="connsiteY1" fmla="*/ 11927 h 143123"/>
                      <a:gd name="connsiteX2" fmla="*/ 278296 w 282272"/>
                      <a:gd name="connsiteY2" fmla="*/ 143123 h 143123"/>
                      <a:gd name="connsiteX3" fmla="*/ 15903 w 282272"/>
                      <a:gd name="connsiteY3" fmla="*/ 135172 h 143123"/>
                      <a:gd name="connsiteX4" fmla="*/ 0 w 282272"/>
                      <a:gd name="connsiteY4" fmla="*/ 0 h 143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2272" h="143123">
                        <a:moveTo>
                          <a:pt x="0" y="0"/>
                        </a:moveTo>
                        <a:lnTo>
                          <a:pt x="282272" y="11927"/>
                        </a:lnTo>
                        <a:lnTo>
                          <a:pt x="278296" y="143123"/>
                        </a:lnTo>
                        <a:lnTo>
                          <a:pt x="15903" y="13517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58" name="Freeform 291">
                    <a:extLst>
                      <a:ext uri="{FF2B5EF4-FFF2-40B4-BE49-F238E27FC236}">
                        <a16:creationId xmlns:a16="http://schemas.microsoft.com/office/drawing/2014/main" id="{FF1BA290-4282-4923-BBDE-B70A7BD5F4FD}"/>
                      </a:ext>
                    </a:extLst>
                  </p:cNvPr>
                  <p:cNvSpPr/>
                  <p:nvPr/>
                </p:nvSpPr>
                <p:spPr>
                  <a:xfrm>
                    <a:off x="4667416" y="1689652"/>
                    <a:ext cx="500932" cy="1542553"/>
                  </a:xfrm>
                  <a:custGeom>
                    <a:avLst/>
                    <a:gdLst>
                      <a:gd name="connsiteX0" fmla="*/ 7951 w 500932"/>
                      <a:gd name="connsiteY0" fmla="*/ 0 h 1542553"/>
                      <a:gd name="connsiteX1" fmla="*/ 500932 w 500932"/>
                      <a:gd name="connsiteY1" fmla="*/ 1542553 h 1542553"/>
                      <a:gd name="connsiteX2" fmla="*/ 465151 w 500932"/>
                      <a:gd name="connsiteY2" fmla="*/ 1530626 h 1542553"/>
                      <a:gd name="connsiteX3" fmla="*/ 0 w 500932"/>
                      <a:gd name="connsiteY3" fmla="*/ 135172 h 1542553"/>
                      <a:gd name="connsiteX4" fmla="*/ 7951 w 500932"/>
                      <a:gd name="connsiteY4" fmla="*/ 0 h 1542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0932" h="1542553">
                        <a:moveTo>
                          <a:pt x="7951" y="0"/>
                        </a:moveTo>
                        <a:lnTo>
                          <a:pt x="500932" y="1542553"/>
                        </a:lnTo>
                        <a:lnTo>
                          <a:pt x="465151" y="1530626"/>
                        </a:lnTo>
                        <a:lnTo>
                          <a:pt x="0" y="135172"/>
                        </a:lnTo>
                        <a:lnTo>
                          <a:pt x="7951" y="0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59" name="Freeform 292">
                    <a:extLst>
                      <a:ext uri="{FF2B5EF4-FFF2-40B4-BE49-F238E27FC236}">
                        <a16:creationId xmlns:a16="http://schemas.microsoft.com/office/drawing/2014/main" id="{1666E87C-BD8C-4DC1-BC3B-A8938ECC7C08}"/>
                      </a:ext>
                    </a:extLst>
                  </p:cNvPr>
                  <p:cNvSpPr/>
                  <p:nvPr/>
                </p:nvSpPr>
                <p:spPr>
                  <a:xfrm>
                    <a:off x="4711148" y="1665798"/>
                    <a:ext cx="568518" cy="1582310"/>
                  </a:xfrm>
                  <a:custGeom>
                    <a:avLst/>
                    <a:gdLst>
                      <a:gd name="connsiteX0" fmla="*/ 55659 w 568518"/>
                      <a:gd name="connsiteY0" fmla="*/ 0 h 1582310"/>
                      <a:gd name="connsiteX1" fmla="*/ 568518 w 568518"/>
                      <a:gd name="connsiteY1" fmla="*/ 1570383 h 1582310"/>
                      <a:gd name="connsiteX2" fmla="*/ 540689 w 568518"/>
                      <a:gd name="connsiteY2" fmla="*/ 1582310 h 1582310"/>
                      <a:gd name="connsiteX3" fmla="*/ 0 w 568518"/>
                      <a:gd name="connsiteY3" fmla="*/ 11927 h 1582310"/>
                      <a:gd name="connsiteX4" fmla="*/ 55659 w 568518"/>
                      <a:gd name="connsiteY4" fmla="*/ 0 h 1582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8518" h="1582310">
                        <a:moveTo>
                          <a:pt x="55659" y="0"/>
                        </a:moveTo>
                        <a:lnTo>
                          <a:pt x="568518" y="1570383"/>
                        </a:lnTo>
                        <a:lnTo>
                          <a:pt x="540689" y="1582310"/>
                        </a:lnTo>
                        <a:lnTo>
                          <a:pt x="0" y="11927"/>
                        </a:lnTo>
                        <a:lnTo>
                          <a:pt x="55659" y="0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60" name="Freeform 293">
                    <a:extLst>
                      <a:ext uri="{FF2B5EF4-FFF2-40B4-BE49-F238E27FC236}">
                        <a16:creationId xmlns:a16="http://schemas.microsoft.com/office/drawing/2014/main" id="{8DDC3A0F-B3A3-4BA6-9CC7-513542DF2953}"/>
                      </a:ext>
                    </a:extLst>
                  </p:cNvPr>
                  <p:cNvSpPr/>
                  <p:nvPr/>
                </p:nvSpPr>
                <p:spPr>
                  <a:xfrm>
                    <a:off x="5124616" y="3216303"/>
                    <a:ext cx="206734" cy="143123"/>
                  </a:xfrm>
                  <a:custGeom>
                    <a:avLst/>
                    <a:gdLst>
                      <a:gd name="connsiteX0" fmla="*/ 0 w 206734"/>
                      <a:gd name="connsiteY0" fmla="*/ 0 h 143123"/>
                      <a:gd name="connsiteX1" fmla="*/ 127221 w 206734"/>
                      <a:gd name="connsiteY1" fmla="*/ 27829 h 143123"/>
                      <a:gd name="connsiteX2" fmla="*/ 170953 w 206734"/>
                      <a:gd name="connsiteY2" fmla="*/ 19878 h 143123"/>
                      <a:gd name="connsiteX3" fmla="*/ 206734 w 206734"/>
                      <a:gd name="connsiteY3" fmla="*/ 115294 h 143123"/>
                      <a:gd name="connsiteX4" fmla="*/ 143123 w 206734"/>
                      <a:gd name="connsiteY4" fmla="*/ 143123 h 143123"/>
                      <a:gd name="connsiteX5" fmla="*/ 23854 w 206734"/>
                      <a:gd name="connsiteY5" fmla="*/ 107342 h 143123"/>
                      <a:gd name="connsiteX6" fmla="*/ 0 w 206734"/>
                      <a:gd name="connsiteY6" fmla="*/ 0 h 143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6734" h="143123">
                        <a:moveTo>
                          <a:pt x="0" y="0"/>
                        </a:moveTo>
                        <a:lnTo>
                          <a:pt x="127221" y="27829"/>
                        </a:lnTo>
                        <a:lnTo>
                          <a:pt x="170953" y="19878"/>
                        </a:lnTo>
                        <a:lnTo>
                          <a:pt x="206734" y="115294"/>
                        </a:lnTo>
                        <a:lnTo>
                          <a:pt x="143123" y="143123"/>
                        </a:lnTo>
                        <a:lnTo>
                          <a:pt x="23854" y="10734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cxnSp>
                <p:nvCxnSpPr>
                  <p:cNvPr id="161" name="Straight Connector 160">
                    <a:extLst>
                      <a:ext uri="{FF2B5EF4-FFF2-40B4-BE49-F238E27FC236}">
                        <a16:creationId xmlns:a16="http://schemas.microsoft.com/office/drawing/2014/main" id="{26F8631B-A821-4100-A2EC-99676EDD2614}"/>
                      </a:ext>
                    </a:extLst>
                  </p:cNvPr>
                  <p:cNvCxnSpPr>
                    <a:stCxn id="160" idx="1"/>
                    <a:endCxn id="160" idx="4"/>
                  </p:cNvCxnSpPr>
                  <p:nvPr/>
                </p:nvCxnSpPr>
                <p:spPr>
                  <a:xfrm>
                    <a:off x="5251837" y="3244132"/>
                    <a:ext cx="15902" cy="115294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>
                    <a:extLst>
                      <a:ext uri="{FF2B5EF4-FFF2-40B4-BE49-F238E27FC236}">
                        <a16:creationId xmlns:a16="http://schemas.microsoft.com/office/drawing/2014/main" id="{A59A8A08-8EC0-4757-B3BD-06D1033B030F}"/>
                      </a:ext>
                    </a:extLst>
                  </p:cNvPr>
                  <p:cNvCxnSpPr>
                    <a:stCxn id="156" idx="1"/>
                    <a:endCxn id="156" idx="4"/>
                  </p:cNvCxnSpPr>
                  <p:nvPr/>
                </p:nvCxnSpPr>
                <p:spPr>
                  <a:xfrm flipH="1">
                    <a:off x="3772894" y="3184497"/>
                    <a:ext cx="67586" cy="139148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3" name="Freeform 296">
                    <a:extLst>
                      <a:ext uri="{FF2B5EF4-FFF2-40B4-BE49-F238E27FC236}">
                        <a16:creationId xmlns:a16="http://schemas.microsoft.com/office/drawing/2014/main" id="{6A0B2138-A7CE-41A0-B553-BE58BDB4CB3C}"/>
                      </a:ext>
                    </a:extLst>
                  </p:cNvPr>
                  <p:cNvSpPr/>
                  <p:nvPr/>
                </p:nvSpPr>
                <p:spPr>
                  <a:xfrm>
                    <a:off x="3582063" y="3677478"/>
                    <a:ext cx="155050" cy="326004"/>
                  </a:xfrm>
                  <a:custGeom>
                    <a:avLst/>
                    <a:gdLst>
                      <a:gd name="connsiteX0" fmla="*/ 155050 w 155050"/>
                      <a:gd name="connsiteY0" fmla="*/ 0 h 326004"/>
                      <a:gd name="connsiteX1" fmla="*/ 39756 w 155050"/>
                      <a:gd name="connsiteY1" fmla="*/ 326004 h 326004"/>
                      <a:gd name="connsiteX2" fmla="*/ 55659 w 155050"/>
                      <a:gd name="connsiteY2" fmla="*/ 135172 h 326004"/>
                      <a:gd name="connsiteX3" fmla="*/ 0 w 155050"/>
                      <a:gd name="connsiteY3" fmla="*/ 39757 h 326004"/>
                      <a:gd name="connsiteX4" fmla="*/ 67586 w 155050"/>
                      <a:gd name="connsiteY4" fmla="*/ 59635 h 326004"/>
                      <a:gd name="connsiteX5" fmla="*/ 99391 w 155050"/>
                      <a:gd name="connsiteY5" fmla="*/ 7952 h 326004"/>
                      <a:gd name="connsiteX6" fmla="*/ 155050 w 155050"/>
                      <a:gd name="connsiteY6" fmla="*/ 0 h 326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5050" h="326004">
                        <a:moveTo>
                          <a:pt x="155050" y="0"/>
                        </a:moveTo>
                        <a:lnTo>
                          <a:pt x="39756" y="326004"/>
                        </a:lnTo>
                        <a:lnTo>
                          <a:pt x="55659" y="135172"/>
                        </a:lnTo>
                        <a:lnTo>
                          <a:pt x="0" y="39757"/>
                        </a:lnTo>
                        <a:lnTo>
                          <a:pt x="67586" y="59635"/>
                        </a:lnTo>
                        <a:lnTo>
                          <a:pt x="99391" y="7952"/>
                        </a:lnTo>
                        <a:lnTo>
                          <a:pt x="15505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64" name="Freeform 297">
                    <a:extLst>
                      <a:ext uri="{FF2B5EF4-FFF2-40B4-BE49-F238E27FC236}">
                        <a16:creationId xmlns:a16="http://schemas.microsoft.com/office/drawing/2014/main" id="{84698B0E-864F-450D-8850-D8767CF750D4}"/>
                      </a:ext>
                    </a:extLst>
                  </p:cNvPr>
                  <p:cNvSpPr/>
                  <p:nvPr/>
                </p:nvSpPr>
                <p:spPr>
                  <a:xfrm>
                    <a:off x="4448755" y="3987579"/>
                    <a:ext cx="123245" cy="500932"/>
                  </a:xfrm>
                  <a:custGeom>
                    <a:avLst/>
                    <a:gdLst>
                      <a:gd name="connsiteX0" fmla="*/ 7951 w 123245"/>
                      <a:gd name="connsiteY0" fmla="*/ 0 h 500932"/>
                      <a:gd name="connsiteX1" fmla="*/ 123245 w 123245"/>
                      <a:gd name="connsiteY1" fmla="*/ 7951 h 500932"/>
                      <a:gd name="connsiteX2" fmla="*/ 115294 w 123245"/>
                      <a:gd name="connsiteY2" fmla="*/ 294198 h 500932"/>
                      <a:gd name="connsiteX3" fmla="*/ 59635 w 123245"/>
                      <a:gd name="connsiteY3" fmla="*/ 500932 h 500932"/>
                      <a:gd name="connsiteX4" fmla="*/ 0 w 123245"/>
                      <a:gd name="connsiteY4" fmla="*/ 238539 h 500932"/>
                      <a:gd name="connsiteX5" fmla="*/ 7951 w 123245"/>
                      <a:gd name="connsiteY5" fmla="*/ 0 h 500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3245" h="500932">
                        <a:moveTo>
                          <a:pt x="7951" y="0"/>
                        </a:moveTo>
                        <a:lnTo>
                          <a:pt x="123245" y="7951"/>
                        </a:lnTo>
                        <a:lnTo>
                          <a:pt x="115294" y="294198"/>
                        </a:lnTo>
                        <a:lnTo>
                          <a:pt x="59635" y="500932"/>
                        </a:lnTo>
                        <a:lnTo>
                          <a:pt x="0" y="238539"/>
                        </a:lnTo>
                        <a:lnTo>
                          <a:pt x="795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cxnSp>
                <p:nvCxnSpPr>
                  <p:cNvPr id="165" name="Straight Connector 164">
                    <a:extLst>
                      <a:ext uri="{FF2B5EF4-FFF2-40B4-BE49-F238E27FC236}">
                        <a16:creationId xmlns:a16="http://schemas.microsoft.com/office/drawing/2014/main" id="{0C892A61-66E8-443B-8FB4-FB398B2338F4}"/>
                      </a:ext>
                    </a:extLst>
                  </p:cNvPr>
                  <p:cNvCxnSpPr/>
                  <p:nvPr/>
                </p:nvCxnSpPr>
                <p:spPr>
                  <a:xfrm>
                    <a:off x="4452730" y="4114800"/>
                    <a:ext cx="119270" cy="7951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6" name="Freeform 299">
                    <a:extLst>
                      <a:ext uri="{FF2B5EF4-FFF2-40B4-BE49-F238E27FC236}">
                        <a16:creationId xmlns:a16="http://schemas.microsoft.com/office/drawing/2014/main" id="{464E17DF-1AE3-48FB-BE5C-477CE4435F3D}"/>
                      </a:ext>
                    </a:extLst>
                  </p:cNvPr>
                  <p:cNvSpPr/>
                  <p:nvPr/>
                </p:nvSpPr>
                <p:spPr>
                  <a:xfrm>
                    <a:off x="5319423" y="3693381"/>
                    <a:ext cx="174928" cy="337930"/>
                  </a:xfrm>
                  <a:custGeom>
                    <a:avLst/>
                    <a:gdLst>
                      <a:gd name="connsiteX0" fmla="*/ 0 w 174928"/>
                      <a:gd name="connsiteY0" fmla="*/ 0 h 337930"/>
                      <a:gd name="connsiteX1" fmla="*/ 59634 w 174928"/>
                      <a:gd name="connsiteY1" fmla="*/ 178904 h 337930"/>
                      <a:gd name="connsiteX2" fmla="*/ 131196 w 174928"/>
                      <a:gd name="connsiteY2" fmla="*/ 337930 h 337930"/>
                      <a:gd name="connsiteX3" fmla="*/ 123245 w 174928"/>
                      <a:gd name="connsiteY3" fmla="*/ 139148 h 337930"/>
                      <a:gd name="connsiteX4" fmla="*/ 174928 w 174928"/>
                      <a:gd name="connsiteY4" fmla="*/ 55659 h 337930"/>
                      <a:gd name="connsiteX5" fmla="*/ 147099 w 174928"/>
                      <a:gd name="connsiteY5" fmla="*/ 55659 h 337930"/>
                      <a:gd name="connsiteX6" fmla="*/ 91440 w 174928"/>
                      <a:gd name="connsiteY6" fmla="*/ 71562 h 337930"/>
                      <a:gd name="connsiteX7" fmla="*/ 79513 w 174928"/>
                      <a:gd name="connsiteY7" fmla="*/ 35781 h 337930"/>
                      <a:gd name="connsiteX8" fmla="*/ 0 w 174928"/>
                      <a:gd name="connsiteY8" fmla="*/ 0 h 337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4928" h="337930">
                        <a:moveTo>
                          <a:pt x="0" y="0"/>
                        </a:moveTo>
                        <a:lnTo>
                          <a:pt x="59634" y="178904"/>
                        </a:lnTo>
                        <a:lnTo>
                          <a:pt x="131196" y="337930"/>
                        </a:lnTo>
                        <a:lnTo>
                          <a:pt x="123245" y="139148"/>
                        </a:lnTo>
                        <a:lnTo>
                          <a:pt x="174928" y="55659"/>
                        </a:lnTo>
                        <a:lnTo>
                          <a:pt x="147099" y="55659"/>
                        </a:lnTo>
                        <a:lnTo>
                          <a:pt x="91440" y="71562"/>
                        </a:lnTo>
                        <a:lnTo>
                          <a:pt x="79513" y="357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67" name="Freeform 300">
                    <a:extLst>
                      <a:ext uri="{FF2B5EF4-FFF2-40B4-BE49-F238E27FC236}">
                        <a16:creationId xmlns:a16="http://schemas.microsoft.com/office/drawing/2014/main" id="{A56BFB73-F29E-45B8-993B-D2F0CBA0E5C4}"/>
                      </a:ext>
                    </a:extLst>
                  </p:cNvPr>
                  <p:cNvSpPr/>
                  <p:nvPr/>
                </p:nvSpPr>
                <p:spPr>
                  <a:xfrm>
                    <a:off x="4412974" y="1470991"/>
                    <a:ext cx="254442" cy="147099"/>
                  </a:xfrm>
                  <a:custGeom>
                    <a:avLst/>
                    <a:gdLst>
                      <a:gd name="connsiteX0" fmla="*/ 254442 w 254442"/>
                      <a:gd name="connsiteY0" fmla="*/ 147099 h 147099"/>
                      <a:gd name="connsiteX1" fmla="*/ 0 w 254442"/>
                      <a:gd name="connsiteY1" fmla="*/ 147099 h 147099"/>
                      <a:gd name="connsiteX2" fmla="*/ 0 w 254442"/>
                      <a:gd name="connsiteY2" fmla="*/ 51684 h 147099"/>
                      <a:gd name="connsiteX3" fmla="*/ 35781 w 254442"/>
                      <a:gd name="connsiteY3" fmla="*/ 47708 h 147099"/>
                      <a:gd name="connsiteX4" fmla="*/ 51683 w 254442"/>
                      <a:gd name="connsiteY4" fmla="*/ 3976 h 147099"/>
                      <a:gd name="connsiteX5" fmla="*/ 234563 w 254442"/>
                      <a:gd name="connsiteY5" fmla="*/ 0 h 147099"/>
                      <a:gd name="connsiteX6" fmla="*/ 218661 w 254442"/>
                      <a:gd name="connsiteY6" fmla="*/ 47708 h 147099"/>
                      <a:gd name="connsiteX7" fmla="*/ 238539 w 254442"/>
                      <a:gd name="connsiteY7" fmla="*/ 67586 h 147099"/>
                      <a:gd name="connsiteX8" fmla="*/ 254442 w 254442"/>
                      <a:gd name="connsiteY8" fmla="*/ 147099 h 1470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54442" h="147099">
                        <a:moveTo>
                          <a:pt x="254442" y="147099"/>
                        </a:moveTo>
                        <a:lnTo>
                          <a:pt x="0" y="147099"/>
                        </a:lnTo>
                        <a:lnTo>
                          <a:pt x="0" y="51684"/>
                        </a:lnTo>
                        <a:lnTo>
                          <a:pt x="35781" y="47708"/>
                        </a:lnTo>
                        <a:lnTo>
                          <a:pt x="51683" y="3976"/>
                        </a:lnTo>
                        <a:lnTo>
                          <a:pt x="234563" y="0"/>
                        </a:lnTo>
                        <a:lnTo>
                          <a:pt x="218661" y="47708"/>
                        </a:lnTo>
                        <a:lnTo>
                          <a:pt x="238539" y="67586"/>
                        </a:lnTo>
                        <a:lnTo>
                          <a:pt x="254442" y="147099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68" name="Freeform 301">
                    <a:extLst>
                      <a:ext uri="{FF2B5EF4-FFF2-40B4-BE49-F238E27FC236}">
                        <a16:creationId xmlns:a16="http://schemas.microsoft.com/office/drawing/2014/main" id="{9E64FE28-E83B-4709-9A45-A6D87DA84EA8}"/>
                      </a:ext>
                    </a:extLst>
                  </p:cNvPr>
                  <p:cNvSpPr/>
                  <p:nvPr/>
                </p:nvSpPr>
                <p:spPr>
                  <a:xfrm>
                    <a:off x="4313583" y="1534602"/>
                    <a:ext cx="107342" cy="159026"/>
                  </a:xfrm>
                  <a:custGeom>
                    <a:avLst/>
                    <a:gdLst>
                      <a:gd name="connsiteX0" fmla="*/ 0 w 107342"/>
                      <a:gd name="connsiteY0" fmla="*/ 119269 h 159026"/>
                      <a:gd name="connsiteX1" fmla="*/ 47707 w 107342"/>
                      <a:gd name="connsiteY1" fmla="*/ 19878 h 159026"/>
                      <a:gd name="connsiteX2" fmla="*/ 71561 w 107342"/>
                      <a:gd name="connsiteY2" fmla="*/ 0 h 159026"/>
                      <a:gd name="connsiteX3" fmla="*/ 103367 w 107342"/>
                      <a:gd name="connsiteY3" fmla="*/ 0 h 159026"/>
                      <a:gd name="connsiteX4" fmla="*/ 107342 w 107342"/>
                      <a:gd name="connsiteY4" fmla="*/ 159026 h 159026"/>
                      <a:gd name="connsiteX5" fmla="*/ 67586 w 107342"/>
                      <a:gd name="connsiteY5" fmla="*/ 147099 h 159026"/>
                      <a:gd name="connsiteX6" fmla="*/ 0 w 107342"/>
                      <a:gd name="connsiteY6" fmla="*/ 119269 h 159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7342" h="159026">
                        <a:moveTo>
                          <a:pt x="0" y="119269"/>
                        </a:moveTo>
                        <a:lnTo>
                          <a:pt x="47707" y="19878"/>
                        </a:lnTo>
                        <a:lnTo>
                          <a:pt x="71561" y="0"/>
                        </a:lnTo>
                        <a:lnTo>
                          <a:pt x="103367" y="0"/>
                        </a:lnTo>
                        <a:lnTo>
                          <a:pt x="107342" y="159026"/>
                        </a:lnTo>
                        <a:lnTo>
                          <a:pt x="67586" y="147099"/>
                        </a:lnTo>
                        <a:lnTo>
                          <a:pt x="0" y="119269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69" name="Freeform 302">
                    <a:extLst>
                      <a:ext uri="{FF2B5EF4-FFF2-40B4-BE49-F238E27FC236}">
                        <a16:creationId xmlns:a16="http://schemas.microsoft.com/office/drawing/2014/main" id="{E38B1C69-7FF6-4B1F-B97F-B0CC259A7474}"/>
                      </a:ext>
                    </a:extLst>
                  </p:cNvPr>
                  <p:cNvSpPr/>
                  <p:nvPr/>
                </p:nvSpPr>
                <p:spPr>
                  <a:xfrm>
                    <a:off x="4643562" y="1522675"/>
                    <a:ext cx="119269" cy="159026"/>
                  </a:xfrm>
                  <a:custGeom>
                    <a:avLst/>
                    <a:gdLst>
                      <a:gd name="connsiteX0" fmla="*/ 119269 w 119269"/>
                      <a:gd name="connsiteY0" fmla="*/ 135172 h 159026"/>
                      <a:gd name="connsiteX1" fmla="*/ 27829 w 119269"/>
                      <a:gd name="connsiteY1" fmla="*/ 159026 h 159026"/>
                      <a:gd name="connsiteX2" fmla="*/ 19878 w 119269"/>
                      <a:gd name="connsiteY2" fmla="*/ 35781 h 159026"/>
                      <a:gd name="connsiteX3" fmla="*/ 0 w 119269"/>
                      <a:gd name="connsiteY3" fmla="*/ 0 h 159026"/>
                      <a:gd name="connsiteX4" fmla="*/ 51683 w 119269"/>
                      <a:gd name="connsiteY4" fmla="*/ 7951 h 159026"/>
                      <a:gd name="connsiteX5" fmla="*/ 67586 w 119269"/>
                      <a:gd name="connsiteY5" fmla="*/ 31805 h 159026"/>
                      <a:gd name="connsiteX6" fmla="*/ 91440 w 119269"/>
                      <a:gd name="connsiteY6" fmla="*/ 47708 h 159026"/>
                      <a:gd name="connsiteX7" fmla="*/ 119269 w 119269"/>
                      <a:gd name="connsiteY7" fmla="*/ 135172 h 159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9269" h="159026">
                        <a:moveTo>
                          <a:pt x="119269" y="135172"/>
                        </a:moveTo>
                        <a:lnTo>
                          <a:pt x="27829" y="159026"/>
                        </a:lnTo>
                        <a:lnTo>
                          <a:pt x="19878" y="35781"/>
                        </a:lnTo>
                        <a:lnTo>
                          <a:pt x="0" y="0"/>
                        </a:lnTo>
                        <a:lnTo>
                          <a:pt x="51683" y="7951"/>
                        </a:lnTo>
                        <a:lnTo>
                          <a:pt x="67586" y="31805"/>
                        </a:lnTo>
                        <a:lnTo>
                          <a:pt x="91440" y="47708"/>
                        </a:lnTo>
                        <a:lnTo>
                          <a:pt x="119269" y="13517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70" name="Freeform 303">
                    <a:extLst>
                      <a:ext uri="{FF2B5EF4-FFF2-40B4-BE49-F238E27FC236}">
                        <a16:creationId xmlns:a16="http://schemas.microsoft.com/office/drawing/2014/main" id="{E008BDCF-FA47-4698-B54A-86264506D267}"/>
                      </a:ext>
                    </a:extLst>
                  </p:cNvPr>
                  <p:cNvSpPr/>
                  <p:nvPr/>
                </p:nvSpPr>
                <p:spPr>
                  <a:xfrm>
                    <a:off x="4376738" y="1443038"/>
                    <a:ext cx="328612" cy="83343"/>
                  </a:xfrm>
                  <a:custGeom>
                    <a:avLst/>
                    <a:gdLst>
                      <a:gd name="connsiteX0" fmla="*/ 0 w 328612"/>
                      <a:gd name="connsiteY0" fmla="*/ 83343 h 83343"/>
                      <a:gd name="connsiteX1" fmla="*/ 4762 w 328612"/>
                      <a:gd name="connsiteY1" fmla="*/ 11906 h 83343"/>
                      <a:gd name="connsiteX2" fmla="*/ 35718 w 328612"/>
                      <a:gd name="connsiteY2" fmla="*/ 0 h 83343"/>
                      <a:gd name="connsiteX3" fmla="*/ 311943 w 328612"/>
                      <a:gd name="connsiteY3" fmla="*/ 4762 h 83343"/>
                      <a:gd name="connsiteX4" fmla="*/ 328612 w 328612"/>
                      <a:gd name="connsiteY4" fmla="*/ 14287 h 83343"/>
                      <a:gd name="connsiteX5" fmla="*/ 326231 w 328612"/>
                      <a:gd name="connsiteY5" fmla="*/ 83343 h 83343"/>
                      <a:gd name="connsiteX6" fmla="*/ 264318 w 328612"/>
                      <a:gd name="connsiteY6" fmla="*/ 76200 h 83343"/>
                      <a:gd name="connsiteX7" fmla="*/ 69056 w 328612"/>
                      <a:gd name="connsiteY7" fmla="*/ 73818 h 83343"/>
                      <a:gd name="connsiteX8" fmla="*/ 0 w 328612"/>
                      <a:gd name="connsiteY8" fmla="*/ 83343 h 833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28612" h="83343">
                        <a:moveTo>
                          <a:pt x="0" y="83343"/>
                        </a:moveTo>
                        <a:lnTo>
                          <a:pt x="4762" y="11906"/>
                        </a:lnTo>
                        <a:lnTo>
                          <a:pt x="35718" y="0"/>
                        </a:lnTo>
                        <a:lnTo>
                          <a:pt x="311943" y="4762"/>
                        </a:lnTo>
                        <a:lnTo>
                          <a:pt x="328612" y="14287"/>
                        </a:lnTo>
                        <a:cubicBezTo>
                          <a:pt x="327818" y="37306"/>
                          <a:pt x="327025" y="60324"/>
                          <a:pt x="326231" y="83343"/>
                        </a:cubicBezTo>
                        <a:lnTo>
                          <a:pt x="264318" y="76200"/>
                        </a:lnTo>
                        <a:lnTo>
                          <a:pt x="69056" y="73818"/>
                        </a:lnTo>
                        <a:lnTo>
                          <a:pt x="0" y="83343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36EF02E4-C984-48FC-AB5A-F6FF16DCBF24}"/>
                    </a:ext>
                  </a:extLst>
                </p:cNvPr>
                <p:cNvCxnSpPr/>
                <p:nvPr/>
              </p:nvCxnSpPr>
              <p:spPr>
                <a:xfrm>
                  <a:off x="2691897" y="5869663"/>
                  <a:ext cx="54321" cy="144856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>
                  <a:extLst>
                    <a:ext uri="{FF2B5EF4-FFF2-40B4-BE49-F238E27FC236}">
                      <a16:creationId xmlns:a16="http://schemas.microsoft.com/office/drawing/2014/main" id="{3EF85EF6-F348-4694-A854-565B219D111D}"/>
                    </a:ext>
                  </a:extLst>
                </p:cNvPr>
                <p:cNvCxnSpPr/>
                <p:nvPr/>
              </p:nvCxnSpPr>
              <p:spPr>
                <a:xfrm flipV="1">
                  <a:off x="2746217" y="5869666"/>
                  <a:ext cx="42250" cy="144854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7905D958-556D-44AE-94E4-F87AE9B65E15}"/>
                </a:ext>
              </a:extLst>
            </p:cNvPr>
            <p:cNvSpPr/>
            <p:nvPr/>
          </p:nvSpPr>
          <p:spPr>
            <a:xfrm>
              <a:off x="3056052" y="2153999"/>
              <a:ext cx="18288" cy="79644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+mj-lt"/>
              </a:endParaRPr>
            </a:p>
          </p:txBody>
        </p:sp>
        <p:sp>
          <p:nvSpPr>
            <p:cNvPr id="190" name="Line 64">
              <a:extLst>
                <a:ext uri="{FF2B5EF4-FFF2-40B4-BE49-F238E27FC236}">
                  <a16:creationId xmlns:a16="http://schemas.microsoft.com/office/drawing/2014/main" id="{7D28E1F8-F4F2-4B80-9417-20CF2FC88C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23453" y="2632092"/>
              <a:ext cx="2112125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grpSp>
          <p:nvGrpSpPr>
            <p:cNvPr id="22" name="Group 113">
              <a:extLst>
                <a:ext uri="{FF2B5EF4-FFF2-40B4-BE49-F238E27FC236}">
                  <a16:creationId xmlns:a16="http://schemas.microsoft.com/office/drawing/2014/main" id="{FB9500E2-7FD7-4A66-BCAB-0689B18EE89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875259" y="2600614"/>
              <a:ext cx="226865" cy="401514"/>
              <a:chOff x="5473812" y="3258212"/>
              <a:chExt cx="1912288" cy="3384440"/>
            </a:xfrm>
          </p:grpSpPr>
          <p:grpSp>
            <p:nvGrpSpPr>
              <p:cNvPr id="23" name="Group 1905">
                <a:extLst>
                  <a:ext uri="{FF2B5EF4-FFF2-40B4-BE49-F238E27FC236}">
                    <a16:creationId xmlns:a16="http://schemas.microsoft.com/office/drawing/2014/main" id="{60CF21B8-4DE6-4E4A-8B1E-31BD5266ACDC}"/>
                  </a:ext>
                </a:extLst>
              </p:cNvPr>
              <p:cNvGrpSpPr/>
              <p:nvPr/>
            </p:nvGrpSpPr>
            <p:grpSpPr>
              <a:xfrm>
                <a:off x="6146584" y="3258212"/>
                <a:ext cx="579803" cy="337849"/>
                <a:chOff x="6511020" y="2181474"/>
                <a:chExt cx="579803" cy="337849"/>
              </a:xfrm>
            </p:grpSpPr>
            <p:grpSp>
              <p:nvGrpSpPr>
                <p:cNvPr id="24" name="Group 1872">
                  <a:extLst>
                    <a:ext uri="{FF2B5EF4-FFF2-40B4-BE49-F238E27FC236}">
                      <a16:creationId xmlns:a16="http://schemas.microsoft.com/office/drawing/2014/main" id="{C6D6EF8D-65FD-4DF5-8814-CF1FC9AE20B9}"/>
                    </a:ext>
                  </a:extLst>
                </p:cNvPr>
                <p:cNvGrpSpPr/>
                <p:nvPr/>
              </p:nvGrpSpPr>
              <p:grpSpPr>
                <a:xfrm>
                  <a:off x="6511020" y="2181474"/>
                  <a:ext cx="579803" cy="189166"/>
                  <a:chOff x="6472550" y="2134126"/>
                  <a:chExt cx="644226" cy="236457"/>
                </a:xfrm>
              </p:grpSpPr>
              <p:sp>
                <p:nvSpPr>
                  <p:cNvPr id="242" name="Rectangle 241">
                    <a:extLst>
                      <a:ext uri="{FF2B5EF4-FFF2-40B4-BE49-F238E27FC236}">
                        <a16:creationId xmlns:a16="http://schemas.microsoft.com/office/drawing/2014/main" id="{3E34E95B-EFE7-41D0-A23D-9A0F861F530B}"/>
                      </a:ext>
                    </a:extLst>
                  </p:cNvPr>
                  <p:cNvSpPr/>
                  <p:nvPr/>
                </p:nvSpPr>
                <p:spPr>
                  <a:xfrm>
                    <a:off x="7015540" y="2164261"/>
                    <a:ext cx="101236" cy="190093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43" name="Rectangle 242">
                    <a:extLst>
                      <a:ext uri="{FF2B5EF4-FFF2-40B4-BE49-F238E27FC236}">
                        <a16:creationId xmlns:a16="http://schemas.microsoft.com/office/drawing/2014/main" id="{807AA2FD-00B8-4A12-A7AD-1E6D77A52E39}"/>
                      </a:ext>
                    </a:extLst>
                  </p:cNvPr>
                  <p:cNvSpPr/>
                  <p:nvPr/>
                </p:nvSpPr>
                <p:spPr>
                  <a:xfrm>
                    <a:off x="6518408" y="2166582"/>
                    <a:ext cx="45719" cy="197047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44" name="Rounded Rectangle 318">
                    <a:extLst>
                      <a:ext uri="{FF2B5EF4-FFF2-40B4-BE49-F238E27FC236}">
                        <a16:creationId xmlns:a16="http://schemas.microsoft.com/office/drawing/2014/main" id="{957984AE-9990-4EA4-8036-27C403BFCA6C}"/>
                      </a:ext>
                    </a:extLst>
                  </p:cNvPr>
                  <p:cNvSpPr/>
                  <p:nvPr/>
                </p:nvSpPr>
                <p:spPr>
                  <a:xfrm>
                    <a:off x="6559621" y="2134126"/>
                    <a:ext cx="461064" cy="236456"/>
                  </a:xfrm>
                  <a:prstGeom prst="roundRect">
                    <a:avLst/>
                  </a:prstGeom>
                  <a:solidFill>
                    <a:srgbClr val="008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45" name="Rectangle 244">
                    <a:extLst>
                      <a:ext uri="{FF2B5EF4-FFF2-40B4-BE49-F238E27FC236}">
                        <a16:creationId xmlns:a16="http://schemas.microsoft.com/office/drawing/2014/main" id="{F7DBD78B-6A96-41B7-9968-9A44564F3E46}"/>
                      </a:ext>
                    </a:extLst>
                  </p:cNvPr>
                  <p:cNvSpPr/>
                  <p:nvPr/>
                </p:nvSpPr>
                <p:spPr>
                  <a:xfrm>
                    <a:off x="6472550" y="2205991"/>
                    <a:ext cx="45719" cy="108956"/>
                  </a:xfrm>
                  <a:prstGeom prst="rect">
                    <a:avLst/>
                  </a:prstGeom>
                  <a:solidFill>
                    <a:schemeClr val="tx1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46" name="Rounded Rectangle 320">
                    <a:extLst>
                      <a:ext uri="{FF2B5EF4-FFF2-40B4-BE49-F238E27FC236}">
                        <a16:creationId xmlns:a16="http://schemas.microsoft.com/office/drawing/2014/main" id="{8F57D806-CBD1-47EB-8FE3-EC4BB1D618AC}"/>
                      </a:ext>
                    </a:extLst>
                  </p:cNvPr>
                  <p:cNvSpPr/>
                  <p:nvPr/>
                </p:nvSpPr>
                <p:spPr>
                  <a:xfrm>
                    <a:off x="6672955" y="2194400"/>
                    <a:ext cx="337426" cy="176183"/>
                  </a:xfrm>
                  <a:prstGeom prst="roundRect">
                    <a:avLst/>
                  </a:prstGeom>
                  <a:solidFill>
                    <a:srgbClr val="92D05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47" name="Oval 246">
                    <a:extLst>
                      <a:ext uri="{FF2B5EF4-FFF2-40B4-BE49-F238E27FC236}">
                        <a16:creationId xmlns:a16="http://schemas.microsoft.com/office/drawing/2014/main" id="{90EC8377-2EFD-41D1-8E77-B4AE1CE793AC}"/>
                      </a:ext>
                    </a:extLst>
                  </p:cNvPr>
                  <p:cNvSpPr/>
                  <p:nvPr/>
                </p:nvSpPr>
                <p:spPr>
                  <a:xfrm>
                    <a:off x="6858411" y="2247719"/>
                    <a:ext cx="121061" cy="104319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tx1">
                          <a:lumMod val="75000"/>
                          <a:lumOff val="25000"/>
                          <a:shade val="30000"/>
                          <a:satMod val="115000"/>
                        </a:schemeClr>
                      </a:gs>
                      <a:gs pos="50000">
                        <a:schemeClr val="tx1">
                          <a:lumMod val="75000"/>
                          <a:lumOff val="25000"/>
                          <a:shade val="67500"/>
                          <a:satMod val="11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id="{FDF15209-F51B-4F2B-9632-CA680A6286F9}"/>
                    </a:ext>
                  </a:extLst>
                </p:cNvPr>
                <p:cNvSpPr/>
                <p:nvPr/>
              </p:nvSpPr>
              <p:spPr>
                <a:xfrm>
                  <a:off x="6614969" y="2379856"/>
                  <a:ext cx="373229" cy="41728"/>
                </a:xfrm>
                <a:prstGeom prst="rect">
                  <a:avLst/>
                </a:prstGeom>
                <a:solidFill>
                  <a:srgbClr val="008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grpSp>
              <p:nvGrpSpPr>
                <p:cNvPr id="25" name="Group 72">
                  <a:extLst>
                    <a:ext uri="{FF2B5EF4-FFF2-40B4-BE49-F238E27FC236}">
                      <a16:creationId xmlns:a16="http://schemas.microsoft.com/office/drawing/2014/main" id="{2EAF658B-6A49-4DD7-98AF-3F3564DF5FDF}"/>
                    </a:ext>
                  </a:extLst>
                </p:cNvPr>
                <p:cNvGrpSpPr/>
                <p:nvPr/>
              </p:nvGrpSpPr>
              <p:grpSpPr>
                <a:xfrm>
                  <a:off x="6808119" y="2422872"/>
                  <a:ext cx="73152" cy="57607"/>
                  <a:chOff x="5646283" y="853457"/>
                  <a:chExt cx="73152" cy="64008"/>
                </a:xfrm>
              </p:grpSpPr>
              <p:sp>
                <p:nvSpPr>
                  <p:cNvPr id="239" name="Rectangle 238">
                    <a:extLst>
                      <a:ext uri="{FF2B5EF4-FFF2-40B4-BE49-F238E27FC236}">
                        <a16:creationId xmlns:a16="http://schemas.microsoft.com/office/drawing/2014/main" id="{FDECBE9B-1220-4CF8-A6AC-5011F32DB44C}"/>
                      </a:ext>
                    </a:extLst>
                  </p:cNvPr>
                  <p:cNvSpPr/>
                  <p:nvPr/>
                </p:nvSpPr>
                <p:spPr>
                  <a:xfrm>
                    <a:off x="5668776" y="853457"/>
                    <a:ext cx="27432" cy="6400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41" name="Rectangle 240">
                    <a:extLst>
                      <a:ext uri="{FF2B5EF4-FFF2-40B4-BE49-F238E27FC236}">
                        <a16:creationId xmlns:a16="http://schemas.microsoft.com/office/drawing/2014/main" id="{A8C57C2B-AC83-4905-98B3-50FDB5CACFFC}"/>
                      </a:ext>
                    </a:extLst>
                  </p:cNvPr>
                  <p:cNvSpPr/>
                  <p:nvPr/>
                </p:nvSpPr>
                <p:spPr>
                  <a:xfrm>
                    <a:off x="5646283" y="870061"/>
                    <a:ext cx="73152" cy="27432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5B4BC96A-F1EF-46C6-9489-545D4C672512}"/>
                    </a:ext>
                  </a:extLst>
                </p:cNvPr>
                <p:cNvSpPr/>
                <p:nvPr/>
              </p:nvSpPr>
              <p:spPr>
                <a:xfrm>
                  <a:off x="6660485" y="2478176"/>
                  <a:ext cx="293255" cy="41147"/>
                </a:xfrm>
                <a:prstGeom prst="rect">
                  <a:avLst/>
                </a:prstGeom>
                <a:solidFill>
                  <a:srgbClr val="008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grpSp>
              <p:nvGrpSpPr>
                <p:cNvPr id="26" name="Group 71">
                  <a:extLst>
                    <a:ext uri="{FF2B5EF4-FFF2-40B4-BE49-F238E27FC236}">
                      <a16:creationId xmlns:a16="http://schemas.microsoft.com/office/drawing/2014/main" id="{C5CA1B25-1649-4F67-9E9F-888A7CFE59D0}"/>
                    </a:ext>
                  </a:extLst>
                </p:cNvPr>
                <p:cNvGrpSpPr/>
                <p:nvPr/>
              </p:nvGrpSpPr>
              <p:grpSpPr>
                <a:xfrm>
                  <a:off x="6656423" y="2420912"/>
                  <a:ext cx="73152" cy="57607"/>
                  <a:chOff x="5646283" y="853457"/>
                  <a:chExt cx="73152" cy="64008"/>
                </a:xfrm>
              </p:grpSpPr>
              <p:sp>
                <p:nvSpPr>
                  <p:cNvPr id="234" name="Rectangle 233">
                    <a:extLst>
                      <a:ext uri="{FF2B5EF4-FFF2-40B4-BE49-F238E27FC236}">
                        <a16:creationId xmlns:a16="http://schemas.microsoft.com/office/drawing/2014/main" id="{A6DB63FE-E3FE-4CA8-8024-89E69D506A99}"/>
                      </a:ext>
                    </a:extLst>
                  </p:cNvPr>
                  <p:cNvSpPr/>
                  <p:nvPr/>
                </p:nvSpPr>
                <p:spPr>
                  <a:xfrm>
                    <a:off x="5668776" y="853457"/>
                    <a:ext cx="27432" cy="6400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35" name="Rectangle 234">
                    <a:extLst>
                      <a:ext uri="{FF2B5EF4-FFF2-40B4-BE49-F238E27FC236}">
                        <a16:creationId xmlns:a16="http://schemas.microsoft.com/office/drawing/2014/main" id="{F358DC30-081A-4014-A5C3-16B58FDDB22F}"/>
                      </a:ext>
                    </a:extLst>
                  </p:cNvPr>
                  <p:cNvSpPr/>
                  <p:nvPr/>
                </p:nvSpPr>
                <p:spPr>
                  <a:xfrm>
                    <a:off x="5646283" y="870061"/>
                    <a:ext cx="73152" cy="27432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grpSp>
              <p:nvGrpSpPr>
                <p:cNvPr id="27" name="Group 72">
                  <a:extLst>
                    <a:ext uri="{FF2B5EF4-FFF2-40B4-BE49-F238E27FC236}">
                      <a16:creationId xmlns:a16="http://schemas.microsoft.com/office/drawing/2014/main" id="{00367FFD-F3D7-4877-B84E-63076AAEC055}"/>
                    </a:ext>
                  </a:extLst>
                </p:cNvPr>
                <p:cNvGrpSpPr/>
                <p:nvPr/>
              </p:nvGrpSpPr>
              <p:grpSpPr>
                <a:xfrm>
                  <a:off x="6867299" y="2422872"/>
                  <a:ext cx="73152" cy="57607"/>
                  <a:chOff x="5646283" y="853457"/>
                  <a:chExt cx="73152" cy="64008"/>
                </a:xfrm>
              </p:grpSpPr>
              <p:sp>
                <p:nvSpPr>
                  <p:cNvPr id="231" name="Rectangle 230">
                    <a:extLst>
                      <a:ext uri="{FF2B5EF4-FFF2-40B4-BE49-F238E27FC236}">
                        <a16:creationId xmlns:a16="http://schemas.microsoft.com/office/drawing/2014/main" id="{7F5DD830-6B48-4A0F-9B4D-8491CF4809F1}"/>
                      </a:ext>
                    </a:extLst>
                  </p:cNvPr>
                  <p:cNvSpPr/>
                  <p:nvPr/>
                </p:nvSpPr>
                <p:spPr>
                  <a:xfrm>
                    <a:off x="5668776" y="853457"/>
                    <a:ext cx="27432" cy="6400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33" name="Rectangle 232">
                    <a:extLst>
                      <a:ext uri="{FF2B5EF4-FFF2-40B4-BE49-F238E27FC236}">
                        <a16:creationId xmlns:a16="http://schemas.microsoft.com/office/drawing/2014/main" id="{7B6E633B-4BE5-49C2-AF16-CF8FD8697A43}"/>
                      </a:ext>
                    </a:extLst>
                  </p:cNvPr>
                  <p:cNvSpPr/>
                  <p:nvPr/>
                </p:nvSpPr>
                <p:spPr>
                  <a:xfrm>
                    <a:off x="5646283" y="870061"/>
                    <a:ext cx="73152" cy="27432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</p:grpSp>
          <p:grpSp>
            <p:nvGrpSpPr>
              <p:cNvPr id="28" name="Group 1924">
                <a:extLst>
                  <a:ext uri="{FF2B5EF4-FFF2-40B4-BE49-F238E27FC236}">
                    <a16:creationId xmlns:a16="http://schemas.microsoft.com/office/drawing/2014/main" id="{19BD9E8C-A17D-46B8-8D64-D595395FEF1B}"/>
                  </a:ext>
                </a:extLst>
              </p:cNvPr>
              <p:cNvGrpSpPr/>
              <p:nvPr/>
            </p:nvGrpSpPr>
            <p:grpSpPr>
              <a:xfrm>
                <a:off x="5473812" y="3597179"/>
                <a:ext cx="1912288" cy="3045473"/>
                <a:chOff x="1812899" y="3196301"/>
                <a:chExt cx="1912288" cy="3045473"/>
              </a:xfrm>
            </p:grpSpPr>
            <p:grpSp>
              <p:nvGrpSpPr>
                <p:cNvPr id="29" name="Group 53">
                  <a:extLst>
                    <a:ext uri="{FF2B5EF4-FFF2-40B4-BE49-F238E27FC236}">
                      <a16:creationId xmlns:a16="http://schemas.microsoft.com/office/drawing/2014/main" id="{467B8F9C-E376-46FE-A791-3F08C55DDD7F}"/>
                    </a:ext>
                  </a:extLst>
                </p:cNvPr>
                <p:cNvGrpSpPr/>
                <p:nvPr/>
              </p:nvGrpSpPr>
              <p:grpSpPr>
                <a:xfrm>
                  <a:off x="1812899" y="3196301"/>
                  <a:ext cx="1912288" cy="3045473"/>
                  <a:chOff x="3582063" y="1443038"/>
                  <a:chExt cx="1912288" cy="3045473"/>
                </a:xfrm>
              </p:grpSpPr>
              <p:sp>
                <p:nvSpPr>
                  <p:cNvPr id="197" name="Freeform 282">
                    <a:extLst>
                      <a:ext uri="{FF2B5EF4-FFF2-40B4-BE49-F238E27FC236}">
                        <a16:creationId xmlns:a16="http://schemas.microsoft.com/office/drawing/2014/main" id="{F6F5FA4A-2AAE-425E-92B1-B4D6CBAD6D08}"/>
                      </a:ext>
                    </a:extLst>
                  </p:cNvPr>
                  <p:cNvSpPr/>
                  <p:nvPr/>
                </p:nvSpPr>
                <p:spPr>
                  <a:xfrm>
                    <a:off x="4436828" y="2027583"/>
                    <a:ext cx="174929" cy="1963972"/>
                  </a:xfrm>
                  <a:custGeom>
                    <a:avLst/>
                    <a:gdLst>
                      <a:gd name="connsiteX0" fmla="*/ 23854 w 174929"/>
                      <a:gd name="connsiteY0" fmla="*/ 0 h 1963972"/>
                      <a:gd name="connsiteX1" fmla="*/ 174929 w 174929"/>
                      <a:gd name="connsiteY1" fmla="*/ 7951 h 1963972"/>
                      <a:gd name="connsiteX2" fmla="*/ 163002 w 174929"/>
                      <a:gd name="connsiteY2" fmla="*/ 1900361 h 1963972"/>
                      <a:gd name="connsiteX3" fmla="*/ 131196 w 174929"/>
                      <a:gd name="connsiteY3" fmla="*/ 1963972 h 1963972"/>
                      <a:gd name="connsiteX4" fmla="*/ 27829 w 174929"/>
                      <a:gd name="connsiteY4" fmla="*/ 1956020 h 1963972"/>
                      <a:gd name="connsiteX5" fmla="*/ 0 w 174929"/>
                      <a:gd name="connsiteY5" fmla="*/ 1892410 h 1963972"/>
                      <a:gd name="connsiteX6" fmla="*/ 23854 w 174929"/>
                      <a:gd name="connsiteY6" fmla="*/ 0 h 1963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74929" h="1963972">
                        <a:moveTo>
                          <a:pt x="23854" y="0"/>
                        </a:moveTo>
                        <a:lnTo>
                          <a:pt x="174929" y="7951"/>
                        </a:lnTo>
                        <a:cubicBezTo>
                          <a:pt x="170953" y="638754"/>
                          <a:pt x="166978" y="1269558"/>
                          <a:pt x="163002" y="1900361"/>
                        </a:cubicBezTo>
                        <a:lnTo>
                          <a:pt x="131196" y="1963972"/>
                        </a:lnTo>
                        <a:lnTo>
                          <a:pt x="27829" y="1956020"/>
                        </a:lnTo>
                        <a:lnTo>
                          <a:pt x="0" y="1892410"/>
                        </a:lnTo>
                        <a:lnTo>
                          <a:pt x="23854" y="0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98" name="Freeform 283">
                    <a:extLst>
                      <a:ext uri="{FF2B5EF4-FFF2-40B4-BE49-F238E27FC236}">
                        <a16:creationId xmlns:a16="http://schemas.microsoft.com/office/drawing/2014/main" id="{CB5C1F8E-B422-4C75-B1E7-66A2F1C6EF7A}"/>
                      </a:ext>
                    </a:extLst>
                  </p:cNvPr>
                  <p:cNvSpPr/>
                  <p:nvPr/>
                </p:nvSpPr>
                <p:spPr>
                  <a:xfrm>
                    <a:off x="4794637" y="2087217"/>
                    <a:ext cx="608274" cy="1641945"/>
                  </a:xfrm>
                  <a:custGeom>
                    <a:avLst/>
                    <a:gdLst>
                      <a:gd name="connsiteX0" fmla="*/ 0 w 608274"/>
                      <a:gd name="connsiteY0" fmla="*/ 0 h 1641945"/>
                      <a:gd name="connsiteX1" fmla="*/ 51683 w 608274"/>
                      <a:gd name="connsiteY1" fmla="*/ 7952 h 1641945"/>
                      <a:gd name="connsiteX2" fmla="*/ 592372 w 608274"/>
                      <a:gd name="connsiteY2" fmla="*/ 1550505 h 1641945"/>
                      <a:gd name="connsiteX3" fmla="*/ 584420 w 608274"/>
                      <a:gd name="connsiteY3" fmla="*/ 1582310 h 1641945"/>
                      <a:gd name="connsiteX4" fmla="*/ 608274 w 608274"/>
                      <a:gd name="connsiteY4" fmla="*/ 1641945 h 1641945"/>
                      <a:gd name="connsiteX5" fmla="*/ 532737 w 608274"/>
                      <a:gd name="connsiteY5" fmla="*/ 1610140 h 1641945"/>
                      <a:gd name="connsiteX6" fmla="*/ 524786 w 608274"/>
                      <a:gd name="connsiteY6" fmla="*/ 1578334 h 1641945"/>
                      <a:gd name="connsiteX7" fmla="*/ 492980 w 608274"/>
                      <a:gd name="connsiteY7" fmla="*/ 1550505 h 1641945"/>
                      <a:gd name="connsiteX8" fmla="*/ 0 w 608274"/>
                      <a:gd name="connsiteY8" fmla="*/ 0 h 16419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08274" h="1641945">
                        <a:moveTo>
                          <a:pt x="0" y="0"/>
                        </a:moveTo>
                        <a:lnTo>
                          <a:pt x="51683" y="7952"/>
                        </a:lnTo>
                        <a:lnTo>
                          <a:pt x="592372" y="1550505"/>
                        </a:lnTo>
                        <a:lnTo>
                          <a:pt x="584420" y="1582310"/>
                        </a:lnTo>
                        <a:lnTo>
                          <a:pt x="608274" y="1641945"/>
                        </a:lnTo>
                        <a:lnTo>
                          <a:pt x="532737" y="1610140"/>
                        </a:lnTo>
                        <a:lnTo>
                          <a:pt x="524786" y="1578334"/>
                        </a:lnTo>
                        <a:lnTo>
                          <a:pt x="492980" y="155050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99" name="Freeform 284">
                    <a:extLst>
                      <a:ext uri="{FF2B5EF4-FFF2-40B4-BE49-F238E27FC236}">
                        <a16:creationId xmlns:a16="http://schemas.microsoft.com/office/drawing/2014/main" id="{99ED9818-B5F9-45F4-ABCE-558F1B12121C}"/>
                      </a:ext>
                    </a:extLst>
                  </p:cNvPr>
                  <p:cNvSpPr/>
                  <p:nvPr/>
                </p:nvSpPr>
                <p:spPr>
                  <a:xfrm>
                    <a:off x="3677478" y="2075290"/>
                    <a:ext cx="628153" cy="1614115"/>
                  </a:xfrm>
                  <a:custGeom>
                    <a:avLst/>
                    <a:gdLst>
                      <a:gd name="connsiteX0" fmla="*/ 560567 w 628153"/>
                      <a:gd name="connsiteY0" fmla="*/ 0 h 1614115"/>
                      <a:gd name="connsiteX1" fmla="*/ 107343 w 628153"/>
                      <a:gd name="connsiteY1" fmla="*/ 1248355 h 1614115"/>
                      <a:gd name="connsiteX2" fmla="*/ 0 w 628153"/>
                      <a:gd name="connsiteY2" fmla="*/ 1550505 h 1614115"/>
                      <a:gd name="connsiteX3" fmla="*/ 3976 w 628153"/>
                      <a:gd name="connsiteY3" fmla="*/ 1578334 h 1614115"/>
                      <a:gd name="connsiteX4" fmla="*/ 3976 w 628153"/>
                      <a:gd name="connsiteY4" fmla="*/ 1614115 h 1614115"/>
                      <a:gd name="connsiteX5" fmla="*/ 63611 w 628153"/>
                      <a:gd name="connsiteY5" fmla="*/ 1598213 h 1614115"/>
                      <a:gd name="connsiteX6" fmla="*/ 83489 w 628153"/>
                      <a:gd name="connsiteY6" fmla="*/ 1550505 h 1614115"/>
                      <a:gd name="connsiteX7" fmla="*/ 115294 w 628153"/>
                      <a:gd name="connsiteY7" fmla="*/ 1542553 h 1614115"/>
                      <a:gd name="connsiteX8" fmla="*/ 210710 w 628153"/>
                      <a:gd name="connsiteY8" fmla="*/ 1236428 h 1614115"/>
                      <a:gd name="connsiteX9" fmla="*/ 628153 w 628153"/>
                      <a:gd name="connsiteY9" fmla="*/ 11927 h 1614115"/>
                      <a:gd name="connsiteX10" fmla="*/ 560567 w 628153"/>
                      <a:gd name="connsiteY10" fmla="*/ 0 h 1614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28153" h="1614115">
                        <a:moveTo>
                          <a:pt x="560567" y="0"/>
                        </a:moveTo>
                        <a:lnTo>
                          <a:pt x="107343" y="1248355"/>
                        </a:lnTo>
                        <a:lnTo>
                          <a:pt x="0" y="1550505"/>
                        </a:lnTo>
                        <a:lnTo>
                          <a:pt x="3976" y="1578334"/>
                        </a:lnTo>
                        <a:lnTo>
                          <a:pt x="3976" y="1614115"/>
                        </a:lnTo>
                        <a:lnTo>
                          <a:pt x="63611" y="1598213"/>
                        </a:lnTo>
                        <a:lnTo>
                          <a:pt x="83489" y="1550505"/>
                        </a:lnTo>
                        <a:lnTo>
                          <a:pt x="115294" y="1542553"/>
                        </a:lnTo>
                        <a:lnTo>
                          <a:pt x="210710" y="1236428"/>
                        </a:lnTo>
                        <a:lnTo>
                          <a:pt x="628153" y="11927"/>
                        </a:lnTo>
                        <a:lnTo>
                          <a:pt x="560567" y="0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00" name="Freeform 285">
                    <a:extLst>
                      <a:ext uri="{FF2B5EF4-FFF2-40B4-BE49-F238E27FC236}">
                        <a16:creationId xmlns:a16="http://schemas.microsoft.com/office/drawing/2014/main" id="{23FCCD91-00D8-4E99-A833-BFE2E6AB09B8}"/>
                      </a:ext>
                    </a:extLst>
                  </p:cNvPr>
                  <p:cNvSpPr/>
                  <p:nvPr/>
                </p:nvSpPr>
                <p:spPr>
                  <a:xfrm>
                    <a:off x="3804699" y="1665798"/>
                    <a:ext cx="568518" cy="1510748"/>
                  </a:xfrm>
                  <a:custGeom>
                    <a:avLst/>
                    <a:gdLst>
                      <a:gd name="connsiteX0" fmla="*/ 512859 w 568518"/>
                      <a:gd name="connsiteY0" fmla="*/ 0 h 1510748"/>
                      <a:gd name="connsiteX1" fmla="*/ 0 w 568518"/>
                      <a:gd name="connsiteY1" fmla="*/ 1490870 h 1510748"/>
                      <a:gd name="connsiteX2" fmla="*/ 31805 w 568518"/>
                      <a:gd name="connsiteY2" fmla="*/ 1510748 h 1510748"/>
                      <a:gd name="connsiteX3" fmla="*/ 568518 w 568518"/>
                      <a:gd name="connsiteY3" fmla="*/ 11927 h 1510748"/>
                      <a:gd name="connsiteX4" fmla="*/ 512859 w 568518"/>
                      <a:gd name="connsiteY4" fmla="*/ 0 h 15107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8518" h="1510748">
                        <a:moveTo>
                          <a:pt x="512859" y="0"/>
                        </a:moveTo>
                        <a:lnTo>
                          <a:pt x="0" y="1490870"/>
                        </a:lnTo>
                        <a:lnTo>
                          <a:pt x="31805" y="1510748"/>
                        </a:lnTo>
                        <a:lnTo>
                          <a:pt x="568518" y="11927"/>
                        </a:lnTo>
                        <a:lnTo>
                          <a:pt x="512859" y="0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01" name="Freeform 286">
                    <a:extLst>
                      <a:ext uri="{FF2B5EF4-FFF2-40B4-BE49-F238E27FC236}">
                        <a16:creationId xmlns:a16="http://schemas.microsoft.com/office/drawing/2014/main" id="{F061D15C-0927-4DF0-A494-9370CE895030}"/>
                      </a:ext>
                    </a:extLst>
                  </p:cNvPr>
                  <p:cNvSpPr/>
                  <p:nvPr/>
                </p:nvSpPr>
                <p:spPr>
                  <a:xfrm>
                    <a:off x="4397071" y="1626042"/>
                    <a:ext cx="75538" cy="1717481"/>
                  </a:xfrm>
                  <a:custGeom>
                    <a:avLst/>
                    <a:gdLst>
                      <a:gd name="connsiteX0" fmla="*/ 19879 w 75538"/>
                      <a:gd name="connsiteY0" fmla="*/ 3975 h 1717481"/>
                      <a:gd name="connsiteX1" fmla="*/ 0 w 75538"/>
                      <a:gd name="connsiteY1" fmla="*/ 1717481 h 1717481"/>
                      <a:gd name="connsiteX2" fmla="*/ 51684 w 75538"/>
                      <a:gd name="connsiteY2" fmla="*/ 1717481 h 1717481"/>
                      <a:gd name="connsiteX3" fmla="*/ 75538 w 75538"/>
                      <a:gd name="connsiteY3" fmla="*/ 0 h 1717481"/>
                      <a:gd name="connsiteX4" fmla="*/ 19879 w 75538"/>
                      <a:gd name="connsiteY4" fmla="*/ 3975 h 1717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538" h="1717481">
                        <a:moveTo>
                          <a:pt x="19879" y="3975"/>
                        </a:moveTo>
                        <a:lnTo>
                          <a:pt x="0" y="1717481"/>
                        </a:lnTo>
                        <a:lnTo>
                          <a:pt x="51684" y="1717481"/>
                        </a:lnTo>
                        <a:lnTo>
                          <a:pt x="75538" y="0"/>
                        </a:lnTo>
                        <a:lnTo>
                          <a:pt x="19879" y="3975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02" name="Freeform 287">
                    <a:extLst>
                      <a:ext uri="{FF2B5EF4-FFF2-40B4-BE49-F238E27FC236}">
                        <a16:creationId xmlns:a16="http://schemas.microsoft.com/office/drawing/2014/main" id="{E7CBB7F3-22B5-4511-BD3D-DC4570734B2B}"/>
                      </a:ext>
                    </a:extLst>
                  </p:cNvPr>
                  <p:cNvSpPr/>
                  <p:nvPr/>
                </p:nvSpPr>
                <p:spPr>
                  <a:xfrm>
                    <a:off x="4603805" y="1618090"/>
                    <a:ext cx="51684" cy="1733385"/>
                  </a:xfrm>
                  <a:custGeom>
                    <a:avLst/>
                    <a:gdLst>
                      <a:gd name="connsiteX0" fmla="*/ 0 w 51684"/>
                      <a:gd name="connsiteY0" fmla="*/ 3976 h 1733385"/>
                      <a:gd name="connsiteX1" fmla="*/ 3976 w 51684"/>
                      <a:gd name="connsiteY1" fmla="*/ 1725433 h 1733385"/>
                      <a:gd name="connsiteX2" fmla="*/ 47708 w 51684"/>
                      <a:gd name="connsiteY2" fmla="*/ 1733385 h 1733385"/>
                      <a:gd name="connsiteX3" fmla="*/ 51684 w 51684"/>
                      <a:gd name="connsiteY3" fmla="*/ 0 h 1733385"/>
                      <a:gd name="connsiteX4" fmla="*/ 0 w 51684"/>
                      <a:gd name="connsiteY4" fmla="*/ 3976 h 1733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684" h="1733385">
                        <a:moveTo>
                          <a:pt x="0" y="3976"/>
                        </a:moveTo>
                        <a:cubicBezTo>
                          <a:pt x="1325" y="577795"/>
                          <a:pt x="2651" y="1151614"/>
                          <a:pt x="3976" y="1725433"/>
                        </a:cubicBezTo>
                        <a:lnTo>
                          <a:pt x="47708" y="1733385"/>
                        </a:lnTo>
                        <a:cubicBezTo>
                          <a:pt x="49033" y="1155590"/>
                          <a:pt x="50359" y="577795"/>
                          <a:pt x="51684" y="0"/>
                        </a:cubicBezTo>
                        <a:lnTo>
                          <a:pt x="0" y="3976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03" name="Freeform 288">
                    <a:extLst>
                      <a:ext uri="{FF2B5EF4-FFF2-40B4-BE49-F238E27FC236}">
                        <a16:creationId xmlns:a16="http://schemas.microsoft.com/office/drawing/2014/main" id="{1F2DCFB2-2A11-4667-B3EF-BECBB287175B}"/>
                      </a:ext>
                    </a:extLst>
                  </p:cNvPr>
                  <p:cNvSpPr/>
                  <p:nvPr/>
                </p:nvSpPr>
                <p:spPr>
                  <a:xfrm>
                    <a:off x="3908066" y="1717482"/>
                    <a:ext cx="504908" cy="1451113"/>
                  </a:xfrm>
                  <a:custGeom>
                    <a:avLst/>
                    <a:gdLst>
                      <a:gd name="connsiteX0" fmla="*/ 500932 w 504908"/>
                      <a:gd name="connsiteY0" fmla="*/ 0 h 1451113"/>
                      <a:gd name="connsiteX1" fmla="*/ 0 w 504908"/>
                      <a:gd name="connsiteY1" fmla="*/ 1451113 h 1451113"/>
                      <a:gd name="connsiteX2" fmla="*/ 51684 w 504908"/>
                      <a:gd name="connsiteY2" fmla="*/ 1439186 h 1451113"/>
                      <a:gd name="connsiteX3" fmla="*/ 504908 w 504908"/>
                      <a:gd name="connsiteY3" fmla="*/ 111318 h 1451113"/>
                      <a:gd name="connsiteX4" fmla="*/ 500932 w 504908"/>
                      <a:gd name="connsiteY4" fmla="*/ 0 h 14511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4908" h="1451113">
                        <a:moveTo>
                          <a:pt x="500932" y="0"/>
                        </a:moveTo>
                        <a:lnTo>
                          <a:pt x="0" y="1451113"/>
                        </a:lnTo>
                        <a:lnTo>
                          <a:pt x="51684" y="1439186"/>
                        </a:lnTo>
                        <a:lnTo>
                          <a:pt x="504908" y="111318"/>
                        </a:lnTo>
                        <a:lnTo>
                          <a:pt x="500932" y="0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04" name="Freeform 289">
                    <a:extLst>
                      <a:ext uri="{FF2B5EF4-FFF2-40B4-BE49-F238E27FC236}">
                        <a16:creationId xmlns:a16="http://schemas.microsoft.com/office/drawing/2014/main" id="{C26B754D-9E50-4C81-A8F9-0BE5BB70E396}"/>
                      </a:ext>
                    </a:extLst>
                  </p:cNvPr>
                  <p:cNvSpPr/>
                  <p:nvPr/>
                </p:nvSpPr>
                <p:spPr>
                  <a:xfrm>
                    <a:off x="3737113" y="3152692"/>
                    <a:ext cx="234564" cy="170953"/>
                  </a:xfrm>
                  <a:custGeom>
                    <a:avLst/>
                    <a:gdLst>
                      <a:gd name="connsiteX0" fmla="*/ 51684 w 234564"/>
                      <a:gd name="connsiteY0" fmla="*/ 0 h 170953"/>
                      <a:gd name="connsiteX1" fmla="*/ 103367 w 234564"/>
                      <a:gd name="connsiteY1" fmla="*/ 31805 h 170953"/>
                      <a:gd name="connsiteX2" fmla="*/ 234564 w 234564"/>
                      <a:gd name="connsiteY2" fmla="*/ 3976 h 170953"/>
                      <a:gd name="connsiteX3" fmla="*/ 166977 w 234564"/>
                      <a:gd name="connsiteY3" fmla="*/ 170953 h 170953"/>
                      <a:gd name="connsiteX4" fmla="*/ 35781 w 234564"/>
                      <a:gd name="connsiteY4" fmla="*/ 170953 h 170953"/>
                      <a:gd name="connsiteX5" fmla="*/ 0 w 234564"/>
                      <a:gd name="connsiteY5" fmla="*/ 155051 h 170953"/>
                      <a:gd name="connsiteX6" fmla="*/ 51684 w 234564"/>
                      <a:gd name="connsiteY6" fmla="*/ 0 h 170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34564" h="170953">
                        <a:moveTo>
                          <a:pt x="51684" y="0"/>
                        </a:moveTo>
                        <a:lnTo>
                          <a:pt x="103367" y="31805"/>
                        </a:lnTo>
                        <a:lnTo>
                          <a:pt x="234564" y="3976"/>
                        </a:lnTo>
                        <a:lnTo>
                          <a:pt x="166977" y="170953"/>
                        </a:lnTo>
                        <a:lnTo>
                          <a:pt x="35781" y="170953"/>
                        </a:lnTo>
                        <a:lnTo>
                          <a:pt x="0" y="155051"/>
                        </a:lnTo>
                        <a:lnTo>
                          <a:pt x="51684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05" name="Freeform 290">
                    <a:extLst>
                      <a:ext uri="{FF2B5EF4-FFF2-40B4-BE49-F238E27FC236}">
                        <a16:creationId xmlns:a16="http://schemas.microsoft.com/office/drawing/2014/main" id="{7A6C7114-706F-4A2E-A87F-6A816C491F4E}"/>
                      </a:ext>
                    </a:extLst>
                  </p:cNvPr>
                  <p:cNvSpPr/>
                  <p:nvPr/>
                </p:nvSpPr>
                <p:spPr>
                  <a:xfrm>
                    <a:off x="4385144" y="3339548"/>
                    <a:ext cx="282272" cy="143123"/>
                  </a:xfrm>
                  <a:custGeom>
                    <a:avLst/>
                    <a:gdLst>
                      <a:gd name="connsiteX0" fmla="*/ 0 w 282272"/>
                      <a:gd name="connsiteY0" fmla="*/ 0 h 143123"/>
                      <a:gd name="connsiteX1" fmla="*/ 282272 w 282272"/>
                      <a:gd name="connsiteY1" fmla="*/ 11927 h 143123"/>
                      <a:gd name="connsiteX2" fmla="*/ 278296 w 282272"/>
                      <a:gd name="connsiteY2" fmla="*/ 143123 h 143123"/>
                      <a:gd name="connsiteX3" fmla="*/ 15903 w 282272"/>
                      <a:gd name="connsiteY3" fmla="*/ 135172 h 143123"/>
                      <a:gd name="connsiteX4" fmla="*/ 0 w 282272"/>
                      <a:gd name="connsiteY4" fmla="*/ 0 h 143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2272" h="143123">
                        <a:moveTo>
                          <a:pt x="0" y="0"/>
                        </a:moveTo>
                        <a:lnTo>
                          <a:pt x="282272" y="11927"/>
                        </a:lnTo>
                        <a:lnTo>
                          <a:pt x="278296" y="143123"/>
                        </a:lnTo>
                        <a:lnTo>
                          <a:pt x="15903" y="13517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06" name="Freeform 291">
                    <a:extLst>
                      <a:ext uri="{FF2B5EF4-FFF2-40B4-BE49-F238E27FC236}">
                        <a16:creationId xmlns:a16="http://schemas.microsoft.com/office/drawing/2014/main" id="{FF1BA290-4282-4923-BBDE-B70A7BD5F4FD}"/>
                      </a:ext>
                    </a:extLst>
                  </p:cNvPr>
                  <p:cNvSpPr/>
                  <p:nvPr/>
                </p:nvSpPr>
                <p:spPr>
                  <a:xfrm>
                    <a:off x="4667416" y="1689652"/>
                    <a:ext cx="500932" cy="1542553"/>
                  </a:xfrm>
                  <a:custGeom>
                    <a:avLst/>
                    <a:gdLst>
                      <a:gd name="connsiteX0" fmla="*/ 7951 w 500932"/>
                      <a:gd name="connsiteY0" fmla="*/ 0 h 1542553"/>
                      <a:gd name="connsiteX1" fmla="*/ 500932 w 500932"/>
                      <a:gd name="connsiteY1" fmla="*/ 1542553 h 1542553"/>
                      <a:gd name="connsiteX2" fmla="*/ 465151 w 500932"/>
                      <a:gd name="connsiteY2" fmla="*/ 1530626 h 1542553"/>
                      <a:gd name="connsiteX3" fmla="*/ 0 w 500932"/>
                      <a:gd name="connsiteY3" fmla="*/ 135172 h 1542553"/>
                      <a:gd name="connsiteX4" fmla="*/ 7951 w 500932"/>
                      <a:gd name="connsiteY4" fmla="*/ 0 h 1542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0932" h="1542553">
                        <a:moveTo>
                          <a:pt x="7951" y="0"/>
                        </a:moveTo>
                        <a:lnTo>
                          <a:pt x="500932" y="1542553"/>
                        </a:lnTo>
                        <a:lnTo>
                          <a:pt x="465151" y="1530626"/>
                        </a:lnTo>
                        <a:lnTo>
                          <a:pt x="0" y="135172"/>
                        </a:lnTo>
                        <a:lnTo>
                          <a:pt x="7951" y="0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07" name="Freeform 292">
                    <a:extLst>
                      <a:ext uri="{FF2B5EF4-FFF2-40B4-BE49-F238E27FC236}">
                        <a16:creationId xmlns:a16="http://schemas.microsoft.com/office/drawing/2014/main" id="{1666E87C-BD8C-4DC1-BC3B-A8938ECC7C08}"/>
                      </a:ext>
                    </a:extLst>
                  </p:cNvPr>
                  <p:cNvSpPr/>
                  <p:nvPr/>
                </p:nvSpPr>
                <p:spPr>
                  <a:xfrm>
                    <a:off x="4711148" y="1665798"/>
                    <a:ext cx="568518" cy="1582310"/>
                  </a:xfrm>
                  <a:custGeom>
                    <a:avLst/>
                    <a:gdLst>
                      <a:gd name="connsiteX0" fmla="*/ 55659 w 568518"/>
                      <a:gd name="connsiteY0" fmla="*/ 0 h 1582310"/>
                      <a:gd name="connsiteX1" fmla="*/ 568518 w 568518"/>
                      <a:gd name="connsiteY1" fmla="*/ 1570383 h 1582310"/>
                      <a:gd name="connsiteX2" fmla="*/ 540689 w 568518"/>
                      <a:gd name="connsiteY2" fmla="*/ 1582310 h 1582310"/>
                      <a:gd name="connsiteX3" fmla="*/ 0 w 568518"/>
                      <a:gd name="connsiteY3" fmla="*/ 11927 h 1582310"/>
                      <a:gd name="connsiteX4" fmla="*/ 55659 w 568518"/>
                      <a:gd name="connsiteY4" fmla="*/ 0 h 1582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8518" h="1582310">
                        <a:moveTo>
                          <a:pt x="55659" y="0"/>
                        </a:moveTo>
                        <a:lnTo>
                          <a:pt x="568518" y="1570383"/>
                        </a:lnTo>
                        <a:lnTo>
                          <a:pt x="540689" y="1582310"/>
                        </a:lnTo>
                        <a:lnTo>
                          <a:pt x="0" y="11927"/>
                        </a:lnTo>
                        <a:lnTo>
                          <a:pt x="55659" y="0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08" name="Freeform 293">
                    <a:extLst>
                      <a:ext uri="{FF2B5EF4-FFF2-40B4-BE49-F238E27FC236}">
                        <a16:creationId xmlns:a16="http://schemas.microsoft.com/office/drawing/2014/main" id="{8DDC3A0F-B3A3-4BA6-9CC7-513542DF2953}"/>
                      </a:ext>
                    </a:extLst>
                  </p:cNvPr>
                  <p:cNvSpPr/>
                  <p:nvPr/>
                </p:nvSpPr>
                <p:spPr>
                  <a:xfrm>
                    <a:off x="5124616" y="3216303"/>
                    <a:ext cx="206734" cy="143123"/>
                  </a:xfrm>
                  <a:custGeom>
                    <a:avLst/>
                    <a:gdLst>
                      <a:gd name="connsiteX0" fmla="*/ 0 w 206734"/>
                      <a:gd name="connsiteY0" fmla="*/ 0 h 143123"/>
                      <a:gd name="connsiteX1" fmla="*/ 127221 w 206734"/>
                      <a:gd name="connsiteY1" fmla="*/ 27829 h 143123"/>
                      <a:gd name="connsiteX2" fmla="*/ 170953 w 206734"/>
                      <a:gd name="connsiteY2" fmla="*/ 19878 h 143123"/>
                      <a:gd name="connsiteX3" fmla="*/ 206734 w 206734"/>
                      <a:gd name="connsiteY3" fmla="*/ 115294 h 143123"/>
                      <a:gd name="connsiteX4" fmla="*/ 143123 w 206734"/>
                      <a:gd name="connsiteY4" fmla="*/ 143123 h 143123"/>
                      <a:gd name="connsiteX5" fmla="*/ 23854 w 206734"/>
                      <a:gd name="connsiteY5" fmla="*/ 107342 h 143123"/>
                      <a:gd name="connsiteX6" fmla="*/ 0 w 206734"/>
                      <a:gd name="connsiteY6" fmla="*/ 0 h 143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6734" h="143123">
                        <a:moveTo>
                          <a:pt x="0" y="0"/>
                        </a:moveTo>
                        <a:lnTo>
                          <a:pt x="127221" y="27829"/>
                        </a:lnTo>
                        <a:lnTo>
                          <a:pt x="170953" y="19878"/>
                        </a:lnTo>
                        <a:lnTo>
                          <a:pt x="206734" y="115294"/>
                        </a:lnTo>
                        <a:lnTo>
                          <a:pt x="143123" y="143123"/>
                        </a:lnTo>
                        <a:lnTo>
                          <a:pt x="23854" y="10734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cxnSp>
                <p:nvCxnSpPr>
                  <p:cNvPr id="209" name="Straight Connector 208">
                    <a:extLst>
                      <a:ext uri="{FF2B5EF4-FFF2-40B4-BE49-F238E27FC236}">
                        <a16:creationId xmlns:a16="http://schemas.microsoft.com/office/drawing/2014/main" id="{26F8631B-A821-4100-A2EC-99676EDD2614}"/>
                      </a:ext>
                    </a:extLst>
                  </p:cNvPr>
                  <p:cNvCxnSpPr>
                    <a:stCxn id="208" idx="1"/>
                    <a:endCxn id="208" idx="4"/>
                  </p:cNvCxnSpPr>
                  <p:nvPr/>
                </p:nvCxnSpPr>
                <p:spPr>
                  <a:xfrm>
                    <a:off x="5251837" y="3244132"/>
                    <a:ext cx="15902" cy="115294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Straight Connector 209">
                    <a:extLst>
                      <a:ext uri="{FF2B5EF4-FFF2-40B4-BE49-F238E27FC236}">
                        <a16:creationId xmlns:a16="http://schemas.microsoft.com/office/drawing/2014/main" id="{A59A8A08-8EC0-4757-B3BD-06D1033B030F}"/>
                      </a:ext>
                    </a:extLst>
                  </p:cNvPr>
                  <p:cNvCxnSpPr>
                    <a:stCxn id="204" idx="1"/>
                    <a:endCxn id="204" idx="4"/>
                  </p:cNvCxnSpPr>
                  <p:nvPr/>
                </p:nvCxnSpPr>
                <p:spPr>
                  <a:xfrm flipH="1">
                    <a:off x="3772894" y="3184497"/>
                    <a:ext cx="67586" cy="139148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1" name="Freeform 296">
                    <a:extLst>
                      <a:ext uri="{FF2B5EF4-FFF2-40B4-BE49-F238E27FC236}">
                        <a16:creationId xmlns:a16="http://schemas.microsoft.com/office/drawing/2014/main" id="{6A0B2138-A7CE-41A0-B553-BE58BDB4CB3C}"/>
                      </a:ext>
                    </a:extLst>
                  </p:cNvPr>
                  <p:cNvSpPr/>
                  <p:nvPr/>
                </p:nvSpPr>
                <p:spPr>
                  <a:xfrm>
                    <a:off x="3582063" y="3677478"/>
                    <a:ext cx="155050" cy="326004"/>
                  </a:xfrm>
                  <a:custGeom>
                    <a:avLst/>
                    <a:gdLst>
                      <a:gd name="connsiteX0" fmla="*/ 155050 w 155050"/>
                      <a:gd name="connsiteY0" fmla="*/ 0 h 326004"/>
                      <a:gd name="connsiteX1" fmla="*/ 39756 w 155050"/>
                      <a:gd name="connsiteY1" fmla="*/ 326004 h 326004"/>
                      <a:gd name="connsiteX2" fmla="*/ 55659 w 155050"/>
                      <a:gd name="connsiteY2" fmla="*/ 135172 h 326004"/>
                      <a:gd name="connsiteX3" fmla="*/ 0 w 155050"/>
                      <a:gd name="connsiteY3" fmla="*/ 39757 h 326004"/>
                      <a:gd name="connsiteX4" fmla="*/ 67586 w 155050"/>
                      <a:gd name="connsiteY4" fmla="*/ 59635 h 326004"/>
                      <a:gd name="connsiteX5" fmla="*/ 99391 w 155050"/>
                      <a:gd name="connsiteY5" fmla="*/ 7952 h 326004"/>
                      <a:gd name="connsiteX6" fmla="*/ 155050 w 155050"/>
                      <a:gd name="connsiteY6" fmla="*/ 0 h 326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5050" h="326004">
                        <a:moveTo>
                          <a:pt x="155050" y="0"/>
                        </a:moveTo>
                        <a:lnTo>
                          <a:pt x="39756" y="326004"/>
                        </a:lnTo>
                        <a:lnTo>
                          <a:pt x="55659" y="135172"/>
                        </a:lnTo>
                        <a:lnTo>
                          <a:pt x="0" y="39757"/>
                        </a:lnTo>
                        <a:lnTo>
                          <a:pt x="67586" y="59635"/>
                        </a:lnTo>
                        <a:lnTo>
                          <a:pt x="99391" y="7952"/>
                        </a:lnTo>
                        <a:lnTo>
                          <a:pt x="15505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12" name="Freeform 297">
                    <a:extLst>
                      <a:ext uri="{FF2B5EF4-FFF2-40B4-BE49-F238E27FC236}">
                        <a16:creationId xmlns:a16="http://schemas.microsoft.com/office/drawing/2014/main" id="{84698B0E-864F-450D-8850-D8767CF750D4}"/>
                      </a:ext>
                    </a:extLst>
                  </p:cNvPr>
                  <p:cNvSpPr/>
                  <p:nvPr/>
                </p:nvSpPr>
                <p:spPr>
                  <a:xfrm>
                    <a:off x="4448755" y="3987579"/>
                    <a:ext cx="123245" cy="500932"/>
                  </a:xfrm>
                  <a:custGeom>
                    <a:avLst/>
                    <a:gdLst>
                      <a:gd name="connsiteX0" fmla="*/ 7951 w 123245"/>
                      <a:gd name="connsiteY0" fmla="*/ 0 h 500932"/>
                      <a:gd name="connsiteX1" fmla="*/ 123245 w 123245"/>
                      <a:gd name="connsiteY1" fmla="*/ 7951 h 500932"/>
                      <a:gd name="connsiteX2" fmla="*/ 115294 w 123245"/>
                      <a:gd name="connsiteY2" fmla="*/ 294198 h 500932"/>
                      <a:gd name="connsiteX3" fmla="*/ 59635 w 123245"/>
                      <a:gd name="connsiteY3" fmla="*/ 500932 h 500932"/>
                      <a:gd name="connsiteX4" fmla="*/ 0 w 123245"/>
                      <a:gd name="connsiteY4" fmla="*/ 238539 h 500932"/>
                      <a:gd name="connsiteX5" fmla="*/ 7951 w 123245"/>
                      <a:gd name="connsiteY5" fmla="*/ 0 h 500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3245" h="500932">
                        <a:moveTo>
                          <a:pt x="7951" y="0"/>
                        </a:moveTo>
                        <a:lnTo>
                          <a:pt x="123245" y="7951"/>
                        </a:lnTo>
                        <a:lnTo>
                          <a:pt x="115294" y="294198"/>
                        </a:lnTo>
                        <a:lnTo>
                          <a:pt x="59635" y="500932"/>
                        </a:lnTo>
                        <a:lnTo>
                          <a:pt x="0" y="238539"/>
                        </a:lnTo>
                        <a:lnTo>
                          <a:pt x="795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cxnSp>
                <p:nvCxnSpPr>
                  <p:cNvPr id="213" name="Straight Connector 212">
                    <a:extLst>
                      <a:ext uri="{FF2B5EF4-FFF2-40B4-BE49-F238E27FC236}">
                        <a16:creationId xmlns:a16="http://schemas.microsoft.com/office/drawing/2014/main" id="{0C892A61-66E8-443B-8FB4-FB398B2338F4}"/>
                      </a:ext>
                    </a:extLst>
                  </p:cNvPr>
                  <p:cNvCxnSpPr/>
                  <p:nvPr/>
                </p:nvCxnSpPr>
                <p:spPr>
                  <a:xfrm>
                    <a:off x="4452730" y="4114800"/>
                    <a:ext cx="119270" cy="7951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4" name="Freeform 299">
                    <a:extLst>
                      <a:ext uri="{FF2B5EF4-FFF2-40B4-BE49-F238E27FC236}">
                        <a16:creationId xmlns:a16="http://schemas.microsoft.com/office/drawing/2014/main" id="{464E17DF-1AE3-48FB-BE5C-477CE4435F3D}"/>
                      </a:ext>
                    </a:extLst>
                  </p:cNvPr>
                  <p:cNvSpPr/>
                  <p:nvPr/>
                </p:nvSpPr>
                <p:spPr>
                  <a:xfrm>
                    <a:off x="5319423" y="3693381"/>
                    <a:ext cx="174928" cy="337930"/>
                  </a:xfrm>
                  <a:custGeom>
                    <a:avLst/>
                    <a:gdLst>
                      <a:gd name="connsiteX0" fmla="*/ 0 w 174928"/>
                      <a:gd name="connsiteY0" fmla="*/ 0 h 337930"/>
                      <a:gd name="connsiteX1" fmla="*/ 59634 w 174928"/>
                      <a:gd name="connsiteY1" fmla="*/ 178904 h 337930"/>
                      <a:gd name="connsiteX2" fmla="*/ 131196 w 174928"/>
                      <a:gd name="connsiteY2" fmla="*/ 337930 h 337930"/>
                      <a:gd name="connsiteX3" fmla="*/ 123245 w 174928"/>
                      <a:gd name="connsiteY3" fmla="*/ 139148 h 337930"/>
                      <a:gd name="connsiteX4" fmla="*/ 174928 w 174928"/>
                      <a:gd name="connsiteY4" fmla="*/ 55659 h 337930"/>
                      <a:gd name="connsiteX5" fmla="*/ 147099 w 174928"/>
                      <a:gd name="connsiteY5" fmla="*/ 55659 h 337930"/>
                      <a:gd name="connsiteX6" fmla="*/ 91440 w 174928"/>
                      <a:gd name="connsiteY6" fmla="*/ 71562 h 337930"/>
                      <a:gd name="connsiteX7" fmla="*/ 79513 w 174928"/>
                      <a:gd name="connsiteY7" fmla="*/ 35781 h 337930"/>
                      <a:gd name="connsiteX8" fmla="*/ 0 w 174928"/>
                      <a:gd name="connsiteY8" fmla="*/ 0 h 337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4928" h="337930">
                        <a:moveTo>
                          <a:pt x="0" y="0"/>
                        </a:moveTo>
                        <a:lnTo>
                          <a:pt x="59634" y="178904"/>
                        </a:lnTo>
                        <a:lnTo>
                          <a:pt x="131196" y="337930"/>
                        </a:lnTo>
                        <a:lnTo>
                          <a:pt x="123245" y="139148"/>
                        </a:lnTo>
                        <a:lnTo>
                          <a:pt x="174928" y="55659"/>
                        </a:lnTo>
                        <a:lnTo>
                          <a:pt x="147099" y="55659"/>
                        </a:lnTo>
                        <a:lnTo>
                          <a:pt x="91440" y="71562"/>
                        </a:lnTo>
                        <a:lnTo>
                          <a:pt x="79513" y="357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15" name="Freeform 300">
                    <a:extLst>
                      <a:ext uri="{FF2B5EF4-FFF2-40B4-BE49-F238E27FC236}">
                        <a16:creationId xmlns:a16="http://schemas.microsoft.com/office/drawing/2014/main" id="{A56BFB73-F29E-45B8-993B-D2F0CBA0E5C4}"/>
                      </a:ext>
                    </a:extLst>
                  </p:cNvPr>
                  <p:cNvSpPr/>
                  <p:nvPr/>
                </p:nvSpPr>
                <p:spPr>
                  <a:xfrm>
                    <a:off x="4412974" y="1470991"/>
                    <a:ext cx="254442" cy="147099"/>
                  </a:xfrm>
                  <a:custGeom>
                    <a:avLst/>
                    <a:gdLst>
                      <a:gd name="connsiteX0" fmla="*/ 254442 w 254442"/>
                      <a:gd name="connsiteY0" fmla="*/ 147099 h 147099"/>
                      <a:gd name="connsiteX1" fmla="*/ 0 w 254442"/>
                      <a:gd name="connsiteY1" fmla="*/ 147099 h 147099"/>
                      <a:gd name="connsiteX2" fmla="*/ 0 w 254442"/>
                      <a:gd name="connsiteY2" fmla="*/ 51684 h 147099"/>
                      <a:gd name="connsiteX3" fmla="*/ 35781 w 254442"/>
                      <a:gd name="connsiteY3" fmla="*/ 47708 h 147099"/>
                      <a:gd name="connsiteX4" fmla="*/ 51683 w 254442"/>
                      <a:gd name="connsiteY4" fmla="*/ 3976 h 147099"/>
                      <a:gd name="connsiteX5" fmla="*/ 234563 w 254442"/>
                      <a:gd name="connsiteY5" fmla="*/ 0 h 147099"/>
                      <a:gd name="connsiteX6" fmla="*/ 218661 w 254442"/>
                      <a:gd name="connsiteY6" fmla="*/ 47708 h 147099"/>
                      <a:gd name="connsiteX7" fmla="*/ 238539 w 254442"/>
                      <a:gd name="connsiteY7" fmla="*/ 67586 h 147099"/>
                      <a:gd name="connsiteX8" fmla="*/ 254442 w 254442"/>
                      <a:gd name="connsiteY8" fmla="*/ 147099 h 1470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54442" h="147099">
                        <a:moveTo>
                          <a:pt x="254442" y="147099"/>
                        </a:moveTo>
                        <a:lnTo>
                          <a:pt x="0" y="147099"/>
                        </a:lnTo>
                        <a:lnTo>
                          <a:pt x="0" y="51684"/>
                        </a:lnTo>
                        <a:lnTo>
                          <a:pt x="35781" y="47708"/>
                        </a:lnTo>
                        <a:lnTo>
                          <a:pt x="51683" y="3976"/>
                        </a:lnTo>
                        <a:lnTo>
                          <a:pt x="234563" y="0"/>
                        </a:lnTo>
                        <a:lnTo>
                          <a:pt x="218661" y="47708"/>
                        </a:lnTo>
                        <a:lnTo>
                          <a:pt x="238539" y="67586"/>
                        </a:lnTo>
                        <a:lnTo>
                          <a:pt x="254442" y="147099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16" name="Freeform 301">
                    <a:extLst>
                      <a:ext uri="{FF2B5EF4-FFF2-40B4-BE49-F238E27FC236}">
                        <a16:creationId xmlns:a16="http://schemas.microsoft.com/office/drawing/2014/main" id="{9E64FE28-E83B-4709-9A45-A6D87DA84EA8}"/>
                      </a:ext>
                    </a:extLst>
                  </p:cNvPr>
                  <p:cNvSpPr/>
                  <p:nvPr/>
                </p:nvSpPr>
                <p:spPr>
                  <a:xfrm>
                    <a:off x="4313583" y="1534602"/>
                    <a:ext cx="107342" cy="159026"/>
                  </a:xfrm>
                  <a:custGeom>
                    <a:avLst/>
                    <a:gdLst>
                      <a:gd name="connsiteX0" fmla="*/ 0 w 107342"/>
                      <a:gd name="connsiteY0" fmla="*/ 119269 h 159026"/>
                      <a:gd name="connsiteX1" fmla="*/ 47707 w 107342"/>
                      <a:gd name="connsiteY1" fmla="*/ 19878 h 159026"/>
                      <a:gd name="connsiteX2" fmla="*/ 71561 w 107342"/>
                      <a:gd name="connsiteY2" fmla="*/ 0 h 159026"/>
                      <a:gd name="connsiteX3" fmla="*/ 103367 w 107342"/>
                      <a:gd name="connsiteY3" fmla="*/ 0 h 159026"/>
                      <a:gd name="connsiteX4" fmla="*/ 107342 w 107342"/>
                      <a:gd name="connsiteY4" fmla="*/ 159026 h 159026"/>
                      <a:gd name="connsiteX5" fmla="*/ 67586 w 107342"/>
                      <a:gd name="connsiteY5" fmla="*/ 147099 h 159026"/>
                      <a:gd name="connsiteX6" fmla="*/ 0 w 107342"/>
                      <a:gd name="connsiteY6" fmla="*/ 119269 h 159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7342" h="159026">
                        <a:moveTo>
                          <a:pt x="0" y="119269"/>
                        </a:moveTo>
                        <a:lnTo>
                          <a:pt x="47707" y="19878"/>
                        </a:lnTo>
                        <a:lnTo>
                          <a:pt x="71561" y="0"/>
                        </a:lnTo>
                        <a:lnTo>
                          <a:pt x="103367" y="0"/>
                        </a:lnTo>
                        <a:lnTo>
                          <a:pt x="107342" y="159026"/>
                        </a:lnTo>
                        <a:lnTo>
                          <a:pt x="67586" y="147099"/>
                        </a:lnTo>
                        <a:lnTo>
                          <a:pt x="0" y="119269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17" name="Freeform 302">
                    <a:extLst>
                      <a:ext uri="{FF2B5EF4-FFF2-40B4-BE49-F238E27FC236}">
                        <a16:creationId xmlns:a16="http://schemas.microsoft.com/office/drawing/2014/main" id="{E38B1C69-7FF6-4B1F-B97F-B0CC259A7474}"/>
                      </a:ext>
                    </a:extLst>
                  </p:cNvPr>
                  <p:cNvSpPr/>
                  <p:nvPr/>
                </p:nvSpPr>
                <p:spPr>
                  <a:xfrm>
                    <a:off x="4643562" y="1522675"/>
                    <a:ext cx="119269" cy="159026"/>
                  </a:xfrm>
                  <a:custGeom>
                    <a:avLst/>
                    <a:gdLst>
                      <a:gd name="connsiteX0" fmla="*/ 119269 w 119269"/>
                      <a:gd name="connsiteY0" fmla="*/ 135172 h 159026"/>
                      <a:gd name="connsiteX1" fmla="*/ 27829 w 119269"/>
                      <a:gd name="connsiteY1" fmla="*/ 159026 h 159026"/>
                      <a:gd name="connsiteX2" fmla="*/ 19878 w 119269"/>
                      <a:gd name="connsiteY2" fmla="*/ 35781 h 159026"/>
                      <a:gd name="connsiteX3" fmla="*/ 0 w 119269"/>
                      <a:gd name="connsiteY3" fmla="*/ 0 h 159026"/>
                      <a:gd name="connsiteX4" fmla="*/ 51683 w 119269"/>
                      <a:gd name="connsiteY4" fmla="*/ 7951 h 159026"/>
                      <a:gd name="connsiteX5" fmla="*/ 67586 w 119269"/>
                      <a:gd name="connsiteY5" fmla="*/ 31805 h 159026"/>
                      <a:gd name="connsiteX6" fmla="*/ 91440 w 119269"/>
                      <a:gd name="connsiteY6" fmla="*/ 47708 h 159026"/>
                      <a:gd name="connsiteX7" fmla="*/ 119269 w 119269"/>
                      <a:gd name="connsiteY7" fmla="*/ 135172 h 159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9269" h="159026">
                        <a:moveTo>
                          <a:pt x="119269" y="135172"/>
                        </a:moveTo>
                        <a:lnTo>
                          <a:pt x="27829" y="159026"/>
                        </a:lnTo>
                        <a:lnTo>
                          <a:pt x="19878" y="35781"/>
                        </a:lnTo>
                        <a:lnTo>
                          <a:pt x="0" y="0"/>
                        </a:lnTo>
                        <a:lnTo>
                          <a:pt x="51683" y="7951"/>
                        </a:lnTo>
                        <a:lnTo>
                          <a:pt x="67586" y="31805"/>
                        </a:lnTo>
                        <a:lnTo>
                          <a:pt x="91440" y="47708"/>
                        </a:lnTo>
                        <a:lnTo>
                          <a:pt x="119269" y="13517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18" name="Freeform 303">
                    <a:extLst>
                      <a:ext uri="{FF2B5EF4-FFF2-40B4-BE49-F238E27FC236}">
                        <a16:creationId xmlns:a16="http://schemas.microsoft.com/office/drawing/2014/main" id="{E008BDCF-FA47-4698-B54A-86264506D267}"/>
                      </a:ext>
                    </a:extLst>
                  </p:cNvPr>
                  <p:cNvSpPr/>
                  <p:nvPr/>
                </p:nvSpPr>
                <p:spPr>
                  <a:xfrm>
                    <a:off x="4376738" y="1443038"/>
                    <a:ext cx="328612" cy="83343"/>
                  </a:xfrm>
                  <a:custGeom>
                    <a:avLst/>
                    <a:gdLst>
                      <a:gd name="connsiteX0" fmla="*/ 0 w 328612"/>
                      <a:gd name="connsiteY0" fmla="*/ 83343 h 83343"/>
                      <a:gd name="connsiteX1" fmla="*/ 4762 w 328612"/>
                      <a:gd name="connsiteY1" fmla="*/ 11906 h 83343"/>
                      <a:gd name="connsiteX2" fmla="*/ 35718 w 328612"/>
                      <a:gd name="connsiteY2" fmla="*/ 0 h 83343"/>
                      <a:gd name="connsiteX3" fmla="*/ 311943 w 328612"/>
                      <a:gd name="connsiteY3" fmla="*/ 4762 h 83343"/>
                      <a:gd name="connsiteX4" fmla="*/ 328612 w 328612"/>
                      <a:gd name="connsiteY4" fmla="*/ 14287 h 83343"/>
                      <a:gd name="connsiteX5" fmla="*/ 326231 w 328612"/>
                      <a:gd name="connsiteY5" fmla="*/ 83343 h 83343"/>
                      <a:gd name="connsiteX6" fmla="*/ 264318 w 328612"/>
                      <a:gd name="connsiteY6" fmla="*/ 76200 h 83343"/>
                      <a:gd name="connsiteX7" fmla="*/ 69056 w 328612"/>
                      <a:gd name="connsiteY7" fmla="*/ 73818 h 83343"/>
                      <a:gd name="connsiteX8" fmla="*/ 0 w 328612"/>
                      <a:gd name="connsiteY8" fmla="*/ 83343 h 833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28612" h="83343">
                        <a:moveTo>
                          <a:pt x="0" y="83343"/>
                        </a:moveTo>
                        <a:lnTo>
                          <a:pt x="4762" y="11906"/>
                        </a:lnTo>
                        <a:lnTo>
                          <a:pt x="35718" y="0"/>
                        </a:lnTo>
                        <a:lnTo>
                          <a:pt x="311943" y="4762"/>
                        </a:lnTo>
                        <a:lnTo>
                          <a:pt x="328612" y="14287"/>
                        </a:lnTo>
                        <a:cubicBezTo>
                          <a:pt x="327818" y="37306"/>
                          <a:pt x="327025" y="60324"/>
                          <a:pt x="326231" y="83343"/>
                        </a:cubicBezTo>
                        <a:lnTo>
                          <a:pt x="264318" y="76200"/>
                        </a:lnTo>
                        <a:lnTo>
                          <a:pt x="69056" y="73818"/>
                        </a:lnTo>
                        <a:lnTo>
                          <a:pt x="0" y="83343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cxnSp>
              <p:nvCxnSpPr>
                <p:cNvPr id="195" name="Straight Connector 194">
                  <a:extLst>
                    <a:ext uri="{FF2B5EF4-FFF2-40B4-BE49-F238E27FC236}">
                      <a16:creationId xmlns:a16="http://schemas.microsoft.com/office/drawing/2014/main" id="{36EF02E4-C984-48FC-AB5A-F6FF16DCBF24}"/>
                    </a:ext>
                  </a:extLst>
                </p:cNvPr>
                <p:cNvCxnSpPr/>
                <p:nvPr/>
              </p:nvCxnSpPr>
              <p:spPr>
                <a:xfrm>
                  <a:off x="2691897" y="5869663"/>
                  <a:ext cx="54321" cy="144856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>
                  <a:extLst>
                    <a:ext uri="{FF2B5EF4-FFF2-40B4-BE49-F238E27FC236}">
                      <a16:creationId xmlns:a16="http://schemas.microsoft.com/office/drawing/2014/main" id="{3EF85EF6-F348-4694-A854-565B219D111D}"/>
                    </a:ext>
                  </a:extLst>
                </p:cNvPr>
                <p:cNvCxnSpPr/>
                <p:nvPr/>
              </p:nvCxnSpPr>
              <p:spPr>
                <a:xfrm flipV="1">
                  <a:off x="2746217" y="5869666"/>
                  <a:ext cx="42250" cy="144854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Group 257"/>
            <p:cNvGrpSpPr/>
            <p:nvPr/>
          </p:nvGrpSpPr>
          <p:grpSpPr>
            <a:xfrm>
              <a:off x="892366" y="2217372"/>
              <a:ext cx="40022" cy="836856"/>
              <a:chOff x="892366" y="2217372"/>
              <a:chExt cx="40022" cy="836856"/>
            </a:xfrm>
          </p:grpSpPr>
          <p:grpSp>
            <p:nvGrpSpPr>
              <p:cNvPr id="31" name="Group 254"/>
              <p:cNvGrpSpPr/>
              <p:nvPr/>
            </p:nvGrpSpPr>
            <p:grpSpPr>
              <a:xfrm>
                <a:off x="892366" y="3019700"/>
                <a:ext cx="40022" cy="34528"/>
                <a:chOff x="892366" y="3019700"/>
                <a:chExt cx="40022" cy="34528"/>
              </a:xfrm>
            </p:grpSpPr>
            <p:sp>
              <p:nvSpPr>
                <p:cNvPr id="248" name="Line 19">
                  <a:extLst>
                    <a:ext uri="{FF2B5EF4-FFF2-40B4-BE49-F238E27FC236}">
                      <a16:creationId xmlns:a16="http://schemas.microsoft.com/office/drawing/2014/main" id="{775F08E3-D619-47AA-915F-A4B71759DA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02567" y="3019700"/>
                  <a:ext cx="19618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249" name="Line 26">
                  <a:extLst>
                    <a:ext uri="{FF2B5EF4-FFF2-40B4-BE49-F238E27FC236}">
                      <a16:creationId xmlns:a16="http://schemas.microsoft.com/office/drawing/2014/main" id="{1D664EEA-D9BD-448A-8EA7-7B7D0EE8F5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366" y="3019700"/>
                  <a:ext cx="0" cy="3452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250" name="Line 27">
                  <a:extLst>
                    <a:ext uri="{FF2B5EF4-FFF2-40B4-BE49-F238E27FC236}">
                      <a16:creationId xmlns:a16="http://schemas.microsoft.com/office/drawing/2014/main" id="{C7A2EF48-8152-4CCF-8613-9673E972F0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2366" y="3054228"/>
                  <a:ext cx="4002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251" name="Line 28">
                  <a:extLst>
                    <a:ext uri="{FF2B5EF4-FFF2-40B4-BE49-F238E27FC236}">
                      <a16:creationId xmlns:a16="http://schemas.microsoft.com/office/drawing/2014/main" id="{0FB3CE5A-438B-4553-9E7B-0D88C0E6B7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32387" y="3019700"/>
                  <a:ext cx="0" cy="3452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252" name="Line 29">
                  <a:extLst>
                    <a:ext uri="{FF2B5EF4-FFF2-40B4-BE49-F238E27FC236}">
                      <a16:creationId xmlns:a16="http://schemas.microsoft.com/office/drawing/2014/main" id="{5812BC2B-751B-41EA-894C-0E4A51C150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92366" y="3019700"/>
                  <a:ext cx="40022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</p:grp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7905D958-556D-44AE-94E4-F87AE9B65E15}"/>
                  </a:ext>
                </a:extLst>
              </p:cNvPr>
              <p:cNvSpPr/>
              <p:nvPr/>
            </p:nvSpPr>
            <p:spPr>
              <a:xfrm>
                <a:off x="901330" y="2217372"/>
                <a:ext cx="18288" cy="796448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+mj-lt"/>
                </a:endParaRPr>
              </a:p>
            </p:txBody>
          </p:sp>
        </p:grpSp>
        <p:sp>
          <p:nvSpPr>
            <p:cNvPr id="259" name="Freeform 258"/>
            <p:cNvSpPr/>
            <p:nvPr/>
          </p:nvSpPr>
          <p:spPr>
            <a:xfrm>
              <a:off x="521677" y="2604477"/>
              <a:ext cx="7725508" cy="502138"/>
            </a:xfrm>
            <a:custGeom>
              <a:avLst/>
              <a:gdLst>
                <a:gd name="connsiteX0" fmla="*/ 0 w 7725508"/>
                <a:gd name="connsiteY0" fmla="*/ 502138 h 502138"/>
                <a:gd name="connsiteX1" fmla="*/ 322385 w 7725508"/>
                <a:gd name="connsiteY1" fmla="*/ 449385 h 502138"/>
                <a:gd name="connsiteX2" fmla="*/ 527538 w 7725508"/>
                <a:gd name="connsiteY2" fmla="*/ 437661 h 502138"/>
                <a:gd name="connsiteX3" fmla="*/ 885092 w 7725508"/>
                <a:gd name="connsiteY3" fmla="*/ 332154 h 502138"/>
                <a:gd name="connsiteX4" fmla="*/ 1512277 w 7725508"/>
                <a:gd name="connsiteY4" fmla="*/ 343877 h 502138"/>
                <a:gd name="connsiteX5" fmla="*/ 1828800 w 7725508"/>
                <a:gd name="connsiteY5" fmla="*/ 314569 h 502138"/>
                <a:gd name="connsiteX6" fmla="*/ 2074985 w 7725508"/>
                <a:gd name="connsiteY6" fmla="*/ 320431 h 502138"/>
                <a:gd name="connsiteX7" fmla="*/ 2409092 w 7725508"/>
                <a:gd name="connsiteY7" fmla="*/ 367323 h 502138"/>
                <a:gd name="connsiteX8" fmla="*/ 2620108 w 7725508"/>
                <a:gd name="connsiteY8" fmla="*/ 302846 h 502138"/>
                <a:gd name="connsiteX9" fmla="*/ 2760785 w 7725508"/>
                <a:gd name="connsiteY9" fmla="*/ 197338 h 502138"/>
                <a:gd name="connsiteX10" fmla="*/ 3171092 w 7725508"/>
                <a:gd name="connsiteY10" fmla="*/ 50800 h 502138"/>
                <a:gd name="connsiteX11" fmla="*/ 3493477 w 7725508"/>
                <a:gd name="connsiteY11" fmla="*/ 15631 h 502138"/>
                <a:gd name="connsiteX12" fmla="*/ 3956538 w 7725508"/>
                <a:gd name="connsiteY12" fmla="*/ 144585 h 502138"/>
                <a:gd name="connsiteX13" fmla="*/ 4366846 w 7725508"/>
                <a:gd name="connsiteY13" fmla="*/ 132861 h 502138"/>
                <a:gd name="connsiteX14" fmla="*/ 4560277 w 7725508"/>
                <a:gd name="connsiteY14" fmla="*/ 132861 h 502138"/>
                <a:gd name="connsiteX15" fmla="*/ 4923692 w 7725508"/>
                <a:gd name="connsiteY15" fmla="*/ 127000 h 502138"/>
                <a:gd name="connsiteX16" fmla="*/ 5334000 w 7725508"/>
                <a:gd name="connsiteY16" fmla="*/ 197338 h 502138"/>
                <a:gd name="connsiteX17" fmla="*/ 5732585 w 7725508"/>
                <a:gd name="connsiteY17" fmla="*/ 302846 h 502138"/>
                <a:gd name="connsiteX18" fmla="*/ 6178061 w 7725508"/>
                <a:gd name="connsiteY18" fmla="*/ 332154 h 502138"/>
                <a:gd name="connsiteX19" fmla="*/ 6488723 w 7725508"/>
                <a:gd name="connsiteY19" fmla="*/ 338015 h 502138"/>
                <a:gd name="connsiteX20" fmla="*/ 6828692 w 7725508"/>
                <a:gd name="connsiteY20" fmla="*/ 273538 h 502138"/>
                <a:gd name="connsiteX21" fmla="*/ 7127631 w 7725508"/>
                <a:gd name="connsiteY21" fmla="*/ 314569 h 502138"/>
                <a:gd name="connsiteX22" fmla="*/ 7573108 w 7725508"/>
                <a:gd name="connsiteY22" fmla="*/ 296985 h 502138"/>
                <a:gd name="connsiteX23" fmla="*/ 7725508 w 7725508"/>
                <a:gd name="connsiteY23" fmla="*/ 255954 h 50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725508" h="502138">
                  <a:moveTo>
                    <a:pt x="0" y="502138"/>
                  </a:moveTo>
                  <a:cubicBezTo>
                    <a:pt x="117231" y="481134"/>
                    <a:pt x="234462" y="460131"/>
                    <a:pt x="322385" y="449385"/>
                  </a:cubicBezTo>
                  <a:cubicBezTo>
                    <a:pt x="410308" y="438639"/>
                    <a:pt x="433754" y="457199"/>
                    <a:pt x="527538" y="437661"/>
                  </a:cubicBezTo>
                  <a:cubicBezTo>
                    <a:pt x="621322" y="418123"/>
                    <a:pt x="720969" y="347785"/>
                    <a:pt x="885092" y="332154"/>
                  </a:cubicBezTo>
                  <a:cubicBezTo>
                    <a:pt x="1049215" y="316523"/>
                    <a:pt x="1354992" y="346808"/>
                    <a:pt x="1512277" y="343877"/>
                  </a:cubicBezTo>
                  <a:cubicBezTo>
                    <a:pt x="1669562" y="340946"/>
                    <a:pt x="1735015" y="318477"/>
                    <a:pt x="1828800" y="314569"/>
                  </a:cubicBezTo>
                  <a:cubicBezTo>
                    <a:pt x="1922585" y="310661"/>
                    <a:pt x="1978270" y="311639"/>
                    <a:pt x="2074985" y="320431"/>
                  </a:cubicBezTo>
                  <a:cubicBezTo>
                    <a:pt x="2171700" y="329223"/>
                    <a:pt x="2318238" y="370254"/>
                    <a:pt x="2409092" y="367323"/>
                  </a:cubicBezTo>
                  <a:cubicBezTo>
                    <a:pt x="2499946" y="364392"/>
                    <a:pt x="2561493" y="331177"/>
                    <a:pt x="2620108" y="302846"/>
                  </a:cubicBezTo>
                  <a:cubicBezTo>
                    <a:pt x="2678723" y="274515"/>
                    <a:pt x="2668955" y="239346"/>
                    <a:pt x="2760785" y="197338"/>
                  </a:cubicBezTo>
                  <a:cubicBezTo>
                    <a:pt x="2852615" y="155330"/>
                    <a:pt x="3048977" y="81084"/>
                    <a:pt x="3171092" y="50800"/>
                  </a:cubicBezTo>
                  <a:cubicBezTo>
                    <a:pt x="3293207" y="20516"/>
                    <a:pt x="3362569" y="0"/>
                    <a:pt x="3493477" y="15631"/>
                  </a:cubicBezTo>
                  <a:cubicBezTo>
                    <a:pt x="3624385" y="31262"/>
                    <a:pt x="3810977" y="125047"/>
                    <a:pt x="3956538" y="144585"/>
                  </a:cubicBezTo>
                  <a:cubicBezTo>
                    <a:pt x="4102099" y="164123"/>
                    <a:pt x="4266223" y="134815"/>
                    <a:pt x="4366846" y="132861"/>
                  </a:cubicBezTo>
                  <a:cubicBezTo>
                    <a:pt x="4467469" y="130907"/>
                    <a:pt x="4560277" y="132861"/>
                    <a:pt x="4560277" y="132861"/>
                  </a:cubicBezTo>
                  <a:cubicBezTo>
                    <a:pt x="4653085" y="131884"/>
                    <a:pt x="4794738" y="116254"/>
                    <a:pt x="4923692" y="127000"/>
                  </a:cubicBezTo>
                  <a:cubicBezTo>
                    <a:pt x="5052646" y="137746"/>
                    <a:pt x="5199185" y="168030"/>
                    <a:pt x="5334000" y="197338"/>
                  </a:cubicBezTo>
                  <a:cubicBezTo>
                    <a:pt x="5468815" y="226646"/>
                    <a:pt x="5591908" y="280377"/>
                    <a:pt x="5732585" y="302846"/>
                  </a:cubicBezTo>
                  <a:cubicBezTo>
                    <a:pt x="5873262" y="325315"/>
                    <a:pt x="6052038" y="326293"/>
                    <a:pt x="6178061" y="332154"/>
                  </a:cubicBezTo>
                  <a:cubicBezTo>
                    <a:pt x="6304084" y="338015"/>
                    <a:pt x="6380285" y="347784"/>
                    <a:pt x="6488723" y="338015"/>
                  </a:cubicBezTo>
                  <a:cubicBezTo>
                    <a:pt x="6597161" y="328246"/>
                    <a:pt x="6722207" y="277446"/>
                    <a:pt x="6828692" y="273538"/>
                  </a:cubicBezTo>
                  <a:cubicBezTo>
                    <a:pt x="6935177" y="269630"/>
                    <a:pt x="7003562" y="310661"/>
                    <a:pt x="7127631" y="314569"/>
                  </a:cubicBezTo>
                  <a:cubicBezTo>
                    <a:pt x="7251700" y="318477"/>
                    <a:pt x="7473462" y="306754"/>
                    <a:pt x="7573108" y="296985"/>
                  </a:cubicBezTo>
                  <a:cubicBezTo>
                    <a:pt x="7672754" y="287216"/>
                    <a:pt x="7699131" y="271585"/>
                    <a:pt x="7725508" y="255954"/>
                  </a:cubicBezTo>
                </a:path>
              </a:pathLst>
            </a:cu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+mj-lt"/>
              </a:endParaRPr>
            </a:p>
          </p:txBody>
        </p:sp>
        <p:sp>
          <p:nvSpPr>
            <p:cNvPr id="260" name="Rectangle 71">
              <a:extLst>
                <a:ext uri="{FF2B5EF4-FFF2-40B4-BE49-F238E27FC236}">
                  <a16:creationId xmlns:a16="http://schemas.microsoft.com/office/drawing/2014/main" id="{F59BCA58-D879-49D0-81C6-928FD3FB3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5387" y="2797207"/>
              <a:ext cx="185092" cy="260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 err="1">
                  <a:solidFill>
                    <a:srgbClr val="000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tp</a:t>
              </a:r>
              <a:endParaRPr lang="en-US" sz="1200" dirty="0">
                <a:solidFill>
                  <a:srgbClr val="000000"/>
                </a:solidFill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61" name="Rectangle 71">
              <a:extLst>
                <a:ext uri="{FF2B5EF4-FFF2-40B4-BE49-F238E27FC236}">
                  <a16:creationId xmlns:a16="http://schemas.microsoft.com/office/drawing/2014/main" id="{F59BCA58-D879-49D0-81C6-928FD3FB3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0678" y="2984776"/>
              <a:ext cx="185092" cy="260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 err="1">
                  <a:solidFill>
                    <a:srgbClr val="000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tp</a:t>
              </a:r>
              <a:endParaRPr lang="en-US" sz="1200" dirty="0">
                <a:solidFill>
                  <a:srgbClr val="000000"/>
                </a:solidFill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88" name="Rectangle 71">
              <a:extLst>
                <a:ext uri="{FF2B5EF4-FFF2-40B4-BE49-F238E27FC236}">
                  <a16:creationId xmlns:a16="http://schemas.microsoft.com/office/drawing/2014/main" id="{F59BCA58-D879-49D0-81C6-928FD3FB3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1926" y="2422059"/>
              <a:ext cx="212178" cy="260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BS</a:t>
              </a:r>
            </a:p>
          </p:txBody>
        </p:sp>
        <p:sp>
          <p:nvSpPr>
            <p:cNvPr id="290" name="Rectangle 71">
              <a:extLst>
                <a:ext uri="{FF2B5EF4-FFF2-40B4-BE49-F238E27FC236}">
                  <a16:creationId xmlns:a16="http://schemas.microsoft.com/office/drawing/2014/main" id="{F59BCA58-D879-49D0-81C6-928FD3FB3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5558" y="2422059"/>
              <a:ext cx="193218" cy="260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FS</a:t>
              </a:r>
            </a:p>
          </p:txBody>
        </p:sp>
        <p:sp>
          <p:nvSpPr>
            <p:cNvPr id="291" name="Rectangle 71">
              <a:extLst>
                <a:ext uri="{FF2B5EF4-FFF2-40B4-BE49-F238E27FC236}">
                  <a16:creationId xmlns:a16="http://schemas.microsoft.com/office/drawing/2014/main" id="{F59BCA58-D879-49D0-81C6-928FD3FB3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1388" y="2146566"/>
              <a:ext cx="212178" cy="260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BS</a:t>
              </a:r>
            </a:p>
          </p:txBody>
        </p:sp>
        <p:sp>
          <p:nvSpPr>
            <p:cNvPr id="304" name="Rectangle 71">
              <a:extLst>
                <a:ext uri="{FF2B5EF4-FFF2-40B4-BE49-F238E27FC236}">
                  <a16:creationId xmlns:a16="http://schemas.microsoft.com/office/drawing/2014/main" id="{F59BCA58-D879-49D0-81C6-928FD3FB3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8814" y="2146566"/>
              <a:ext cx="193218" cy="260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FS</a:t>
              </a:r>
            </a:p>
          </p:txBody>
        </p:sp>
        <p:sp>
          <p:nvSpPr>
            <p:cNvPr id="306" name="Rectangle 71">
              <a:extLst>
                <a:ext uri="{FF2B5EF4-FFF2-40B4-BE49-F238E27FC236}">
                  <a16:creationId xmlns:a16="http://schemas.microsoft.com/office/drawing/2014/main" id="{F59BCA58-D879-49D0-81C6-928FD3FB3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2603" y="2316269"/>
              <a:ext cx="212178" cy="260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BS</a:t>
              </a:r>
            </a:p>
          </p:txBody>
        </p:sp>
        <p:sp>
          <p:nvSpPr>
            <p:cNvPr id="307" name="Rectangle 71">
              <a:extLst>
                <a:ext uri="{FF2B5EF4-FFF2-40B4-BE49-F238E27FC236}">
                  <a16:creationId xmlns:a16="http://schemas.microsoft.com/office/drawing/2014/main" id="{F59BCA58-D879-49D0-81C6-928FD3FB3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0365" y="2316269"/>
              <a:ext cx="193218" cy="260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FS</a:t>
              </a:r>
            </a:p>
          </p:txBody>
        </p:sp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3961F5B9-BD4E-49AE-AB12-DA46921FC2CA}"/>
              </a:ext>
            </a:extLst>
          </p:cNvPr>
          <p:cNvGrpSpPr/>
          <p:nvPr/>
        </p:nvGrpSpPr>
        <p:grpSpPr>
          <a:xfrm>
            <a:off x="903238" y="2611926"/>
            <a:ext cx="2406431" cy="2584061"/>
            <a:chOff x="903239" y="2617895"/>
            <a:chExt cx="2406431" cy="2584061"/>
          </a:xfrm>
        </p:grpSpPr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4A6F8C74-10A4-4534-8A07-5CCFE0CEA4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9274" y="3752367"/>
              <a:ext cx="65601" cy="6560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+mj-lt"/>
              </a:endParaRPr>
            </a:p>
          </p:txBody>
        </p:sp>
        <p:sp>
          <p:nvSpPr>
            <p:cNvPr id="310" name="TextBox 309">
              <a:extLst>
                <a:ext uri="{FF2B5EF4-FFF2-40B4-BE49-F238E27FC236}">
                  <a16:creationId xmlns:a16="http://schemas.microsoft.com/office/drawing/2014/main" id="{8553988D-8091-4BDD-8C65-3240CCFC63CD}"/>
                </a:ext>
              </a:extLst>
            </p:cNvPr>
            <p:cNvSpPr txBox="1"/>
            <p:nvPr/>
          </p:nvSpPr>
          <p:spPr>
            <a:xfrm>
              <a:off x="1576362" y="3406181"/>
              <a:ext cx="300082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A</a:t>
              </a:r>
            </a:p>
          </p:txBody>
        </p:sp>
        <p:sp>
          <p:nvSpPr>
            <p:cNvPr id="311" name="Rectangle 310">
              <a:extLst>
                <a:ext uri="{FF2B5EF4-FFF2-40B4-BE49-F238E27FC236}">
                  <a16:creationId xmlns:a16="http://schemas.microsoft.com/office/drawing/2014/main" id="{AF1978B2-1CED-4847-938E-026D7F1BED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46950" y="2994693"/>
              <a:ext cx="65601" cy="65601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+mj-lt"/>
              </a:endParaRPr>
            </a:p>
          </p:txBody>
        </p:sp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021BB088-906F-41BF-8C9C-9555A7FE2528}"/>
                </a:ext>
              </a:extLst>
            </p:cNvPr>
            <p:cNvSpPr txBox="1"/>
            <p:nvPr/>
          </p:nvSpPr>
          <p:spPr>
            <a:xfrm>
              <a:off x="2466169" y="2617895"/>
              <a:ext cx="843501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  <a:latin typeface="+mj-lt"/>
                </a:rPr>
                <a:t>BM Dog</a:t>
              </a:r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E9D11E71-F144-4BF7-A9B5-3C90635E61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2337" y="4836376"/>
              <a:ext cx="65601" cy="6560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+mj-lt"/>
              </a:endParaRPr>
            </a:p>
          </p:txBody>
        </p:sp>
        <p:sp>
          <p:nvSpPr>
            <p:cNvPr id="314" name="TextBox 313">
              <a:extLst>
                <a:ext uri="{FF2B5EF4-FFF2-40B4-BE49-F238E27FC236}">
                  <a16:creationId xmlns:a16="http://schemas.microsoft.com/office/drawing/2014/main" id="{BBF65587-5511-460A-B494-67A23CB22726}"/>
                </a:ext>
              </a:extLst>
            </p:cNvPr>
            <p:cNvSpPr txBox="1"/>
            <p:nvPr/>
          </p:nvSpPr>
          <p:spPr>
            <a:xfrm>
              <a:off x="903239" y="4863401"/>
              <a:ext cx="295275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B</a:t>
              </a:r>
            </a:p>
          </p:txBody>
        </p:sp>
        <p:grpSp>
          <p:nvGrpSpPr>
            <p:cNvPr id="315" name="Group 224">
              <a:extLst>
                <a:ext uri="{FF2B5EF4-FFF2-40B4-BE49-F238E27FC236}">
                  <a16:creationId xmlns:a16="http://schemas.microsoft.com/office/drawing/2014/main" id="{8CA93ED9-6C6B-44D9-9D1A-E109BF805EBC}"/>
                </a:ext>
              </a:extLst>
            </p:cNvPr>
            <p:cNvGrpSpPr/>
            <p:nvPr/>
          </p:nvGrpSpPr>
          <p:grpSpPr>
            <a:xfrm>
              <a:off x="1696691" y="2889031"/>
              <a:ext cx="1085378" cy="1138796"/>
              <a:chOff x="1696691" y="2889031"/>
              <a:chExt cx="1085378" cy="1138796"/>
            </a:xfrm>
          </p:grpSpPr>
          <p:sp>
            <p:nvSpPr>
              <p:cNvPr id="322" name="TextBox 321">
                <a:extLst>
                  <a:ext uri="{FF2B5EF4-FFF2-40B4-BE49-F238E27FC236}">
                    <a16:creationId xmlns:a16="http://schemas.microsoft.com/office/drawing/2014/main" id="{416882D8-596D-4F53-9966-79BCCA8EDBC3}"/>
                  </a:ext>
                </a:extLst>
              </p:cNvPr>
              <p:cNvSpPr txBox="1"/>
              <p:nvPr/>
            </p:nvSpPr>
            <p:spPr>
              <a:xfrm>
                <a:off x="2371380" y="3689272"/>
                <a:ext cx="410689" cy="3385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0033CC"/>
                    </a:solidFill>
                    <a:latin typeface="+mj-lt"/>
                  </a:rPr>
                  <a:t>(1)</a:t>
                </a:r>
              </a:p>
            </p:txBody>
          </p:sp>
          <p:grpSp>
            <p:nvGrpSpPr>
              <p:cNvPr id="323" name="Group 226">
                <a:extLst>
                  <a:ext uri="{FF2B5EF4-FFF2-40B4-BE49-F238E27FC236}">
                    <a16:creationId xmlns:a16="http://schemas.microsoft.com/office/drawing/2014/main" id="{57F2C593-A0B2-435D-BD18-1005FA075FDA}"/>
                  </a:ext>
                </a:extLst>
              </p:cNvPr>
              <p:cNvGrpSpPr/>
              <p:nvPr/>
            </p:nvGrpSpPr>
            <p:grpSpPr>
              <a:xfrm>
                <a:off x="1696691" y="2889031"/>
                <a:ext cx="1072694" cy="929174"/>
                <a:chOff x="1696691" y="2889031"/>
                <a:chExt cx="1072694" cy="929174"/>
              </a:xfrm>
            </p:grpSpPr>
            <p:sp>
              <p:nvSpPr>
                <p:cNvPr id="324" name="Arc 323">
                  <a:extLst>
                    <a:ext uri="{FF2B5EF4-FFF2-40B4-BE49-F238E27FC236}">
                      <a16:creationId xmlns:a16="http://schemas.microsoft.com/office/drawing/2014/main" id="{C7EE151A-30DD-4515-98C0-D5DEB99EBEEA}"/>
                    </a:ext>
                  </a:extLst>
                </p:cNvPr>
                <p:cNvSpPr/>
                <p:nvPr/>
              </p:nvSpPr>
              <p:spPr>
                <a:xfrm rot="3383144">
                  <a:off x="1789922" y="2795800"/>
                  <a:ext cx="886231" cy="1072694"/>
                </a:xfrm>
                <a:prstGeom prst="arc">
                  <a:avLst>
                    <a:gd name="adj1" fmla="val 16946922"/>
                    <a:gd name="adj2" fmla="val 3569884"/>
                  </a:avLst>
                </a:prstGeom>
                <a:ln w="0">
                  <a:solidFill>
                    <a:srgbClr val="0033CC"/>
                  </a:solidFill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latin typeface="+mj-lt"/>
                  </a:endParaRPr>
                </a:p>
              </p:txBody>
            </p:sp>
            <p:grpSp>
              <p:nvGrpSpPr>
                <p:cNvPr id="325" name="Group 614">
                  <a:extLst>
                    <a:ext uri="{FF2B5EF4-FFF2-40B4-BE49-F238E27FC236}">
                      <a16:creationId xmlns:a16="http://schemas.microsoft.com/office/drawing/2014/main" id="{DF2AED07-1EC2-4495-9114-ACD0DE4A695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16680000">
                  <a:off x="2020146" y="3715503"/>
                  <a:ext cx="52334" cy="153070"/>
                  <a:chOff x="2711938" y="2688492"/>
                  <a:chExt cx="156306" cy="457200"/>
                </a:xfrm>
              </p:grpSpPr>
              <p:cxnSp>
                <p:nvCxnSpPr>
                  <p:cNvPr id="326" name="Straight Connector 325">
                    <a:extLst>
                      <a:ext uri="{FF2B5EF4-FFF2-40B4-BE49-F238E27FC236}">
                        <a16:creationId xmlns:a16="http://schemas.microsoft.com/office/drawing/2014/main" id="{72572A94-46BD-4D4F-AD94-A87DD9A64CA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-1200000">
                    <a:off x="2868244" y="2688492"/>
                    <a:ext cx="0" cy="457200"/>
                  </a:xfrm>
                  <a:prstGeom prst="line">
                    <a:avLst/>
                  </a:prstGeom>
                  <a:ln w="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7" name="Straight Connector 326">
                    <a:extLst>
                      <a:ext uri="{FF2B5EF4-FFF2-40B4-BE49-F238E27FC236}">
                        <a16:creationId xmlns:a16="http://schemas.microsoft.com/office/drawing/2014/main" id="{D7E9F5DE-9BCC-4ACE-B08C-05EA8C14BC8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200000">
                    <a:off x="2711938" y="2688492"/>
                    <a:ext cx="0" cy="457200"/>
                  </a:xfrm>
                  <a:prstGeom prst="line">
                    <a:avLst/>
                  </a:prstGeom>
                  <a:ln w="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316" name="Group 285">
              <a:extLst>
                <a:ext uri="{FF2B5EF4-FFF2-40B4-BE49-F238E27FC236}">
                  <a16:creationId xmlns:a16="http://schemas.microsoft.com/office/drawing/2014/main" id="{15859094-C193-4D4F-8825-606F5788E263}"/>
                </a:ext>
              </a:extLst>
            </p:cNvPr>
            <p:cNvGrpSpPr/>
            <p:nvPr/>
          </p:nvGrpSpPr>
          <p:grpSpPr>
            <a:xfrm>
              <a:off x="1048599" y="3584992"/>
              <a:ext cx="1129780" cy="1377404"/>
              <a:chOff x="1048599" y="3584992"/>
              <a:chExt cx="1129780" cy="1377404"/>
            </a:xfrm>
          </p:grpSpPr>
          <p:sp>
            <p:nvSpPr>
              <p:cNvPr id="317" name="TextBox 316">
                <a:extLst>
                  <a:ext uri="{FF2B5EF4-FFF2-40B4-BE49-F238E27FC236}">
                    <a16:creationId xmlns:a16="http://schemas.microsoft.com/office/drawing/2014/main" id="{86A541E3-AD63-4638-A138-9001ED03A2F3}"/>
                  </a:ext>
                </a:extLst>
              </p:cNvPr>
              <p:cNvSpPr txBox="1"/>
              <p:nvPr/>
            </p:nvSpPr>
            <p:spPr>
              <a:xfrm>
                <a:off x="1767690" y="4487315"/>
                <a:ext cx="410689" cy="3385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0033CC"/>
                    </a:solidFill>
                    <a:latin typeface="+mj-lt"/>
                  </a:rPr>
                  <a:t>(2)</a:t>
                </a:r>
              </a:p>
            </p:txBody>
          </p:sp>
          <p:grpSp>
            <p:nvGrpSpPr>
              <p:cNvPr id="318" name="Group 309">
                <a:extLst>
                  <a:ext uri="{FF2B5EF4-FFF2-40B4-BE49-F238E27FC236}">
                    <a16:creationId xmlns:a16="http://schemas.microsoft.com/office/drawing/2014/main" id="{7AA7825B-F612-4146-AF4D-BD77FB0DF019}"/>
                  </a:ext>
                </a:extLst>
              </p:cNvPr>
              <p:cNvGrpSpPr/>
              <p:nvPr/>
            </p:nvGrpSpPr>
            <p:grpSpPr>
              <a:xfrm>
                <a:off x="1048599" y="3584992"/>
                <a:ext cx="886231" cy="1377404"/>
                <a:chOff x="1048599" y="3584992"/>
                <a:chExt cx="886231" cy="1377404"/>
              </a:xfrm>
            </p:grpSpPr>
            <p:sp>
              <p:nvSpPr>
                <p:cNvPr id="319" name="Arc 318">
                  <a:extLst>
                    <a:ext uri="{FF2B5EF4-FFF2-40B4-BE49-F238E27FC236}">
                      <a16:creationId xmlns:a16="http://schemas.microsoft.com/office/drawing/2014/main" id="{BC593677-6064-479E-9F6F-5765C98B1854}"/>
                    </a:ext>
                  </a:extLst>
                </p:cNvPr>
                <p:cNvSpPr/>
                <p:nvPr/>
              </p:nvSpPr>
              <p:spPr>
                <a:xfrm rot="2149767">
                  <a:off x="1048599" y="3584992"/>
                  <a:ext cx="886231" cy="1377404"/>
                </a:xfrm>
                <a:prstGeom prst="arc">
                  <a:avLst>
                    <a:gd name="adj1" fmla="val 16946922"/>
                    <a:gd name="adj2" fmla="val 4592778"/>
                  </a:avLst>
                </a:prstGeom>
                <a:ln w="0">
                  <a:solidFill>
                    <a:srgbClr val="0033CC"/>
                  </a:solidFill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latin typeface="+mj-lt"/>
                  </a:endParaRPr>
                </a:p>
              </p:txBody>
            </p:sp>
            <p:cxnSp>
              <p:nvCxnSpPr>
                <p:cNvPr id="320" name="Straight Connector 319">
                  <a:extLst>
                    <a:ext uri="{FF2B5EF4-FFF2-40B4-BE49-F238E27FC236}">
                      <a16:creationId xmlns:a16="http://schemas.microsoft.com/office/drawing/2014/main" id="{196E3625-9052-4BD4-A0C7-81BB98A2E7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5000000">
                  <a:off x="1271235" y="4785140"/>
                  <a:ext cx="0" cy="153070"/>
                </a:xfrm>
                <a:prstGeom prst="line">
                  <a:avLst/>
                </a:prstGeom>
                <a:ln w="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1" name="Straight Connector 320">
                  <a:extLst>
                    <a:ext uri="{FF2B5EF4-FFF2-40B4-BE49-F238E27FC236}">
                      <a16:creationId xmlns:a16="http://schemas.microsoft.com/office/drawing/2014/main" id="{79B0C64A-E5F3-4432-89E4-CF425BB610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7400000">
                  <a:off x="1271235" y="4837473"/>
                  <a:ext cx="0" cy="153070"/>
                </a:xfrm>
                <a:prstGeom prst="line">
                  <a:avLst/>
                </a:prstGeom>
                <a:ln w="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6567997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F1FECC-1E34-42F6-93E9-C97280415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D. Redundancies; 2. Vertical Network – 1D</a:t>
            </a:r>
          </a:p>
          <a:p>
            <a:pPr lvl="1"/>
            <a:r>
              <a:rPr lang="en-US" dirty="0"/>
              <a:t>Each unknown elevation must be connected to the network by at least two observations for redundancy.</a:t>
            </a:r>
          </a:p>
        </p:txBody>
      </p: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B71DCF87-815D-4D8D-8492-422654BEE9B0}"/>
              </a:ext>
            </a:extLst>
          </p:cNvPr>
          <p:cNvGrpSpPr>
            <a:grpSpLocks noChangeAspect="1"/>
          </p:cNvGrpSpPr>
          <p:nvPr/>
        </p:nvGrpSpPr>
        <p:grpSpPr>
          <a:xfrm>
            <a:off x="4859164" y="2286000"/>
            <a:ext cx="2406431" cy="2584061"/>
            <a:chOff x="903239" y="2617895"/>
            <a:chExt cx="2406431" cy="2584061"/>
          </a:xfrm>
        </p:grpSpPr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3A486351-0ABE-48C2-8C46-52D706BF74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9274" y="3752367"/>
              <a:ext cx="65601" cy="6560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+mj-lt"/>
              </a:endParaRPr>
            </a:p>
          </p:txBody>
        </p:sp>
        <p:sp>
          <p:nvSpPr>
            <p:cNvPr id="322" name="TextBox 321">
              <a:extLst>
                <a:ext uri="{FF2B5EF4-FFF2-40B4-BE49-F238E27FC236}">
                  <a16:creationId xmlns:a16="http://schemas.microsoft.com/office/drawing/2014/main" id="{C9BF8233-5FF9-4F0A-9647-40865768A8F7}"/>
                </a:ext>
              </a:extLst>
            </p:cNvPr>
            <p:cNvSpPr txBox="1"/>
            <p:nvPr/>
          </p:nvSpPr>
          <p:spPr>
            <a:xfrm>
              <a:off x="1576362" y="3406181"/>
              <a:ext cx="300082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A</a:t>
              </a:r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C589667E-D55E-4D68-AFEE-4FEB5113EF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46950" y="2994693"/>
              <a:ext cx="65601" cy="65601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+mj-lt"/>
              </a:endParaRPr>
            </a:p>
          </p:txBody>
        </p:sp>
        <p:sp>
          <p:nvSpPr>
            <p:cNvPr id="324" name="TextBox 323">
              <a:extLst>
                <a:ext uri="{FF2B5EF4-FFF2-40B4-BE49-F238E27FC236}">
                  <a16:creationId xmlns:a16="http://schemas.microsoft.com/office/drawing/2014/main" id="{90133A4F-9A40-40B3-ACA0-C223C04F2EEF}"/>
                </a:ext>
              </a:extLst>
            </p:cNvPr>
            <p:cNvSpPr txBox="1"/>
            <p:nvPr/>
          </p:nvSpPr>
          <p:spPr>
            <a:xfrm>
              <a:off x="2466169" y="2617895"/>
              <a:ext cx="843501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solidFill>
                    <a:srgbClr val="0000FF"/>
                  </a:solidFill>
                  <a:latin typeface="+mj-lt"/>
                </a:rPr>
                <a:t>BM Dog</a:t>
              </a:r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id="{BFFAF8AE-2DC9-42EF-A766-ACA9B0A109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2337" y="4836376"/>
              <a:ext cx="65601" cy="6560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+mj-lt"/>
              </a:endParaRPr>
            </a:p>
          </p:txBody>
        </p:sp>
        <p:sp>
          <p:nvSpPr>
            <p:cNvPr id="326" name="TextBox 325">
              <a:extLst>
                <a:ext uri="{FF2B5EF4-FFF2-40B4-BE49-F238E27FC236}">
                  <a16:creationId xmlns:a16="http://schemas.microsoft.com/office/drawing/2014/main" id="{97DF3C6F-B563-4564-98D5-26408E47D898}"/>
                </a:ext>
              </a:extLst>
            </p:cNvPr>
            <p:cNvSpPr txBox="1"/>
            <p:nvPr/>
          </p:nvSpPr>
          <p:spPr>
            <a:xfrm>
              <a:off x="903239" y="4863401"/>
              <a:ext cx="295275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B</a:t>
              </a:r>
            </a:p>
          </p:txBody>
        </p:sp>
        <p:grpSp>
          <p:nvGrpSpPr>
            <p:cNvPr id="327" name="Group 326">
              <a:extLst>
                <a:ext uri="{FF2B5EF4-FFF2-40B4-BE49-F238E27FC236}">
                  <a16:creationId xmlns:a16="http://schemas.microsoft.com/office/drawing/2014/main" id="{0F78B0B3-4BF4-4279-B84F-75BA294A3B93}"/>
                </a:ext>
              </a:extLst>
            </p:cNvPr>
            <p:cNvGrpSpPr/>
            <p:nvPr/>
          </p:nvGrpSpPr>
          <p:grpSpPr>
            <a:xfrm>
              <a:off x="1696691" y="2889031"/>
              <a:ext cx="1085378" cy="1138796"/>
              <a:chOff x="1696691" y="2889031"/>
              <a:chExt cx="1085378" cy="1138796"/>
            </a:xfrm>
          </p:grpSpPr>
          <p:sp>
            <p:nvSpPr>
              <p:cNvPr id="340" name="TextBox 339">
                <a:extLst>
                  <a:ext uri="{FF2B5EF4-FFF2-40B4-BE49-F238E27FC236}">
                    <a16:creationId xmlns:a16="http://schemas.microsoft.com/office/drawing/2014/main" id="{C141051B-BF9C-44EC-8459-FEF2354D14EE}"/>
                  </a:ext>
                </a:extLst>
              </p:cNvPr>
              <p:cNvSpPr txBox="1"/>
              <p:nvPr/>
            </p:nvSpPr>
            <p:spPr>
              <a:xfrm>
                <a:off x="2371380" y="3689272"/>
                <a:ext cx="410689" cy="3385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0033CC"/>
                    </a:solidFill>
                    <a:latin typeface="+mj-lt"/>
                  </a:rPr>
                  <a:t>(1)</a:t>
                </a:r>
              </a:p>
            </p:txBody>
          </p:sp>
          <p:grpSp>
            <p:nvGrpSpPr>
              <p:cNvPr id="341" name="Group 340">
                <a:extLst>
                  <a:ext uri="{FF2B5EF4-FFF2-40B4-BE49-F238E27FC236}">
                    <a16:creationId xmlns:a16="http://schemas.microsoft.com/office/drawing/2014/main" id="{F1A2A037-7132-4B06-B209-4A4FE52E846C}"/>
                  </a:ext>
                </a:extLst>
              </p:cNvPr>
              <p:cNvGrpSpPr/>
              <p:nvPr/>
            </p:nvGrpSpPr>
            <p:grpSpPr>
              <a:xfrm>
                <a:off x="1696691" y="2889031"/>
                <a:ext cx="1072694" cy="929174"/>
                <a:chOff x="1696691" y="2889031"/>
                <a:chExt cx="1072694" cy="929174"/>
              </a:xfrm>
            </p:grpSpPr>
            <p:sp>
              <p:nvSpPr>
                <p:cNvPr id="342" name="Arc 341">
                  <a:extLst>
                    <a:ext uri="{FF2B5EF4-FFF2-40B4-BE49-F238E27FC236}">
                      <a16:creationId xmlns:a16="http://schemas.microsoft.com/office/drawing/2014/main" id="{4E7304DA-CBA2-4547-940D-CECEB5F24155}"/>
                    </a:ext>
                  </a:extLst>
                </p:cNvPr>
                <p:cNvSpPr/>
                <p:nvPr/>
              </p:nvSpPr>
              <p:spPr>
                <a:xfrm rot="3383144">
                  <a:off x="1789922" y="2795800"/>
                  <a:ext cx="886231" cy="1072694"/>
                </a:xfrm>
                <a:prstGeom prst="arc">
                  <a:avLst>
                    <a:gd name="adj1" fmla="val 16946922"/>
                    <a:gd name="adj2" fmla="val 3569884"/>
                  </a:avLst>
                </a:prstGeom>
                <a:ln w="0">
                  <a:solidFill>
                    <a:srgbClr val="0033CC"/>
                  </a:solidFill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latin typeface="+mj-lt"/>
                  </a:endParaRPr>
                </a:p>
              </p:txBody>
            </p:sp>
            <p:grpSp>
              <p:nvGrpSpPr>
                <p:cNvPr id="343" name="Group 614">
                  <a:extLst>
                    <a:ext uri="{FF2B5EF4-FFF2-40B4-BE49-F238E27FC236}">
                      <a16:creationId xmlns:a16="http://schemas.microsoft.com/office/drawing/2014/main" id="{88D483D8-B294-4A0F-A508-09BBB106469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16680000">
                  <a:off x="2020146" y="3715503"/>
                  <a:ext cx="52334" cy="153070"/>
                  <a:chOff x="2711938" y="2688492"/>
                  <a:chExt cx="156306" cy="457200"/>
                </a:xfrm>
              </p:grpSpPr>
              <p:cxnSp>
                <p:nvCxnSpPr>
                  <p:cNvPr id="344" name="Straight Connector 343">
                    <a:extLst>
                      <a:ext uri="{FF2B5EF4-FFF2-40B4-BE49-F238E27FC236}">
                        <a16:creationId xmlns:a16="http://schemas.microsoft.com/office/drawing/2014/main" id="{784F9F80-AD3D-4C81-A645-5E382362C18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-1200000">
                    <a:off x="2868244" y="2688492"/>
                    <a:ext cx="0" cy="457200"/>
                  </a:xfrm>
                  <a:prstGeom prst="line">
                    <a:avLst/>
                  </a:prstGeom>
                  <a:ln w="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5" name="Straight Connector 344">
                    <a:extLst>
                      <a:ext uri="{FF2B5EF4-FFF2-40B4-BE49-F238E27FC236}">
                        <a16:creationId xmlns:a16="http://schemas.microsoft.com/office/drawing/2014/main" id="{B38BC14D-358F-49EA-8CD8-DBB2B0873DB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200000">
                    <a:off x="2711938" y="2688492"/>
                    <a:ext cx="0" cy="457200"/>
                  </a:xfrm>
                  <a:prstGeom prst="line">
                    <a:avLst/>
                  </a:prstGeom>
                  <a:ln w="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328" name="Group 327">
              <a:extLst>
                <a:ext uri="{FF2B5EF4-FFF2-40B4-BE49-F238E27FC236}">
                  <a16:creationId xmlns:a16="http://schemas.microsoft.com/office/drawing/2014/main" id="{314BC4DC-AA41-4CD0-9C0F-955713FDFDDD}"/>
                </a:ext>
              </a:extLst>
            </p:cNvPr>
            <p:cNvGrpSpPr/>
            <p:nvPr/>
          </p:nvGrpSpPr>
          <p:grpSpPr>
            <a:xfrm>
              <a:off x="1048599" y="3584992"/>
              <a:ext cx="1129780" cy="1377404"/>
              <a:chOff x="1048599" y="3584992"/>
              <a:chExt cx="1129780" cy="1377404"/>
            </a:xfrm>
          </p:grpSpPr>
          <p:sp>
            <p:nvSpPr>
              <p:cNvPr id="335" name="TextBox 334">
                <a:extLst>
                  <a:ext uri="{FF2B5EF4-FFF2-40B4-BE49-F238E27FC236}">
                    <a16:creationId xmlns:a16="http://schemas.microsoft.com/office/drawing/2014/main" id="{BAF3E86D-BC7A-44D8-9AC3-39E6BBC66117}"/>
                  </a:ext>
                </a:extLst>
              </p:cNvPr>
              <p:cNvSpPr txBox="1"/>
              <p:nvPr/>
            </p:nvSpPr>
            <p:spPr>
              <a:xfrm>
                <a:off x="1767690" y="4487315"/>
                <a:ext cx="410689" cy="3385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0033CC"/>
                    </a:solidFill>
                    <a:latin typeface="+mj-lt"/>
                  </a:rPr>
                  <a:t>(2)</a:t>
                </a:r>
              </a:p>
            </p:txBody>
          </p:sp>
          <p:grpSp>
            <p:nvGrpSpPr>
              <p:cNvPr id="336" name="Group 335">
                <a:extLst>
                  <a:ext uri="{FF2B5EF4-FFF2-40B4-BE49-F238E27FC236}">
                    <a16:creationId xmlns:a16="http://schemas.microsoft.com/office/drawing/2014/main" id="{0956EEAE-59D1-4827-96DE-1CB0DFB09287}"/>
                  </a:ext>
                </a:extLst>
              </p:cNvPr>
              <p:cNvGrpSpPr/>
              <p:nvPr/>
            </p:nvGrpSpPr>
            <p:grpSpPr>
              <a:xfrm>
                <a:off x="1048599" y="3584992"/>
                <a:ext cx="886231" cy="1377404"/>
                <a:chOff x="1048599" y="3584992"/>
                <a:chExt cx="886231" cy="1377404"/>
              </a:xfrm>
            </p:grpSpPr>
            <p:sp>
              <p:nvSpPr>
                <p:cNvPr id="337" name="Arc 336">
                  <a:extLst>
                    <a:ext uri="{FF2B5EF4-FFF2-40B4-BE49-F238E27FC236}">
                      <a16:creationId xmlns:a16="http://schemas.microsoft.com/office/drawing/2014/main" id="{CE8AF392-D9AE-4E40-9CA4-86B9005449CA}"/>
                    </a:ext>
                  </a:extLst>
                </p:cNvPr>
                <p:cNvSpPr/>
                <p:nvPr/>
              </p:nvSpPr>
              <p:spPr>
                <a:xfrm rot="2149767">
                  <a:off x="1048599" y="3584992"/>
                  <a:ext cx="886231" cy="1377404"/>
                </a:xfrm>
                <a:prstGeom prst="arc">
                  <a:avLst>
                    <a:gd name="adj1" fmla="val 16946922"/>
                    <a:gd name="adj2" fmla="val 4592778"/>
                  </a:avLst>
                </a:prstGeom>
                <a:ln w="0">
                  <a:solidFill>
                    <a:srgbClr val="0033CC"/>
                  </a:solidFill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latin typeface="+mj-lt"/>
                  </a:endParaRPr>
                </a:p>
              </p:txBody>
            </p:sp>
            <p:cxnSp>
              <p:nvCxnSpPr>
                <p:cNvPr id="338" name="Straight Connector 337">
                  <a:extLst>
                    <a:ext uri="{FF2B5EF4-FFF2-40B4-BE49-F238E27FC236}">
                      <a16:creationId xmlns:a16="http://schemas.microsoft.com/office/drawing/2014/main" id="{E7B4E067-92DC-432E-A20C-92BD4BAA04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5000000">
                  <a:off x="1271235" y="4785140"/>
                  <a:ext cx="0" cy="153070"/>
                </a:xfrm>
                <a:prstGeom prst="line">
                  <a:avLst/>
                </a:prstGeom>
                <a:ln w="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Straight Connector 338">
                  <a:extLst>
                    <a:ext uri="{FF2B5EF4-FFF2-40B4-BE49-F238E27FC236}">
                      <a16:creationId xmlns:a16="http://schemas.microsoft.com/office/drawing/2014/main" id="{C4F06E5B-C2F6-4A6A-9128-A0B9096B37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7400000">
                  <a:off x="1271235" y="4837473"/>
                  <a:ext cx="0" cy="153070"/>
                </a:xfrm>
                <a:prstGeom prst="line">
                  <a:avLst/>
                </a:prstGeom>
                <a:ln w="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29" name="TextBox 328">
              <a:extLst>
                <a:ext uri="{FF2B5EF4-FFF2-40B4-BE49-F238E27FC236}">
                  <a16:creationId xmlns:a16="http://schemas.microsoft.com/office/drawing/2014/main" id="{F41E56F4-92AC-4014-BF27-B60EEE091C98}"/>
                </a:ext>
              </a:extLst>
            </p:cNvPr>
            <p:cNvSpPr txBox="1"/>
            <p:nvPr/>
          </p:nvSpPr>
          <p:spPr>
            <a:xfrm>
              <a:off x="1581504" y="2980983"/>
              <a:ext cx="41069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>
                  <a:solidFill>
                    <a:srgbClr val="0033CC"/>
                  </a:solidFill>
                  <a:latin typeface="+mj-lt"/>
                </a:rPr>
                <a:t>(3)</a:t>
              </a:r>
              <a:endParaRPr lang="en-US" sz="1600" dirty="0">
                <a:solidFill>
                  <a:srgbClr val="0033CC"/>
                </a:solidFill>
                <a:latin typeface="+mj-lt"/>
              </a:endParaRPr>
            </a:p>
          </p:txBody>
        </p:sp>
        <p:grpSp>
          <p:nvGrpSpPr>
            <p:cNvPr id="330" name="Group 329">
              <a:extLst>
                <a:ext uri="{FF2B5EF4-FFF2-40B4-BE49-F238E27FC236}">
                  <a16:creationId xmlns:a16="http://schemas.microsoft.com/office/drawing/2014/main" id="{56955B42-CD22-4E03-B2DC-A0A306AD8F83}"/>
                </a:ext>
              </a:extLst>
            </p:cNvPr>
            <p:cNvGrpSpPr/>
            <p:nvPr/>
          </p:nvGrpSpPr>
          <p:grpSpPr>
            <a:xfrm>
              <a:off x="1911406" y="2945313"/>
              <a:ext cx="886231" cy="1072695"/>
              <a:chOff x="1911406" y="2945313"/>
              <a:chExt cx="886231" cy="1072695"/>
            </a:xfrm>
          </p:grpSpPr>
          <p:sp>
            <p:nvSpPr>
              <p:cNvPr id="331" name="Arc 330">
                <a:extLst>
                  <a:ext uri="{FF2B5EF4-FFF2-40B4-BE49-F238E27FC236}">
                    <a16:creationId xmlns:a16="http://schemas.microsoft.com/office/drawing/2014/main" id="{6BD63D06-1B22-4832-A0EF-B26181A0D83A}"/>
                  </a:ext>
                </a:extLst>
              </p:cNvPr>
              <p:cNvSpPr/>
              <p:nvPr/>
            </p:nvSpPr>
            <p:spPr>
              <a:xfrm rot="2574638">
                <a:off x="1911406" y="2945313"/>
                <a:ext cx="886231" cy="1072695"/>
              </a:xfrm>
              <a:prstGeom prst="arc">
                <a:avLst>
                  <a:gd name="adj1" fmla="val 6568313"/>
                  <a:gd name="adj2" fmla="val 15199530"/>
                </a:avLst>
              </a:prstGeom>
              <a:ln w="0">
                <a:solidFill>
                  <a:srgbClr val="0033CC"/>
                </a:solidFill>
                <a:headEnd type="none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+mj-lt"/>
                </a:endParaRPr>
              </a:p>
            </p:txBody>
          </p:sp>
          <p:grpSp>
            <p:nvGrpSpPr>
              <p:cNvPr id="332" name="Group 613">
                <a:extLst>
                  <a:ext uri="{FF2B5EF4-FFF2-40B4-BE49-F238E27FC236}">
                    <a16:creationId xmlns:a16="http://schemas.microsoft.com/office/drawing/2014/main" id="{2AEC4466-E1D9-48E3-A7BC-42ED7CA919C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5971240">
                <a:off x="2523177" y="2927648"/>
                <a:ext cx="52334" cy="153070"/>
                <a:chOff x="2711938" y="2688492"/>
                <a:chExt cx="156306" cy="457200"/>
              </a:xfrm>
            </p:grpSpPr>
            <p:cxnSp>
              <p:nvCxnSpPr>
                <p:cNvPr id="333" name="Straight Connector 332">
                  <a:extLst>
                    <a:ext uri="{FF2B5EF4-FFF2-40B4-BE49-F238E27FC236}">
                      <a16:creationId xmlns:a16="http://schemas.microsoft.com/office/drawing/2014/main" id="{CDFDFD49-C9AE-4F3B-9F26-AAB2A765F4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-1200000">
                  <a:off x="2868244" y="2688492"/>
                  <a:ext cx="0" cy="457200"/>
                </a:xfrm>
                <a:prstGeom prst="line">
                  <a:avLst/>
                </a:prstGeom>
                <a:ln w="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Straight Connector 333">
                  <a:extLst>
                    <a:ext uri="{FF2B5EF4-FFF2-40B4-BE49-F238E27FC236}">
                      <a16:creationId xmlns:a16="http://schemas.microsoft.com/office/drawing/2014/main" id="{8DE05250-6E15-430C-83F3-D9A772412D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200000">
                  <a:off x="2711938" y="2688492"/>
                  <a:ext cx="0" cy="457200"/>
                </a:xfrm>
                <a:prstGeom prst="line">
                  <a:avLst/>
                </a:prstGeom>
                <a:ln w="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2785953-9445-404E-B014-08E862A7A736}"/>
              </a:ext>
            </a:extLst>
          </p:cNvPr>
          <p:cNvGrpSpPr/>
          <p:nvPr/>
        </p:nvGrpSpPr>
        <p:grpSpPr>
          <a:xfrm>
            <a:off x="903239" y="2286000"/>
            <a:ext cx="2406431" cy="2584061"/>
            <a:chOff x="903239" y="1828800"/>
            <a:chExt cx="2406431" cy="2584061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4A6F8C74-10A4-4534-8A07-5CCFE0CEA4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9274" y="2963272"/>
              <a:ext cx="65601" cy="6560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+mj-lt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8553988D-8091-4BDD-8C65-3240CCFC63CD}"/>
                </a:ext>
              </a:extLst>
            </p:cNvPr>
            <p:cNvSpPr txBox="1"/>
            <p:nvPr/>
          </p:nvSpPr>
          <p:spPr>
            <a:xfrm>
              <a:off x="1576362" y="2617086"/>
              <a:ext cx="300082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A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AF1978B2-1CED-4847-938E-026D7F1BED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46950" y="2205598"/>
              <a:ext cx="65601" cy="65601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+mj-lt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021BB088-906F-41BF-8C9C-9555A7FE2528}"/>
                </a:ext>
              </a:extLst>
            </p:cNvPr>
            <p:cNvSpPr txBox="1"/>
            <p:nvPr/>
          </p:nvSpPr>
          <p:spPr>
            <a:xfrm>
              <a:off x="2466169" y="1828800"/>
              <a:ext cx="843501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solidFill>
                    <a:srgbClr val="0000FF"/>
                  </a:solidFill>
                  <a:latin typeface="+mj-lt"/>
                </a:rPr>
                <a:t>BM Dog</a:t>
              </a: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E9D11E71-F144-4BF7-A9B5-3C90635E61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2337" y="4047281"/>
              <a:ext cx="65601" cy="6560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+mj-lt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BBF65587-5511-460A-B494-67A23CB22726}"/>
                </a:ext>
              </a:extLst>
            </p:cNvPr>
            <p:cNvSpPr txBox="1"/>
            <p:nvPr/>
          </p:nvSpPr>
          <p:spPr>
            <a:xfrm>
              <a:off x="903239" y="4074306"/>
              <a:ext cx="295275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B</a:t>
              </a:r>
            </a:p>
          </p:txBody>
        </p:sp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8CA93ED9-6C6B-44D9-9D1A-E109BF805EBC}"/>
                </a:ext>
              </a:extLst>
            </p:cNvPr>
            <p:cNvGrpSpPr/>
            <p:nvPr/>
          </p:nvGrpSpPr>
          <p:grpSpPr>
            <a:xfrm>
              <a:off x="1696691" y="2099936"/>
              <a:ext cx="1085378" cy="1138796"/>
              <a:chOff x="1696691" y="2889031"/>
              <a:chExt cx="1085378" cy="1138796"/>
            </a:xfrm>
          </p:grpSpPr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416882D8-596D-4F53-9966-79BCCA8EDBC3}"/>
                  </a:ext>
                </a:extLst>
              </p:cNvPr>
              <p:cNvSpPr txBox="1"/>
              <p:nvPr/>
            </p:nvSpPr>
            <p:spPr>
              <a:xfrm>
                <a:off x="2371380" y="3689272"/>
                <a:ext cx="410689" cy="3385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0033CC"/>
                    </a:solidFill>
                    <a:latin typeface="+mj-lt"/>
                  </a:rPr>
                  <a:t>(1)</a:t>
                </a:r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57F2C593-A0B2-435D-BD18-1005FA075FDA}"/>
                  </a:ext>
                </a:extLst>
              </p:cNvPr>
              <p:cNvGrpSpPr/>
              <p:nvPr/>
            </p:nvGrpSpPr>
            <p:grpSpPr>
              <a:xfrm>
                <a:off x="1696691" y="2889031"/>
                <a:ext cx="1072694" cy="929174"/>
                <a:chOff x="1696691" y="2889031"/>
                <a:chExt cx="1072694" cy="929174"/>
              </a:xfrm>
            </p:grpSpPr>
            <p:sp>
              <p:nvSpPr>
                <p:cNvPr id="228" name="Arc 227">
                  <a:extLst>
                    <a:ext uri="{FF2B5EF4-FFF2-40B4-BE49-F238E27FC236}">
                      <a16:creationId xmlns:a16="http://schemas.microsoft.com/office/drawing/2014/main" id="{C7EE151A-30DD-4515-98C0-D5DEB99EBEEA}"/>
                    </a:ext>
                  </a:extLst>
                </p:cNvPr>
                <p:cNvSpPr/>
                <p:nvPr/>
              </p:nvSpPr>
              <p:spPr>
                <a:xfrm rot="3383144">
                  <a:off x="1789922" y="2795800"/>
                  <a:ext cx="886231" cy="1072694"/>
                </a:xfrm>
                <a:prstGeom prst="arc">
                  <a:avLst>
                    <a:gd name="adj1" fmla="val 16946922"/>
                    <a:gd name="adj2" fmla="val 3569884"/>
                  </a:avLst>
                </a:prstGeom>
                <a:ln w="0">
                  <a:solidFill>
                    <a:srgbClr val="0033CC"/>
                  </a:solidFill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latin typeface="+mj-lt"/>
                  </a:endParaRPr>
                </a:p>
              </p:txBody>
            </p:sp>
            <p:grpSp>
              <p:nvGrpSpPr>
                <p:cNvPr id="229" name="Group 614">
                  <a:extLst>
                    <a:ext uri="{FF2B5EF4-FFF2-40B4-BE49-F238E27FC236}">
                      <a16:creationId xmlns:a16="http://schemas.microsoft.com/office/drawing/2014/main" id="{DF2AED07-1EC2-4495-9114-ACD0DE4A695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16680000">
                  <a:off x="2020146" y="3715503"/>
                  <a:ext cx="52334" cy="153070"/>
                  <a:chOff x="2711938" y="2688492"/>
                  <a:chExt cx="156306" cy="457200"/>
                </a:xfrm>
              </p:grpSpPr>
              <p:cxnSp>
                <p:nvCxnSpPr>
                  <p:cNvPr id="240" name="Straight Connector 239">
                    <a:extLst>
                      <a:ext uri="{FF2B5EF4-FFF2-40B4-BE49-F238E27FC236}">
                        <a16:creationId xmlns:a16="http://schemas.microsoft.com/office/drawing/2014/main" id="{72572A94-46BD-4D4F-AD94-A87DD9A64CA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-1200000">
                    <a:off x="2868244" y="2688492"/>
                    <a:ext cx="0" cy="457200"/>
                  </a:xfrm>
                  <a:prstGeom prst="line">
                    <a:avLst/>
                  </a:prstGeom>
                  <a:ln w="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" name="Straight Connector 253">
                    <a:extLst>
                      <a:ext uri="{FF2B5EF4-FFF2-40B4-BE49-F238E27FC236}">
                        <a16:creationId xmlns:a16="http://schemas.microsoft.com/office/drawing/2014/main" id="{D7E9F5DE-9BCC-4ACE-B08C-05EA8C14BC8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200000">
                    <a:off x="2711938" y="2688492"/>
                    <a:ext cx="0" cy="457200"/>
                  </a:xfrm>
                  <a:prstGeom prst="line">
                    <a:avLst/>
                  </a:prstGeom>
                  <a:ln w="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15859094-C193-4D4F-8825-606F5788E263}"/>
                </a:ext>
              </a:extLst>
            </p:cNvPr>
            <p:cNvGrpSpPr/>
            <p:nvPr/>
          </p:nvGrpSpPr>
          <p:grpSpPr>
            <a:xfrm>
              <a:off x="1048599" y="2795897"/>
              <a:ext cx="1129780" cy="1377404"/>
              <a:chOff x="1048599" y="3584992"/>
              <a:chExt cx="1129780" cy="1377404"/>
            </a:xfrm>
          </p:grpSpPr>
          <p:sp>
            <p:nvSpPr>
              <p:cNvPr id="309" name="TextBox 308">
                <a:extLst>
                  <a:ext uri="{FF2B5EF4-FFF2-40B4-BE49-F238E27FC236}">
                    <a16:creationId xmlns:a16="http://schemas.microsoft.com/office/drawing/2014/main" id="{86A541E3-AD63-4638-A138-9001ED03A2F3}"/>
                  </a:ext>
                </a:extLst>
              </p:cNvPr>
              <p:cNvSpPr txBox="1"/>
              <p:nvPr/>
            </p:nvSpPr>
            <p:spPr>
              <a:xfrm>
                <a:off x="1767690" y="4487315"/>
                <a:ext cx="410689" cy="3385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0033CC"/>
                    </a:solidFill>
                    <a:latin typeface="+mj-lt"/>
                  </a:rPr>
                  <a:t>(2)</a:t>
                </a:r>
              </a:p>
            </p:txBody>
          </p:sp>
          <p:grpSp>
            <p:nvGrpSpPr>
              <p:cNvPr id="310" name="Group 309">
                <a:extLst>
                  <a:ext uri="{FF2B5EF4-FFF2-40B4-BE49-F238E27FC236}">
                    <a16:creationId xmlns:a16="http://schemas.microsoft.com/office/drawing/2014/main" id="{7AA7825B-F612-4146-AF4D-BD77FB0DF019}"/>
                  </a:ext>
                </a:extLst>
              </p:cNvPr>
              <p:cNvGrpSpPr/>
              <p:nvPr/>
            </p:nvGrpSpPr>
            <p:grpSpPr>
              <a:xfrm>
                <a:off x="1048599" y="3584992"/>
                <a:ext cx="886231" cy="1377404"/>
                <a:chOff x="1048599" y="3584992"/>
                <a:chExt cx="886231" cy="1377404"/>
              </a:xfrm>
            </p:grpSpPr>
            <p:sp>
              <p:nvSpPr>
                <p:cNvPr id="311" name="Arc 310">
                  <a:extLst>
                    <a:ext uri="{FF2B5EF4-FFF2-40B4-BE49-F238E27FC236}">
                      <a16:creationId xmlns:a16="http://schemas.microsoft.com/office/drawing/2014/main" id="{BC593677-6064-479E-9F6F-5765C98B1854}"/>
                    </a:ext>
                  </a:extLst>
                </p:cNvPr>
                <p:cNvSpPr/>
                <p:nvPr/>
              </p:nvSpPr>
              <p:spPr>
                <a:xfrm rot="2149767">
                  <a:off x="1048599" y="3584992"/>
                  <a:ext cx="886231" cy="1377404"/>
                </a:xfrm>
                <a:prstGeom prst="arc">
                  <a:avLst>
                    <a:gd name="adj1" fmla="val 16946922"/>
                    <a:gd name="adj2" fmla="val 4592778"/>
                  </a:avLst>
                </a:prstGeom>
                <a:ln w="0">
                  <a:solidFill>
                    <a:srgbClr val="0033CC"/>
                  </a:solidFill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latin typeface="+mj-lt"/>
                  </a:endParaRPr>
                </a:p>
              </p:txBody>
            </p:sp>
            <p:cxnSp>
              <p:nvCxnSpPr>
                <p:cNvPr id="312" name="Straight Connector 311">
                  <a:extLst>
                    <a:ext uri="{FF2B5EF4-FFF2-40B4-BE49-F238E27FC236}">
                      <a16:creationId xmlns:a16="http://schemas.microsoft.com/office/drawing/2014/main" id="{196E3625-9052-4BD4-A0C7-81BB98A2E7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5000000">
                  <a:off x="1271235" y="4785140"/>
                  <a:ext cx="0" cy="153070"/>
                </a:xfrm>
                <a:prstGeom prst="line">
                  <a:avLst/>
                </a:prstGeom>
                <a:ln w="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3" name="Straight Connector 312">
                  <a:extLst>
                    <a:ext uri="{FF2B5EF4-FFF2-40B4-BE49-F238E27FC236}">
                      <a16:creationId xmlns:a16="http://schemas.microsoft.com/office/drawing/2014/main" id="{79B0C64A-E5F3-4432-89E4-CF425BB610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7400000">
                  <a:off x="1271235" y="4837473"/>
                  <a:ext cx="0" cy="153070"/>
                </a:xfrm>
                <a:prstGeom prst="line">
                  <a:avLst/>
                </a:prstGeom>
                <a:ln w="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14" name="TextBox 313">
              <a:extLst>
                <a:ext uri="{FF2B5EF4-FFF2-40B4-BE49-F238E27FC236}">
                  <a16:creationId xmlns:a16="http://schemas.microsoft.com/office/drawing/2014/main" id="{EE567CF1-BCB1-4735-B8F2-A05308409002}"/>
                </a:ext>
              </a:extLst>
            </p:cNvPr>
            <p:cNvSpPr txBox="1"/>
            <p:nvPr/>
          </p:nvSpPr>
          <p:spPr>
            <a:xfrm>
              <a:off x="997843" y="2133521"/>
              <a:ext cx="41069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>
                  <a:solidFill>
                    <a:srgbClr val="0033CC"/>
                  </a:solidFill>
                  <a:latin typeface="+mj-lt"/>
                </a:rPr>
                <a:t>(3)</a:t>
              </a:r>
              <a:endParaRPr lang="en-US" sz="1600" dirty="0">
                <a:solidFill>
                  <a:srgbClr val="0033CC"/>
                </a:solidFill>
                <a:latin typeface="+mj-lt"/>
              </a:endParaRPr>
            </a:p>
          </p:txBody>
        </p:sp>
        <p:grpSp>
          <p:nvGrpSpPr>
            <p:cNvPr id="317" name="Group 613">
              <a:extLst>
                <a:ext uri="{FF2B5EF4-FFF2-40B4-BE49-F238E27FC236}">
                  <a16:creationId xmlns:a16="http://schemas.microsoft.com/office/drawing/2014/main" id="{2A1CA407-13FF-4EDD-BE61-F316EA9E6219}"/>
                </a:ext>
              </a:extLst>
            </p:cNvPr>
            <p:cNvGrpSpPr>
              <a:grpSpLocks noChangeAspect="1"/>
            </p:cNvGrpSpPr>
            <p:nvPr/>
          </p:nvGrpSpPr>
          <p:grpSpPr>
            <a:xfrm rot="7149943">
              <a:off x="2532905" y="2089913"/>
              <a:ext cx="52334" cy="153070"/>
              <a:chOff x="2711938" y="2688492"/>
              <a:chExt cx="156306" cy="457200"/>
            </a:xfrm>
          </p:grpSpPr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id="{BD92E176-47BD-41A1-9B3C-9ED1793F57DA}"/>
                  </a:ext>
                </a:extLst>
              </p:cNvPr>
              <p:cNvCxnSpPr>
                <a:cxnSpLocks/>
              </p:cNvCxnSpPr>
              <p:nvPr/>
            </p:nvCxnSpPr>
            <p:spPr>
              <a:xfrm rot="-1200000">
                <a:off x="2868244" y="2688492"/>
                <a:ext cx="0" cy="457200"/>
              </a:xfrm>
              <a:prstGeom prst="line">
                <a:avLst/>
              </a:prstGeom>
              <a:ln w="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>
                <a:extLst>
                  <a:ext uri="{FF2B5EF4-FFF2-40B4-BE49-F238E27FC236}">
                    <a16:creationId xmlns:a16="http://schemas.microsoft.com/office/drawing/2014/main" id="{943DF89A-8AAD-428E-888A-30485AE939C5}"/>
                  </a:ext>
                </a:extLst>
              </p:cNvPr>
              <p:cNvCxnSpPr>
                <a:cxnSpLocks/>
              </p:cNvCxnSpPr>
              <p:nvPr/>
            </p:nvCxnSpPr>
            <p:spPr>
              <a:xfrm rot="1200000">
                <a:off x="2711938" y="2688492"/>
                <a:ext cx="0" cy="457200"/>
              </a:xfrm>
              <a:prstGeom prst="line">
                <a:avLst/>
              </a:prstGeom>
              <a:ln w="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1" name="Arc 350">
              <a:extLst>
                <a:ext uri="{FF2B5EF4-FFF2-40B4-BE49-F238E27FC236}">
                  <a16:creationId xmlns:a16="http://schemas.microsoft.com/office/drawing/2014/main" id="{0AAA36BD-0689-4A1C-AF0D-983E2B8D5FD8}"/>
                </a:ext>
              </a:extLst>
            </p:cNvPr>
            <p:cNvSpPr/>
            <p:nvPr/>
          </p:nvSpPr>
          <p:spPr>
            <a:xfrm rot="2183910">
              <a:off x="1035172" y="1918067"/>
              <a:ext cx="1591033" cy="2351075"/>
            </a:xfrm>
            <a:prstGeom prst="arc">
              <a:avLst>
                <a:gd name="adj1" fmla="val 5487451"/>
                <a:gd name="adj2" fmla="val 16218926"/>
              </a:avLst>
            </a:prstGeom>
            <a:ln w="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+mj-lt"/>
              </a:endParaRPr>
            </a:p>
          </p:txBody>
        </p:sp>
      </p:grpSp>
      <p:graphicFrame>
        <p:nvGraphicFramePr>
          <p:cNvPr id="352" name="Table 129">
            <a:extLst>
              <a:ext uri="{FF2B5EF4-FFF2-40B4-BE49-F238E27FC236}">
                <a16:creationId xmlns:a16="http://schemas.microsoft.com/office/drawing/2014/main" id="{9F3DD160-DED1-4C5D-AE41-5374965D0F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655781"/>
              </p:ext>
            </p:extLst>
          </p:nvPr>
        </p:nvGraphicFramePr>
        <p:xfrm>
          <a:off x="3146817" y="3282732"/>
          <a:ext cx="567560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780">
                  <a:extLst>
                    <a:ext uri="{9D8B030D-6E8A-4147-A177-3AD203B41FA5}">
                      <a16:colId xmlns:a16="http://schemas.microsoft.com/office/drawing/2014/main" val="696287376"/>
                    </a:ext>
                  </a:extLst>
                </a:gridCol>
                <a:gridCol w="283780">
                  <a:extLst>
                    <a:ext uri="{9D8B030D-6E8A-4147-A177-3AD203B41FA5}">
                      <a16:colId xmlns:a16="http://schemas.microsoft.com/office/drawing/2014/main" val="565849602"/>
                    </a:ext>
                  </a:extLst>
                </a:gridCol>
              </a:tblGrid>
              <a:tr h="31823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m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3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51564572"/>
                  </a:ext>
                </a:extLst>
              </a:tr>
              <a:tr h="31823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2</a:t>
                      </a: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0032080"/>
                  </a:ext>
                </a:extLst>
              </a:tr>
              <a:tr h="31823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df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37686236"/>
                  </a:ext>
                </a:extLst>
              </a:tr>
            </a:tbl>
          </a:graphicData>
        </a:graphic>
      </p:graphicFrame>
      <p:graphicFrame>
        <p:nvGraphicFramePr>
          <p:cNvPr id="353" name="Table 129">
            <a:extLst>
              <a:ext uri="{FF2B5EF4-FFF2-40B4-BE49-F238E27FC236}">
                <a16:creationId xmlns:a16="http://schemas.microsoft.com/office/drawing/2014/main" id="{3F4859EB-39FF-4936-B60D-29AF00DC1E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528069"/>
              </p:ext>
            </p:extLst>
          </p:nvPr>
        </p:nvGraphicFramePr>
        <p:xfrm>
          <a:off x="7042956" y="3282732"/>
          <a:ext cx="567560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780">
                  <a:extLst>
                    <a:ext uri="{9D8B030D-6E8A-4147-A177-3AD203B41FA5}">
                      <a16:colId xmlns:a16="http://schemas.microsoft.com/office/drawing/2014/main" val="696287376"/>
                    </a:ext>
                  </a:extLst>
                </a:gridCol>
                <a:gridCol w="283780">
                  <a:extLst>
                    <a:ext uri="{9D8B030D-6E8A-4147-A177-3AD203B41FA5}">
                      <a16:colId xmlns:a16="http://schemas.microsoft.com/office/drawing/2014/main" val="565849602"/>
                    </a:ext>
                  </a:extLst>
                </a:gridCol>
              </a:tblGrid>
              <a:tr h="31823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m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3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51564572"/>
                  </a:ext>
                </a:extLst>
              </a:tr>
              <a:tr h="31823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2</a:t>
                      </a: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0032080"/>
                  </a:ext>
                </a:extLst>
              </a:tr>
              <a:tr h="31823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df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3768623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CD4E54B-26D9-4C84-BB01-C39C260FE61A}"/>
              </a:ext>
            </a:extLst>
          </p:cNvPr>
          <p:cNvSpPr txBox="1"/>
          <p:nvPr/>
        </p:nvSpPr>
        <p:spPr>
          <a:xfrm>
            <a:off x="934278" y="5010978"/>
            <a:ext cx="176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True redundancy</a:t>
            </a:r>
          </a:p>
        </p:txBody>
      </p:sp>
      <p:sp>
        <p:nvSpPr>
          <p:cNvPr id="354" name="TextBox 353">
            <a:extLst>
              <a:ext uri="{FF2B5EF4-FFF2-40B4-BE49-F238E27FC236}">
                <a16:creationId xmlns:a16="http://schemas.microsoft.com/office/drawing/2014/main" id="{BD771A50-F910-495D-904B-9D538EF712DF}"/>
              </a:ext>
            </a:extLst>
          </p:cNvPr>
          <p:cNvSpPr txBox="1"/>
          <p:nvPr/>
        </p:nvSpPr>
        <p:spPr>
          <a:xfrm>
            <a:off x="5161721" y="5010978"/>
            <a:ext cx="356398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Pseudo redundancy</a:t>
            </a:r>
          </a:p>
          <a:p>
            <a:pPr lvl="1"/>
            <a:r>
              <a:rPr lang="en-US" sz="1600"/>
              <a:t>Point B has only one observation.</a:t>
            </a:r>
          </a:p>
        </p:txBody>
      </p:sp>
    </p:spTree>
    <p:extLst>
      <p:ext uri="{BB962C8B-B14F-4D97-AF65-F5344CB8AC3E}">
        <p14:creationId xmlns:p14="http://schemas.microsoft.com/office/powerpoint/2010/main" val="12328117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F1FECC-1E34-42F6-93E9-C97280415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D. Redundancies; 3. Horizontal Network – 2D</a:t>
            </a:r>
          </a:p>
          <a:p>
            <a:pPr lvl="1"/>
            <a:r>
              <a:rPr lang="en-US" dirty="0"/>
              <a:t>Each point in a horizontal network has two unknowns: N and E.</a:t>
            </a:r>
          </a:p>
          <a:p>
            <a:pPr lvl="1"/>
            <a:endParaRPr lang="en-US" dirty="0"/>
          </a:p>
        </p:txBody>
      </p: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CB543E32-8299-4785-87CF-2D58645C4830}"/>
              </a:ext>
            </a:extLst>
          </p:cNvPr>
          <p:cNvGrpSpPr>
            <a:grpSpLocks noChangeAspect="1"/>
          </p:cNvGrpSpPr>
          <p:nvPr/>
        </p:nvGrpSpPr>
        <p:grpSpPr>
          <a:xfrm>
            <a:off x="979509" y="1697476"/>
            <a:ext cx="2271052" cy="2699457"/>
            <a:chOff x="1096241" y="609094"/>
            <a:chExt cx="1483237" cy="1763031"/>
          </a:xfrm>
        </p:grpSpPr>
        <p:sp>
          <p:nvSpPr>
            <p:cNvPr id="331" name="Rectangle 138">
              <a:extLst>
                <a:ext uri="{FF2B5EF4-FFF2-40B4-BE49-F238E27FC236}">
                  <a16:creationId xmlns:a16="http://schemas.microsoft.com/office/drawing/2014/main" id="{9344B9B7-41CE-4205-A626-5951B82F5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6241" y="1034898"/>
              <a:ext cx="65957" cy="140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A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C76CDDC2-B018-42A0-9D4D-D79DB04619B3}"/>
                </a:ext>
              </a:extLst>
            </p:cNvPr>
            <p:cNvCxnSpPr/>
            <p:nvPr/>
          </p:nvCxnSpPr>
          <p:spPr>
            <a:xfrm flipV="1">
              <a:off x="1201271" y="744718"/>
              <a:ext cx="768931" cy="33553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F1931939-A1B3-4E23-B941-4F81A08FDA70}"/>
                </a:ext>
              </a:extLst>
            </p:cNvPr>
            <p:cNvCxnSpPr/>
            <p:nvPr/>
          </p:nvCxnSpPr>
          <p:spPr>
            <a:xfrm>
              <a:off x="1969160" y="735761"/>
              <a:ext cx="535198" cy="893656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FCE21409-9650-41F5-92BA-E7021F6B9101}"/>
                </a:ext>
              </a:extLst>
            </p:cNvPr>
            <p:cNvCxnSpPr/>
            <p:nvPr/>
          </p:nvCxnSpPr>
          <p:spPr>
            <a:xfrm flipH="1">
              <a:off x="1486237" y="1624306"/>
              <a:ext cx="1020611" cy="647216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66F49C45-45FE-45D8-887B-3E419EDAFDDF}"/>
                </a:ext>
              </a:extLst>
            </p:cNvPr>
            <p:cNvCxnSpPr/>
            <p:nvPr/>
          </p:nvCxnSpPr>
          <p:spPr>
            <a:xfrm flipH="1" flipV="1">
              <a:off x="1204722" y="1076706"/>
              <a:ext cx="288984" cy="1197306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6" name="Rectangle 138">
              <a:extLst>
                <a:ext uri="{FF2B5EF4-FFF2-40B4-BE49-F238E27FC236}">
                  <a16:creationId xmlns:a16="http://schemas.microsoft.com/office/drawing/2014/main" id="{74CFDEBB-7EAE-4347-8B76-593283758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6701" y="2231417"/>
              <a:ext cx="62816" cy="140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B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37" name="Rectangle 138">
              <a:extLst>
                <a:ext uri="{FF2B5EF4-FFF2-40B4-BE49-F238E27FC236}">
                  <a16:creationId xmlns:a16="http://schemas.microsoft.com/office/drawing/2014/main" id="{8F078DE6-392C-40A2-81AE-611FE76074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0311" y="609094"/>
              <a:ext cx="71191" cy="140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D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38" name="Rectangle 138">
              <a:extLst>
                <a:ext uri="{FF2B5EF4-FFF2-40B4-BE49-F238E27FC236}">
                  <a16:creationId xmlns:a16="http://schemas.microsoft.com/office/drawing/2014/main" id="{A2EE5F0C-5C82-4F58-ACDE-BED5B0492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6662" y="1656256"/>
              <a:ext cx="62816" cy="140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C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7E051E0-A71F-44A6-8F2B-270D797AFC66}"/>
              </a:ext>
            </a:extLst>
          </p:cNvPr>
          <p:cNvGrpSpPr/>
          <p:nvPr/>
        </p:nvGrpSpPr>
        <p:grpSpPr>
          <a:xfrm>
            <a:off x="4390307" y="1697476"/>
            <a:ext cx="2419593" cy="2743200"/>
            <a:chOff x="4390307" y="2044841"/>
            <a:chExt cx="2419593" cy="2743200"/>
          </a:xfrm>
        </p:grpSpPr>
        <p:sp>
          <p:nvSpPr>
            <p:cNvPr id="341" name="TextBox 340">
              <a:extLst>
                <a:ext uri="{FF2B5EF4-FFF2-40B4-BE49-F238E27FC236}">
                  <a16:creationId xmlns:a16="http://schemas.microsoft.com/office/drawing/2014/main" id="{411ADFBA-F72F-4077-BD62-010D261EC898}"/>
                </a:ext>
              </a:extLst>
            </p:cNvPr>
            <p:cNvSpPr txBox="1"/>
            <p:nvPr/>
          </p:nvSpPr>
          <p:spPr>
            <a:xfrm>
              <a:off x="4417606" y="3467164"/>
              <a:ext cx="381836" cy="307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+mj-lt"/>
                </a:rPr>
                <a:t>(2)</a:t>
              </a:r>
            </a:p>
          </p:txBody>
        </p:sp>
        <p:sp>
          <p:nvSpPr>
            <p:cNvPr id="355" name="Arc 354">
              <a:extLst>
                <a:ext uri="{FF2B5EF4-FFF2-40B4-BE49-F238E27FC236}">
                  <a16:creationId xmlns:a16="http://schemas.microsoft.com/office/drawing/2014/main" id="{CFA3E35B-5E32-457A-9C04-2DF8A60AED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31956" y="3357942"/>
              <a:ext cx="477944" cy="477944"/>
            </a:xfrm>
            <a:prstGeom prst="arc">
              <a:avLst>
                <a:gd name="adj1" fmla="val 9004114"/>
                <a:gd name="adj2" fmla="val 14387393"/>
              </a:avLst>
            </a:prstGeom>
            <a:ln w="3175">
              <a:solidFill>
                <a:srgbClr val="C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+mj-lt"/>
              </a:endParaRPr>
            </a:p>
          </p:txBody>
        </p:sp>
        <p:sp>
          <p:nvSpPr>
            <p:cNvPr id="358" name="Rectangle 82">
              <a:extLst>
                <a:ext uri="{FF2B5EF4-FFF2-40B4-BE49-F238E27FC236}">
                  <a16:creationId xmlns:a16="http://schemas.microsoft.com/office/drawing/2014/main" id="{037A8F03-F1E7-41CD-B259-C7101D43AE9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593245" y="2746715"/>
              <a:ext cx="68824" cy="68824"/>
            </a:xfrm>
            <a:prstGeom prst="triangl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+mj-lt"/>
              </a:endParaRPr>
            </a:p>
          </p:txBody>
        </p:sp>
        <p:sp>
          <p:nvSpPr>
            <p:cNvPr id="359" name="Rectangle 138">
              <a:extLst>
                <a:ext uri="{FF2B5EF4-FFF2-40B4-BE49-F238E27FC236}">
                  <a16:creationId xmlns:a16="http://schemas.microsoft.com/office/drawing/2014/main" id="{895F9C68-8E29-487F-A34E-406A60617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9997" y="2710313"/>
              <a:ext cx="10099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A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A8E7B860-AFD2-412F-975F-0E076C0A9FBF}"/>
                </a:ext>
              </a:extLst>
            </p:cNvPr>
            <p:cNvCxnSpPr>
              <a:stCxn id="358" idx="5"/>
            </p:cNvCxnSpPr>
            <p:nvPr/>
          </p:nvCxnSpPr>
          <p:spPr>
            <a:xfrm flipV="1">
              <a:off x="4644864" y="2272610"/>
              <a:ext cx="1128246" cy="508518"/>
            </a:xfrm>
            <a:prstGeom prst="line">
              <a:avLst/>
            </a:prstGeom>
            <a:ln>
              <a:solidFill>
                <a:srgbClr val="0000FF"/>
              </a:solidFill>
              <a:headEnd type="arrow" w="med" len="lg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0F759A81-0D17-4417-B2BF-D27CFC77884A}"/>
                </a:ext>
              </a:extLst>
            </p:cNvPr>
            <p:cNvCxnSpPr/>
            <p:nvPr/>
          </p:nvCxnSpPr>
          <p:spPr>
            <a:xfrm>
              <a:off x="5769375" y="2265143"/>
              <a:ext cx="802797" cy="1340484"/>
            </a:xfrm>
            <a:prstGeom prst="line">
              <a:avLst/>
            </a:prstGeom>
            <a:ln>
              <a:solidFill>
                <a:srgbClr val="0000FF"/>
              </a:solidFill>
              <a:headEnd type="arrow" w="med" len="lg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A39C5E63-CFC5-4819-BAE2-39A8BA437344}"/>
                </a:ext>
              </a:extLst>
            </p:cNvPr>
            <p:cNvCxnSpPr/>
            <p:nvPr/>
          </p:nvCxnSpPr>
          <p:spPr>
            <a:xfrm flipH="1">
              <a:off x="5044991" y="3594425"/>
              <a:ext cx="1530917" cy="970825"/>
            </a:xfrm>
            <a:prstGeom prst="line">
              <a:avLst/>
            </a:prstGeom>
            <a:ln>
              <a:solidFill>
                <a:srgbClr val="0000FF"/>
              </a:solidFill>
              <a:headEnd type="arrow" w="med" len="lg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id="{54BABFF2-5DC9-490B-B474-C2AF43248629}"/>
                </a:ext>
              </a:extLst>
            </p:cNvPr>
            <p:cNvCxnSpPr>
              <a:endCxn id="358" idx="3"/>
            </p:cNvCxnSpPr>
            <p:nvPr/>
          </p:nvCxnSpPr>
          <p:spPr>
            <a:xfrm flipH="1" flipV="1">
              <a:off x="4627658" y="2815540"/>
              <a:ext cx="428536" cy="1753444"/>
            </a:xfrm>
            <a:prstGeom prst="line">
              <a:avLst/>
            </a:prstGeom>
            <a:ln>
              <a:solidFill>
                <a:srgbClr val="0000FF"/>
              </a:solidFill>
              <a:headEnd type="arrow" w="med" len="lg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4" name="Rectangle 138">
              <a:extLst>
                <a:ext uri="{FF2B5EF4-FFF2-40B4-BE49-F238E27FC236}">
                  <a16:creationId xmlns:a16="http://schemas.microsoft.com/office/drawing/2014/main" id="{4AB24D2A-B929-44F1-A442-5C6A40C51B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0687" y="4505091"/>
              <a:ext cx="9618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B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65" name="Rectangle 138">
              <a:extLst>
                <a:ext uri="{FF2B5EF4-FFF2-40B4-BE49-F238E27FC236}">
                  <a16:creationId xmlns:a16="http://schemas.microsoft.com/office/drawing/2014/main" id="{60C8A77E-BEC0-4E57-8724-537CFA5BD5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1103" y="2071607"/>
              <a:ext cx="10900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D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66" name="Rectangle 138">
              <a:extLst>
                <a:ext uri="{FF2B5EF4-FFF2-40B4-BE49-F238E27FC236}">
                  <a16:creationId xmlns:a16="http://schemas.microsoft.com/office/drawing/2014/main" id="{A6AFED17-12E5-482A-94D7-D2B70E53F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0628" y="3642350"/>
              <a:ext cx="9618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C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67" name="Arc 366">
              <a:extLst>
                <a:ext uri="{FF2B5EF4-FFF2-40B4-BE49-F238E27FC236}">
                  <a16:creationId xmlns:a16="http://schemas.microsoft.com/office/drawing/2014/main" id="{F1DBF51C-849C-4B20-BB1F-E927A87896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45338" y="2044841"/>
              <a:ext cx="477944" cy="477944"/>
            </a:xfrm>
            <a:prstGeom prst="arc">
              <a:avLst>
                <a:gd name="adj1" fmla="val 3584606"/>
                <a:gd name="adj2" fmla="val 9647242"/>
              </a:avLst>
            </a:prstGeom>
            <a:ln w="3175">
              <a:solidFill>
                <a:srgbClr val="C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+mj-lt"/>
              </a:endParaRPr>
            </a:p>
          </p:txBody>
        </p:sp>
        <p:sp>
          <p:nvSpPr>
            <p:cNvPr id="368" name="Arc 367">
              <a:extLst>
                <a:ext uri="{FF2B5EF4-FFF2-40B4-BE49-F238E27FC236}">
                  <a16:creationId xmlns:a16="http://schemas.microsoft.com/office/drawing/2014/main" id="{8DB31CF2-9408-441D-83E4-941E5971FF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12243" y="4310097"/>
              <a:ext cx="477944" cy="477944"/>
            </a:xfrm>
            <a:prstGeom prst="arc">
              <a:avLst>
                <a:gd name="adj1" fmla="val 15459042"/>
                <a:gd name="adj2" fmla="val 19593608"/>
              </a:avLst>
            </a:prstGeom>
            <a:ln w="3175">
              <a:solidFill>
                <a:srgbClr val="C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+mj-lt"/>
              </a:endParaRPr>
            </a:p>
          </p:txBody>
        </p:sp>
        <p:sp>
          <p:nvSpPr>
            <p:cNvPr id="357" name="Arc 356">
              <a:extLst>
                <a:ext uri="{FF2B5EF4-FFF2-40B4-BE49-F238E27FC236}">
                  <a16:creationId xmlns:a16="http://schemas.microsoft.com/office/drawing/2014/main" id="{8ED00DED-478F-4AFC-96B2-278CAE980E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90307" y="2547678"/>
              <a:ext cx="477944" cy="477944"/>
            </a:xfrm>
            <a:prstGeom prst="arc">
              <a:avLst>
                <a:gd name="adj1" fmla="val 20302150"/>
                <a:gd name="adj2" fmla="val 4810181"/>
              </a:avLst>
            </a:prstGeom>
            <a:ln w="3175">
              <a:solidFill>
                <a:srgbClr val="C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+mj-lt"/>
              </a:endParaRPr>
            </a:p>
          </p:txBody>
        </p:sp>
        <p:sp>
          <p:nvSpPr>
            <p:cNvPr id="343" name="TextBox 342">
              <a:extLst>
                <a:ext uri="{FF2B5EF4-FFF2-40B4-BE49-F238E27FC236}">
                  <a16:creationId xmlns:a16="http://schemas.microsoft.com/office/drawing/2014/main" id="{3E8D18AE-34E2-4191-A774-A7A39304E01B}"/>
                </a:ext>
              </a:extLst>
            </p:cNvPr>
            <p:cNvSpPr txBox="1"/>
            <p:nvPr/>
          </p:nvSpPr>
          <p:spPr>
            <a:xfrm>
              <a:off x="6095200" y="2603644"/>
              <a:ext cx="381836" cy="307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+mj-lt"/>
                </a:rPr>
                <a:t>(6)</a:t>
              </a:r>
            </a:p>
          </p:txBody>
        </p:sp>
        <p:sp>
          <p:nvSpPr>
            <p:cNvPr id="344" name="TextBox 343">
              <a:extLst>
                <a:ext uri="{FF2B5EF4-FFF2-40B4-BE49-F238E27FC236}">
                  <a16:creationId xmlns:a16="http://schemas.microsoft.com/office/drawing/2014/main" id="{81E6A427-2991-4A7C-A7F6-6E1513F88CCF}"/>
                </a:ext>
              </a:extLst>
            </p:cNvPr>
            <p:cNvSpPr txBox="1"/>
            <p:nvPr/>
          </p:nvSpPr>
          <p:spPr>
            <a:xfrm>
              <a:off x="5726143" y="4061954"/>
              <a:ext cx="381836" cy="307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+mj-lt"/>
                </a:rPr>
                <a:t>(4)</a:t>
              </a:r>
            </a:p>
          </p:txBody>
        </p:sp>
        <p:sp>
          <p:nvSpPr>
            <p:cNvPr id="345" name="TextBox 344">
              <a:extLst>
                <a:ext uri="{FF2B5EF4-FFF2-40B4-BE49-F238E27FC236}">
                  <a16:creationId xmlns:a16="http://schemas.microsoft.com/office/drawing/2014/main" id="{A0DF13DE-7FA4-4E1C-9EC4-9CF4393C358E}"/>
                </a:ext>
              </a:extLst>
            </p:cNvPr>
            <p:cNvSpPr txBox="1"/>
            <p:nvPr/>
          </p:nvSpPr>
          <p:spPr>
            <a:xfrm>
              <a:off x="4892720" y="2205205"/>
              <a:ext cx="381836" cy="307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+mj-lt"/>
                </a:rPr>
                <a:t>(8)</a:t>
              </a:r>
            </a:p>
          </p:txBody>
        </p:sp>
        <p:sp>
          <p:nvSpPr>
            <p:cNvPr id="351" name="TextBox 350">
              <a:extLst>
                <a:ext uri="{FF2B5EF4-FFF2-40B4-BE49-F238E27FC236}">
                  <a16:creationId xmlns:a16="http://schemas.microsoft.com/office/drawing/2014/main" id="{4E2F3A8B-57B3-401E-8FB1-E357E21CA9E9}"/>
                </a:ext>
              </a:extLst>
            </p:cNvPr>
            <p:cNvSpPr txBox="1"/>
            <p:nvPr/>
          </p:nvSpPr>
          <p:spPr>
            <a:xfrm>
              <a:off x="5008939" y="3979543"/>
              <a:ext cx="381836" cy="307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C00000"/>
                  </a:solidFill>
                  <a:latin typeface="+mj-lt"/>
                </a:rPr>
                <a:t>(3)</a:t>
              </a:r>
            </a:p>
          </p:txBody>
        </p:sp>
        <p:sp>
          <p:nvSpPr>
            <p:cNvPr id="352" name="TextBox 351">
              <a:extLst>
                <a:ext uri="{FF2B5EF4-FFF2-40B4-BE49-F238E27FC236}">
                  <a16:creationId xmlns:a16="http://schemas.microsoft.com/office/drawing/2014/main" id="{A6A0114F-6A82-425B-A709-FA7BCE4D925A}"/>
                </a:ext>
              </a:extLst>
            </p:cNvPr>
            <p:cNvSpPr txBox="1"/>
            <p:nvPr/>
          </p:nvSpPr>
          <p:spPr>
            <a:xfrm>
              <a:off x="5463863" y="2492567"/>
              <a:ext cx="381836" cy="307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C00000"/>
                  </a:solidFill>
                  <a:latin typeface="+mj-lt"/>
                </a:rPr>
                <a:t>(7)</a:t>
              </a:r>
            </a:p>
          </p:txBody>
        </p:sp>
        <p:sp>
          <p:nvSpPr>
            <p:cNvPr id="353" name="TextBox 352">
              <a:extLst>
                <a:ext uri="{FF2B5EF4-FFF2-40B4-BE49-F238E27FC236}">
                  <a16:creationId xmlns:a16="http://schemas.microsoft.com/office/drawing/2014/main" id="{6EEEFC3C-BB3D-4E41-A300-6C0CC556628D}"/>
                </a:ext>
              </a:extLst>
            </p:cNvPr>
            <p:cNvSpPr txBox="1"/>
            <p:nvPr/>
          </p:nvSpPr>
          <p:spPr>
            <a:xfrm>
              <a:off x="5954746" y="3353222"/>
              <a:ext cx="381836" cy="307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C00000"/>
                  </a:solidFill>
                  <a:latin typeface="+mj-lt"/>
                </a:rPr>
                <a:t>(5)</a:t>
              </a:r>
            </a:p>
          </p:txBody>
        </p:sp>
        <p:sp>
          <p:nvSpPr>
            <p:cNvPr id="354" name="TextBox 353">
              <a:extLst>
                <a:ext uri="{FF2B5EF4-FFF2-40B4-BE49-F238E27FC236}">
                  <a16:creationId xmlns:a16="http://schemas.microsoft.com/office/drawing/2014/main" id="{E76C9666-71BF-400F-925F-D5D52C660F00}"/>
                </a:ext>
              </a:extLst>
            </p:cNvPr>
            <p:cNvSpPr txBox="1"/>
            <p:nvPr/>
          </p:nvSpPr>
          <p:spPr>
            <a:xfrm>
              <a:off x="4836324" y="2714323"/>
              <a:ext cx="381836" cy="307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C00000"/>
                  </a:solidFill>
                  <a:latin typeface="+mj-lt"/>
                </a:rPr>
                <a:t>(1)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3090B80-3E73-4559-9FE4-72C1578F68EA}"/>
              </a:ext>
            </a:extLst>
          </p:cNvPr>
          <p:cNvGrpSpPr/>
          <p:nvPr/>
        </p:nvGrpSpPr>
        <p:grpSpPr>
          <a:xfrm>
            <a:off x="3793786" y="4523364"/>
            <a:ext cx="4692631" cy="1815882"/>
            <a:chOff x="3793786" y="4338537"/>
            <a:chExt cx="4692631" cy="18158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18F2490-9667-48F5-A02A-9F3078C48EBD}"/>
                </a:ext>
              </a:extLst>
            </p:cNvPr>
            <p:cNvSpPr txBox="1"/>
            <p:nvPr/>
          </p:nvSpPr>
          <p:spPr>
            <a:xfrm>
              <a:off x="3793786" y="4338537"/>
              <a:ext cx="4692631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Traditional traverse</a:t>
              </a:r>
            </a:p>
            <a:p>
              <a:pPr lvl="1"/>
              <a:r>
                <a:rPr lang="en-US" sz="1600" dirty="0">
                  <a:latin typeface="+mj-lt"/>
                </a:rPr>
                <a:t>Measure 4 angles and 4 distances: 8 </a:t>
              </a:r>
              <a:r>
                <a:rPr lang="en-US" sz="1600" dirty="0" err="1">
                  <a:latin typeface="+mj-lt"/>
                </a:rPr>
                <a:t>obs</a:t>
              </a:r>
              <a:endParaRPr lang="en-US" sz="1600" dirty="0">
                <a:latin typeface="+mj-lt"/>
              </a:endParaRPr>
            </a:p>
            <a:p>
              <a:pPr lvl="1"/>
              <a:r>
                <a:rPr lang="en-US" sz="1600" dirty="0">
                  <a:latin typeface="+mj-lt"/>
                </a:rPr>
                <a:t>Fix one point and one direction: 6 </a:t>
              </a:r>
              <a:r>
                <a:rPr lang="en-US" sz="1600" dirty="0" err="1">
                  <a:latin typeface="+mj-lt"/>
                </a:rPr>
                <a:t>unk</a:t>
              </a:r>
              <a:endParaRPr lang="en-US" sz="1600" dirty="0">
                <a:latin typeface="+mj-lt"/>
              </a:endParaRPr>
            </a:p>
            <a:p>
              <a:pPr lvl="1"/>
              <a:r>
                <a:rPr lang="en-US" sz="1600" dirty="0">
                  <a:latin typeface="+mj-lt"/>
                </a:rPr>
                <a:t>8-6 = 2 redundancies</a:t>
              </a:r>
            </a:p>
            <a:p>
              <a:pPr lvl="1"/>
              <a:r>
                <a:rPr lang="en-US" sz="1600" dirty="0">
                  <a:latin typeface="+mj-lt"/>
                </a:rPr>
                <a:t>Simplified </a:t>
              </a:r>
              <a:r>
                <a:rPr lang="en-US" sz="1600" dirty="0" err="1">
                  <a:latin typeface="+mj-lt"/>
                </a:rPr>
                <a:t>adj</a:t>
              </a:r>
              <a:r>
                <a:rPr lang="en-US" sz="1600">
                  <a:latin typeface="+mj-lt"/>
                </a:rPr>
                <a:t>: Compass, Transit, or Crandall Rule</a:t>
              </a:r>
              <a:endParaRPr lang="en-US" sz="1600" dirty="0">
                <a:latin typeface="+mj-lt"/>
              </a:endParaRPr>
            </a:p>
            <a:p>
              <a:pPr lvl="2"/>
              <a:r>
                <a:rPr lang="el-GR" sz="1600" dirty="0">
                  <a:latin typeface="+mj-lt"/>
                </a:rPr>
                <a:t>Σ</a:t>
              </a:r>
              <a:r>
                <a:rPr lang="en-US" sz="1600" dirty="0">
                  <a:latin typeface="+mj-lt"/>
                </a:rPr>
                <a:t>Lat = 0</a:t>
              </a:r>
            </a:p>
            <a:p>
              <a:pPr lvl="2"/>
              <a:r>
                <a:rPr lang="el-GR" sz="1600" dirty="0">
                  <a:latin typeface="+mj-lt"/>
                </a:rPr>
                <a:t>Σ</a:t>
              </a:r>
              <a:r>
                <a:rPr lang="en-US" sz="1600" dirty="0" err="1">
                  <a:latin typeface="+mj-lt"/>
                </a:rPr>
                <a:t>Dep</a:t>
              </a:r>
              <a:r>
                <a:rPr lang="en-US" sz="1600" dirty="0">
                  <a:latin typeface="+mj-lt"/>
                </a:rPr>
                <a:t> = 0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A93793F-C921-4FA7-84D6-13B2D878454B}"/>
                </a:ext>
              </a:extLst>
            </p:cNvPr>
            <p:cNvSpPr txBox="1"/>
            <p:nvPr/>
          </p:nvSpPr>
          <p:spPr>
            <a:xfrm>
              <a:off x="5778230" y="5680954"/>
              <a:ext cx="22872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  <a:latin typeface="+mj-lt"/>
                </a:rPr>
                <a:t>2 df allows 2 math checks</a:t>
              </a:r>
            </a:p>
          </p:txBody>
        </p:sp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C859CD63-EC90-44E1-86C2-F8D11021F39F}"/>
                </a:ext>
              </a:extLst>
            </p:cNvPr>
            <p:cNvSpPr/>
            <p:nvPr/>
          </p:nvSpPr>
          <p:spPr>
            <a:xfrm>
              <a:off x="5535038" y="5612859"/>
              <a:ext cx="194553" cy="447473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19137653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F1FECC-1E34-42F6-93E9-C97280415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886968"/>
            <a:ext cx="7886700" cy="5358814"/>
          </a:xfrm>
        </p:spPr>
        <p:txBody>
          <a:bodyPr/>
          <a:lstStyle/>
          <a:p>
            <a:r>
              <a:rPr lang="en-US" dirty="0"/>
              <a:t>D. Redundancies; 3. Horizontal Network – 2D</a:t>
            </a:r>
          </a:p>
          <a:p>
            <a:pPr lvl="1"/>
            <a:r>
              <a:rPr lang="en-US" dirty="0"/>
              <a:t>Adding redundancy....</a:t>
            </a:r>
          </a:p>
          <a:p>
            <a:pPr lvl="1"/>
            <a:endParaRPr lang="en-US" dirty="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0C77DAD0-CBBA-4B60-AAB5-C6EE684E53F9}"/>
              </a:ext>
            </a:extLst>
          </p:cNvPr>
          <p:cNvGrpSpPr/>
          <p:nvPr/>
        </p:nvGrpSpPr>
        <p:grpSpPr>
          <a:xfrm>
            <a:off x="3513648" y="1691884"/>
            <a:ext cx="2419593" cy="2743200"/>
            <a:chOff x="3467772" y="1865956"/>
            <a:chExt cx="2419593" cy="2743200"/>
          </a:xfrm>
        </p:grpSpPr>
        <p:sp>
          <p:nvSpPr>
            <p:cNvPr id="85" name="Arc 84">
              <a:extLst>
                <a:ext uri="{FF2B5EF4-FFF2-40B4-BE49-F238E27FC236}">
                  <a16:creationId xmlns:a16="http://schemas.microsoft.com/office/drawing/2014/main" id="{5CEC79A4-7832-41B1-8AE9-761CABB261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09421" y="3179057"/>
              <a:ext cx="477944" cy="477944"/>
            </a:xfrm>
            <a:prstGeom prst="arc">
              <a:avLst>
                <a:gd name="adj1" fmla="val 9004114"/>
                <a:gd name="adj2" fmla="val 14387393"/>
              </a:avLst>
            </a:prstGeom>
            <a:ln w="3175">
              <a:solidFill>
                <a:srgbClr val="C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+mj-lt"/>
              </a:endParaRPr>
            </a:p>
          </p:txBody>
        </p:sp>
        <p:sp>
          <p:nvSpPr>
            <p:cNvPr id="86" name="Rectangle 82">
              <a:extLst>
                <a:ext uri="{FF2B5EF4-FFF2-40B4-BE49-F238E27FC236}">
                  <a16:creationId xmlns:a16="http://schemas.microsoft.com/office/drawing/2014/main" id="{32E64902-4601-4B4D-A82D-C7FA7BE1AFE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70710" y="2567830"/>
              <a:ext cx="68824" cy="68824"/>
            </a:xfrm>
            <a:prstGeom prst="triangl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+mj-lt"/>
              </a:endParaRPr>
            </a:p>
          </p:txBody>
        </p:sp>
        <p:sp>
          <p:nvSpPr>
            <p:cNvPr id="87" name="Rectangle 138">
              <a:extLst>
                <a:ext uri="{FF2B5EF4-FFF2-40B4-BE49-F238E27FC236}">
                  <a16:creationId xmlns:a16="http://schemas.microsoft.com/office/drawing/2014/main" id="{E2882E7D-5141-43AE-AE3D-3ED09BEB6E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7462" y="2531428"/>
              <a:ext cx="10099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A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4FB2C03-2B09-4547-ADC9-582B73ED75C5}"/>
                </a:ext>
              </a:extLst>
            </p:cNvPr>
            <p:cNvCxnSpPr>
              <a:stCxn id="86" idx="5"/>
            </p:cNvCxnSpPr>
            <p:nvPr/>
          </p:nvCxnSpPr>
          <p:spPr>
            <a:xfrm flipV="1">
              <a:off x="3722329" y="2093725"/>
              <a:ext cx="1128245" cy="508518"/>
            </a:xfrm>
            <a:prstGeom prst="line">
              <a:avLst/>
            </a:prstGeom>
            <a:ln>
              <a:solidFill>
                <a:srgbClr val="0000FF"/>
              </a:solidFill>
              <a:headEnd type="arrow" w="med" len="lg"/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CA771C6-C221-4799-8439-763C246C7009}"/>
                </a:ext>
              </a:extLst>
            </p:cNvPr>
            <p:cNvCxnSpPr/>
            <p:nvPr/>
          </p:nvCxnSpPr>
          <p:spPr>
            <a:xfrm>
              <a:off x="4846840" y="2086258"/>
              <a:ext cx="802797" cy="1340484"/>
            </a:xfrm>
            <a:prstGeom prst="line">
              <a:avLst/>
            </a:prstGeom>
            <a:ln>
              <a:solidFill>
                <a:srgbClr val="0000FF"/>
              </a:solidFill>
              <a:headEnd type="arrow" w="med" len="lg"/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2216B03C-0112-47E1-9E9E-E79FD8B7483B}"/>
                </a:ext>
              </a:extLst>
            </p:cNvPr>
            <p:cNvCxnSpPr/>
            <p:nvPr/>
          </p:nvCxnSpPr>
          <p:spPr>
            <a:xfrm flipH="1">
              <a:off x="4122456" y="3415540"/>
              <a:ext cx="1530916" cy="970825"/>
            </a:xfrm>
            <a:prstGeom prst="line">
              <a:avLst/>
            </a:prstGeom>
            <a:ln>
              <a:solidFill>
                <a:srgbClr val="0000FF"/>
              </a:solidFill>
              <a:headEnd type="arrow" w="med" len="lg"/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90EE6735-9AF6-4C28-A0E9-18E497F1BECB}"/>
                </a:ext>
              </a:extLst>
            </p:cNvPr>
            <p:cNvCxnSpPr>
              <a:endCxn id="86" idx="3"/>
            </p:cNvCxnSpPr>
            <p:nvPr/>
          </p:nvCxnSpPr>
          <p:spPr>
            <a:xfrm flipH="1" flipV="1">
              <a:off x="3705123" y="2636655"/>
              <a:ext cx="428536" cy="1753444"/>
            </a:xfrm>
            <a:prstGeom prst="line">
              <a:avLst/>
            </a:prstGeom>
            <a:ln>
              <a:solidFill>
                <a:srgbClr val="0000FF"/>
              </a:solidFill>
              <a:headEnd type="arrow" w="med" len="lg"/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Rectangle 138">
              <a:extLst>
                <a:ext uri="{FF2B5EF4-FFF2-40B4-BE49-F238E27FC236}">
                  <a16:creationId xmlns:a16="http://schemas.microsoft.com/office/drawing/2014/main" id="{2C498EB2-75BD-4465-B144-08ED7EDFB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8152" y="4326206"/>
              <a:ext cx="9618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B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93" name="Rectangle 138">
              <a:extLst>
                <a:ext uri="{FF2B5EF4-FFF2-40B4-BE49-F238E27FC236}">
                  <a16:creationId xmlns:a16="http://schemas.microsoft.com/office/drawing/2014/main" id="{1A4B94C5-C65B-4791-9A5E-1305D306B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8567" y="1892722"/>
              <a:ext cx="10900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D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94" name="Rectangle 138">
              <a:extLst>
                <a:ext uri="{FF2B5EF4-FFF2-40B4-BE49-F238E27FC236}">
                  <a16:creationId xmlns:a16="http://schemas.microsoft.com/office/drawing/2014/main" id="{2615B5B2-9F7E-4C0F-A99C-BD8667AC7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8093" y="3463465"/>
              <a:ext cx="9618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C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95" name="Arc 94">
              <a:extLst>
                <a:ext uri="{FF2B5EF4-FFF2-40B4-BE49-F238E27FC236}">
                  <a16:creationId xmlns:a16="http://schemas.microsoft.com/office/drawing/2014/main" id="{18365E98-4A68-4974-B3AC-5F1A152235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22803" y="1865956"/>
              <a:ext cx="477944" cy="477944"/>
            </a:xfrm>
            <a:prstGeom prst="arc">
              <a:avLst>
                <a:gd name="adj1" fmla="val 3584606"/>
                <a:gd name="adj2" fmla="val 9647242"/>
              </a:avLst>
            </a:prstGeom>
            <a:ln w="3175">
              <a:solidFill>
                <a:srgbClr val="C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+mj-lt"/>
              </a:endParaRPr>
            </a:p>
          </p:txBody>
        </p:sp>
        <p:sp>
          <p:nvSpPr>
            <p:cNvPr id="96" name="Arc 95">
              <a:extLst>
                <a:ext uri="{FF2B5EF4-FFF2-40B4-BE49-F238E27FC236}">
                  <a16:creationId xmlns:a16="http://schemas.microsoft.com/office/drawing/2014/main" id="{C4D454D7-185C-4AFE-94C4-E605761952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89708" y="4131212"/>
              <a:ext cx="477944" cy="477944"/>
            </a:xfrm>
            <a:prstGeom prst="arc">
              <a:avLst>
                <a:gd name="adj1" fmla="val 15459042"/>
                <a:gd name="adj2" fmla="val 19593608"/>
              </a:avLst>
            </a:prstGeom>
            <a:ln w="3175">
              <a:solidFill>
                <a:srgbClr val="C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+mj-lt"/>
              </a:endParaRPr>
            </a:p>
          </p:txBody>
        </p:sp>
        <p:sp>
          <p:nvSpPr>
            <p:cNvPr id="97" name="Arc 96">
              <a:extLst>
                <a:ext uri="{FF2B5EF4-FFF2-40B4-BE49-F238E27FC236}">
                  <a16:creationId xmlns:a16="http://schemas.microsoft.com/office/drawing/2014/main" id="{6C433134-D002-4EE4-B2DC-87CA66A434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67772" y="2368793"/>
              <a:ext cx="477944" cy="477944"/>
            </a:xfrm>
            <a:prstGeom prst="arc">
              <a:avLst>
                <a:gd name="adj1" fmla="val 20302150"/>
                <a:gd name="adj2" fmla="val 4810181"/>
              </a:avLst>
            </a:prstGeom>
            <a:ln w="3175">
              <a:solidFill>
                <a:srgbClr val="C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+mj-lt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F706EB62-4B94-4E7B-BA93-CEC7AC7AE6F7}"/>
              </a:ext>
            </a:extLst>
          </p:cNvPr>
          <p:cNvGrpSpPr/>
          <p:nvPr/>
        </p:nvGrpSpPr>
        <p:grpSpPr>
          <a:xfrm>
            <a:off x="931808" y="1691884"/>
            <a:ext cx="2419593" cy="2743200"/>
            <a:chOff x="795619" y="2022625"/>
            <a:chExt cx="2419593" cy="2743200"/>
          </a:xfrm>
        </p:grpSpPr>
        <p:grpSp>
          <p:nvGrpSpPr>
            <p:cNvPr id="99" name="Group 382">
              <a:extLst>
                <a:ext uri="{FF2B5EF4-FFF2-40B4-BE49-F238E27FC236}">
                  <a16:creationId xmlns:a16="http://schemas.microsoft.com/office/drawing/2014/main" id="{B543EC1C-327E-4230-901F-7BC6FA226E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5619" y="2022625"/>
              <a:ext cx="2419593" cy="2743200"/>
              <a:chOff x="606029" y="564357"/>
              <a:chExt cx="2314575" cy="2624137"/>
            </a:xfrm>
          </p:grpSpPr>
          <p:sp>
            <p:nvSpPr>
              <p:cNvPr id="103" name="Arc 102">
                <a:extLst>
                  <a:ext uri="{FF2B5EF4-FFF2-40B4-BE49-F238E27FC236}">
                    <a16:creationId xmlns:a16="http://schemas.microsoft.com/office/drawing/2014/main" id="{B5995864-0DFC-4B20-B5BD-A2114194EE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63404" y="1820466"/>
                <a:ext cx="457200" cy="457200"/>
              </a:xfrm>
              <a:prstGeom prst="arc">
                <a:avLst>
                  <a:gd name="adj1" fmla="val 9004114"/>
                  <a:gd name="adj2" fmla="val 14387393"/>
                </a:avLst>
              </a:prstGeom>
              <a:ln w="3175">
                <a:solidFill>
                  <a:srgbClr val="C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+mj-lt"/>
                </a:endParaRPr>
              </a:p>
            </p:txBody>
          </p:sp>
          <p:grpSp>
            <p:nvGrpSpPr>
              <p:cNvPr id="104" name="Group 329">
                <a:extLst>
                  <a:ext uri="{FF2B5EF4-FFF2-40B4-BE49-F238E27FC236}">
                    <a16:creationId xmlns:a16="http://schemas.microsoft.com/office/drawing/2014/main" id="{00276C0A-1EBB-47DC-8EA0-2E38A0561D5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72694" y="564357"/>
                <a:ext cx="2130160" cy="2624137"/>
                <a:chOff x="672694" y="564357"/>
                <a:chExt cx="2130160" cy="2624137"/>
              </a:xfrm>
            </p:grpSpPr>
            <p:sp>
              <p:nvSpPr>
                <p:cNvPr id="106" name="Rectangle 82">
                  <a:extLst>
                    <a:ext uri="{FF2B5EF4-FFF2-40B4-BE49-F238E27FC236}">
                      <a16:creationId xmlns:a16="http://schemas.microsoft.com/office/drawing/2014/main" id="{D8A137FF-0298-4EB2-868F-82BB45BCC1C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800159" y="1235768"/>
                  <a:ext cx="65837" cy="65837"/>
                </a:xfrm>
                <a:prstGeom prst="triangl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latin typeface="+mj-lt"/>
                  </a:endParaRPr>
                </a:p>
              </p:txBody>
            </p:sp>
            <p:sp>
              <p:nvSpPr>
                <p:cNvPr id="107" name="Rectangle 138">
                  <a:extLst>
                    <a:ext uri="{FF2B5EF4-FFF2-40B4-BE49-F238E27FC236}">
                      <a16:creationId xmlns:a16="http://schemas.microsoft.com/office/drawing/2014/main" id="{742081D6-4D57-413D-A36D-C880DE1E83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2694" y="1200946"/>
                  <a:ext cx="96607" cy="2060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+mj-lt"/>
                    </a:rPr>
                    <a:t>A</a:t>
                  </a:r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AB5A4115-C2CF-4FA3-BC15-7EC57B9CE001}"/>
                    </a:ext>
                  </a:extLst>
                </p:cNvPr>
                <p:cNvCxnSpPr>
                  <a:stCxn id="106" idx="5"/>
                </p:cNvCxnSpPr>
                <p:nvPr/>
              </p:nvCxnSpPr>
              <p:spPr>
                <a:xfrm flipV="1">
                  <a:off x="849537" y="782240"/>
                  <a:ext cx="1079276" cy="486447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headEnd type="arrow" w="med" len="lg"/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AF19272D-EF4A-457A-8755-4ABD82DD8DC0}"/>
                    </a:ext>
                  </a:extLst>
                </p:cNvPr>
                <p:cNvCxnSpPr/>
                <p:nvPr/>
              </p:nvCxnSpPr>
              <p:spPr>
                <a:xfrm>
                  <a:off x="1925241" y="775097"/>
                  <a:ext cx="767953" cy="1282303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headEnd type="arrow" w="med" len="lg"/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197B9268-A8AB-4D8C-98E1-FF3FE0A0A600}"/>
                    </a:ext>
                  </a:extLst>
                </p:cNvPr>
                <p:cNvCxnSpPr/>
                <p:nvPr/>
              </p:nvCxnSpPr>
              <p:spPr>
                <a:xfrm flipH="1">
                  <a:off x="1232297" y="2046684"/>
                  <a:ext cx="1464470" cy="928688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headEnd type="arrow" w="med" len="lg"/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B04B9E9B-FBB7-4B15-B673-CEC37D5737A3}"/>
                    </a:ext>
                  </a:extLst>
                </p:cNvPr>
                <p:cNvCxnSpPr>
                  <a:endCxn id="106" idx="3"/>
                </p:cNvCxnSpPr>
                <p:nvPr/>
              </p:nvCxnSpPr>
              <p:spPr>
                <a:xfrm flipH="1" flipV="1">
                  <a:off x="833078" y="1301605"/>
                  <a:ext cx="409936" cy="1677339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headEnd type="arrow" w="med" len="lg"/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2" name="Rectangle 138">
                  <a:extLst>
                    <a:ext uri="{FF2B5EF4-FFF2-40B4-BE49-F238E27FC236}">
                      <a16:creationId xmlns:a16="http://schemas.microsoft.com/office/drawing/2014/main" id="{7A70852D-2DCF-47CD-A9FB-57A0ABB327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5125" y="2917825"/>
                  <a:ext cx="92005" cy="2060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+mj-lt"/>
                    </a:rPr>
                    <a:t>B</a:t>
                  </a:r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113" name="Rectangle 138">
                  <a:extLst>
                    <a:ext uri="{FF2B5EF4-FFF2-40B4-BE49-F238E27FC236}">
                      <a16:creationId xmlns:a16="http://schemas.microsoft.com/office/drawing/2014/main" id="{7B1F4DAE-4667-4340-851A-24F62C6D9B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84289" y="589961"/>
                  <a:ext cx="104273" cy="2060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+mj-lt"/>
                    </a:rPr>
                    <a:t>D</a:t>
                  </a:r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114" name="Rectangle 138">
                  <a:extLst>
                    <a:ext uri="{FF2B5EF4-FFF2-40B4-BE49-F238E27FC236}">
                      <a16:creationId xmlns:a16="http://schemas.microsoft.com/office/drawing/2014/main" id="{C0017511-9429-42C8-910F-80EDA65D76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10849" y="2092529"/>
                  <a:ext cx="92005" cy="2060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+mj-lt"/>
                    </a:rPr>
                    <a:t>C</a:t>
                  </a:r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115" name="Arc 114">
                  <a:extLst>
                    <a:ext uri="{FF2B5EF4-FFF2-40B4-BE49-F238E27FC236}">
                      <a16:creationId xmlns:a16="http://schemas.microsoft.com/office/drawing/2014/main" id="{679DD97E-F952-45C3-AF66-B5CF4ABA7AD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710928" y="564357"/>
                  <a:ext cx="457200" cy="457200"/>
                </a:xfrm>
                <a:prstGeom prst="arc">
                  <a:avLst>
                    <a:gd name="adj1" fmla="val 3584606"/>
                    <a:gd name="adj2" fmla="val 9647242"/>
                  </a:avLst>
                </a:prstGeom>
                <a:ln w="3175">
                  <a:solidFill>
                    <a:srgbClr val="C00000"/>
                  </a:solidFill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</a:endParaRPr>
                </a:p>
              </p:txBody>
            </p:sp>
            <p:sp>
              <p:nvSpPr>
                <p:cNvPr id="116" name="Arc 115">
                  <a:extLst>
                    <a:ext uri="{FF2B5EF4-FFF2-40B4-BE49-F238E27FC236}">
                      <a16:creationId xmlns:a16="http://schemas.microsoft.com/office/drawing/2014/main" id="{C7CD95F2-B559-4D52-AB65-3F803A4413E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09651" y="2731294"/>
                  <a:ext cx="457200" cy="457200"/>
                </a:xfrm>
                <a:prstGeom prst="arc">
                  <a:avLst>
                    <a:gd name="adj1" fmla="val 15459042"/>
                    <a:gd name="adj2" fmla="val 19593608"/>
                  </a:avLst>
                </a:prstGeom>
                <a:ln w="3175">
                  <a:solidFill>
                    <a:srgbClr val="C00000"/>
                  </a:solidFill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</a:endParaRPr>
                </a:p>
              </p:txBody>
            </p:sp>
          </p:grpSp>
          <p:sp>
            <p:nvSpPr>
              <p:cNvPr id="105" name="Arc 104">
                <a:extLst>
                  <a:ext uri="{FF2B5EF4-FFF2-40B4-BE49-F238E27FC236}">
                    <a16:creationId xmlns:a16="http://schemas.microsoft.com/office/drawing/2014/main" id="{2DAD0670-2991-4E0C-AA81-9B32336EF77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6029" y="1045369"/>
                <a:ext cx="457200" cy="457200"/>
              </a:xfrm>
              <a:prstGeom prst="arc">
                <a:avLst>
                  <a:gd name="adj1" fmla="val 20302150"/>
                  <a:gd name="adj2" fmla="val 4810181"/>
                </a:avLst>
              </a:prstGeom>
              <a:ln w="3175">
                <a:solidFill>
                  <a:srgbClr val="C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+mj-lt"/>
                </a:endParaRP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DB769FFF-1CFE-4536-B7C1-E4183618DFF2}"/>
                </a:ext>
              </a:extLst>
            </p:cNvPr>
            <p:cNvGrpSpPr/>
            <p:nvPr/>
          </p:nvGrpSpPr>
          <p:grpSpPr>
            <a:xfrm>
              <a:off x="1096983" y="2340943"/>
              <a:ext cx="1790409" cy="2109752"/>
              <a:chOff x="3535447" y="4170641"/>
              <a:chExt cx="1193606" cy="1406501"/>
            </a:xfrm>
          </p:grpSpPr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EA042DB7-6304-4CB1-9266-A612CFBF418B}"/>
                  </a:ext>
                </a:extLst>
              </p:cNvPr>
              <p:cNvCxnSpPr/>
              <p:nvPr/>
            </p:nvCxnSpPr>
            <p:spPr>
              <a:xfrm>
                <a:off x="3535447" y="4470788"/>
                <a:ext cx="1193606" cy="520021"/>
              </a:xfrm>
              <a:prstGeom prst="straightConnector1">
                <a:avLst/>
              </a:prstGeom>
              <a:ln w="3175">
                <a:solidFill>
                  <a:srgbClr val="006600"/>
                </a:solidFill>
                <a:tailEnd type="arrow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BEEA0FB5-831B-48AE-8153-EECD9363722A}"/>
                  </a:ext>
                </a:extLst>
              </p:cNvPr>
              <p:cNvCxnSpPr/>
              <p:nvPr/>
            </p:nvCxnSpPr>
            <p:spPr>
              <a:xfrm flipV="1">
                <a:off x="3790223" y="4170641"/>
                <a:ext cx="460690" cy="1406501"/>
              </a:xfrm>
              <a:prstGeom prst="line">
                <a:avLst/>
              </a:prstGeom>
              <a:ln w="3175">
                <a:solidFill>
                  <a:srgbClr val="006600"/>
                </a:solidFill>
                <a:tailEnd type="arrow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D87FE01-1240-413D-A3C7-3363B49D190A}"/>
              </a:ext>
            </a:extLst>
          </p:cNvPr>
          <p:cNvGrpSpPr/>
          <p:nvPr/>
        </p:nvGrpSpPr>
        <p:grpSpPr>
          <a:xfrm>
            <a:off x="6095487" y="1735628"/>
            <a:ext cx="2271051" cy="2699456"/>
            <a:chOff x="6482260" y="1657013"/>
            <a:chExt cx="2271051" cy="2699456"/>
          </a:xfrm>
        </p:grpSpPr>
        <p:sp>
          <p:nvSpPr>
            <p:cNvPr id="118" name="Rectangle 82">
              <a:extLst>
                <a:ext uri="{FF2B5EF4-FFF2-40B4-BE49-F238E27FC236}">
                  <a16:creationId xmlns:a16="http://schemas.microsoft.com/office/drawing/2014/main" id="{8DBEC17A-DB94-4E65-967D-903E6B1AB16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618275" y="2346139"/>
              <a:ext cx="70253" cy="70253"/>
            </a:xfrm>
            <a:prstGeom prst="triangl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+mj-lt"/>
              </a:endParaRPr>
            </a:p>
          </p:txBody>
        </p:sp>
        <p:sp>
          <p:nvSpPr>
            <p:cNvPr id="119" name="Rectangle 138">
              <a:extLst>
                <a:ext uri="{FF2B5EF4-FFF2-40B4-BE49-F238E27FC236}">
                  <a16:creationId xmlns:a16="http://schemas.microsoft.com/office/drawing/2014/main" id="{C2DE3DDB-936F-4DBF-9CEE-8138B9143E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2260" y="2308982"/>
              <a:ext cx="10099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A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3EFC066D-731F-413E-924C-7AD06BBF814D}"/>
                </a:ext>
              </a:extLst>
            </p:cNvPr>
            <p:cNvCxnSpPr>
              <a:stCxn id="118" idx="5"/>
            </p:cNvCxnSpPr>
            <p:nvPr/>
          </p:nvCxnSpPr>
          <p:spPr>
            <a:xfrm flipV="1">
              <a:off x="6670965" y="1862190"/>
              <a:ext cx="1151672" cy="519077"/>
            </a:xfrm>
            <a:prstGeom prst="line">
              <a:avLst/>
            </a:prstGeom>
            <a:ln>
              <a:solidFill>
                <a:srgbClr val="0000FF"/>
              </a:solidFill>
              <a:headEnd type="arrow" w="med" len="lg"/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C135DEC0-9950-4A85-8F25-9C0EA224376F}"/>
                </a:ext>
              </a:extLst>
            </p:cNvPr>
            <p:cNvCxnSpPr/>
            <p:nvPr/>
          </p:nvCxnSpPr>
          <p:spPr>
            <a:xfrm>
              <a:off x="7818826" y="1854568"/>
              <a:ext cx="819466" cy="1368317"/>
            </a:xfrm>
            <a:prstGeom prst="line">
              <a:avLst/>
            </a:prstGeom>
            <a:ln>
              <a:solidFill>
                <a:srgbClr val="0000FF"/>
              </a:solidFill>
              <a:headEnd type="arrow" w="med" len="lg"/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FBC6F2CB-53F3-4B0D-B6CE-94B63E676DEA}"/>
                </a:ext>
              </a:extLst>
            </p:cNvPr>
            <p:cNvCxnSpPr/>
            <p:nvPr/>
          </p:nvCxnSpPr>
          <p:spPr>
            <a:xfrm flipH="1">
              <a:off x="7079400" y="3211450"/>
              <a:ext cx="1562704" cy="990982"/>
            </a:xfrm>
            <a:prstGeom prst="line">
              <a:avLst/>
            </a:prstGeom>
            <a:ln>
              <a:solidFill>
                <a:srgbClr val="0000FF"/>
              </a:solidFill>
              <a:headEnd type="arrow" w="med" len="lg"/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2DA0EDE1-1C2B-48D0-8E5B-5DEF8BEAF86C}"/>
                </a:ext>
              </a:extLst>
            </p:cNvPr>
            <p:cNvCxnSpPr>
              <a:endCxn id="118" idx="3"/>
            </p:cNvCxnSpPr>
            <p:nvPr/>
          </p:nvCxnSpPr>
          <p:spPr>
            <a:xfrm flipH="1" flipV="1">
              <a:off x="6653402" y="2416393"/>
              <a:ext cx="437434" cy="1789851"/>
            </a:xfrm>
            <a:prstGeom prst="line">
              <a:avLst/>
            </a:prstGeom>
            <a:ln>
              <a:solidFill>
                <a:srgbClr val="0000FF"/>
              </a:solidFill>
              <a:headEnd type="arrow" w="med" len="lg"/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Rectangle 138">
              <a:extLst>
                <a:ext uri="{FF2B5EF4-FFF2-40B4-BE49-F238E27FC236}">
                  <a16:creationId xmlns:a16="http://schemas.microsoft.com/office/drawing/2014/main" id="{6BBD0711-C57C-4A6C-AFDF-9B49319DB4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1685" y="4141025"/>
              <a:ext cx="9618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B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25" name="Rectangle 138">
              <a:extLst>
                <a:ext uri="{FF2B5EF4-FFF2-40B4-BE49-F238E27FC236}">
                  <a16:creationId xmlns:a16="http://schemas.microsoft.com/office/drawing/2014/main" id="{010F642F-D6A7-4A7D-9CFA-B4EE199FC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1835" y="1657013"/>
              <a:ext cx="10900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D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26" name="Rectangle 138">
              <a:extLst>
                <a:ext uri="{FF2B5EF4-FFF2-40B4-BE49-F238E27FC236}">
                  <a16:creationId xmlns:a16="http://schemas.microsoft.com/office/drawing/2014/main" id="{88109B61-89F9-4925-9B23-AF28525AC1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7131" y="3260370"/>
              <a:ext cx="9618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C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graphicFrame>
        <p:nvGraphicFramePr>
          <p:cNvPr id="127" name="Table 129">
            <a:extLst>
              <a:ext uri="{FF2B5EF4-FFF2-40B4-BE49-F238E27FC236}">
                <a16:creationId xmlns:a16="http://schemas.microsoft.com/office/drawing/2014/main" id="{774F43AA-9287-40A6-9FF5-25893B3390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404057"/>
              </p:ext>
            </p:extLst>
          </p:nvPr>
        </p:nvGraphicFramePr>
        <p:xfrm>
          <a:off x="2311920" y="3936102"/>
          <a:ext cx="567560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780">
                  <a:extLst>
                    <a:ext uri="{9D8B030D-6E8A-4147-A177-3AD203B41FA5}">
                      <a16:colId xmlns:a16="http://schemas.microsoft.com/office/drawing/2014/main" val="696287376"/>
                    </a:ext>
                  </a:extLst>
                </a:gridCol>
                <a:gridCol w="283780">
                  <a:extLst>
                    <a:ext uri="{9D8B030D-6E8A-4147-A177-3AD203B41FA5}">
                      <a16:colId xmlns:a16="http://schemas.microsoft.com/office/drawing/2014/main" val="565849602"/>
                    </a:ext>
                  </a:extLst>
                </a:gridCol>
              </a:tblGrid>
              <a:tr h="31823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m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51564572"/>
                  </a:ext>
                </a:extLst>
              </a:tr>
              <a:tr h="31823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6</a:t>
                      </a: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0032080"/>
                  </a:ext>
                </a:extLst>
              </a:tr>
              <a:tr h="31823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df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4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37686236"/>
                  </a:ext>
                </a:extLst>
              </a:tr>
            </a:tbl>
          </a:graphicData>
        </a:graphic>
      </p:graphicFrame>
      <p:graphicFrame>
        <p:nvGraphicFramePr>
          <p:cNvPr id="128" name="Table 129">
            <a:extLst>
              <a:ext uri="{FF2B5EF4-FFF2-40B4-BE49-F238E27FC236}">
                <a16:creationId xmlns:a16="http://schemas.microsoft.com/office/drawing/2014/main" id="{B8842A47-25D6-4401-856E-595986F224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993005"/>
              </p:ext>
            </p:extLst>
          </p:nvPr>
        </p:nvGraphicFramePr>
        <p:xfrm>
          <a:off x="5013895" y="3936102"/>
          <a:ext cx="567560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780">
                  <a:extLst>
                    <a:ext uri="{9D8B030D-6E8A-4147-A177-3AD203B41FA5}">
                      <a16:colId xmlns:a16="http://schemas.microsoft.com/office/drawing/2014/main" val="696287376"/>
                    </a:ext>
                  </a:extLst>
                </a:gridCol>
                <a:gridCol w="283780">
                  <a:extLst>
                    <a:ext uri="{9D8B030D-6E8A-4147-A177-3AD203B41FA5}">
                      <a16:colId xmlns:a16="http://schemas.microsoft.com/office/drawing/2014/main" val="565849602"/>
                    </a:ext>
                  </a:extLst>
                </a:gridCol>
              </a:tblGrid>
              <a:tr h="31823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m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12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51564572"/>
                  </a:ext>
                </a:extLst>
              </a:tr>
              <a:tr h="31823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6</a:t>
                      </a: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0032080"/>
                  </a:ext>
                </a:extLst>
              </a:tr>
              <a:tr h="31823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df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6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37686236"/>
                  </a:ext>
                </a:extLst>
              </a:tr>
            </a:tbl>
          </a:graphicData>
        </a:graphic>
      </p:graphicFrame>
      <p:graphicFrame>
        <p:nvGraphicFramePr>
          <p:cNvPr id="129" name="Table 129">
            <a:extLst>
              <a:ext uri="{FF2B5EF4-FFF2-40B4-BE49-F238E27FC236}">
                <a16:creationId xmlns:a16="http://schemas.microsoft.com/office/drawing/2014/main" id="{4E429D1C-CFF6-4C4D-8C05-79F098B96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073561"/>
              </p:ext>
            </p:extLst>
          </p:nvPr>
        </p:nvGraphicFramePr>
        <p:xfrm>
          <a:off x="7625696" y="3936102"/>
          <a:ext cx="567560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780">
                  <a:extLst>
                    <a:ext uri="{9D8B030D-6E8A-4147-A177-3AD203B41FA5}">
                      <a16:colId xmlns:a16="http://schemas.microsoft.com/office/drawing/2014/main" val="696287376"/>
                    </a:ext>
                  </a:extLst>
                </a:gridCol>
                <a:gridCol w="283780">
                  <a:extLst>
                    <a:ext uri="{9D8B030D-6E8A-4147-A177-3AD203B41FA5}">
                      <a16:colId xmlns:a16="http://schemas.microsoft.com/office/drawing/2014/main" val="565849602"/>
                    </a:ext>
                  </a:extLst>
                </a:gridCol>
              </a:tblGrid>
              <a:tr h="31823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m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8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51564572"/>
                  </a:ext>
                </a:extLst>
              </a:tr>
              <a:tr h="31823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6</a:t>
                      </a: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0032080"/>
                  </a:ext>
                </a:extLst>
              </a:tr>
              <a:tr h="31823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df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2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3768623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E17F050-B6B3-4AD5-858C-CE3B0256AC8E}"/>
              </a:ext>
            </a:extLst>
          </p:cNvPr>
          <p:cNvSpPr txBox="1"/>
          <p:nvPr/>
        </p:nvSpPr>
        <p:spPr>
          <a:xfrm>
            <a:off x="1928192" y="3051313"/>
            <a:ext cx="784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6 dists</a:t>
            </a:r>
          </a:p>
          <a:p>
            <a:r>
              <a:rPr lang="en-US" sz="1400"/>
              <a:t>4 angles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F81E11F-1689-4834-8575-59A172CC4768}"/>
              </a:ext>
            </a:extLst>
          </p:cNvPr>
          <p:cNvSpPr txBox="1"/>
          <p:nvPr/>
        </p:nvSpPr>
        <p:spPr>
          <a:xfrm>
            <a:off x="4316896" y="2726635"/>
            <a:ext cx="784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8 dists</a:t>
            </a:r>
          </a:p>
          <a:p>
            <a:r>
              <a:rPr lang="en-US" sz="1400"/>
              <a:t>4 angles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B3099781-999C-44F4-B1B7-4D8414249C7B}"/>
              </a:ext>
            </a:extLst>
          </p:cNvPr>
          <p:cNvSpPr txBox="1"/>
          <p:nvPr/>
        </p:nvSpPr>
        <p:spPr>
          <a:xfrm>
            <a:off x="6881192" y="2875721"/>
            <a:ext cx="6523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8 dists</a:t>
            </a:r>
          </a:p>
        </p:txBody>
      </p:sp>
    </p:spTree>
    <p:extLst>
      <p:ext uri="{BB962C8B-B14F-4D97-AF65-F5344CB8AC3E}">
        <p14:creationId xmlns:p14="http://schemas.microsoft.com/office/powerpoint/2010/main" val="8600249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F1FECC-1E34-42F6-93E9-C97280415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886968"/>
            <a:ext cx="7886700" cy="5358814"/>
          </a:xfrm>
        </p:spPr>
        <p:txBody>
          <a:bodyPr/>
          <a:lstStyle/>
          <a:p>
            <a:r>
              <a:rPr lang="en-US" dirty="0"/>
              <a:t>D. Redundancies; 3. Horizontal Network – 2D</a:t>
            </a:r>
          </a:p>
          <a:p>
            <a:pPr lvl="1"/>
            <a:r>
              <a:rPr lang="en-US" dirty="0"/>
              <a:t>Adding redundancy....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8F2490-9667-48F5-A02A-9F3078C48EBD}"/>
              </a:ext>
            </a:extLst>
          </p:cNvPr>
          <p:cNvSpPr txBox="1"/>
          <p:nvPr/>
        </p:nvSpPr>
        <p:spPr>
          <a:xfrm>
            <a:off x="6182140" y="4942076"/>
            <a:ext cx="27432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+mj-lt"/>
              </a:rPr>
              <a:t>Because each point has </a:t>
            </a:r>
            <a:r>
              <a:rPr lang="en-US" sz="1600" b="1">
                <a:latin typeface="+mj-lt"/>
              </a:rPr>
              <a:t>two</a:t>
            </a:r>
            <a:r>
              <a:rPr lang="en-US" sz="1600">
                <a:latin typeface="+mj-lt"/>
              </a:rPr>
              <a:t> unknowns, it must be connected to the network by at least </a:t>
            </a:r>
            <a:r>
              <a:rPr lang="en-US" sz="1600" b="1">
                <a:latin typeface="+mj-lt"/>
              </a:rPr>
              <a:t>three</a:t>
            </a:r>
            <a:r>
              <a:rPr lang="en-US" sz="1600">
                <a:latin typeface="+mj-lt"/>
              </a:rPr>
              <a:t> measuements for redundancy.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0C77DAD0-CBBA-4B60-AAB5-C6EE684E53F9}"/>
              </a:ext>
            </a:extLst>
          </p:cNvPr>
          <p:cNvGrpSpPr/>
          <p:nvPr/>
        </p:nvGrpSpPr>
        <p:grpSpPr>
          <a:xfrm>
            <a:off x="3513648" y="1691884"/>
            <a:ext cx="2419593" cy="2743200"/>
            <a:chOff x="3467772" y="1865956"/>
            <a:chExt cx="2419593" cy="2743200"/>
          </a:xfrm>
        </p:grpSpPr>
        <p:sp>
          <p:nvSpPr>
            <p:cNvPr id="85" name="Arc 84">
              <a:extLst>
                <a:ext uri="{FF2B5EF4-FFF2-40B4-BE49-F238E27FC236}">
                  <a16:creationId xmlns:a16="http://schemas.microsoft.com/office/drawing/2014/main" id="{5CEC79A4-7832-41B1-8AE9-761CABB261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09421" y="3179057"/>
              <a:ext cx="477944" cy="477944"/>
            </a:xfrm>
            <a:prstGeom prst="arc">
              <a:avLst>
                <a:gd name="adj1" fmla="val 9004114"/>
                <a:gd name="adj2" fmla="val 14387393"/>
              </a:avLst>
            </a:prstGeom>
            <a:ln w="3175">
              <a:solidFill>
                <a:srgbClr val="C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+mj-lt"/>
              </a:endParaRPr>
            </a:p>
          </p:txBody>
        </p:sp>
        <p:sp>
          <p:nvSpPr>
            <p:cNvPr id="86" name="Rectangle 82">
              <a:extLst>
                <a:ext uri="{FF2B5EF4-FFF2-40B4-BE49-F238E27FC236}">
                  <a16:creationId xmlns:a16="http://schemas.microsoft.com/office/drawing/2014/main" id="{32E64902-4601-4B4D-A82D-C7FA7BE1AFE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70710" y="2567830"/>
              <a:ext cx="68824" cy="68824"/>
            </a:xfrm>
            <a:prstGeom prst="triangl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+mj-lt"/>
              </a:endParaRPr>
            </a:p>
          </p:txBody>
        </p:sp>
        <p:sp>
          <p:nvSpPr>
            <p:cNvPr id="87" name="Rectangle 138">
              <a:extLst>
                <a:ext uri="{FF2B5EF4-FFF2-40B4-BE49-F238E27FC236}">
                  <a16:creationId xmlns:a16="http://schemas.microsoft.com/office/drawing/2014/main" id="{E2882E7D-5141-43AE-AE3D-3ED09BEB6E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7462" y="2531428"/>
              <a:ext cx="10099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A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4FB2C03-2B09-4547-ADC9-582B73ED75C5}"/>
                </a:ext>
              </a:extLst>
            </p:cNvPr>
            <p:cNvCxnSpPr>
              <a:stCxn id="86" idx="5"/>
            </p:cNvCxnSpPr>
            <p:nvPr/>
          </p:nvCxnSpPr>
          <p:spPr>
            <a:xfrm flipV="1">
              <a:off x="3722329" y="2093725"/>
              <a:ext cx="1128245" cy="508518"/>
            </a:xfrm>
            <a:prstGeom prst="line">
              <a:avLst/>
            </a:prstGeom>
            <a:ln>
              <a:solidFill>
                <a:srgbClr val="0000FF"/>
              </a:solidFill>
              <a:headEnd type="arrow" w="med" len="lg"/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CA771C6-C221-4799-8439-763C246C7009}"/>
                </a:ext>
              </a:extLst>
            </p:cNvPr>
            <p:cNvCxnSpPr/>
            <p:nvPr/>
          </p:nvCxnSpPr>
          <p:spPr>
            <a:xfrm>
              <a:off x="4846840" y="2086258"/>
              <a:ext cx="802797" cy="1340484"/>
            </a:xfrm>
            <a:prstGeom prst="line">
              <a:avLst/>
            </a:prstGeom>
            <a:ln>
              <a:solidFill>
                <a:srgbClr val="0000FF"/>
              </a:solidFill>
              <a:headEnd type="arrow" w="med" len="lg"/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2216B03C-0112-47E1-9E9E-E79FD8B7483B}"/>
                </a:ext>
              </a:extLst>
            </p:cNvPr>
            <p:cNvCxnSpPr/>
            <p:nvPr/>
          </p:nvCxnSpPr>
          <p:spPr>
            <a:xfrm flipH="1">
              <a:off x="4122456" y="3415540"/>
              <a:ext cx="1530916" cy="970825"/>
            </a:xfrm>
            <a:prstGeom prst="line">
              <a:avLst/>
            </a:prstGeom>
            <a:ln>
              <a:solidFill>
                <a:srgbClr val="0000FF"/>
              </a:solidFill>
              <a:headEnd type="arrow" w="med" len="lg"/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90EE6735-9AF6-4C28-A0E9-18E497F1BECB}"/>
                </a:ext>
              </a:extLst>
            </p:cNvPr>
            <p:cNvCxnSpPr>
              <a:endCxn id="86" idx="3"/>
            </p:cNvCxnSpPr>
            <p:nvPr/>
          </p:nvCxnSpPr>
          <p:spPr>
            <a:xfrm flipH="1" flipV="1">
              <a:off x="3705123" y="2636655"/>
              <a:ext cx="428536" cy="1753444"/>
            </a:xfrm>
            <a:prstGeom prst="line">
              <a:avLst/>
            </a:prstGeom>
            <a:ln>
              <a:solidFill>
                <a:srgbClr val="0000FF"/>
              </a:solidFill>
              <a:headEnd type="arrow" w="med" len="lg"/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Rectangle 138">
              <a:extLst>
                <a:ext uri="{FF2B5EF4-FFF2-40B4-BE49-F238E27FC236}">
                  <a16:creationId xmlns:a16="http://schemas.microsoft.com/office/drawing/2014/main" id="{2C498EB2-75BD-4465-B144-08ED7EDFB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8152" y="4326206"/>
              <a:ext cx="9618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B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93" name="Rectangle 138">
              <a:extLst>
                <a:ext uri="{FF2B5EF4-FFF2-40B4-BE49-F238E27FC236}">
                  <a16:creationId xmlns:a16="http://schemas.microsoft.com/office/drawing/2014/main" id="{1A4B94C5-C65B-4791-9A5E-1305D306B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8567" y="1892722"/>
              <a:ext cx="10900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D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94" name="Rectangle 138">
              <a:extLst>
                <a:ext uri="{FF2B5EF4-FFF2-40B4-BE49-F238E27FC236}">
                  <a16:creationId xmlns:a16="http://schemas.microsoft.com/office/drawing/2014/main" id="{2615B5B2-9F7E-4C0F-A99C-BD8667AC7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8093" y="3463465"/>
              <a:ext cx="9618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C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95" name="Arc 94">
              <a:extLst>
                <a:ext uri="{FF2B5EF4-FFF2-40B4-BE49-F238E27FC236}">
                  <a16:creationId xmlns:a16="http://schemas.microsoft.com/office/drawing/2014/main" id="{18365E98-4A68-4974-B3AC-5F1A152235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22803" y="1865956"/>
              <a:ext cx="477944" cy="477944"/>
            </a:xfrm>
            <a:prstGeom prst="arc">
              <a:avLst>
                <a:gd name="adj1" fmla="val 3584606"/>
                <a:gd name="adj2" fmla="val 9647242"/>
              </a:avLst>
            </a:prstGeom>
            <a:ln w="3175">
              <a:solidFill>
                <a:srgbClr val="C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+mj-lt"/>
              </a:endParaRPr>
            </a:p>
          </p:txBody>
        </p:sp>
        <p:sp>
          <p:nvSpPr>
            <p:cNvPr id="96" name="Arc 95">
              <a:extLst>
                <a:ext uri="{FF2B5EF4-FFF2-40B4-BE49-F238E27FC236}">
                  <a16:creationId xmlns:a16="http://schemas.microsoft.com/office/drawing/2014/main" id="{C4D454D7-185C-4AFE-94C4-E605761952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89708" y="4131212"/>
              <a:ext cx="477944" cy="477944"/>
            </a:xfrm>
            <a:prstGeom prst="arc">
              <a:avLst>
                <a:gd name="adj1" fmla="val 15459042"/>
                <a:gd name="adj2" fmla="val 19593608"/>
              </a:avLst>
            </a:prstGeom>
            <a:ln w="3175">
              <a:solidFill>
                <a:srgbClr val="C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+mj-lt"/>
              </a:endParaRPr>
            </a:p>
          </p:txBody>
        </p:sp>
        <p:sp>
          <p:nvSpPr>
            <p:cNvPr id="97" name="Arc 96">
              <a:extLst>
                <a:ext uri="{FF2B5EF4-FFF2-40B4-BE49-F238E27FC236}">
                  <a16:creationId xmlns:a16="http://schemas.microsoft.com/office/drawing/2014/main" id="{6C433134-D002-4EE4-B2DC-87CA66A434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67772" y="2368793"/>
              <a:ext cx="477944" cy="477944"/>
            </a:xfrm>
            <a:prstGeom prst="arc">
              <a:avLst>
                <a:gd name="adj1" fmla="val 20302150"/>
                <a:gd name="adj2" fmla="val 4810181"/>
              </a:avLst>
            </a:prstGeom>
            <a:ln w="3175">
              <a:solidFill>
                <a:srgbClr val="C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+mj-lt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F706EB62-4B94-4E7B-BA93-CEC7AC7AE6F7}"/>
              </a:ext>
            </a:extLst>
          </p:cNvPr>
          <p:cNvGrpSpPr/>
          <p:nvPr/>
        </p:nvGrpSpPr>
        <p:grpSpPr>
          <a:xfrm>
            <a:off x="931808" y="1691884"/>
            <a:ext cx="2419593" cy="2743200"/>
            <a:chOff x="795619" y="2022625"/>
            <a:chExt cx="2419593" cy="2743200"/>
          </a:xfrm>
        </p:grpSpPr>
        <p:grpSp>
          <p:nvGrpSpPr>
            <p:cNvPr id="99" name="Group 382">
              <a:extLst>
                <a:ext uri="{FF2B5EF4-FFF2-40B4-BE49-F238E27FC236}">
                  <a16:creationId xmlns:a16="http://schemas.microsoft.com/office/drawing/2014/main" id="{B543EC1C-327E-4230-901F-7BC6FA226E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5619" y="2022625"/>
              <a:ext cx="2419593" cy="2743200"/>
              <a:chOff x="606029" y="564357"/>
              <a:chExt cx="2314575" cy="2624137"/>
            </a:xfrm>
          </p:grpSpPr>
          <p:sp>
            <p:nvSpPr>
              <p:cNvPr id="103" name="Arc 102">
                <a:extLst>
                  <a:ext uri="{FF2B5EF4-FFF2-40B4-BE49-F238E27FC236}">
                    <a16:creationId xmlns:a16="http://schemas.microsoft.com/office/drawing/2014/main" id="{B5995864-0DFC-4B20-B5BD-A2114194EE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63404" y="1820466"/>
                <a:ext cx="457200" cy="457200"/>
              </a:xfrm>
              <a:prstGeom prst="arc">
                <a:avLst>
                  <a:gd name="adj1" fmla="val 9004114"/>
                  <a:gd name="adj2" fmla="val 14387393"/>
                </a:avLst>
              </a:prstGeom>
              <a:ln w="3175">
                <a:solidFill>
                  <a:srgbClr val="C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+mj-lt"/>
                </a:endParaRPr>
              </a:p>
            </p:txBody>
          </p:sp>
          <p:grpSp>
            <p:nvGrpSpPr>
              <p:cNvPr id="104" name="Group 329">
                <a:extLst>
                  <a:ext uri="{FF2B5EF4-FFF2-40B4-BE49-F238E27FC236}">
                    <a16:creationId xmlns:a16="http://schemas.microsoft.com/office/drawing/2014/main" id="{00276C0A-1EBB-47DC-8EA0-2E38A0561D5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72694" y="564357"/>
                <a:ext cx="2130160" cy="2624137"/>
                <a:chOff x="672694" y="564357"/>
                <a:chExt cx="2130160" cy="2624137"/>
              </a:xfrm>
            </p:grpSpPr>
            <p:sp>
              <p:nvSpPr>
                <p:cNvPr id="106" name="Rectangle 82">
                  <a:extLst>
                    <a:ext uri="{FF2B5EF4-FFF2-40B4-BE49-F238E27FC236}">
                      <a16:creationId xmlns:a16="http://schemas.microsoft.com/office/drawing/2014/main" id="{D8A137FF-0298-4EB2-868F-82BB45BCC1C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800159" y="1235768"/>
                  <a:ext cx="65837" cy="65837"/>
                </a:xfrm>
                <a:prstGeom prst="triangl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latin typeface="+mj-lt"/>
                  </a:endParaRPr>
                </a:p>
              </p:txBody>
            </p:sp>
            <p:sp>
              <p:nvSpPr>
                <p:cNvPr id="107" name="Rectangle 138">
                  <a:extLst>
                    <a:ext uri="{FF2B5EF4-FFF2-40B4-BE49-F238E27FC236}">
                      <a16:creationId xmlns:a16="http://schemas.microsoft.com/office/drawing/2014/main" id="{742081D6-4D57-413D-A36D-C880DE1E83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2694" y="1200946"/>
                  <a:ext cx="96607" cy="2060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+mj-lt"/>
                    </a:rPr>
                    <a:t>A</a:t>
                  </a:r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AB5A4115-C2CF-4FA3-BC15-7EC57B9CE001}"/>
                    </a:ext>
                  </a:extLst>
                </p:cNvPr>
                <p:cNvCxnSpPr>
                  <a:stCxn id="106" idx="5"/>
                </p:cNvCxnSpPr>
                <p:nvPr/>
              </p:nvCxnSpPr>
              <p:spPr>
                <a:xfrm flipV="1">
                  <a:off x="849537" y="782240"/>
                  <a:ext cx="1079276" cy="486447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headEnd type="arrow" w="med" len="lg"/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AF19272D-EF4A-457A-8755-4ABD82DD8DC0}"/>
                    </a:ext>
                  </a:extLst>
                </p:cNvPr>
                <p:cNvCxnSpPr/>
                <p:nvPr/>
              </p:nvCxnSpPr>
              <p:spPr>
                <a:xfrm>
                  <a:off x="1925241" y="775097"/>
                  <a:ext cx="767953" cy="1282303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headEnd type="arrow" w="med" len="lg"/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197B9268-A8AB-4D8C-98E1-FF3FE0A0A600}"/>
                    </a:ext>
                  </a:extLst>
                </p:cNvPr>
                <p:cNvCxnSpPr/>
                <p:nvPr/>
              </p:nvCxnSpPr>
              <p:spPr>
                <a:xfrm flipH="1">
                  <a:off x="1232297" y="2046684"/>
                  <a:ext cx="1464470" cy="928688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headEnd type="arrow" w="med" len="lg"/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B04B9E9B-FBB7-4B15-B673-CEC37D5737A3}"/>
                    </a:ext>
                  </a:extLst>
                </p:cNvPr>
                <p:cNvCxnSpPr>
                  <a:endCxn id="106" idx="3"/>
                </p:cNvCxnSpPr>
                <p:nvPr/>
              </p:nvCxnSpPr>
              <p:spPr>
                <a:xfrm flipH="1" flipV="1">
                  <a:off x="833078" y="1301605"/>
                  <a:ext cx="409936" cy="1677339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headEnd type="arrow" w="med" len="lg"/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2" name="Rectangle 138">
                  <a:extLst>
                    <a:ext uri="{FF2B5EF4-FFF2-40B4-BE49-F238E27FC236}">
                      <a16:creationId xmlns:a16="http://schemas.microsoft.com/office/drawing/2014/main" id="{7A70852D-2DCF-47CD-A9FB-57A0ABB327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5125" y="2917825"/>
                  <a:ext cx="92005" cy="2060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+mj-lt"/>
                    </a:rPr>
                    <a:t>B</a:t>
                  </a:r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113" name="Rectangle 138">
                  <a:extLst>
                    <a:ext uri="{FF2B5EF4-FFF2-40B4-BE49-F238E27FC236}">
                      <a16:creationId xmlns:a16="http://schemas.microsoft.com/office/drawing/2014/main" id="{7B1F4DAE-4667-4340-851A-24F62C6D9B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84289" y="589961"/>
                  <a:ext cx="104273" cy="2060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+mj-lt"/>
                    </a:rPr>
                    <a:t>D</a:t>
                  </a:r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114" name="Rectangle 138">
                  <a:extLst>
                    <a:ext uri="{FF2B5EF4-FFF2-40B4-BE49-F238E27FC236}">
                      <a16:creationId xmlns:a16="http://schemas.microsoft.com/office/drawing/2014/main" id="{C0017511-9429-42C8-910F-80EDA65D76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10849" y="2092529"/>
                  <a:ext cx="92005" cy="2060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+mj-lt"/>
                    </a:rPr>
                    <a:t>C</a:t>
                  </a:r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115" name="Arc 114">
                  <a:extLst>
                    <a:ext uri="{FF2B5EF4-FFF2-40B4-BE49-F238E27FC236}">
                      <a16:creationId xmlns:a16="http://schemas.microsoft.com/office/drawing/2014/main" id="{679DD97E-F952-45C3-AF66-B5CF4ABA7AD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710928" y="564357"/>
                  <a:ext cx="457200" cy="457200"/>
                </a:xfrm>
                <a:prstGeom prst="arc">
                  <a:avLst>
                    <a:gd name="adj1" fmla="val 3584606"/>
                    <a:gd name="adj2" fmla="val 9647242"/>
                  </a:avLst>
                </a:prstGeom>
                <a:ln w="3175">
                  <a:solidFill>
                    <a:srgbClr val="C00000"/>
                  </a:solidFill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</a:endParaRPr>
                </a:p>
              </p:txBody>
            </p:sp>
            <p:sp>
              <p:nvSpPr>
                <p:cNvPr id="116" name="Arc 115">
                  <a:extLst>
                    <a:ext uri="{FF2B5EF4-FFF2-40B4-BE49-F238E27FC236}">
                      <a16:creationId xmlns:a16="http://schemas.microsoft.com/office/drawing/2014/main" id="{C7CD95F2-B559-4D52-AB65-3F803A4413E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09651" y="2731294"/>
                  <a:ext cx="457200" cy="457200"/>
                </a:xfrm>
                <a:prstGeom prst="arc">
                  <a:avLst>
                    <a:gd name="adj1" fmla="val 15459042"/>
                    <a:gd name="adj2" fmla="val 19593608"/>
                  </a:avLst>
                </a:prstGeom>
                <a:ln w="3175">
                  <a:solidFill>
                    <a:srgbClr val="C00000"/>
                  </a:solidFill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</a:endParaRPr>
                </a:p>
              </p:txBody>
            </p:sp>
          </p:grpSp>
          <p:sp>
            <p:nvSpPr>
              <p:cNvPr id="105" name="Arc 104">
                <a:extLst>
                  <a:ext uri="{FF2B5EF4-FFF2-40B4-BE49-F238E27FC236}">
                    <a16:creationId xmlns:a16="http://schemas.microsoft.com/office/drawing/2014/main" id="{2DAD0670-2991-4E0C-AA81-9B32336EF77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6029" y="1045369"/>
                <a:ext cx="457200" cy="457200"/>
              </a:xfrm>
              <a:prstGeom prst="arc">
                <a:avLst>
                  <a:gd name="adj1" fmla="val 20302150"/>
                  <a:gd name="adj2" fmla="val 4810181"/>
                </a:avLst>
              </a:prstGeom>
              <a:ln w="3175">
                <a:solidFill>
                  <a:srgbClr val="C00000"/>
                </a:solidFill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+mj-lt"/>
                </a:endParaRP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DB769FFF-1CFE-4536-B7C1-E4183618DFF2}"/>
                </a:ext>
              </a:extLst>
            </p:cNvPr>
            <p:cNvGrpSpPr/>
            <p:nvPr/>
          </p:nvGrpSpPr>
          <p:grpSpPr>
            <a:xfrm>
              <a:off x="1096983" y="2340943"/>
              <a:ext cx="1790409" cy="2109752"/>
              <a:chOff x="3535447" y="4170641"/>
              <a:chExt cx="1193606" cy="1406501"/>
            </a:xfrm>
          </p:grpSpPr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EA042DB7-6304-4CB1-9266-A612CFBF418B}"/>
                  </a:ext>
                </a:extLst>
              </p:cNvPr>
              <p:cNvCxnSpPr/>
              <p:nvPr/>
            </p:nvCxnSpPr>
            <p:spPr>
              <a:xfrm>
                <a:off x="3535447" y="4470788"/>
                <a:ext cx="1193606" cy="520021"/>
              </a:xfrm>
              <a:prstGeom prst="straightConnector1">
                <a:avLst/>
              </a:prstGeom>
              <a:ln w="3175">
                <a:solidFill>
                  <a:srgbClr val="006600"/>
                </a:solidFill>
                <a:tailEnd type="arrow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BEEA0FB5-831B-48AE-8153-EECD9363722A}"/>
                  </a:ext>
                </a:extLst>
              </p:cNvPr>
              <p:cNvCxnSpPr/>
              <p:nvPr/>
            </p:nvCxnSpPr>
            <p:spPr>
              <a:xfrm flipV="1">
                <a:off x="3790223" y="4170641"/>
                <a:ext cx="460690" cy="1406501"/>
              </a:xfrm>
              <a:prstGeom prst="line">
                <a:avLst/>
              </a:prstGeom>
              <a:ln w="3175">
                <a:solidFill>
                  <a:srgbClr val="006600"/>
                </a:solidFill>
                <a:tailEnd type="arrow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D87FE01-1240-413D-A3C7-3363B49D190A}"/>
              </a:ext>
            </a:extLst>
          </p:cNvPr>
          <p:cNvGrpSpPr/>
          <p:nvPr/>
        </p:nvGrpSpPr>
        <p:grpSpPr>
          <a:xfrm>
            <a:off x="6095487" y="1735628"/>
            <a:ext cx="2271051" cy="2699456"/>
            <a:chOff x="6482260" y="1657013"/>
            <a:chExt cx="2271051" cy="2699456"/>
          </a:xfrm>
        </p:grpSpPr>
        <p:sp>
          <p:nvSpPr>
            <p:cNvPr id="118" name="Rectangle 82">
              <a:extLst>
                <a:ext uri="{FF2B5EF4-FFF2-40B4-BE49-F238E27FC236}">
                  <a16:creationId xmlns:a16="http://schemas.microsoft.com/office/drawing/2014/main" id="{8DBEC17A-DB94-4E65-967D-903E6B1AB16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618275" y="2346139"/>
              <a:ext cx="70253" cy="70253"/>
            </a:xfrm>
            <a:prstGeom prst="triangl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+mj-lt"/>
              </a:endParaRPr>
            </a:p>
          </p:txBody>
        </p:sp>
        <p:sp>
          <p:nvSpPr>
            <p:cNvPr id="119" name="Rectangle 138">
              <a:extLst>
                <a:ext uri="{FF2B5EF4-FFF2-40B4-BE49-F238E27FC236}">
                  <a16:creationId xmlns:a16="http://schemas.microsoft.com/office/drawing/2014/main" id="{C2DE3DDB-936F-4DBF-9CEE-8138B9143E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2260" y="2308982"/>
              <a:ext cx="10099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A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3EFC066D-731F-413E-924C-7AD06BBF814D}"/>
                </a:ext>
              </a:extLst>
            </p:cNvPr>
            <p:cNvCxnSpPr>
              <a:stCxn id="118" idx="5"/>
            </p:cNvCxnSpPr>
            <p:nvPr/>
          </p:nvCxnSpPr>
          <p:spPr>
            <a:xfrm flipV="1">
              <a:off x="6670965" y="1862190"/>
              <a:ext cx="1151672" cy="51907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  <a:headEnd type="arrow" w="med" len="lg"/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C135DEC0-9950-4A85-8F25-9C0EA224376F}"/>
                </a:ext>
              </a:extLst>
            </p:cNvPr>
            <p:cNvCxnSpPr/>
            <p:nvPr/>
          </p:nvCxnSpPr>
          <p:spPr>
            <a:xfrm>
              <a:off x="7818826" y="1854568"/>
              <a:ext cx="819466" cy="136831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  <a:headEnd type="arrow" w="med" len="lg"/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FBC6F2CB-53F3-4B0D-B6CE-94B63E676DEA}"/>
                </a:ext>
              </a:extLst>
            </p:cNvPr>
            <p:cNvCxnSpPr/>
            <p:nvPr/>
          </p:nvCxnSpPr>
          <p:spPr>
            <a:xfrm flipH="1">
              <a:off x="7079400" y="3211450"/>
              <a:ext cx="1562704" cy="99098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  <a:headEnd type="arrow" w="med" len="lg"/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2DA0EDE1-1C2B-48D0-8E5B-5DEF8BEAF86C}"/>
                </a:ext>
              </a:extLst>
            </p:cNvPr>
            <p:cNvCxnSpPr>
              <a:endCxn id="118" idx="3"/>
            </p:cNvCxnSpPr>
            <p:nvPr/>
          </p:nvCxnSpPr>
          <p:spPr>
            <a:xfrm flipH="1" flipV="1">
              <a:off x="6653402" y="2416393"/>
              <a:ext cx="437434" cy="1789851"/>
            </a:xfrm>
            <a:prstGeom prst="line">
              <a:avLst/>
            </a:prstGeom>
            <a:ln>
              <a:solidFill>
                <a:srgbClr val="0000FF"/>
              </a:solidFill>
              <a:headEnd type="arrow" w="med" len="lg"/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Rectangle 138">
              <a:extLst>
                <a:ext uri="{FF2B5EF4-FFF2-40B4-BE49-F238E27FC236}">
                  <a16:creationId xmlns:a16="http://schemas.microsoft.com/office/drawing/2014/main" id="{6BBD0711-C57C-4A6C-AFDF-9B49319DB4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1685" y="4141025"/>
              <a:ext cx="9618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B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25" name="Rectangle 138">
              <a:extLst>
                <a:ext uri="{FF2B5EF4-FFF2-40B4-BE49-F238E27FC236}">
                  <a16:creationId xmlns:a16="http://schemas.microsoft.com/office/drawing/2014/main" id="{010F642F-D6A7-4A7D-9CFA-B4EE199FC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1835" y="1657013"/>
              <a:ext cx="10900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D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26" name="Rectangle 138">
              <a:extLst>
                <a:ext uri="{FF2B5EF4-FFF2-40B4-BE49-F238E27FC236}">
                  <a16:creationId xmlns:a16="http://schemas.microsoft.com/office/drawing/2014/main" id="{88109B61-89F9-4925-9B23-AF28525AC1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7131" y="3260370"/>
              <a:ext cx="9618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C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graphicFrame>
        <p:nvGraphicFramePr>
          <p:cNvPr id="127" name="Table 129">
            <a:extLst>
              <a:ext uri="{FF2B5EF4-FFF2-40B4-BE49-F238E27FC236}">
                <a16:creationId xmlns:a16="http://schemas.microsoft.com/office/drawing/2014/main" id="{774F43AA-9287-40A6-9FF5-25893B33906B}"/>
              </a:ext>
            </a:extLst>
          </p:cNvPr>
          <p:cNvGraphicFramePr>
            <a:graphicFrameLocks noGrp="1"/>
          </p:cNvGraphicFramePr>
          <p:nvPr/>
        </p:nvGraphicFramePr>
        <p:xfrm>
          <a:off x="2311920" y="3936102"/>
          <a:ext cx="567560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780">
                  <a:extLst>
                    <a:ext uri="{9D8B030D-6E8A-4147-A177-3AD203B41FA5}">
                      <a16:colId xmlns:a16="http://schemas.microsoft.com/office/drawing/2014/main" val="696287376"/>
                    </a:ext>
                  </a:extLst>
                </a:gridCol>
                <a:gridCol w="283780">
                  <a:extLst>
                    <a:ext uri="{9D8B030D-6E8A-4147-A177-3AD203B41FA5}">
                      <a16:colId xmlns:a16="http://schemas.microsoft.com/office/drawing/2014/main" val="565849602"/>
                    </a:ext>
                  </a:extLst>
                </a:gridCol>
              </a:tblGrid>
              <a:tr h="31823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m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51564572"/>
                  </a:ext>
                </a:extLst>
              </a:tr>
              <a:tr h="31823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6</a:t>
                      </a: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0032080"/>
                  </a:ext>
                </a:extLst>
              </a:tr>
              <a:tr h="31823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df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4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37686236"/>
                  </a:ext>
                </a:extLst>
              </a:tr>
            </a:tbl>
          </a:graphicData>
        </a:graphic>
      </p:graphicFrame>
      <p:graphicFrame>
        <p:nvGraphicFramePr>
          <p:cNvPr id="128" name="Table 129">
            <a:extLst>
              <a:ext uri="{FF2B5EF4-FFF2-40B4-BE49-F238E27FC236}">
                <a16:creationId xmlns:a16="http://schemas.microsoft.com/office/drawing/2014/main" id="{B8842A47-25D6-4401-856E-595986F2240A}"/>
              </a:ext>
            </a:extLst>
          </p:cNvPr>
          <p:cNvGraphicFramePr>
            <a:graphicFrameLocks noGrp="1"/>
          </p:cNvGraphicFramePr>
          <p:nvPr/>
        </p:nvGraphicFramePr>
        <p:xfrm>
          <a:off x="5013895" y="3936102"/>
          <a:ext cx="567560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780">
                  <a:extLst>
                    <a:ext uri="{9D8B030D-6E8A-4147-A177-3AD203B41FA5}">
                      <a16:colId xmlns:a16="http://schemas.microsoft.com/office/drawing/2014/main" val="696287376"/>
                    </a:ext>
                  </a:extLst>
                </a:gridCol>
                <a:gridCol w="283780">
                  <a:extLst>
                    <a:ext uri="{9D8B030D-6E8A-4147-A177-3AD203B41FA5}">
                      <a16:colId xmlns:a16="http://schemas.microsoft.com/office/drawing/2014/main" val="565849602"/>
                    </a:ext>
                  </a:extLst>
                </a:gridCol>
              </a:tblGrid>
              <a:tr h="31823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m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12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51564572"/>
                  </a:ext>
                </a:extLst>
              </a:tr>
              <a:tr h="31823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6</a:t>
                      </a: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0032080"/>
                  </a:ext>
                </a:extLst>
              </a:tr>
              <a:tr h="31823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df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6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37686236"/>
                  </a:ext>
                </a:extLst>
              </a:tr>
            </a:tbl>
          </a:graphicData>
        </a:graphic>
      </p:graphicFrame>
      <p:graphicFrame>
        <p:nvGraphicFramePr>
          <p:cNvPr id="129" name="Table 129">
            <a:extLst>
              <a:ext uri="{FF2B5EF4-FFF2-40B4-BE49-F238E27FC236}">
                <a16:creationId xmlns:a16="http://schemas.microsoft.com/office/drawing/2014/main" id="{4E429D1C-CFF6-4C4D-8C05-79F098B96CBC}"/>
              </a:ext>
            </a:extLst>
          </p:cNvPr>
          <p:cNvGraphicFramePr>
            <a:graphicFrameLocks noGrp="1"/>
          </p:cNvGraphicFramePr>
          <p:nvPr/>
        </p:nvGraphicFramePr>
        <p:xfrm>
          <a:off x="7625696" y="3936102"/>
          <a:ext cx="567560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780">
                  <a:extLst>
                    <a:ext uri="{9D8B030D-6E8A-4147-A177-3AD203B41FA5}">
                      <a16:colId xmlns:a16="http://schemas.microsoft.com/office/drawing/2014/main" val="696287376"/>
                    </a:ext>
                  </a:extLst>
                </a:gridCol>
                <a:gridCol w="283780">
                  <a:extLst>
                    <a:ext uri="{9D8B030D-6E8A-4147-A177-3AD203B41FA5}">
                      <a16:colId xmlns:a16="http://schemas.microsoft.com/office/drawing/2014/main" val="565849602"/>
                    </a:ext>
                  </a:extLst>
                </a:gridCol>
              </a:tblGrid>
              <a:tr h="31823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m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8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51564572"/>
                  </a:ext>
                </a:extLst>
              </a:tr>
              <a:tr h="31823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6</a:t>
                      </a: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0032080"/>
                  </a:ext>
                </a:extLst>
              </a:tr>
              <a:tr h="31823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df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2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3768623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18EB974-9555-4CC4-B090-351ACD478AD7}"/>
              </a:ext>
            </a:extLst>
          </p:cNvPr>
          <p:cNvSpPr txBox="1"/>
          <p:nvPr/>
        </p:nvSpPr>
        <p:spPr>
          <a:xfrm>
            <a:off x="2850205" y="4377448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/>
              <a:t>true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D4D70EE-FB0A-448F-8688-372748425119}"/>
              </a:ext>
            </a:extLst>
          </p:cNvPr>
          <p:cNvSpPr txBox="1"/>
          <p:nvPr/>
        </p:nvSpPr>
        <p:spPr>
          <a:xfrm>
            <a:off x="8119355" y="4377448"/>
            <a:ext cx="797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/>
              <a:t>pseudo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4DEBBBA9-7C07-4095-98DE-CC55C6BFEA48}"/>
              </a:ext>
            </a:extLst>
          </p:cNvPr>
          <p:cNvSpPr txBox="1"/>
          <p:nvPr/>
        </p:nvSpPr>
        <p:spPr>
          <a:xfrm>
            <a:off x="5509100" y="4377448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/>
              <a:t>true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17F050-B6B3-4AD5-858C-CE3B0256AC8E}"/>
              </a:ext>
            </a:extLst>
          </p:cNvPr>
          <p:cNvSpPr txBox="1"/>
          <p:nvPr/>
        </p:nvSpPr>
        <p:spPr>
          <a:xfrm>
            <a:off x="1928192" y="3051313"/>
            <a:ext cx="784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6 dists</a:t>
            </a:r>
          </a:p>
          <a:p>
            <a:r>
              <a:rPr lang="en-US" sz="1400"/>
              <a:t>4 angles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F81E11F-1689-4834-8575-59A172CC4768}"/>
              </a:ext>
            </a:extLst>
          </p:cNvPr>
          <p:cNvSpPr txBox="1"/>
          <p:nvPr/>
        </p:nvSpPr>
        <p:spPr>
          <a:xfrm>
            <a:off x="4316896" y="2726635"/>
            <a:ext cx="784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8 dists</a:t>
            </a:r>
          </a:p>
          <a:p>
            <a:r>
              <a:rPr lang="en-US" sz="1400"/>
              <a:t>4 angles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B3099781-999C-44F4-B1B7-4D8414249C7B}"/>
              </a:ext>
            </a:extLst>
          </p:cNvPr>
          <p:cNvSpPr txBox="1"/>
          <p:nvPr/>
        </p:nvSpPr>
        <p:spPr>
          <a:xfrm>
            <a:off x="6881192" y="2875721"/>
            <a:ext cx="6523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8 dists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4DD20D6-B217-4E2F-9C47-865BEB8DDD5B}"/>
              </a:ext>
            </a:extLst>
          </p:cNvPr>
          <p:cNvGrpSpPr/>
          <p:nvPr/>
        </p:nvGrpSpPr>
        <p:grpSpPr>
          <a:xfrm rot="746246">
            <a:off x="6129112" y="2394203"/>
            <a:ext cx="2340168" cy="2081517"/>
            <a:chOff x="957345" y="2315547"/>
            <a:chExt cx="2340168" cy="2081517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55CB562-BA55-44DD-88FE-CF7F7A9C6028}"/>
                </a:ext>
              </a:extLst>
            </p:cNvPr>
            <p:cNvCxnSpPr>
              <a:cxnSpLocks/>
            </p:cNvCxnSpPr>
            <p:nvPr/>
          </p:nvCxnSpPr>
          <p:spPr>
            <a:xfrm rot="1200000" flipV="1">
              <a:off x="957345" y="2315547"/>
              <a:ext cx="1151672" cy="519077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lg"/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3F123AB-BD49-4122-88E4-7F74EB447BA8}"/>
                </a:ext>
              </a:extLst>
            </p:cNvPr>
            <p:cNvCxnSpPr>
              <a:cxnSpLocks/>
            </p:cNvCxnSpPr>
            <p:nvPr/>
          </p:nvCxnSpPr>
          <p:spPr>
            <a:xfrm rot="20400000">
              <a:off x="2365816" y="2342031"/>
              <a:ext cx="819466" cy="1368317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lg"/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0AD691F-C5FA-4B1F-BE16-256DAFBCD45B}"/>
                </a:ext>
              </a:extLst>
            </p:cNvPr>
            <p:cNvCxnSpPr>
              <a:cxnSpLocks/>
            </p:cNvCxnSpPr>
            <p:nvPr/>
          </p:nvCxnSpPr>
          <p:spPr>
            <a:xfrm rot="480000" flipH="1">
              <a:off x="1734809" y="3406082"/>
              <a:ext cx="1562704" cy="990982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lg"/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0653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/>
              <a:t>B. Error Propagation; 1. Simple</a:t>
            </a:r>
          </a:p>
          <a:p>
            <a:pPr lvl="1"/>
            <a:r>
              <a:rPr lang="en-US"/>
              <a:t>b</a:t>
            </a:r>
            <a:r>
              <a:rPr lang="en-US" dirty="0"/>
              <a:t>. Error of a Series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3"/>
            <a:r>
              <a:rPr lang="en-US" sz="1800">
                <a:effectLst/>
                <a:latin typeface="Calibri" panose="020F0502020204030204" pitchFamily="34" charset="0"/>
              </a:rPr>
              <a:t>The same error occurring multiple times.</a:t>
            </a:r>
          </a:p>
          <a:p>
            <a:pPr lvl="3"/>
            <a:endParaRPr lang="en-US"/>
          </a:p>
          <a:p>
            <a:pPr lvl="3"/>
            <a:r>
              <a:rPr lang="en-US" sz="1600"/>
              <a:t>Example: </a:t>
            </a:r>
            <a:r>
              <a:rPr lang="en-US" sz="1600" dirty="0"/>
              <a:t>Each time they set up a level, a survey crew can determine an elevation difference to ±0.015 ft. What is </a:t>
            </a:r>
            <a:r>
              <a:rPr lang="en-US" sz="1600"/>
              <a:t>their expected misclosure </a:t>
            </a:r>
            <a:r>
              <a:rPr lang="en-US" sz="1600" dirty="0"/>
              <a:t>on this loop?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65417078"/>
              </p:ext>
            </p:extLst>
          </p:nvPr>
        </p:nvGraphicFramePr>
        <p:xfrm>
          <a:off x="1558595" y="1689975"/>
          <a:ext cx="1104552" cy="368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7" imgW="18288000" imgH="6096000" progId="Equation.DSMT4">
                  <p:embed/>
                </p:oleObj>
              </mc:Choice>
              <mc:Fallback>
                <p:oleObj name="Equation" r:id="rId7" imgW="18288000" imgH="60960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8595" y="1689975"/>
                        <a:ext cx="1104552" cy="3680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utoShape 59">
            <a:extLst>
              <a:ext uri="{FF2B5EF4-FFF2-40B4-BE49-F238E27FC236}">
                <a16:creationId xmlns:a16="http://schemas.microsoft.com/office/drawing/2014/main" id="{312653A2-E0ED-4997-BDC9-3CD5B8A4795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740025" y="4344988"/>
            <a:ext cx="31242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5645" name="Picture 61">
            <a:extLst>
              <a:ext uri="{FF2B5EF4-FFF2-40B4-BE49-F238E27FC236}">
                <a16:creationId xmlns:a16="http://schemas.microsoft.com/office/drawing/2014/main" id="{FCD4180E-C07E-42FC-A162-577B4CAB7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025" y="4344988"/>
            <a:ext cx="31242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A47FD3-E02C-4742-9163-61B2B37382C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29" y="3522438"/>
            <a:ext cx="3127519" cy="2237426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2E1354E-648F-4A12-B0DB-7667678F3F07}"/>
              </a:ext>
            </a:extLst>
          </p:cNvPr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667821623"/>
              </p:ext>
            </p:extLst>
          </p:nvPr>
        </p:nvGraphicFramePr>
        <p:xfrm>
          <a:off x="5243676" y="3736756"/>
          <a:ext cx="1491651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11" imgW="26517600" imgH="12192000" progId="Equation.DSMT4">
                  <p:embed/>
                </p:oleObj>
              </mc:Choice>
              <mc:Fallback>
                <p:oleObj name="Equation" r:id="rId11" imgW="26517600" imgH="121920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3676" y="3736756"/>
                        <a:ext cx="1491651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35774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F1FECC-1E34-42F6-93E9-C97280415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886968"/>
            <a:ext cx="7886700" cy="5358814"/>
          </a:xfrm>
        </p:spPr>
        <p:txBody>
          <a:bodyPr/>
          <a:lstStyle/>
          <a:p>
            <a:r>
              <a:rPr lang="en-US" dirty="0"/>
              <a:t>E. Weights; 1. Vertical – Leveling</a:t>
            </a:r>
          </a:p>
          <a:p>
            <a:pPr lvl="1"/>
            <a:r>
              <a:rPr lang="en-US" dirty="0"/>
              <a:t>Distance</a:t>
            </a:r>
          </a:p>
          <a:p>
            <a:pPr lvl="1"/>
            <a:r>
              <a:rPr lang="en-US" dirty="0"/>
              <a:t>Set ups</a:t>
            </a:r>
          </a:p>
          <a:p>
            <a:pPr lvl="1"/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D19BDC4-86D7-4B26-8A21-C5357D135141}"/>
              </a:ext>
            </a:extLst>
          </p:cNvPr>
          <p:cNvGrpSpPr/>
          <p:nvPr/>
        </p:nvGrpSpPr>
        <p:grpSpPr>
          <a:xfrm>
            <a:off x="1164800" y="2088372"/>
            <a:ext cx="6654951" cy="3154536"/>
            <a:chOff x="503319" y="2010550"/>
            <a:chExt cx="6654951" cy="315453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DE40F04-4EA3-4DC7-97D6-740EFE558014}"/>
                </a:ext>
              </a:extLst>
            </p:cNvPr>
            <p:cNvGrpSpPr/>
            <p:nvPr/>
          </p:nvGrpSpPr>
          <p:grpSpPr>
            <a:xfrm>
              <a:off x="503319" y="2010550"/>
              <a:ext cx="6654951" cy="1457420"/>
              <a:chOff x="503319" y="2010550"/>
              <a:chExt cx="6654951" cy="1457420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2740AF2E-85C6-4367-BEED-8649731899E7}"/>
                  </a:ext>
                </a:extLst>
              </p:cNvPr>
              <p:cNvGrpSpPr/>
              <p:nvPr/>
            </p:nvGrpSpPr>
            <p:grpSpPr>
              <a:xfrm>
                <a:off x="503319" y="2010550"/>
                <a:ext cx="5486400" cy="1457420"/>
                <a:chOff x="503319" y="1563077"/>
                <a:chExt cx="5486400" cy="1457420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659141A2-8C95-4395-8EE1-D0F75C83736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03319" y="1563077"/>
                  <a:ext cx="5486400" cy="989016"/>
                  <a:chOff x="521677" y="1951021"/>
                  <a:chExt cx="7725508" cy="1392652"/>
                </a:xfrm>
              </p:grpSpPr>
              <p:sp>
                <p:nvSpPr>
                  <p:cNvPr id="57" name="Rectangle 71">
                    <a:extLst>
                      <a:ext uri="{FF2B5EF4-FFF2-40B4-BE49-F238E27FC236}">
                        <a16:creationId xmlns:a16="http://schemas.microsoft.com/office/drawing/2014/main" id="{B1A3AD7D-F17E-400D-9B4E-5AA7DEB89CC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406978" y="2973053"/>
                    <a:ext cx="108346" cy="2600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200">
                        <a:solidFill>
                          <a:srgbClr val="000000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rPr>
                      <a:t>K</a:t>
                    </a:r>
                    <a:endParaRPr lang="en-US" sz="1200" dirty="0">
                      <a:solidFill>
                        <a:srgbClr val="000000"/>
                      </a:solidFill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58" name="Rectangle 68">
                    <a:extLst>
                      <a:ext uri="{FF2B5EF4-FFF2-40B4-BE49-F238E27FC236}">
                        <a16:creationId xmlns:a16="http://schemas.microsoft.com/office/drawing/2014/main" id="{71D5F4B7-C5D5-48E5-83D1-EB3CE355DC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71976" y="3083641"/>
                    <a:ext cx="67718" cy="2600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ctr"/>
                    <a:r>
                      <a:rPr lang="en-US" sz="1200" dirty="0">
                        <a:solidFill>
                          <a:srgbClr val="000000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rPr>
                      <a:t>J</a:t>
                    </a:r>
                  </a:p>
                </p:txBody>
              </p:sp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C23CF141-8946-4AE7-B8DC-E36E8B93670C}"/>
                      </a:ext>
                    </a:extLst>
                  </p:cNvPr>
                  <p:cNvSpPr/>
                  <p:nvPr/>
                </p:nvSpPr>
                <p:spPr>
                  <a:xfrm>
                    <a:off x="4886021" y="1951021"/>
                    <a:ext cx="18288" cy="796448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0">
                    <a:solidFill>
                      <a:schemeClr val="bg2">
                        <a:lumMod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</a:endParaRPr>
                  </a:p>
                </p:txBody>
              </p:sp>
              <p:grpSp>
                <p:nvGrpSpPr>
                  <p:cNvPr id="60" name="Group 59">
                    <a:extLst>
                      <a:ext uri="{FF2B5EF4-FFF2-40B4-BE49-F238E27FC236}">
                        <a16:creationId xmlns:a16="http://schemas.microsoft.com/office/drawing/2014/main" id="{5600DC64-03E2-4101-AFA9-15018B59737C}"/>
                      </a:ext>
                    </a:extLst>
                  </p:cNvPr>
                  <p:cNvGrpSpPr/>
                  <p:nvPr/>
                </p:nvGrpSpPr>
                <p:grpSpPr>
                  <a:xfrm>
                    <a:off x="7439528" y="2077739"/>
                    <a:ext cx="40022" cy="836856"/>
                    <a:chOff x="7439528" y="2101187"/>
                    <a:chExt cx="40022" cy="836856"/>
                  </a:xfrm>
                </p:grpSpPr>
                <p:grpSp>
                  <p:nvGrpSpPr>
                    <p:cNvPr id="270" name="Group 269">
                      <a:extLst>
                        <a:ext uri="{FF2B5EF4-FFF2-40B4-BE49-F238E27FC236}">
                          <a16:creationId xmlns:a16="http://schemas.microsoft.com/office/drawing/2014/main" id="{B8612D9D-7850-42A6-8756-A06D750678B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439528" y="2903515"/>
                      <a:ext cx="40022" cy="34528"/>
                      <a:chOff x="7439528" y="2903515"/>
                      <a:chExt cx="40022" cy="34528"/>
                    </a:xfrm>
                  </p:grpSpPr>
                  <p:sp>
                    <p:nvSpPr>
                      <p:cNvPr id="272" name="Line 19">
                        <a:extLst>
                          <a:ext uri="{FF2B5EF4-FFF2-40B4-BE49-F238E27FC236}">
                            <a16:creationId xmlns:a16="http://schemas.microsoft.com/office/drawing/2014/main" id="{3EF4BBAA-DBA9-4F03-B183-40FB85D5604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449729" y="2903515"/>
                        <a:ext cx="19618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273" name="Line 26">
                        <a:extLst>
                          <a:ext uri="{FF2B5EF4-FFF2-40B4-BE49-F238E27FC236}">
                            <a16:creationId xmlns:a16="http://schemas.microsoft.com/office/drawing/2014/main" id="{85EDC39E-8C77-48A6-8C76-585C2A34366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439528" y="2903515"/>
                        <a:ext cx="0" cy="34528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274" name="Line 27">
                        <a:extLst>
                          <a:ext uri="{FF2B5EF4-FFF2-40B4-BE49-F238E27FC236}">
                            <a16:creationId xmlns:a16="http://schemas.microsoft.com/office/drawing/2014/main" id="{D3C49F1A-28C7-4F5C-872F-4A17999A323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439528" y="2938043"/>
                        <a:ext cx="40022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275" name="Line 28">
                        <a:extLst>
                          <a:ext uri="{FF2B5EF4-FFF2-40B4-BE49-F238E27FC236}">
                            <a16:creationId xmlns:a16="http://schemas.microsoft.com/office/drawing/2014/main" id="{C0077DD6-EB41-4E88-8A8F-C481CB66DC8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7479549" y="2903515"/>
                        <a:ext cx="0" cy="34528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276" name="Line 29">
                        <a:extLst>
                          <a:ext uri="{FF2B5EF4-FFF2-40B4-BE49-F238E27FC236}">
                            <a16:creationId xmlns:a16="http://schemas.microsoft.com/office/drawing/2014/main" id="{B1AB00EE-4F0D-48B5-9219-B4894F41334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7439528" y="2903515"/>
                        <a:ext cx="40022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</p:grpSp>
                <p:sp>
                  <p:nvSpPr>
                    <p:cNvPr id="271" name="Rectangle 270">
                      <a:extLst>
                        <a:ext uri="{FF2B5EF4-FFF2-40B4-BE49-F238E27FC236}">
                          <a16:creationId xmlns:a16="http://schemas.microsoft.com/office/drawing/2014/main" id="{B2DB8557-78A4-48DA-B1F7-4BD21AE110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48492" y="2101187"/>
                      <a:ext cx="18288" cy="796448"/>
                    </a:xfrm>
                    <a:prstGeom prst="rect">
                      <a:avLst/>
                    </a:prstGeom>
                    <a:solidFill>
                      <a:schemeClr val="bg2">
                        <a:lumMod val="75000"/>
                      </a:schemeClr>
                    </a:solidFill>
                    <a:ln w="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>
                        <a:latin typeface="+mj-lt"/>
                      </a:endParaRPr>
                    </a:p>
                  </p:txBody>
                </p:sp>
              </p:grpSp>
              <p:sp>
                <p:nvSpPr>
                  <p:cNvPr id="61" name="Line 64">
                    <a:extLst>
                      <a:ext uri="{FF2B5EF4-FFF2-40B4-BE49-F238E27FC236}">
                        <a16:creationId xmlns:a16="http://schemas.microsoft.com/office/drawing/2014/main" id="{38C46170-6428-47B7-B773-5F6C1510845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09376" y="2585609"/>
                    <a:ext cx="2514465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FF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grpSp>
                <p:nvGrpSpPr>
                  <p:cNvPr id="62" name="Group 113">
                    <a:extLst>
                      <a:ext uri="{FF2B5EF4-FFF2-40B4-BE49-F238E27FC236}">
                        <a16:creationId xmlns:a16="http://schemas.microsoft.com/office/drawing/2014/main" id="{8F9D42AC-882F-404D-A6E3-B49B4D14462E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6133409" y="2572238"/>
                    <a:ext cx="226865" cy="401514"/>
                    <a:chOff x="5473812" y="3258212"/>
                    <a:chExt cx="1912288" cy="3384440"/>
                  </a:xfrm>
                </p:grpSpPr>
                <p:grpSp>
                  <p:nvGrpSpPr>
                    <p:cNvPr id="225" name="Group 1905">
                      <a:extLst>
                        <a:ext uri="{FF2B5EF4-FFF2-40B4-BE49-F238E27FC236}">
                          <a16:creationId xmlns:a16="http://schemas.microsoft.com/office/drawing/2014/main" id="{5D66A4EB-FC56-4DA1-AE4D-453AAF056D3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46584" y="3258212"/>
                      <a:ext cx="579803" cy="337849"/>
                      <a:chOff x="6511020" y="2181474"/>
                      <a:chExt cx="579803" cy="337849"/>
                    </a:xfrm>
                  </p:grpSpPr>
                  <p:grpSp>
                    <p:nvGrpSpPr>
                      <p:cNvPr id="252" name="Group 1872">
                        <a:extLst>
                          <a:ext uri="{FF2B5EF4-FFF2-40B4-BE49-F238E27FC236}">
                            <a16:creationId xmlns:a16="http://schemas.microsoft.com/office/drawing/2014/main" id="{EE555CB0-A29D-48DB-8D13-C714AFEDD10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511020" y="2181474"/>
                        <a:ext cx="579803" cy="189166"/>
                        <a:chOff x="6472550" y="2134126"/>
                        <a:chExt cx="644226" cy="236457"/>
                      </a:xfrm>
                    </p:grpSpPr>
                    <p:sp>
                      <p:nvSpPr>
                        <p:cNvPr id="264" name="Rectangle 263">
                          <a:extLst>
                            <a:ext uri="{FF2B5EF4-FFF2-40B4-BE49-F238E27FC236}">
                              <a16:creationId xmlns:a16="http://schemas.microsoft.com/office/drawing/2014/main" id="{F374308B-A884-4AF8-A3B8-1717165C192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015540" y="2164261"/>
                          <a:ext cx="101236" cy="190093"/>
                        </a:xfrm>
                        <a:prstGeom prst="rect">
                          <a:avLst/>
                        </a:prstGeom>
                        <a:solidFill>
                          <a:srgbClr val="92D050"/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265" name="Rectangle 264">
                          <a:extLst>
                            <a:ext uri="{FF2B5EF4-FFF2-40B4-BE49-F238E27FC236}">
                              <a16:creationId xmlns:a16="http://schemas.microsoft.com/office/drawing/2014/main" id="{71498D70-B8C8-48B6-9C20-2D9B0089074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18408" y="2166582"/>
                          <a:ext cx="45719" cy="197047"/>
                        </a:xfrm>
                        <a:prstGeom prst="rect">
                          <a:avLst/>
                        </a:prstGeom>
                        <a:solidFill>
                          <a:srgbClr val="92D050"/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266" name="Rounded Rectangle 318">
                          <a:extLst>
                            <a:ext uri="{FF2B5EF4-FFF2-40B4-BE49-F238E27FC236}">
                              <a16:creationId xmlns:a16="http://schemas.microsoft.com/office/drawing/2014/main" id="{A7483E08-546D-4B37-BB15-96D94A4A46B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59621" y="2134126"/>
                          <a:ext cx="461064" cy="236456"/>
                        </a:xfrm>
                        <a:prstGeom prst="roundRect">
                          <a:avLst/>
                        </a:prstGeom>
                        <a:solidFill>
                          <a:srgbClr val="008000"/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267" name="Rectangle 266">
                          <a:extLst>
                            <a:ext uri="{FF2B5EF4-FFF2-40B4-BE49-F238E27FC236}">
                              <a16:creationId xmlns:a16="http://schemas.microsoft.com/office/drawing/2014/main" id="{9EF527E3-7048-460A-A1B2-714DBFC4F7A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72550" y="2205991"/>
                          <a:ext cx="45719" cy="108956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268" name="Rounded Rectangle 320">
                          <a:extLst>
                            <a:ext uri="{FF2B5EF4-FFF2-40B4-BE49-F238E27FC236}">
                              <a16:creationId xmlns:a16="http://schemas.microsoft.com/office/drawing/2014/main" id="{7FDB9E0F-0A8F-4629-B1A7-62EA32A115D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72955" y="2194400"/>
                          <a:ext cx="337426" cy="176183"/>
                        </a:xfrm>
                        <a:prstGeom prst="roundRect">
                          <a:avLst/>
                        </a:prstGeom>
                        <a:solidFill>
                          <a:srgbClr val="92D050"/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269" name="Oval 268">
                          <a:extLst>
                            <a:ext uri="{FF2B5EF4-FFF2-40B4-BE49-F238E27FC236}">
                              <a16:creationId xmlns:a16="http://schemas.microsoft.com/office/drawing/2014/main" id="{F413F4BD-17C8-4B00-B539-56EB1A51CC6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858411" y="2247719"/>
                          <a:ext cx="121061" cy="104319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chemeClr val="tx1">
                                <a:lumMod val="75000"/>
                                <a:lumOff val="25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tx1">
                                <a:lumMod val="75000"/>
                                <a:lumOff val="25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  <a:shade val="100000"/>
                                <a:satMod val="115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253" name="Rectangle 252">
                        <a:extLst>
                          <a:ext uri="{FF2B5EF4-FFF2-40B4-BE49-F238E27FC236}">
                            <a16:creationId xmlns:a16="http://schemas.microsoft.com/office/drawing/2014/main" id="{C0EFD631-446A-4CAE-BDE2-469EB8A6FED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14969" y="2379856"/>
                        <a:ext cx="373229" cy="41728"/>
                      </a:xfrm>
                      <a:prstGeom prst="rect">
                        <a:avLst/>
                      </a:prstGeom>
                      <a:solidFill>
                        <a:srgbClr val="008000"/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grpSp>
                    <p:nvGrpSpPr>
                      <p:cNvPr id="254" name="Group 72">
                        <a:extLst>
                          <a:ext uri="{FF2B5EF4-FFF2-40B4-BE49-F238E27FC236}">
                            <a16:creationId xmlns:a16="http://schemas.microsoft.com/office/drawing/2014/main" id="{632F22FE-D271-437A-B801-106952A3BA8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808119" y="2422872"/>
                        <a:ext cx="73152" cy="57607"/>
                        <a:chOff x="5646283" y="853457"/>
                        <a:chExt cx="73152" cy="64008"/>
                      </a:xfrm>
                    </p:grpSpPr>
                    <p:sp>
                      <p:nvSpPr>
                        <p:cNvPr id="262" name="Rectangle 261">
                          <a:extLst>
                            <a:ext uri="{FF2B5EF4-FFF2-40B4-BE49-F238E27FC236}">
                              <a16:creationId xmlns:a16="http://schemas.microsoft.com/office/drawing/2014/main" id="{5269410E-3C9F-4F21-AC6B-566E18D7AFD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668776" y="853457"/>
                          <a:ext cx="27432" cy="64008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263" name="Rectangle 262">
                          <a:extLst>
                            <a:ext uri="{FF2B5EF4-FFF2-40B4-BE49-F238E27FC236}">
                              <a16:creationId xmlns:a16="http://schemas.microsoft.com/office/drawing/2014/main" id="{699351B9-0635-48AD-B405-8AEBEA9155F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646283" y="870061"/>
                          <a:ext cx="73152" cy="27432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50000"/>
                          </a:schemeClr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255" name="Rectangle 254">
                        <a:extLst>
                          <a:ext uri="{FF2B5EF4-FFF2-40B4-BE49-F238E27FC236}">
                            <a16:creationId xmlns:a16="http://schemas.microsoft.com/office/drawing/2014/main" id="{DDA263C7-704C-4EF8-A1AC-68B28D9857F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60485" y="2478176"/>
                        <a:ext cx="293255" cy="41147"/>
                      </a:xfrm>
                      <a:prstGeom prst="rect">
                        <a:avLst/>
                      </a:prstGeom>
                      <a:solidFill>
                        <a:srgbClr val="008000"/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grpSp>
                    <p:nvGrpSpPr>
                      <p:cNvPr id="256" name="Group 71">
                        <a:extLst>
                          <a:ext uri="{FF2B5EF4-FFF2-40B4-BE49-F238E27FC236}">
                            <a16:creationId xmlns:a16="http://schemas.microsoft.com/office/drawing/2014/main" id="{355420DB-AD44-4B1E-940B-905552EA5F8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56423" y="2420912"/>
                        <a:ext cx="73152" cy="57607"/>
                        <a:chOff x="5646283" y="853457"/>
                        <a:chExt cx="73152" cy="64008"/>
                      </a:xfrm>
                    </p:grpSpPr>
                    <p:sp>
                      <p:nvSpPr>
                        <p:cNvPr id="260" name="Rectangle 259">
                          <a:extLst>
                            <a:ext uri="{FF2B5EF4-FFF2-40B4-BE49-F238E27FC236}">
                              <a16:creationId xmlns:a16="http://schemas.microsoft.com/office/drawing/2014/main" id="{063875CF-6114-4057-95EF-EC4DA943881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668776" y="853457"/>
                          <a:ext cx="27432" cy="64008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261" name="Rectangle 260">
                          <a:extLst>
                            <a:ext uri="{FF2B5EF4-FFF2-40B4-BE49-F238E27FC236}">
                              <a16:creationId xmlns:a16="http://schemas.microsoft.com/office/drawing/2014/main" id="{F1500DD4-5D39-40E1-82D6-8F7A2E101A7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646283" y="870061"/>
                          <a:ext cx="73152" cy="27432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50000"/>
                          </a:schemeClr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257" name="Group 72">
                        <a:extLst>
                          <a:ext uri="{FF2B5EF4-FFF2-40B4-BE49-F238E27FC236}">
                            <a16:creationId xmlns:a16="http://schemas.microsoft.com/office/drawing/2014/main" id="{15AFCCCE-C047-4B67-B634-9E5A94670C2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867299" y="2422872"/>
                        <a:ext cx="73152" cy="57607"/>
                        <a:chOff x="5646283" y="853457"/>
                        <a:chExt cx="73152" cy="64008"/>
                      </a:xfrm>
                    </p:grpSpPr>
                    <p:sp>
                      <p:nvSpPr>
                        <p:cNvPr id="258" name="Rectangle 257">
                          <a:extLst>
                            <a:ext uri="{FF2B5EF4-FFF2-40B4-BE49-F238E27FC236}">
                              <a16:creationId xmlns:a16="http://schemas.microsoft.com/office/drawing/2014/main" id="{2A4EE4C0-241E-4DB9-97F8-481FA136B26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668776" y="853457"/>
                          <a:ext cx="27432" cy="64008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259" name="Rectangle 258">
                          <a:extLst>
                            <a:ext uri="{FF2B5EF4-FFF2-40B4-BE49-F238E27FC236}">
                              <a16:creationId xmlns:a16="http://schemas.microsoft.com/office/drawing/2014/main" id="{71616AA6-4641-465B-BDB4-5C37B360EF6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646283" y="870061"/>
                          <a:ext cx="73152" cy="27432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50000"/>
                          </a:schemeClr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26" name="Group 1924">
                      <a:extLst>
                        <a:ext uri="{FF2B5EF4-FFF2-40B4-BE49-F238E27FC236}">
                          <a16:creationId xmlns:a16="http://schemas.microsoft.com/office/drawing/2014/main" id="{0960DFA6-2347-4CF9-B09C-C32298FBC23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473812" y="3597179"/>
                      <a:ext cx="1912288" cy="3045473"/>
                      <a:chOff x="1812899" y="3196301"/>
                      <a:chExt cx="1912288" cy="3045473"/>
                    </a:xfrm>
                  </p:grpSpPr>
                  <p:grpSp>
                    <p:nvGrpSpPr>
                      <p:cNvPr id="227" name="Group 53">
                        <a:extLst>
                          <a:ext uri="{FF2B5EF4-FFF2-40B4-BE49-F238E27FC236}">
                            <a16:creationId xmlns:a16="http://schemas.microsoft.com/office/drawing/2014/main" id="{01D16E16-CFE0-45F8-86B8-70FE01A606B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812899" y="3196301"/>
                        <a:ext cx="1912288" cy="3045473"/>
                        <a:chOff x="3582063" y="1443038"/>
                        <a:chExt cx="1912288" cy="3045473"/>
                      </a:xfrm>
                    </p:grpSpPr>
                    <p:sp>
                      <p:nvSpPr>
                        <p:cNvPr id="230" name="Freeform 282">
                          <a:extLst>
                            <a:ext uri="{FF2B5EF4-FFF2-40B4-BE49-F238E27FC236}">
                              <a16:creationId xmlns:a16="http://schemas.microsoft.com/office/drawing/2014/main" id="{B387E524-6084-4584-8ED5-9E43EAB3C30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436828" y="2027583"/>
                          <a:ext cx="174929" cy="1963972"/>
                        </a:xfrm>
                        <a:custGeom>
                          <a:avLst/>
                          <a:gdLst>
                            <a:gd name="connsiteX0" fmla="*/ 23854 w 174929"/>
                            <a:gd name="connsiteY0" fmla="*/ 0 h 1963972"/>
                            <a:gd name="connsiteX1" fmla="*/ 174929 w 174929"/>
                            <a:gd name="connsiteY1" fmla="*/ 7951 h 1963972"/>
                            <a:gd name="connsiteX2" fmla="*/ 163002 w 174929"/>
                            <a:gd name="connsiteY2" fmla="*/ 1900361 h 1963972"/>
                            <a:gd name="connsiteX3" fmla="*/ 131196 w 174929"/>
                            <a:gd name="connsiteY3" fmla="*/ 1963972 h 1963972"/>
                            <a:gd name="connsiteX4" fmla="*/ 27829 w 174929"/>
                            <a:gd name="connsiteY4" fmla="*/ 1956020 h 1963972"/>
                            <a:gd name="connsiteX5" fmla="*/ 0 w 174929"/>
                            <a:gd name="connsiteY5" fmla="*/ 1892410 h 1963972"/>
                            <a:gd name="connsiteX6" fmla="*/ 23854 w 174929"/>
                            <a:gd name="connsiteY6" fmla="*/ 0 h 196397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74929" h="1963972">
                              <a:moveTo>
                                <a:pt x="23854" y="0"/>
                              </a:moveTo>
                              <a:lnTo>
                                <a:pt x="174929" y="7951"/>
                              </a:lnTo>
                              <a:cubicBezTo>
                                <a:pt x="170953" y="638754"/>
                                <a:pt x="166978" y="1269558"/>
                                <a:pt x="163002" y="1900361"/>
                              </a:cubicBezTo>
                              <a:lnTo>
                                <a:pt x="131196" y="1963972"/>
                              </a:lnTo>
                              <a:lnTo>
                                <a:pt x="27829" y="1956020"/>
                              </a:lnTo>
                              <a:lnTo>
                                <a:pt x="0" y="1892410"/>
                              </a:lnTo>
                              <a:lnTo>
                                <a:pt x="23854" y="0"/>
                              </a:lnTo>
                              <a:close/>
                            </a:path>
                          </a:pathLst>
                        </a:custGeom>
                        <a:blipFill>
                          <a:blip r:embed="rId2" cstate="print"/>
                          <a:tile tx="0" ty="0" sx="100000" sy="100000" flip="none" algn="tl"/>
                        </a:blip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231" name="Freeform 283">
                          <a:extLst>
                            <a:ext uri="{FF2B5EF4-FFF2-40B4-BE49-F238E27FC236}">
                              <a16:creationId xmlns:a16="http://schemas.microsoft.com/office/drawing/2014/main" id="{9DBA986B-04DF-47EC-9E1F-19FCBC779E3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794637" y="2087217"/>
                          <a:ext cx="608274" cy="1641945"/>
                        </a:xfrm>
                        <a:custGeom>
                          <a:avLst/>
                          <a:gdLst>
                            <a:gd name="connsiteX0" fmla="*/ 0 w 608274"/>
                            <a:gd name="connsiteY0" fmla="*/ 0 h 1641945"/>
                            <a:gd name="connsiteX1" fmla="*/ 51683 w 608274"/>
                            <a:gd name="connsiteY1" fmla="*/ 7952 h 1641945"/>
                            <a:gd name="connsiteX2" fmla="*/ 592372 w 608274"/>
                            <a:gd name="connsiteY2" fmla="*/ 1550505 h 1641945"/>
                            <a:gd name="connsiteX3" fmla="*/ 584420 w 608274"/>
                            <a:gd name="connsiteY3" fmla="*/ 1582310 h 1641945"/>
                            <a:gd name="connsiteX4" fmla="*/ 608274 w 608274"/>
                            <a:gd name="connsiteY4" fmla="*/ 1641945 h 1641945"/>
                            <a:gd name="connsiteX5" fmla="*/ 532737 w 608274"/>
                            <a:gd name="connsiteY5" fmla="*/ 1610140 h 1641945"/>
                            <a:gd name="connsiteX6" fmla="*/ 524786 w 608274"/>
                            <a:gd name="connsiteY6" fmla="*/ 1578334 h 1641945"/>
                            <a:gd name="connsiteX7" fmla="*/ 492980 w 608274"/>
                            <a:gd name="connsiteY7" fmla="*/ 1550505 h 1641945"/>
                            <a:gd name="connsiteX8" fmla="*/ 0 w 608274"/>
                            <a:gd name="connsiteY8" fmla="*/ 0 h 164194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08274" h="1641945">
                              <a:moveTo>
                                <a:pt x="0" y="0"/>
                              </a:moveTo>
                              <a:lnTo>
                                <a:pt x="51683" y="7952"/>
                              </a:lnTo>
                              <a:lnTo>
                                <a:pt x="592372" y="1550505"/>
                              </a:lnTo>
                              <a:lnTo>
                                <a:pt x="584420" y="1582310"/>
                              </a:lnTo>
                              <a:lnTo>
                                <a:pt x="608274" y="1641945"/>
                              </a:lnTo>
                              <a:lnTo>
                                <a:pt x="532737" y="1610140"/>
                              </a:lnTo>
                              <a:lnTo>
                                <a:pt x="524786" y="1578334"/>
                              </a:lnTo>
                              <a:lnTo>
                                <a:pt x="492980" y="1550505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blipFill>
                          <a:blip r:embed="rId2" cstate="print"/>
                          <a:tile tx="0" ty="0" sx="100000" sy="100000" flip="none" algn="tl"/>
                        </a:blip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232" name="Freeform 284">
                          <a:extLst>
                            <a:ext uri="{FF2B5EF4-FFF2-40B4-BE49-F238E27FC236}">
                              <a16:creationId xmlns:a16="http://schemas.microsoft.com/office/drawing/2014/main" id="{1329ABA2-7FDB-46A3-A727-905DE26F5A7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677478" y="2075290"/>
                          <a:ext cx="628153" cy="1614115"/>
                        </a:xfrm>
                        <a:custGeom>
                          <a:avLst/>
                          <a:gdLst>
                            <a:gd name="connsiteX0" fmla="*/ 560567 w 628153"/>
                            <a:gd name="connsiteY0" fmla="*/ 0 h 1614115"/>
                            <a:gd name="connsiteX1" fmla="*/ 107343 w 628153"/>
                            <a:gd name="connsiteY1" fmla="*/ 1248355 h 1614115"/>
                            <a:gd name="connsiteX2" fmla="*/ 0 w 628153"/>
                            <a:gd name="connsiteY2" fmla="*/ 1550505 h 1614115"/>
                            <a:gd name="connsiteX3" fmla="*/ 3976 w 628153"/>
                            <a:gd name="connsiteY3" fmla="*/ 1578334 h 1614115"/>
                            <a:gd name="connsiteX4" fmla="*/ 3976 w 628153"/>
                            <a:gd name="connsiteY4" fmla="*/ 1614115 h 1614115"/>
                            <a:gd name="connsiteX5" fmla="*/ 63611 w 628153"/>
                            <a:gd name="connsiteY5" fmla="*/ 1598213 h 1614115"/>
                            <a:gd name="connsiteX6" fmla="*/ 83489 w 628153"/>
                            <a:gd name="connsiteY6" fmla="*/ 1550505 h 1614115"/>
                            <a:gd name="connsiteX7" fmla="*/ 115294 w 628153"/>
                            <a:gd name="connsiteY7" fmla="*/ 1542553 h 1614115"/>
                            <a:gd name="connsiteX8" fmla="*/ 210710 w 628153"/>
                            <a:gd name="connsiteY8" fmla="*/ 1236428 h 1614115"/>
                            <a:gd name="connsiteX9" fmla="*/ 628153 w 628153"/>
                            <a:gd name="connsiteY9" fmla="*/ 11927 h 1614115"/>
                            <a:gd name="connsiteX10" fmla="*/ 560567 w 628153"/>
                            <a:gd name="connsiteY10" fmla="*/ 0 h 161411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628153" h="1614115">
                              <a:moveTo>
                                <a:pt x="560567" y="0"/>
                              </a:moveTo>
                              <a:lnTo>
                                <a:pt x="107343" y="1248355"/>
                              </a:lnTo>
                              <a:lnTo>
                                <a:pt x="0" y="1550505"/>
                              </a:lnTo>
                              <a:lnTo>
                                <a:pt x="3976" y="1578334"/>
                              </a:lnTo>
                              <a:lnTo>
                                <a:pt x="3976" y="1614115"/>
                              </a:lnTo>
                              <a:lnTo>
                                <a:pt x="63611" y="1598213"/>
                              </a:lnTo>
                              <a:lnTo>
                                <a:pt x="83489" y="1550505"/>
                              </a:lnTo>
                              <a:lnTo>
                                <a:pt x="115294" y="1542553"/>
                              </a:lnTo>
                              <a:lnTo>
                                <a:pt x="210710" y="1236428"/>
                              </a:lnTo>
                              <a:lnTo>
                                <a:pt x="628153" y="11927"/>
                              </a:lnTo>
                              <a:lnTo>
                                <a:pt x="560567" y="0"/>
                              </a:lnTo>
                              <a:close/>
                            </a:path>
                          </a:pathLst>
                        </a:custGeom>
                        <a:blipFill>
                          <a:blip r:embed="rId2" cstate="print"/>
                          <a:tile tx="0" ty="0" sx="100000" sy="100000" flip="none" algn="tl"/>
                        </a:blip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233" name="Freeform 285">
                          <a:extLst>
                            <a:ext uri="{FF2B5EF4-FFF2-40B4-BE49-F238E27FC236}">
                              <a16:creationId xmlns:a16="http://schemas.microsoft.com/office/drawing/2014/main" id="{4420B40F-706D-4B11-A3C4-C18ECC54480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804699" y="1665798"/>
                          <a:ext cx="568518" cy="1510748"/>
                        </a:xfrm>
                        <a:custGeom>
                          <a:avLst/>
                          <a:gdLst>
                            <a:gd name="connsiteX0" fmla="*/ 512859 w 568518"/>
                            <a:gd name="connsiteY0" fmla="*/ 0 h 1510748"/>
                            <a:gd name="connsiteX1" fmla="*/ 0 w 568518"/>
                            <a:gd name="connsiteY1" fmla="*/ 1490870 h 1510748"/>
                            <a:gd name="connsiteX2" fmla="*/ 31805 w 568518"/>
                            <a:gd name="connsiteY2" fmla="*/ 1510748 h 1510748"/>
                            <a:gd name="connsiteX3" fmla="*/ 568518 w 568518"/>
                            <a:gd name="connsiteY3" fmla="*/ 11927 h 1510748"/>
                            <a:gd name="connsiteX4" fmla="*/ 512859 w 568518"/>
                            <a:gd name="connsiteY4" fmla="*/ 0 h 151074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568518" h="1510748">
                              <a:moveTo>
                                <a:pt x="512859" y="0"/>
                              </a:moveTo>
                              <a:lnTo>
                                <a:pt x="0" y="1490870"/>
                              </a:lnTo>
                              <a:lnTo>
                                <a:pt x="31805" y="1510748"/>
                              </a:lnTo>
                              <a:lnTo>
                                <a:pt x="568518" y="11927"/>
                              </a:lnTo>
                              <a:lnTo>
                                <a:pt x="512859" y="0"/>
                              </a:lnTo>
                              <a:close/>
                            </a:path>
                          </a:pathLst>
                        </a:custGeom>
                        <a:blipFill>
                          <a:blip r:embed="rId2" cstate="print"/>
                          <a:tile tx="0" ty="0" sx="100000" sy="100000" flip="none" algn="tl"/>
                        </a:blip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234" name="Freeform 286">
                          <a:extLst>
                            <a:ext uri="{FF2B5EF4-FFF2-40B4-BE49-F238E27FC236}">
                              <a16:creationId xmlns:a16="http://schemas.microsoft.com/office/drawing/2014/main" id="{B48ABCF8-0643-4AEA-837A-90624713780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397071" y="1626042"/>
                          <a:ext cx="75538" cy="1717481"/>
                        </a:xfrm>
                        <a:custGeom>
                          <a:avLst/>
                          <a:gdLst>
                            <a:gd name="connsiteX0" fmla="*/ 19879 w 75538"/>
                            <a:gd name="connsiteY0" fmla="*/ 3975 h 1717481"/>
                            <a:gd name="connsiteX1" fmla="*/ 0 w 75538"/>
                            <a:gd name="connsiteY1" fmla="*/ 1717481 h 1717481"/>
                            <a:gd name="connsiteX2" fmla="*/ 51684 w 75538"/>
                            <a:gd name="connsiteY2" fmla="*/ 1717481 h 1717481"/>
                            <a:gd name="connsiteX3" fmla="*/ 75538 w 75538"/>
                            <a:gd name="connsiteY3" fmla="*/ 0 h 1717481"/>
                            <a:gd name="connsiteX4" fmla="*/ 19879 w 75538"/>
                            <a:gd name="connsiteY4" fmla="*/ 3975 h 171748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538" h="1717481">
                              <a:moveTo>
                                <a:pt x="19879" y="3975"/>
                              </a:moveTo>
                              <a:lnTo>
                                <a:pt x="0" y="1717481"/>
                              </a:lnTo>
                              <a:lnTo>
                                <a:pt x="51684" y="1717481"/>
                              </a:lnTo>
                              <a:lnTo>
                                <a:pt x="75538" y="0"/>
                              </a:lnTo>
                              <a:lnTo>
                                <a:pt x="19879" y="3975"/>
                              </a:lnTo>
                              <a:close/>
                            </a:path>
                          </a:pathLst>
                        </a:custGeom>
                        <a:blipFill>
                          <a:blip r:embed="rId2" cstate="print"/>
                          <a:tile tx="0" ty="0" sx="100000" sy="100000" flip="none" algn="tl"/>
                        </a:blip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235" name="Freeform 287">
                          <a:extLst>
                            <a:ext uri="{FF2B5EF4-FFF2-40B4-BE49-F238E27FC236}">
                              <a16:creationId xmlns:a16="http://schemas.microsoft.com/office/drawing/2014/main" id="{49E9B557-79C9-4074-804E-6C184C04E5C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603805" y="1618090"/>
                          <a:ext cx="51684" cy="1733385"/>
                        </a:xfrm>
                        <a:custGeom>
                          <a:avLst/>
                          <a:gdLst>
                            <a:gd name="connsiteX0" fmla="*/ 0 w 51684"/>
                            <a:gd name="connsiteY0" fmla="*/ 3976 h 1733385"/>
                            <a:gd name="connsiteX1" fmla="*/ 3976 w 51684"/>
                            <a:gd name="connsiteY1" fmla="*/ 1725433 h 1733385"/>
                            <a:gd name="connsiteX2" fmla="*/ 47708 w 51684"/>
                            <a:gd name="connsiteY2" fmla="*/ 1733385 h 1733385"/>
                            <a:gd name="connsiteX3" fmla="*/ 51684 w 51684"/>
                            <a:gd name="connsiteY3" fmla="*/ 0 h 1733385"/>
                            <a:gd name="connsiteX4" fmla="*/ 0 w 51684"/>
                            <a:gd name="connsiteY4" fmla="*/ 3976 h 173338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51684" h="1733385">
                              <a:moveTo>
                                <a:pt x="0" y="3976"/>
                              </a:moveTo>
                              <a:cubicBezTo>
                                <a:pt x="1325" y="577795"/>
                                <a:pt x="2651" y="1151614"/>
                                <a:pt x="3976" y="1725433"/>
                              </a:cubicBezTo>
                              <a:lnTo>
                                <a:pt x="47708" y="1733385"/>
                              </a:lnTo>
                              <a:cubicBezTo>
                                <a:pt x="49033" y="1155590"/>
                                <a:pt x="50359" y="577795"/>
                                <a:pt x="51684" y="0"/>
                              </a:cubicBezTo>
                              <a:lnTo>
                                <a:pt x="0" y="3976"/>
                              </a:lnTo>
                              <a:close/>
                            </a:path>
                          </a:pathLst>
                        </a:custGeom>
                        <a:blipFill>
                          <a:blip r:embed="rId2" cstate="print"/>
                          <a:tile tx="0" ty="0" sx="100000" sy="100000" flip="none" algn="tl"/>
                        </a:blip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236" name="Freeform 288">
                          <a:extLst>
                            <a:ext uri="{FF2B5EF4-FFF2-40B4-BE49-F238E27FC236}">
                              <a16:creationId xmlns:a16="http://schemas.microsoft.com/office/drawing/2014/main" id="{7B745D18-9FB8-447F-9EB2-C7A8D980AC8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908066" y="1717482"/>
                          <a:ext cx="504908" cy="1451113"/>
                        </a:xfrm>
                        <a:custGeom>
                          <a:avLst/>
                          <a:gdLst>
                            <a:gd name="connsiteX0" fmla="*/ 500932 w 504908"/>
                            <a:gd name="connsiteY0" fmla="*/ 0 h 1451113"/>
                            <a:gd name="connsiteX1" fmla="*/ 0 w 504908"/>
                            <a:gd name="connsiteY1" fmla="*/ 1451113 h 1451113"/>
                            <a:gd name="connsiteX2" fmla="*/ 51684 w 504908"/>
                            <a:gd name="connsiteY2" fmla="*/ 1439186 h 1451113"/>
                            <a:gd name="connsiteX3" fmla="*/ 504908 w 504908"/>
                            <a:gd name="connsiteY3" fmla="*/ 111318 h 1451113"/>
                            <a:gd name="connsiteX4" fmla="*/ 500932 w 504908"/>
                            <a:gd name="connsiteY4" fmla="*/ 0 h 145111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504908" h="1451113">
                              <a:moveTo>
                                <a:pt x="500932" y="0"/>
                              </a:moveTo>
                              <a:lnTo>
                                <a:pt x="0" y="1451113"/>
                              </a:lnTo>
                              <a:lnTo>
                                <a:pt x="51684" y="1439186"/>
                              </a:lnTo>
                              <a:lnTo>
                                <a:pt x="504908" y="111318"/>
                              </a:lnTo>
                              <a:lnTo>
                                <a:pt x="500932" y="0"/>
                              </a:lnTo>
                              <a:close/>
                            </a:path>
                          </a:pathLst>
                        </a:custGeom>
                        <a:blipFill>
                          <a:blip r:embed="rId2" cstate="print"/>
                          <a:tile tx="0" ty="0" sx="100000" sy="100000" flip="none" algn="tl"/>
                        </a:blip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237" name="Freeform 289">
                          <a:extLst>
                            <a:ext uri="{FF2B5EF4-FFF2-40B4-BE49-F238E27FC236}">
                              <a16:creationId xmlns:a16="http://schemas.microsoft.com/office/drawing/2014/main" id="{1EFAD360-487E-4CEB-A5B0-F0481EBE024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737113" y="3152692"/>
                          <a:ext cx="234564" cy="170953"/>
                        </a:xfrm>
                        <a:custGeom>
                          <a:avLst/>
                          <a:gdLst>
                            <a:gd name="connsiteX0" fmla="*/ 51684 w 234564"/>
                            <a:gd name="connsiteY0" fmla="*/ 0 h 170953"/>
                            <a:gd name="connsiteX1" fmla="*/ 103367 w 234564"/>
                            <a:gd name="connsiteY1" fmla="*/ 31805 h 170953"/>
                            <a:gd name="connsiteX2" fmla="*/ 234564 w 234564"/>
                            <a:gd name="connsiteY2" fmla="*/ 3976 h 170953"/>
                            <a:gd name="connsiteX3" fmla="*/ 166977 w 234564"/>
                            <a:gd name="connsiteY3" fmla="*/ 170953 h 170953"/>
                            <a:gd name="connsiteX4" fmla="*/ 35781 w 234564"/>
                            <a:gd name="connsiteY4" fmla="*/ 170953 h 170953"/>
                            <a:gd name="connsiteX5" fmla="*/ 0 w 234564"/>
                            <a:gd name="connsiteY5" fmla="*/ 155051 h 170953"/>
                            <a:gd name="connsiteX6" fmla="*/ 51684 w 234564"/>
                            <a:gd name="connsiteY6" fmla="*/ 0 h 17095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234564" h="170953">
                              <a:moveTo>
                                <a:pt x="51684" y="0"/>
                              </a:moveTo>
                              <a:lnTo>
                                <a:pt x="103367" y="31805"/>
                              </a:lnTo>
                              <a:lnTo>
                                <a:pt x="234564" y="3976"/>
                              </a:lnTo>
                              <a:lnTo>
                                <a:pt x="166977" y="170953"/>
                              </a:lnTo>
                              <a:lnTo>
                                <a:pt x="35781" y="170953"/>
                              </a:lnTo>
                              <a:lnTo>
                                <a:pt x="0" y="155051"/>
                              </a:lnTo>
                              <a:lnTo>
                                <a:pt x="51684" y="0"/>
                              </a:ln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accent2">
                                <a:lumMod val="75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2">
                                <a:lumMod val="75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  <a:shade val="100000"/>
                                <a:satMod val="115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238" name="Freeform 290">
                          <a:extLst>
                            <a:ext uri="{FF2B5EF4-FFF2-40B4-BE49-F238E27FC236}">
                              <a16:creationId xmlns:a16="http://schemas.microsoft.com/office/drawing/2014/main" id="{CCD4CDFC-0F34-4B1C-9C68-F0DF30628CE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385144" y="3339548"/>
                          <a:ext cx="282272" cy="143123"/>
                        </a:xfrm>
                        <a:custGeom>
                          <a:avLst/>
                          <a:gdLst>
                            <a:gd name="connsiteX0" fmla="*/ 0 w 282272"/>
                            <a:gd name="connsiteY0" fmla="*/ 0 h 143123"/>
                            <a:gd name="connsiteX1" fmla="*/ 282272 w 282272"/>
                            <a:gd name="connsiteY1" fmla="*/ 11927 h 143123"/>
                            <a:gd name="connsiteX2" fmla="*/ 278296 w 282272"/>
                            <a:gd name="connsiteY2" fmla="*/ 143123 h 143123"/>
                            <a:gd name="connsiteX3" fmla="*/ 15903 w 282272"/>
                            <a:gd name="connsiteY3" fmla="*/ 135172 h 143123"/>
                            <a:gd name="connsiteX4" fmla="*/ 0 w 282272"/>
                            <a:gd name="connsiteY4" fmla="*/ 0 h 14312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282272" h="143123">
                              <a:moveTo>
                                <a:pt x="0" y="0"/>
                              </a:moveTo>
                              <a:lnTo>
                                <a:pt x="282272" y="11927"/>
                              </a:lnTo>
                              <a:lnTo>
                                <a:pt x="278296" y="143123"/>
                              </a:lnTo>
                              <a:lnTo>
                                <a:pt x="15903" y="135172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accent2">
                                <a:lumMod val="75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2">
                                <a:lumMod val="75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  <a:shade val="100000"/>
                                <a:satMod val="115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239" name="Freeform 291">
                          <a:extLst>
                            <a:ext uri="{FF2B5EF4-FFF2-40B4-BE49-F238E27FC236}">
                              <a16:creationId xmlns:a16="http://schemas.microsoft.com/office/drawing/2014/main" id="{BDF99F8B-3182-4B64-A5B5-8C329FC5041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667416" y="1689652"/>
                          <a:ext cx="500932" cy="1542553"/>
                        </a:xfrm>
                        <a:custGeom>
                          <a:avLst/>
                          <a:gdLst>
                            <a:gd name="connsiteX0" fmla="*/ 7951 w 500932"/>
                            <a:gd name="connsiteY0" fmla="*/ 0 h 1542553"/>
                            <a:gd name="connsiteX1" fmla="*/ 500932 w 500932"/>
                            <a:gd name="connsiteY1" fmla="*/ 1542553 h 1542553"/>
                            <a:gd name="connsiteX2" fmla="*/ 465151 w 500932"/>
                            <a:gd name="connsiteY2" fmla="*/ 1530626 h 1542553"/>
                            <a:gd name="connsiteX3" fmla="*/ 0 w 500932"/>
                            <a:gd name="connsiteY3" fmla="*/ 135172 h 1542553"/>
                            <a:gd name="connsiteX4" fmla="*/ 7951 w 500932"/>
                            <a:gd name="connsiteY4" fmla="*/ 0 h 154255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500932" h="1542553">
                              <a:moveTo>
                                <a:pt x="7951" y="0"/>
                              </a:moveTo>
                              <a:lnTo>
                                <a:pt x="500932" y="1542553"/>
                              </a:lnTo>
                              <a:lnTo>
                                <a:pt x="465151" y="1530626"/>
                              </a:lnTo>
                              <a:lnTo>
                                <a:pt x="0" y="135172"/>
                              </a:lnTo>
                              <a:lnTo>
                                <a:pt x="7951" y="0"/>
                              </a:lnTo>
                              <a:close/>
                            </a:path>
                          </a:pathLst>
                        </a:custGeom>
                        <a:blipFill>
                          <a:blip r:embed="rId2" cstate="print"/>
                          <a:tile tx="0" ty="0" sx="100000" sy="100000" flip="none" algn="tl"/>
                        </a:blip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240" name="Freeform 292">
                          <a:extLst>
                            <a:ext uri="{FF2B5EF4-FFF2-40B4-BE49-F238E27FC236}">
                              <a16:creationId xmlns:a16="http://schemas.microsoft.com/office/drawing/2014/main" id="{D97FA309-62A7-485C-B120-DD62998BFE6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711148" y="1665798"/>
                          <a:ext cx="568518" cy="1582310"/>
                        </a:xfrm>
                        <a:custGeom>
                          <a:avLst/>
                          <a:gdLst>
                            <a:gd name="connsiteX0" fmla="*/ 55659 w 568518"/>
                            <a:gd name="connsiteY0" fmla="*/ 0 h 1582310"/>
                            <a:gd name="connsiteX1" fmla="*/ 568518 w 568518"/>
                            <a:gd name="connsiteY1" fmla="*/ 1570383 h 1582310"/>
                            <a:gd name="connsiteX2" fmla="*/ 540689 w 568518"/>
                            <a:gd name="connsiteY2" fmla="*/ 1582310 h 1582310"/>
                            <a:gd name="connsiteX3" fmla="*/ 0 w 568518"/>
                            <a:gd name="connsiteY3" fmla="*/ 11927 h 1582310"/>
                            <a:gd name="connsiteX4" fmla="*/ 55659 w 568518"/>
                            <a:gd name="connsiteY4" fmla="*/ 0 h 158231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568518" h="1582310">
                              <a:moveTo>
                                <a:pt x="55659" y="0"/>
                              </a:moveTo>
                              <a:lnTo>
                                <a:pt x="568518" y="1570383"/>
                              </a:lnTo>
                              <a:lnTo>
                                <a:pt x="540689" y="1582310"/>
                              </a:lnTo>
                              <a:lnTo>
                                <a:pt x="0" y="11927"/>
                              </a:lnTo>
                              <a:lnTo>
                                <a:pt x="55659" y="0"/>
                              </a:lnTo>
                              <a:close/>
                            </a:path>
                          </a:pathLst>
                        </a:custGeom>
                        <a:blipFill>
                          <a:blip r:embed="rId2" cstate="print"/>
                          <a:tile tx="0" ty="0" sx="100000" sy="100000" flip="none" algn="tl"/>
                        </a:blip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241" name="Freeform 293">
                          <a:extLst>
                            <a:ext uri="{FF2B5EF4-FFF2-40B4-BE49-F238E27FC236}">
                              <a16:creationId xmlns:a16="http://schemas.microsoft.com/office/drawing/2014/main" id="{33C4D9D9-6C77-448A-9CA1-1E2642C3162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124616" y="3216303"/>
                          <a:ext cx="206734" cy="143123"/>
                        </a:xfrm>
                        <a:custGeom>
                          <a:avLst/>
                          <a:gdLst>
                            <a:gd name="connsiteX0" fmla="*/ 0 w 206734"/>
                            <a:gd name="connsiteY0" fmla="*/ 0 h 143123"/>
                            <a:gd name="connsiteX1" fmla="*/ 127221 w 206734"/>
                            <a:gd name="connsiteY1" fmla="*/ 27829 h 143123"/>
                            <a:gd name="connsiteX2" fmla="*/ 170953 w 206734"/>
                            <a:gd name="connsiteY2" fmla="*/ 19878 h 143123"/>
                            <a:gd name="connsiteX3" fmla="*/ 206734 w 206734"/>
                            <a:gd name="connsiteY3" fmla="*/ 115294 h 143123"/>
                            <a:gd name="connsiteX4" fmla="*/ 143123 w 206734"/>
                            <a:gd name="connsiteY4" fmla="*/ 143123 h 143123"/>
                            <a:gd name="connsiteX5" fmla="*/ 23854 w 206734"/>
                            <a:gd name="connsiteY5" fmla="*/ 107342 h 143123"/>
                            <a:gd name="connsiteX6" fmla="*/ 0 w 206734"/>
                            <a:gd name="connsiteY6" fmla="*/ 0 h 14312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206734" h="143123">
                              <a:moveTo>
                                <a:pt x="0" y="0"/>
                              </a:moveTo>
                              <a:lnTo>
                                <a:pt x="127221" y="27829"/>
                              </a:lnTo>
                              <a:lnTo>
                                <a:pt x="170953" y="19878"/>
                              </a:lnTo>
                              <a:lnTo>
                                <a:pt x="206734" y="115294"/>
                              </a:lnTo>
                              <a:lnTo>
                                <a:pt x="143123" y="143123"/>
                              </a:lnTo>
                              <a:lnTo>
                                <a:pt x="23854" y="107342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accent2">
                                <a:lumMod val="75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2">
                                <a:lumMod val="75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  <a:shade val="100000"/>
                                <a:satMod val="115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cxnSp>
                      <p:nvCxnSpPr>
                        <p:cNvPr id="242" name="Straight Connector 241">
                          <a:extLst>
                            <a:ext uri="{FF2B5EF4-FFF2-40B4-BE49-F238E27FC236}">
                              <a16:creationId xmlns:a16="http://schemas.microsoft.com/office/drawing/2014/main" id="{FCFE9F42-5CE4-4910-9197-01513EFB1656}"/>
                            </a:ext>
                          </a:extLst>
                        </p:cNvPr>
                        <p:cNvCxnSpPr>
                          <a:stCxn id="241" idx="1"/>
                          <a:endCxn id="241" idx="4"/>
                        </p:cNvCxnSpPr>
                        <p:nvPr/>
                      </p:nvCxnSpPr>
                      <p:spPr>
                        <a:xfrm>
                          <a:off x="5251837" y="3244132"/>
                          <a:ext cx="15902" cy="115294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43" name="Straight Connector 242">
                          <a:extLst>
                            <a:ext uri="{FF2B5EF4-FFF2-40B4-BE49-F238E27FC236}">
                              <a16:creationId xmlns:a16="http://schemas.microsoft.com/office/drawing/2014/main" id="{F3C214AA-A9F4-4AF6-994B-85037172D35C}"/>
                            </a:ext>
                          </a:extLst>
                        </p:cNvPr>
                        <p:cNvCxnSpPr>
                          <a:stCxn id="237" idx="1"/>
                          <a:endCxn id="237" idx="4"/>
                        </p:cNvCxnSpPr>
                        <p:nvPr/>
                      </p:nvCxnSpPr>
                      <p:spPr>
                        <a:xfrm flipH="1">
                          <a:off x="3772894" y="3184497"/>
                          <a:ext cx="67586" cy="139148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44" name="Freeform 296">
                          <a:extLst>
                            <a:ext uri="{FF2B5EF4-FFF2-40B4-BE49-F238E27FC236}">
                              <a16:creationId xmlns:a16="http://schemas.microsoft.com/office/drawing/2014/main" id="{9CD54446-5590-4B2E-82AD-1E902EFFE6B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582063" y="3677478"/>
                          <a:ext cx="155050" cy="326004"/>
                        </a:xfrm>
                        <a:custGeom>
                          <a:avLst/>
                          <a:gdLst>
                            <a:gd name="connsiteX0" fmla="*/ 155050 w 155050"/>
                            <a:gd name="connsiteY0" fmla="*/ 0 h 326004"/>
                            <a:gd name="connsiteX1" fmla="*/ 39756 w 155050"/>
                            <a:gd name="connsiteY1" fmla="*/ 326004 h 326004"/>
                            <a:gd name="connsiteX2" fmla="*/ 55659 w 155050"/>
                            <a:gd name="connsiteY2" fmla="*/ 135172 h 326004"/>
                            <a:gd name="connsiteX3" fmla="*/ 0 w 155050"/>
                            <a:gd name="connsiteY3" fmla="*/ 39757 h 326004"/>
                            <a:gd name="connsiteX4" fmla="*/ 67586 w 155050"/>
                            <a:gd name="connsiteY4" fmla="*/ 59635 h 326004"/>
                            <a:gd name="connsiteX5" fmla="*/ 99391 w 155050"/>
                            <a:gd name="connsiteY5" fmla="*/ 7952 h 326004"/>
                            <a:gd name="connsiteX6" fmla="*/ 155050 w 155050"/>
                            <a:gd name="connsiteY6" fmla="*/ 0 h 32600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55050" h="326004">
                              <a:moveTo>
                                <a:pt x="155050" y="0"/>
                              </a:moveTo>
                              <a:lnTo>
                                <a:pt x="39756" y="326004"/>
                              </a:lnTo>
                              <a:lnTo>
                                <a:pt x="55659" y="135172"/>
                              </a:lnTo>
                              <a:lnTo>
                                <a:pt x="0" y="39757"/>
                              </a:lnTo>
                              <a:lnTo>
                                <a:pt x="67586" y="59635"/>
                              </a:lnTo>
                              <a:lnTo>
                                <a:pt x="99391" y="7952"/>
                              </a:lnTo>
                              <a:lnTo>
                                <a:pt x="155050" y="0"/>
                              </a:ln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accent2">
                                <a:lumMod val="75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2">
                                <a:lumMod val="75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  <a:shade val="100000"/>
                                <a:satMod val="115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245" name="Freeform 297">
                          <a:extLst>
                            <a:ext uri="{FF2B5EF4-FFF2-40B4-BE49-F238E27FC236}">
                              <a16:creationId xmlns:a16="http://schemas.microsoft.com/office/drawing/2014/main" id="{5B27F57F-7A6F-4128-9C84-DC6B1C7CF76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448755" y="3987579"/>
                          <a:ext cx="123245" cy="500932"/>
                        </a:xfrm>
                        <a:custGeom>
                          <a:avLst/>
                          <a:gdLst>
                            <a:gd name="connsiteX0" fmla="*/ 7951 w 123245"/>
                            <a:gd name="connsiteY0" fmla="*/ 0 h 500932"/>
                            <a:gd name="connsiteX1" fmla="*/ 123245 w 123245"/>
                            <a:gd name="connsiteY1" fmla="*/ 7951 h 500932"/>
                            <a:gd name="connsiteX2" fmla="*/ 115294 w 123245"/>
                            <a:gd name="connsiteY2" fmla="*/ 294198 h 500932"/>
                            <a:gd name="connsiteX3" fmla="*/ 59635 w 123245"/>
                            <a:gd name="connsiteY3" fmla="*/ 500932 h 500932"/>
                            <a:gd name="connsiteX4" fmla="*/ 0 w 123245"/>
                            <a:gd name="connsiteY4" fmla="*/ 238539 h 500932"/>
                            <a:gd name="connsiteX5" fmla="*/ 7951 w 123245"/>
                            <a:gd name="connsiteY5" fmla="*/ 0 h 50093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123245" h="500932">
                              <a:moveTo>
                                <a:pt x="7951" y="0"/>
                              </a:moveTo>
                              <a:lnTo>
                                <a:pt x="123245" y="7951"/>
                              </a:lnTo>
                              <a:lnTo>
                                <a:pt x="115294" y="294198"/>
                              </a:lnTo>
                              <a:lnTo>
                                <a:pt x="59635" y="500932"/>
                              </a:lnTo>
                              <a:lnTo>
                                <a:pt x="0" y="238539"/>
                              </a:lnTo>
                              <a:lnTo>
                                <a:pt x="7951" y="0"/>
                              </a:ln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accent2">
                                <a:lumMod val="75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2">
                                <a:lumMod val="75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  <a:shade val="100000"/>
                                <a:satMod val="115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cxnSp>
                      <p:nvCxnSpPr>
                        <p:cNvPr id="246" name="Straight Connector 245">
                          <a:extLst>
                            <a:ext uri="{FF2B5EF4-FFF2-40B4-BE49-F238E27FC236}">
                              <a16:creationId xmlns:a16="http://schemas.microsoft.com/office/drawing/2014/main" id="{46E72679-6071-4181-92BC-F2A4D7601315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4452730" y="4114800"/>
                          <a:ext cx="119270" cy="7951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47" name="Freeform 299">
                          <a:extLst>
                            <a:ext uri="{FF2B5EF4-FFF2-40B4-BE49-F238E27FC236}">
                              <a16:creationId xmlns:a16="http://schemas.microsoft.com/office/drawing/2014/main" id="{3725726B-2B24-45D1-9325-8E2DF36F3E4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319423" y="3693381"/>
                          <a:ext cx="174928" cy="337930"/>
                        </a:xfrm>
                        <a:custGeom>
                          <a:avLst/>
                          <a:gdLst>
                            <a:gd name="connsiteX0" fmla="*/ 0 w 174928"/>
                            <a:gd name="connsiteY0" fmla="*/ 0 h 337930"/>
                            <a:gd name="connsiteX1" fmla="*/ 59634 w 174928"/>
                            <a:gd name="connsiteY1" fmla="*/ 178904 h 337930"/>
                            <a:gd name="connsiteX2" fmla="*/ 131196 w 174928"/>
                            <a:gd name="connsiteY2" fmla="*/ 337930 h 337930"/>
                            <a:gd name="connsiteX3" fmla="*/ 123245 w 174928"/>
                            <a:gd name="connsiteY3" fmla="*/ 139148 h 337930"/>
                            <a:gd name="connsiteX4" fmla="*/ 174928 w 174928"/>
                            <a:gd name="connsiteY4" fmla="*/ 55659 h 337930"/>
                            <a:gd name="connsiteX5" fmla="*/ 147099 w 174928"/>
                            <a:gd name="connsiteY5" fmla="*/ 55659 h 337930"/>
                            <a:gd name="connsiteX6" fmla="*/ 91440 w 174928"/>
                            <a:gd name="connsiteY6" fmla="*/ 71562 h 337930"/>
                            <a:gd name="connsiteX7" fmla="*/ 79513 w 174928"/>
                            <a:gd name="connsiteY7" fmla="*/ 35781 h 337930"/>
                            <a:gd name="connsiteX8" fmla="*/ 0 w 174928"/>
                            <a:gd name="connsiteY8" fmla="*/ 0 h 33793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74928" h="337930">
                              <a:moveTo>
                                <a:pt x="0" y="0"/>
                              </a:moveTo>
                              <a:lnTo>
                                <a:pt x="59634" y="178904"/>
                              </a:lnTo>
                              <a:lnTo>
                                <a:pt x="131196" y="337930"/>
                              </a:lnTo>
                              <a:lnTo>
                                <a:pt x="123245" y="139148"/>
                              </a:lnTo>
                              <a:lnTo>
                                <a:pt x="174928" y="55659"/>
                              </a:lnTo>
                              <a:lnTo>
                                <a:pt x="147099" y="55659"/>
                              </a:lnTo>
                              <a:lnTo>
                                <a:pt x="91440" y="71562"/>
                              </a:lnTo>
                              <a:lnTo>
                                <a:pt x="79513" y="35781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accent2">
                                <a:lumMod val="75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2">
                                <a:lumMod val="75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  <a:shade val="100000"/>
                                <a:satMod val="115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248" name="Freeform 300">
                          <a:extLst>
                            <a:ext uri="{FF2B5EF4-FFF2-40B4-BE49-F238E27FC236}">
                              <a16:creationId xmlns:a16="http://schemas.microsoft.com/office/drawing/2014/main" id="{0BA48F88-7392-4D87-A2FA-B019E28E035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412974" y="1470991"/>
                          <a:ext cx="254442" cy="147099"/>
                        </a:xfrm>
                        <a:custGeom>
                          <a:avLst/>
                          <a:gdLst>
                            <a:gd name="connsiteX0" fmla="*/ 254442 w 254442"/>
                            <a:gd name="connsiteY0" fmla="*/ 147099 h 147099"/>
                            <a:gd name="connsiteX1" fmla="*/ 0 w 254442"/>
                            <a:gd name="connsiteY1" fmla="*/ 147099 h 147099"/>
                            <a:gd name="connsiteX2" fmla="*/ 0 w 254442"/>
                            <a:gd name="connsiteY2" fmla="*/ 51684 h 147099"/>
                            <a:gd name="connsiteX3" fmla="*/ 35781 w 254442"/>
                            <a:gd name="connsiteY3" fmla="*/ 47708 h 147099"/>
                            <a:gd name="connsiteX4" fmla="*/ 51683 w 254442"/>
                            <a:gd name="connsiteY4" fmla="*/ 3976 h 147099"/>
                            <a:gd name="connsiteX5" fmla="*/ 234563 w 254442"/>
                            <a:gd name="connsiteY5" fmla="*/ 0 h 147099"/>
                            <a:gd name="connsiteX6" fmla="*/ 218661 w 254442"/>
                            <a:gd name="connsiteY6" fmla="*/ 47708 h 147099"/>
                            <a:gd name="connsiteX7" fmla="*/ 238539 w 254442"/>
                            <a:gd name="connsiteY7" fmla="*/ 67586 h 147099"/>
                            <a:gd name="connsiteX8" fmla="*/ 254442 w 254442"/>
                            <a:gd name="connsiteY8" fmla="*/ 147099 h 14709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254442" h="147099">
                              <a:moveTo>
                                <a:pt x="254442" y="147099"/>
                              </a:moveTo>
                              <a:lnTo>
                                <a:pt x="0" y="147099"/>
                              </a:lnTo>
                              <a:lnTo>
                                <a:pt x="0" y="51684"/>
                              </a:lnTo>
                              <a:lnTo>
                                <a:pt x="35781" y="47708"/>
                              </a:lnTo>
                              <a:lnTo>
                                <a:pt x="51683" y="3976"/>
                              </a:lnTo>
                              <a:lnTo>
                                <a:pt x="234563" y="0"/>
                              </a:lnTo>
                              <a:lnTo>
                                <a:pt x="218661" y="47708"/>
                              </a:lnTo>
                              <a:lnTo>
                                <a:pt x="238539" y="67586"/>
                              </a:lnTo>
                              <a:lnTo>
                                <a:pt x="254442" y="147099"/>
                              </a:ln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accent2">
                                <a:lumMod val="75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2">
                                <a:lumMod val="75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  <a:shade val="100000"/>
                                <a:satMod val="115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249" name="Freeform 301">
                          <a:extLst>
                            <a:ext uri="{FF2B5EF4-FFF2-40B4-BE49-F238E27FC236}">
                              <a16:creationId xmlns:a16="http://schemas.microsoft.com/office/drawing/2014/main" id="{43A21E86-8CAB-481F-8195-A7AC33CEDBA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313583" y="1534602"/>
                          <a:ext cx="107342" cy="159026"/>
                        </a:xfrm>
                        <a:custGeom>
                          <a:avLst/>
                          <a:gdLst>
                            <a:gd name="connsiteX0" fmla="*/ 0 w 107342"/>
                            <a:gd name="connsiteY0" fmla="*/ 119269 h 159026"/>
                            <a:gd name="connsiteX1" fmla="*/ 47707 w 107342"/>
                            <a:gd name="connsiteY1" fmla="*/ 19878 h 159026"/>
                            <a:gd name="connsiteX2" fmla="*/ 71561 w 107342"/>
                            <a:gd name="connsiteY2" fmla="*/ 0 h 159026"/>
                            <a:gd name="connsiteX3" fmla="*/ 103367 w 107342"/>
                            <a:gd name="connsiteY3" fmla="*/ 0 h 159026"/>
                            <a:gd name="connsiteX4" fmla="*/ 107342 w 107342"/>
                            <a:gd name="connsiteY4" fmla="*/ 159026 h 159026"/>
                            <a:gd name="connsiteX5" fmla="*/ 67586 w 107342"/>
                            <a:gd name="connsiteY5" fmla="*/ 147099 h 159026"/>
                            <a:gd name="connsiteX6" fmla="*/ 0 w 107342"/>
                            <a:gd name="connsiteY6" fmla="*/ 119269 h 15902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07342" h="159026">
                              <a:moveTo>
                                <a:pt x="0" y="119269"/>
                              </a:moveTo>
                              <a:lnTo>
                                <a:pt x="47707" y="19878"/>
                              </a:lnTo>
                              <a:lnTo>
                                <a:pt x="71561" y="0"/>
                              </a:lnTo>
                              <a:lnTo>
                                <a:pt x="103367" y="0"/>
                              </a:lnTo>
                              <a:lnTo>
                                <a:pt x="107342" y="159026"/>
                              </a:lnTo>
                              <a:lnTo>
                                <a:pt x="67586" y="147099"/>
                              </a:lnTo>
                              <a:lnTo>
                                <a:pt x="0" y="119269"/>
                              </a:ln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accent2">
                                <a:lumMod val="75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2">
                                <a:lumMod val="75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  <a:shade val="100000"/>
                                <a:satMod val="115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250" name="Freeform 302">
                          <a:extLst>
                            <a:ext uri="{FF2B5EF4-FFF2-40B4-BE49-F238E27FC236}">
                              <a16:creationId xmlns:a16="http://schemas.microsoft.com/office/drawing/2014/main" id="{82D16B22-DD0A-4E7C-A236-6647C96F303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643562" y="1522675"/>
                          <a:ext cx="119269" cy="159026"/>
                        </a:xfrm>
                        <a:custGeom>
                          <a:avLst/>
                          <a:gdLst>
                            <a:gd name="connsiteX0" fmla="*/ 119269 w 119269"/>
                            <a:gd name="connsiteY0" fmla="*/ 135172 h 159026"/>
                            <a:gd name="connsiteX1" fmla="*/ 27829 w 119269"/>
                            <a:gd name="connsiteY1" fmla="*/ 159026 h 159026"/>
                            <a:gd name="connsiteX2" fmla="*/ 19878 w 119269"/>
                            <a:gd name="connsiteY2" fmla="*/ 35781 h 159026"/>
                            <a:gd name="connsiteX3" fmla="*/ 0 w 119269"/>
                            <a:gd name="connsiteY3" fmla="*/ 0 h 159026"/>
                            <a:gd name="connsiteX4" fmla="*/ 51683 w 119269"/>
                            <a:gd name="connsiteY4" fmla="*/ 7951 h 159026"/>
                            <a:gd name="connsiteX5" fmla="*/ 67586 w 119269"/>
                            <a:gd name="connsiteY5" fmla="*/ 31805 h 159026"/>
                            <a:gd name="connsiteX6" fmla="*/ 91440 w 119269"/>
                            <a:gd name="connsiteY6" fmla="*/ 47708 h 159026"/>
                            <a:gd name="connsiteX7" fmla="*/ 119269 w 119269"/>
                            <a:gd name="connsiteY7" fmla="*/ 135172 h 15902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</a:cxnLst>
                          <a:rect l="l" t="t" r="r" b="b"/>
                          <a:pathLst>
                            <a:path w="119269" h="159026">
                              <a:moveTo>
                                <a:pt x="119269" y="135172"/>
                              </a:moveTo>
                              <a:lnTo>
                                <a:pt x="27829" y="159026"/>
                              </a:lnTo>
                              <a:lnTo>
                                <a:pt x="19878" y="35781"/>
                              </a:lnTo>
                              <a:lnTo>
                                <a:pt x="0" y="0"/>
                              </a:lnTo>
                              <a:lnTo>
                                <a:pt x="51683" y="7951"/>
                              </a:lnTo>
                              <a:lnTo>
                                <a:pt x="67586" y="31805"/>
                              </a:lnTo>
                              <a:lnTo>
                                <a:pt x="91440" y="47708"/>
                              </a:lnTo>
                              <a:lnTo>
                                <a:pt x="119269" y="135172"/>
                              </a:ln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accent2">
                                <a:lumMod val="75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2">
                                <a:lumMod val="75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  <a:shade val="100000"/>
                                <a:satMod val="115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251" name="Freeform 303">
                          <a:extLst>
                            <a:ext uri="{FF2B5EF4-FFF2-40B4-BE49-F238E27FC236}">
                              <a16:creationId xmlns:a16="http://schemas.microsoft.com/office/drawing/2014/main" id="{88B8EFF5-85D1-4A75-BABC-3AACC5AF3CE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376738" y="1443038"/>
                          <a:ext cx="328612" cy="83343"/>
                        </a:xfrm>
                        <a:custGeom>
                          <a:avLst/>
                          <a:gdLst>
                            <a:gd name="connsiteX0" fmla="*/ 0 w 328612"/>
                            <a:gd name="connsiteY0" fmla="*/ 83343 h 83343"/>
                            <a:gd name="connsiteX1" fmla="*/ 4762 w 328612"/>
                            <a:gd name="connsiteY1" fmla="*/ 11906 h 83343"/>
                            <a:gd name="connsiteX2" fmla="*/ 35718 w 328612"/>
                            <a:gd name="connsiteY2" fmla="*/ 0 h 83343"/>
                            <a:gd name="connsiteX3" fmla="*/ 311943 w 328612"/>
                            <a:gd name="connsiteY3" fmla="*/ 4762 h 83343"/>
                            <a:gd name="connsiteX4" fmla="*/ 328612 w 328612"/>
                            <a:gd name="connsiteY4" fmla="*/ 14287 h 83343"/>
                            <a:gd name="connsiteX5" fmla="*/ 326231 w 328612"/>
                            <a:gd name="connsiteY5" fmla="*/ 83343 h 83343"/>
                            <a:gd name="connsiteX6" fmla="*/ 264318 w 328612"/>
                            <a:gd name="connsiteY6" fmla="*/ 76200 h 83343"/>
                            <a:gd name="connsiteX7" fmla="*/ 69056 w 328612"/>
                            <a:gd name="connsiteY7" fmla="*/ 73818 h 83343"/>
                            <a:gd name="connsiteX8" fmla="*/ 0 w 328612"/>
                            <a:gd name="connsiteY8" fmla="*/ 83343 h 8334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328612" h="83343">
                              <a:moveTo>
                                <a:pt x="0" y="83343"/>
                              </a:moveTo>
                              <a:lnTo>
                                <a:pt x="4762" y="11906"/>
                              </a:lnTo>
                              <a:lnTo>
                                <a:pt x="35718" y="0"/>
                              </a:lnTo>
                              <a:lnTo>
                                <a:pt x="311943" y="4762"/>
                              </a:lnTo>
                              <a:lnTo>
                                <a:pt x="328612" y="14287"/>
                              </a:lnTo>
                              <a:cubicBezTo>
                                <a:pt x="327818" y="37306"/>
                                <a:pt x="327025" y="60324"/>
                                <a:pt x="326231" y="83343"/>
                              </a:cubicBezTo>
                              <a:lnTo>
                                <a:pt x="264318" y="76200"/>
                              </a:lnTo>
                              <a:lnTo>
                                <a:pt x="69056" y="73818"/>
                              </a:lnTo>
                              <a:lnTo>
                                <a:pt x="0" y="83343"/>
                              </a:ln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accent2">
                                <a:lumMod val="75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2">
                                <a:lumMod val="75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  <a:shade val="100000"/>
                                <a:satMod val="115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</p:grpSp>
                  <p:cxnSp>
                    <p:nvCxnSpPr>
                      <p:cNvPr id="228" name="Straight Connector 227">
                        <a:extLst>
                          <a:ext uri="{FF2B5EF4-FFF2-40B4-BE49-F238E27FC236}">
                            <a16:creationId xmlns:a16="http://schemas.microsoft.com/office/drawing/2014/main" id="{7EDB9C83-A21C-455B-87A8-63E6055CE059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691897" y="5869663"/>
                        <a:ext cx="54321" cy="144856"/>
                      </a:xfrm>
                      <a:prstGeom prst="line">
                        <a:avLst/>
                      </a:prstGeom>
                      <a:ln w="3175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9" name="Straight Connector 228">
                        <a:extLst>
                          <a:ext uri="{FF2B5EF4-FFF2-40B4-BE49-F238E27FC236}">
                            <a16:creationId xmlns:a16="http://schemas.microsoft.com/office/drawing/2014/main" id="{1E8675AB-FB6A-48F4-BCB9-50B6BF039CFA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2746217" y="5869666"/>
                        <a:ext cx="42250" cy="144854"/>
                      </a:xfrm>
                      <a:prstGeom prst="line">
                        <a:avLst/>
                      </a:prstGeom>
                      <a:ln w="3175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63" name="Line 64">
                    <a:extLst>
                      <a:ext uri="{FF2B5EF4-FFF2-40B4-BE49-F238E27FC236}">
                        <a16:creationId xmlns:a16="http://schemas.microsoft.com/office/drawing/2014/main" id="{C4386C7A-9BDB-44AE-B90E-6B0094E1887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60070" y="2398211"/>
                    <a:ext cx="1823924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FF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grpSp>
                <p:nvGrpSpPr>
                  <p:cNvPr id="64" name="Group 113">
                    <a:extLst>
                      <a:ext uri="{FF2B5EF4-FFF2-40B4-BE49-F238E27FC236}">
                        <a16:creationId xmlns:a16="http://schemas.microsoft.com/office/drawing/2014/main" id="{500DEF6C-202F-4CEB-89A7-474F03B58468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3768940" y="2366733"/>
                    <a:ext cx="226865" cy="401514"/>
                    <a:chOff x="5473812" y="3258212"/>
                    <a:chExt cx="1912288" cy="3384440"/>
                  </a:xfrm>
                </p:grpSpPr>
                <p:grpSp>
                  <p:nvGrpSpPr>
                    <p:cNvPr id="180" name="Group 1905">
                      <a:extLst>
                        <a:ext uri="{FF2B5EF4-FFF2-40B4-BE49-F238E27FC236}">
                          <a16:creationId xmlns:a16="http://schemas.microsoft.com/office/drawing/2014/main" id="{D3F37B97-C620-461E-ADC8-D5936A28007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46584" y="3258212"/>
                      <a:ext cx="579803" cy="337849"/>
                      <a:chOff x="6511020" y="2181474"/>
                      <a:chExt cx="579803" cy="337849"/>
                    </a:xfrm>
                  </p:grpSpPr>
                  <p:grpSp>
                    <p:nvGrpSpPr>
                      <p:cNvPr id="207" name="Group 1872">
                        <a:extLst>
                          <a:ext uri="{FF2B5EF4-FFF2-40B4-BE49-F238E27FC236}">
                            <a16:creationId xmlns:a16="http://schemas.microsoft.com/office/drawing/2014/main" id="{A0FB5B93-793E-4C35-866F-547D7E47041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511020" y="2181474"/>
                        <a:ext cx="579803" cy="189166"/>
                        <a:chOff x="6472550" y="2134126"/>
                        <a:chExt cx="644226" cy="236457"/>
                      </a:xfrm>
                    </p:grpSpPr>
                    <p:sp>
                      <p:nvSpPr>
                        <p:cNvPr id="219" name="Rectangle 218">
                          <a:extLst>
                            <a:ext uri="{FF2B5EF4-FFF2-40B4-BE49-F238E27FC236}">
                              <a16:creationId xmlns:a16="http://schemas.microsoft.com/office/drawing/2014/main" id="{996D0ED2-E190-466C-94EE-8EF5C0F3377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015540" y="2164261"/>
                          <a:ext cx="101236" cy="190093"/>
                        </a:xfrm>
                        <a:prstGeom prst="rect">
                          <a:avLst/>
                        </a:prstGeom>
                        <a:solidFill>
                          <a:srgbClr val="92D050"/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220" name="Rectangle 219">
                          <a:extLst>
                            <a:ext uri="{FF2B5EF4-FFF2-40B4-BE49-F238E27FC236}">
                              <a16:creationId xmlns:a16="http://schemas.microsoft.com/office/drawing/2014/main" id="{2091148A-6744-46AB-B786-2F4D97DF24A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18408" y="2166582"/>
                          <a:ext cx="45719" cy="197047"/>
                        </a:xfrm>
                        <a:prstGeom prst="rect">
                          <a:avLst/>
                        </a:prstGeom>
                        <a:solidFill>
                          <a:srgbClr val="92D050"/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221" name="Rounded Rectangle 318">
                          <a:extLst>
                            <a:ext uri="{FF2B5EF4-FFF2-40B4-BE49-F238E27FC236}">
                              <a16:creationId xmlns:a16="http://schemas.microsoft.com/office/drawing/2014/main" id="{D978595E-B049-4F7F-B744-D720E05DA50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59621" y="2134126"/>
                          <a:ext cx="461064" cy="236456"/>
                        </a:xfrm>
                        <a:prstGeom prst="roundRect">
                          <a:avLst/>
                        </a:prstGeom>
                        <a:solidFill>
                          <a:srgbClr val="008000"/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222" name="Rectangle 221">
                          <a:extLst>
                            <a:ext uri="{FF2B5EF4-FFF2-40B4-BE49-F238E27FC236}">
                              <a16:creationId xmlns:a16="http://schemas.microsoft.com/office/drawing/2014/main" id="{A1A338DA-9C58-4CCE-9AF7-D6BEC807826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72550" y="2205991"/>
                          <a:ext cx="45719" cy="108956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223" name="Rounded Rectangle 320">
                          <a:extLst>
                            <a:ext uri="{FF2B5EF4-FFF2-40B4-BE49-F238E27FC236}">
                              <a16:creationId xmlns:a16="http://schemas.microsoft.com/office/drawing/2014/main" id="{2DB4BDED-7550-4E09-B17D-4722E0E2CCE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72955" y="2194400"/>
                          <a:ext cx="337426" cy="176183"/>
                        </a:xfrm>
                        <a:prstGeom prst="roundRect">
                          <a:avLst/>
                        </a:prstGeom>
                        <a:solidFill>
                          <a:srgbClr val="92D050"/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224" name="Oval 223">
                          <a:extLst>
                            <a:ext uri="{FF2B5EF4-FFF2-40B4-BE49-F238E27FC236}">
                              <a16:creationId xmlns:a16="http://schemas.microsoft.com/office/drawing/2014/main" id="{3B5A15C2-B988-49B3-8E99-094F2051B67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858411" y="2247719"/>
                          <a:ext cx="121061" cy="104319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chemeClr val="tx1">
                                <a:lumMod val="75000"/>
                                <a:lumOff val="25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tx1">
                                <a:lumMod val="75000"/>
                                <a:lumOff val="25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  <a:shade val="100000"/>
                                <a:satMod val="115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208" name="Rectangle 207">
                        <a:extLst>
                          <a:ext uri="{FF2B5EF4-FFF2-40B4-BE49-F238E27FC236}">
                            <a16:creationId xmlns:a16="http://schemas.microsoft.com/office/drawing/2014/main" id="{81302D07-1C1C-4376-92B6-231079A3E4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14969" y="2379856"/>
                        <a:ext cx="373229" cy="41728"/>
                      </a:xfrm>
                      <a:prstGeom prst="rect">
                        <a:avLst/>
                      </a:prstGeom>
                      <a:solidFill>
                        <a:srgbClr val="008000"/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grpSp>
                    <p:nvGrpSpPr>
                      <p:cNvPr id="209" name="Group 72">
                        <a:extLst>
                          <a:ext uri="{FF2B5EF4-FFF2-40B4-BE49-F238E27FC236}">
                            <a16:creationId xmlns:a16="http://schemas.microsoft.com/office/drawing/2014/main" id="{31E48950-B520-4ABF-B060-5850E297FFB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808119" y="2422872"/>
                        <a:ext cx="73152" cy="57607"/>
                        <a:chOff x="5646283" y="853457"/>
                        <a:chExt cx="73152" cy="64008"/>
                      </a:xfrm>
                    </p:grpSpPr>
                    <p:sp>
                      <p:nvSpPr>
                        <p:cNvPr id="217" name="Rectangle 216">
                          <a:extLst>
                            <a:ext uri="{FF2B5EF4-FFF2-40B4-BE49-F238E27FC236}">
                              <a16:creationId xmlns:a16="http://schemas.microsoft.com/office/drawing/2014/main" id="{EFAB8405-0233-4D00-918B-1301548B0FF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668776" y="853457"/>
                          <a:ext cx="27432" cy="64008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218" name="Rectangle 217">
                          <a:extLst>
                            <a:ext uri="{FF2B5EF4-FFF2-40B4-BE49-F238E27FC236}">
                              <a16:creationId xmlns:a16="http://schemas.microsoft.com/office/drawing/2014/main" id="{0EDDF286-D32E-4A03-BCCE-64C8F8A162F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646283" y="870061"/>
                          <a:ext cx="73152" cy="27432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50000"/>
                          </a:schemeClr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210" name="Rectangle 209">
                        <a:extLst>
                          <a:ext uri="{FF2B5EF4-FFF2-40B4-BE49-F238E27FC236}">
                            <a16:creationId xmlns:a16="http://schemas.microsoft.com/office/drawing/2014/main" id="{4C5FB076-6B7F-4E5F-B30A-FD90FA746F8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60485" y="2478176"/>
                        <a:ext cx="293255" cy="41147"/>
                      </a:xfrm>
                      <a:prstGeom prst="rect">
                        <a:avLst/>
                      </a:prstGeom>
                      <a:solidFill>
                        <a:srgbClr val="008000"/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grpSp>
                    <p:nvGrpSpPr>
                      <p:cNvPr id="211" name="Group 71">
                        <a:extLst>
                          <a:ext uri="{FF2B5EF4-FFF2-40B4-BE49-F238E27FC236}">
                            <a16:creationId xmlns:a16="http://schemas.microsoft.com/office/drawing/2014/main" id="{57979D41-A5BB-4BFD-9A8E-093987D526F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56423" y="2420912"/>
                        <a:ext cx="73152" cy="57607"/>
                        <a:chOff x="5646283" y="853457"/>
                        <a:chExt cx="73152" cy="64008"/>
                      </a:xfrm>
                    </p:grpSpPr>
                    <p:sp>
                      <p:nvSpPr>
                        <p:cNvPr id="215" name="Rectangle 214">
                          <a:extLst>
                            <a:ext uri="{FF2B5EF4-FFF2-40B4-BE49-F238E27FC236}">
                              <a16:creationId xmlns:a16="http://schemas.microsoft.com/office/drawing/2014/main" id="{404213EB-F373-45F3-B4AF-24A3B3A70F8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668776" y="853457"/>
                          <a:ext cx="27432" cy="64008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216" name="Rectangle 215">
                          <a:extLst>
                            <a:ext uri="{FF2B5EF4-FFF2-40B4-BE49-F238E27FC236}">
                              <a16:creationId xmlns:a16="http://schemas.microsoft.com/office/drawing/2014/main" id="{EB474CA4-9D68-4C2F-B939-09E83767ECB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646283" y="870061"/>
                          <a:ext cx="73152" cy="27432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50000"/>
                          </a:schemeClr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212" name="Group 72">
                        <a:extLst>
                          <a:ext uri="{FF2B5EF4-FFF2-40B4-BE49-F238E27FC236}">
                            <a16:creationId xmlns:a16="http://schemas.microsoft.com/office/drawing/2014/main" id="{3EB795C1-4702-4910-A739-3C8FA17A1C4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867299" y="2422872"/>
                        <a:ext cx="73152" cy="57607"/>
                        <a:chOff x="5646283" y="853457"/>
                        <a:chExt cx="73152" cy="64008"/>
                      </a:xfrm>
                    </p:grpSpPr>
                    <p:sp>
                      <p:nvSpPr>
                        <p:cNvPr id="213" name="Rectangle 212">
                          <a:extLst>
                            <a:ext uri="{FF2B5EF4-FFF2-40B4-BE49-F238E27FC236}">
                              <a16:creationId xmlns:a16="http://schemas.microsoft.com/office/drawing/2014/main" id="{A9878D10-1E65-4DD4-A812-BA4CB83E271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668776" y="853457"/>
                          <a:ext cx="27432" cy="64008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214" name="Rectangle 213">
                          <a:extLst>
                            <a:ext uri="{FF2B5EF4-FFF2-40B4-BE49-F238E27FC236}">
                              <a16:creationId xmlns:a16="http://schemas.microsoft.com/office/drawing/2014/main" id="{4FC83CEB-3D6F-49AC-9CE3-0877380F79A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646283" y="870061"/>
                          <a:ext cx="73152" cy="27432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50000"/>
                          </a:schemeClr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81" name="Group 1924">
                      <a:extLst>
                        <a:ext uri="{FF2B5EF4-FFF2-40B4-BE49-F238E27FC236}">
                          <a16:creationId xmlns:a16="http://schemas.microsoft.com/office/drawing/2014/main" id="{C8B5D56E-7902-4EA0-9DEE-07EF97DFDBE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473812" y="3597179"/>
                      <a:ext cx="1912288" cy="3045473"/>
                      <a:chOff x="1812899" y="3196301"/>
                      <a:chExt cx="1912288" cy="3045473"/>
                    </a:xfrm>
                  </p:grpSpPr>
                  <p:grpSp>
                    <p:nvGrpSpPr>
                      <p:cNvPr id="182" name="Group 53">
                        <a:extLst>
                          <a:ext uri="{FF2B5EF4-FFF2-40B4-BE49-F238E27FC236}">
                            <a16:creationId xmlns:a16="http://schemas.microsoft.com/office/drawing/2014/main" id="{D1E12D07-C94B-40E5-9AD7-14E80784BD8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812899" y="3196301"/>
                        <a:ext cx="1912288" cy="3045473"/>
                        <a:chOff x="3582063" y="1443038"/>
                        <a:chExt cx="1912288" cy="3045473"/>
                      </a:xfrm>
                    </p:grpSpPr>
                    <p:sp>
                      <p:nvSpPr>
                        <p:cNvPr id="185" name="Freeform 282">
                          <a:extLst>
                            <a:ext uri="{FF2B5EF4-FFF2-40B4-BE49-F238E27FC236}">
                              <a16:creationId xmlns:a16="http://schemas.microsoft.com/office/drawing/2014/main" id="{A75D98AB-2202-4E84-B54A-D850F9341B7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436828" y="2027583"/>
                          <a:ext cx="174929" cy="1963972"/>
                        </a:xfrm>
                        <a:custGeom>
                          <a:avLst/>
                          <a:gdLst>
                            <a:gd name="connsiteX0" fmla="*/ 23854 w 174929"/>
                            <a:gd name="connsiteY0" fmla="*/ 0 h 1963972"/>
                            <a:gd name="connsiteX1" fmla="*/ 174929 w 174929"/>
                            <a:gd name="connsiteY1" fmla="*/ 7951 h 1963972"/>
                            <a:gd name="connsiteX2" fmla="*/ 163002 w 174929"/>
                            <a:gd name="connsiteY2" fmla="*/ 1900361 h 1963972"/>
                            <a:gd name="connsiteX3" fmla="*/ 131196 w 174929"/>
                            <a:gd name="connsiteY3" fmla="*/ 1963972 h 1963972"/>
                            <a:gd name="connsiteX4" fmla="*/ 27829 w 174929"/>
                            <a:gd name="connsiteY4" fmla="*/ 1956020 h 1963972"/>
                            <a:gd name="connsiteX5" fmla="*/ 0 w 174929"/>
                            <a:gd name="connsiteY5" fmla="*/ 1892410 h 1963972"/>
                            <a:gd name="connsiteX6" fmla="*/ 23854 w 174929"/>
                            <a:gd name="connsiteY6" fmla="*/ 0 h 196397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74929" h="1963972">
                              <a:moveTo>
                                <a:pt x="23854" y="0"/>
                              </a:moveTo>
                              <a:lnTo>
                                <a:pt x="174929" y="7951"/>
                              </a:lnTo>
                              <a:cubicBezTo>
                                <a:pt x="170953" y="638754"/>
                                <a:pt x="166978" y="1269558"/>
                                <a:pt x="163002" y="1900361"/>
                              </a:cubicBezTo>
                              <a:lnTo>
                                <a:pt x="131196" y="1963972"/>
                              </a:lnTo>
                              <a:lnTo>
                                <a:pt x="27829" y="1956020"/>
                              </a:lnTo>
                              <a:lnTo>
                                <a:pt x="0" y="1892410"/>
                              </a:lnTo>
                              <a:lnTo>
                                <a:pt x="23854" y="0"/>
                              </a:lnTo>
                              <a:close/>
                            </a:path>
                          </a:pathLst>
                        </a:custGeom>
                        <a:blipFill>
                          <a:blip r:embed="rId2" cstate="print"/>
                          <a:tile tx="0" ty="0" sx="100000" sy="100000" flip="none" algn="tl"/>
                        </a:blip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186" name="Freeform 283">
                          <a:extLst>
                            <a:ext uri="{FF2B5EF4-FFF2-40B4-BE49-F238E27FC236}">
                              <a16:creationId xmlns:a16="http://schemas.microsoft.com/office/drawing/2014/main" id="{3108BF00-3BF8-4ACC-9AB2-23A9EE5CCE7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794637" y="2087217"/>
                          <a:ext cx="608274" cy="1641945"/>
                        </a:xfrm>
                        <a:custGeom>
                          <a:avLst/>
                          <a:gdLst>
                            <a:gd name="connsiteX0" fmla="*/ 0 w 608274"/>
                            <a:gd name="connsiteY0" fmla="*/ 0 h 1641945"/>
                            <a:gd name="connsiteX1" fmla="*/ 51683 w 608274"/>
                            <a:gd name="connsiteY1" fmla="*/ 7952 h 1641945"/>
                            <a:gd name="connsiteX2" fmla="*/ 592372 w 608274"/>
                            <a:gd name="connsiteY2" fmla="*/ 1550505 h 1641945"/>
                            <a:gd name="connsiteX3" fmla="*/ 584420 w 608274"/>
                            <a:gd name="connsiteY3" fmla="*/ 1582310 h 1641945"/>
                            <a:gd name="connsiteX4" fmla="*/ 608274 w 608274"/>
                            <a:gd name="connsiteY4" fmla="*/ 1641945 h 1641945"/>
                            <a:gd name="connsiteX5" fmla="*/ 532737 w 608274"/>
                            <a:gd name="connsiteY5" fmla="*/ 1610140 h 1641945"/>
                            <a:gd name="connsiteX6" fmla="*/ 524786 w 608274"/>
                            <a:gd name="connsiteY6" fmla="*/ 1578334 h 1641945"/>
                            <a:gd name="connsiteX7" fmla="*/ 492980 w 608274"/>
                            <a:gd name="connsiteY7" fmla="*/ 1550505 h 1641945"/>
                            <a:gd name="connsiteX8" fmla="*/ 0 w 608274"/>
                            <a:gd name="connsiteY8" fmla="*/ 0 h 164194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08274" h="1641945">
                              <a:moveTo>
                                <a:pt x="0" y="0"/>
                              </a:moveTo>
                              <a:lnTo>
                                <a:pt x="51683" y="7952"/>
                              </a:lnTo>
                              <a:lnTo>
                                <a:pt x="592372" y="1550505"/>
                              </a:lnTo>
                              <a:lnTo>
                                <a:pt x="584420" y="1582310"/>
                              </a:lnTo>
                              <a:lnTo>
                                <a:pt x="608274" y="1641945"/>
                              </a:lnTo>
                              <a:lnTo>
                                <a:pt x="532737" y="1610140"/>
                              </a:lnTo>
                              <a:lnTo>
                                <a:pt x="524786" y="1578334"/>
                              </a:lnTo>
                              <a:lnTo>
                                <a:pt x="492980" y="1550505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blipFill>
                          <a:blip r:embed="rId2" cstate="print"/>
                          <a:tile tx="0" ty="0" sx="100000" sy="100000" flip="none" algn="tl"/>
                        </a:blip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187" name="Freeform 284">
                          <a:extLst>
                            <a:ext uri="{FF2B5EF4-FFF2-40B4-BE49-F238E27FC236}">
                              <a16:creationId xmlns:a16="http://schemas.microsoft.com/office/drawing/2014/main" id="{33D73BC1-87F9-4FA4-8CA4-E8250E169E1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677478" y="2075290"/>
                          <a:ext cx="628153" cy="1614115"/>
                        </a:xfrm>
                        <a:custGeom>
                          <a:avLst/>
                          <a:gdLst>
                            <a:gd name="connsiteX0" fmla="*/ 560567 w 628153"/>
                            <a:gd name="connsiteY0" fmla="*/ 0 h 1614115"/>
                            <a:gd name="connsiteX1" fmla="*/ 107343 w 628153"/>
                            <a:gd name="connsiteY1" fmla="*/ 1248355 h 1614115"/>
                            <a:gd name="connsiteX2" fmla="*/ 0 w 628153"/>
                            <a:gd name="connsiteY2" fmla="*/ 1550505 h 1614115"/>
                            <a:gd name="connsiteX3" fmla="*/ 3976 w 628153"/>
                            <a:gd name="connsiteY3" fmla="*/ 1578334 h 1614115"/>
                            <a:gd name="connsiteX4" fmla="*/ 3976 w 628153"/>
                            <a:gd name="connsiteY4" fmla="*/ 1614115 h 1614115"/>
                            <a:gd name="connsiteX5" fmla="*/ 63611 w 628153"/>
                            <a:gd name="connsiteY5" fmla="*/ 1598213 h 1614115"/>
                            <a:gd name="connsiteX6" fmla="*/ 83489 w 628153"/>
                            <a:gd name="connsiteY6" fmla="*/ 1550505 h 1614115"/>
                            <a:gd name="connsiteX7" fmla="*/ 115294 w 628153"/>
                            <a:gd name="connsiteY7" fmla="*/ 1542553 h 1614115"/>
                            <a:gd name="connsiteX8" fmla="*/ 210710 w 628153"/>
                            <a:gd name="connsiteY8" fmla="*/ 1236428 h 1614115"/>
                            <a:gd name="connsiteX9" fmla="*/ 628153 w 628153"/>
                            <a:gd name="connsiteY9" fmla="*/ 11927 h 1614115"/>
                            <a:gd name="connsiteX10" fmla="*/ 560567 w 628153"/>
                            <a:gd name="connsiteY10" fmla="*/ 0 h 161411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628153" h="1614115">
                              <a:moveTo>
                                <a:pt x="560567" y="0"/>
                              </a:moveTo>
                              <a:lnTo>
                                <a:pt x="107343" y="1248355"/>
                              </a:lnTo>
                              <a:lnTo>
                                <a:pt x="0" y="1550505"/>
                              </a:lnTo>
                              <a:lnTo>
                                <a:pt x="3976" y="1578334"/>
                              </a:lnTo>
                              <a:lnTo>
                                <a:pt x="3976" y="1614115"/>
                              </a:lnTo>
                              <a:lnTo>
                                <a:pt x="63611" y="1598213"/>
                              </a:lnTo>
                              <a:lnTo>
                                <a:pt x="83489" y="1550505"/>
                              </a:lnTo>
                              <a:lnTo>
                                <a:pt x="115294" y="1542553"/>
                              </a:lnTo>
                              <a:lnTo>
                                <a:pt x="210710" y="1236428"/>
                              </a:lnTo>
                              <a:lnTo>
                                <a:pt x="628153" y="11927"/>
                              </a:lnTo>
                              <a:lnTo>
                                <a:pt x="560567" y="0"/>
                              </a:lnTo>
                              <a:close/>
                            </a:path>
                          </a:pathLst>
                        </a:custGeom>
                        <a:blipFill>
                          <a:blip r:embed="rId2" cstate="print"/>
                          <a:tile tx="0" ty="0" sx="100000" sy="100000" flip="none" algn="tl"/>
                        </a:blip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188" name="Freeform 285">
                          <a:extLst>
                            <a:ext uri="{FF2B5EF4-FFF2-40B4-BE49-F238E27FC236}">
                              <a16:creationId xmlns:a16="http://schemas.microsoft.com/office/drawing/2014/main" id="{94A378F3-75B6-474A-A38D-7EAD127ACDB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804699" y="1665798"/>
                          <a:ext cx="568518" cy="1510748"/>
                        </a:xfrm>
                        <a:custGeom>
                          <a:avLst/>
                          <a:gdLst>
                            <a:gd name="connsiteX0" fmla="*/ 512859 w 568518"/>
                            <a:gd name="connsiteY0" fmla="*/ 0 h 1510748"/>
                            <a:gd name="connsiteX1" fmla="*/ 0 w 568518"/>
                            <a:gd name="connsiteY1" fmla="*/ 1490870 h 1510748"/>
                            <a:gd name="connsiteX2" fmla="*/ 31805 w 568518"/>
                            <a:gd name="connsiteY2" fmla="*/ 1510748 h 1510748"/>
                            <a:gd name="connsiteX3" fmla="*/ 568518 w 568518"/>
                            <a:gd name="connsiteY3" fmla="*/ 11927 h 1510748"/>
                            <a:gd name="connsiteX4" fmla="*/ 512859 w 568518"/>
                            <a:gd name="connsiteY4" fmla="*/ 0 h 151074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568518" h="1510748">
                              <a:moveTo>
                                <a:pt x="512859" y="0"/>
                              </a:moveTo>
                              <a:lnTo>
                                <a:pt x="0" y="1490870"/>
                              </a:lnTo>
                              <a:lnTo>
                                <a:pt x="31805" y="1510748"/>
                              </a:lnTo>
                              <a:lnTo>
                                <a:pt x="568518" y="11927"/>
                              </a:lnTo>
                              <a:lnTo>
                                <a:pt x="512859" y="0"/>
                              </a:lnTo>
                              <a:close/>
                            </a:path>
                          </a:pathLst>
                        </a:custGeom>
                        <a:blipFill>
                          <a:blip r:embed="rId2" cstate="print"/>
                          <a:tile tx="0" ty="0" sx="100000" sy="100000" flip="none" algn="tl"/>
                        </a:blip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189" name="Freeform 286">
                          <a:extLst>
                            <a:ext uri="{FF2B5EF4-FFF2-40B4-BE49-F238E27FC236}">
                              <a16:creationId xmlns:a16="http://schemas.microsoft.com/office/drawing/2014/main" id="{31E6BE03-B5A6-454F-A381-04970EF47CC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397071" y="1626042"/>
                          <a:ext cx="75538" cy="1717481"/>
                        </a:xfrm>
                        <a:custGeom>
                          <a:avLst/>
                          <a:gdLst>
                            <a:gd name="connsiteX0" fmla="*/ 19879 w 75538"/>
                            <a:gd name="connsiteY0" fmla="*/ 3975 h 1717481"/>
                            <a:gd name="connsiteX1" fmla="*/ 0 w 75538"/>
                            <a:gd name="connsiteY1" fmla="*/ 1717481 h 1717481"/>
                            <a:gd name="connsiteX2" fmla="*/ 51684 w 75538"/>
                            <a:gd name="connsiteY2" fmla="*/ 1717481 h 1717481"/>
                            <a:gd name="connsiteX3" fmla="*/ 75538 w 75538"/>
                            <a:gd name="connsiteY3" fmla="*/ 0 h 1717481"/>
                            <a:gd name="connsiteX4" fmla="*/ 19879 w 75538"/>
                            <a:gd name="connsiteY4" fmla="*/ 3975 h 171748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538" h="1717481">
                              <a:moveTo>
                                <a:pt x="19879" y="3975"/>
                              </a:moveTo>
                              <a:lnTo>
                                <a:pt x="0" y="1717481"/>
                              </a:lnTo>
                              <a:lnTo>
                                <a:pt x="51684" y="1717481"/>
                              </a:lnTo>
                              <a:lnTo>
                                <a:pt x="75538" y="0"/>
                              </a:lnTo>
                              <a:lnTo>
                                <a:pt x="19879" y="3975"/>
                              </a:lnTo>
                              <a:close/>
                            </a:path>
                          </a:pathLst>
                        </a:custGeom>
                        <a:blipFill>
                          <a:blip r:embed="rId2" cstate="print"/>
                          <a:tile tx="0" ty="0" sx="100000" sy="100000" flip="none" algn="tl"/>
                        </a:blip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190" name="Freeform 287">
                          <a:extLst>
                            <a:ext uri="{FF2B5EF4-FFF2-40B4-BE49-F238E27FC236}">
                              <a16:creationId xmlns:a16="http://schemas.microsoft.com/office/drawing/2014/main" id="{B7F1BA15-3E8C-424F-BA56-2BB1F1B3E02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603805" y="1618090"/>
                          <a:ext cx="51684" cy="1733385"/>
                        </a:xfrm>
                        <a:custGeom>
                          <a:avLst/>
                          <a:gdLst>
                            <a:gd name="connsiteX0" fmla="*/ 0 w 51684"/>
                            <a:gd name="connsiteY0" fmla="*/ 3976 h 1733385"/>
                            <a:gd name="connsiteX1" fmla="*/ 3976 w 51684"/>
                            <a:gd name="connsiteY1" fmla="*/ 1725433 h 1733385"/>
                            <a:gd name="connsiteX2" fmla="*/ 47708 w 51684"/>
                            <a:gd name="connsiteY2" fmla="*/ 1733385 h 1733385"/>
                            <a:gd name="connsiteX3" fmla="*/ 51684 w 51684"/>
                            <a:gd name="connsiteY3" fmla="*/ 0 h 1733385"/>
                            <a:gd name="connsiteX4" fmla="*/ 0 w 51684"/>
                            <a:gd name="connsiteY4" fmla="*/ 3976 h 173338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51684" h="1733385">
                              <a:moveTo>
                                <a:pt x="0" y="3976"/>
                              </a:moveTo>
                              <a:cubicBezTo>
                                <a:pt x="1325" y="577795"/>
                                <a:pt x="2651" y="1151614"/>
                                <a:pt x="3976" y="1725433"/>
                              </a:cubicBezTo>
                              <a:lnTo>
                                <a:pt x="47708" y="1733385"/>
                              </a:lnTo>
                              <a:cubicBezTo>
                                <a:pt x="49033" y="1155590"/>
                                <a:pt x="50359" y="577795"/>
                                <a:pt x="51684" y="0"/>
                              </a:cubicBezTo>
                              <a:lnTo>
                                <a:pt x="0" y="3976"/>
                              </a:lnTo>
                              <a:close/>
                            </a:path>
                          </a:pathLst>
                        </a:custGeom>
                        <a:blipFill>
                          <a:blip r:embed="rId2" cstate="print"/>
                          <a:tile tx="0" ty="0" sx="100000" sy="100000" flip="none" algn="tl"/>
                        </a:blip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191" name="Freeform 288">
                          <a:extLst>
                            <a:ext uri="{FF2B5EF4-FFF2-40B4-BE49-F238E27FC236}">
                              <a16:creationId xmlns:a16="http://schemas.microsoft.com/office/drawing/2014/main" id="{EE2624B1-147C-412C-A735-BE4A686D401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908066" y="1717482"/>
                          <a:ext cx="504908" cy="1451113"/>
                        </a:xfrm>
                        <a:custGeom>
                          <a:avLst/>
                          <a:gdLst>
                            <a:gd name="connsiteX0" fmla="*/ 500932 w 504908"/>
                            <a:gd name="connsiteY0" fmla="*/ 0 h 1451113"/>
                            <a:gd name="connsiteX1" fmla="*/ 0 w 504908"/>
                            <a:gd name="connsiteY1" fmla="*/ 1451113 h 1451113"/>
                            <a:gd name="connsiteX2" fmla="*/ 51684 w 504908"/>
                            <a:gd name="connsiteY2" fmla="*/ 1439186 h 1451113"/>
                            <a:gd name="connsiteX3" fmla="*/ 504908 w 504908"/>
                            <a:gd name="connsiteY3" fmla="*/ 111318 h 1451113"/>
                            <a:gd name="connsiteX4" fmla="*/ 500932 w 504908"/>
                            <a:gd name="connsiteY4" fmla="*/ 0 h 145111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504908" h="1451113">
                              <a:moveTo>
                                <a:pt x="500932" y="0"/>
                              </a:moveTo>
                              <a:lnTo>
                                <a:pt x="0" y="1451113"/>
                              </a:lnTo>
                              <a:lnTo>
                                <a:pt x="51684" y="1439186"/>
                              </a:lnTo>
                              <a:lnTo>
                                <a:pt x="504908" y="111318"/>
                              </a:lnTo>
                              <a:lnTo>
                                <a:pt x="500932" y="0"/>
                              </a:lnTo>
                              <a:close/>
                            </a:path>
                          </a:pathLst>
                        </a:custGeom>
                        <a:blipFill>
                          <a:blip r:embed="rId2" cstate="print"/>
                          <a:tile tx="0" ty="0" sx="100000" sy="100000" flip="none" algn="tl"/>
                        </a:blip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192" name="Freeform 289">
                          <a:extLst>
                            <a:ext uri="{FF2B5EF4-FFF2-40B4-BE49-F238E27FC236}">
                              <a16:creationId xmlns:a16="http://schemas.microsoft.com/office/drawing/2014/main" id="{0B5A1B2E-906F-43EE-BED8-8D2832BC2DF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737113" y="3152692"/>
                          <a:ext cx="234564" cy="170953"/>
                        </a:xfrm>
                        <a:custGeom>
                          <a:avLst/>
                          <a:gdLst>
                            <a:gd name="connsiteX0" fmla="*/ 51684 w 234564"/>
                            <a:gd name="connsiteY0" fmla="*/ 0 h 170953"/>
                            <a:gd name="connsiteX1" fmla="*/ 103367 w 234564"/>
                            <a:gd name="connsiteY1" fmla="*/ 31805 h 170953"/>
                            <a:gd name="connsiteX2" fmla="*/ 234564 w 234564"/>
                            <a:gd name="connsiteY2" fmla="*/ 3976 h 170953"/>
                            <a:gd name="connsiteX3" fmla="*/ 166977 w 234564"/>
                            <a:gd name="connsiteY3" fmla="*/ 170953 h 170953"/>
                            <a:gd name="connsiteX4" fmla="*/ 35781 w 234564"/>
                            <a:gd name="connsiteY4" fmla="*/ 170953 h 170953"/>
                            <a:gd name="connsiteX5" fmla="*/ 0 w 234564"/>
                            <a:gd name="connsiteY5" fmla="*/ 155051 h 170953"/>
                            <a:gd name="connsiteX6" fmla="*/ 51684 w 234564"/>
                            <a:gd name="connsiteY6" fmla="*/ 0 h 17095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234564" h="170953">
                              <a:moveTo>
                                <a:pt x="51684" y="0"/>
                              </a:moveTo>
                              <a:lnTo>
                                <a:pt x="103367" y="31805"/>
                              </a:lnTo>
                              <a:lnTo>
                                <a:pt x="234564" y="3976"/>
                              </a:lnTo>
                              <a:lnTo>
                                <a:pt x="166977" y="170953"/>
                              </a:lnTo>
                              <a:lnTo>
                                <a:pt x="35781" y="170953"/>
                              </a:lnTo>
                              <a:lnTo>
                                <a:pt x="0" y="155051"/>
                              </a:lnTo>
                              <a:lnTo>
                                <a:pt x="51684" y="0"/>
                              </a:ln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accent2">
                                <a:lumMod val="75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2">
                                <a:lumMod val="75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  <a:shade val="100000"/>
                                <a:satMod val="115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193" name="Freeform 290">
                          <a:extLst>
                            <a:ext uri="{FF2B5EF4-FFF2-40B4-BE49-F238E27FC236}">
                              <a16:creationId xmlns:a16="http://schemas.microsoft.com/office/drawing/2014/main" id="{C2540DB6-D4BD-4C24-8D62-6092B8BEF8E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385144" y="3339548"/>
                          <a:ext cx="282272" cy="143123"/>
                        </a:xfrm>
                        <a:custGeom>
                          <a:avLst/>
                          <a:gdLst>
                            <a:gd name="connsiteX0" fmla="*/ 0 w 282272"/>
                            <a:gd name="connsiteY0" fmla="*/ 0 h 143123"/>
                            <a:gd name="connsiteX1" fmla="*/ 282272 w 282272"/>
                            <a:gd name="connsiteY1" fmla="*/ 11927 h 143123"/>
                            <a:gd name="connsiteX2" fmla="*/ 278296 w 282272"/>
                            <a:gd name="connsiteY2" fmla="*/ 143123 h 143123"/>
                            <a:gd name="connsiteX3" fmla="*/ 15903 w 282272"/>
                            <a:gd name="connsiteY3" fmla="*/ 135172 h 143123"/>
                            <a:gd name="connsiteX4" fmla="*/ 0 w 282272"/>
                            <a:gd name="connsiteY4" fmla="*/ 0 h 14312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282272" h="143123">
                              <a:moveTo>
                                <a:pt x="0" y="0"/>
                              </a:moveTo>
                              <a:lnTo>
                                <a:pt x="282272" y="11927"/>
                              </a:lnTo>
                              <a:lnTo>
                                <a:pt x="278296" y="143123"/>
                              </a:lnTo>
                              <a:lnTo>
                                <a:pt x="15903" y="135172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accent2">
                                <a:lumMod val="75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2">
                                <a:lumMod val="75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  <a:shade val="100000"/>
                                <a:satMod val="115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194" name="Freeform 291">
                          <a:extLst>
                            <a:ext uri="{FF2B5EF4-FFF2-40B4-BE49-F238E27FC236}">
                              <a16:creationId xmlns:a16="http://schemas.microsoft.com/office/drawing/2014/main" id="{1643B06D-0576-476A-9A7E-563857A9F97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667416" y="1689652"/>
                          <a:ext cx="500932" cy="1542553"/>
                        </a:xfrm>
                        <a:custGeom>
                          <a:avLst/>
                          <a:gdLst>
                            <a:gd name="connsiteX0" fmla="*/ 7951 w 500932"/>
                            <a:gd name="connsiteY0" fmla="*/ 0 h 1542553"/>
                            <a:gd name="connsiteX1" fmla="*/ 500932 w 500932"/>
                            <a:gd name="connsiteY1" fmla="*/ 1542553 h 1542553"/>
                            <a:gd name="connsiteX2" fmla="*/ 465151 w 500932"/>
                            <a:gd name="connsiteY2" fmla="*/ 1530626 h 1542553"/>
                            <a:gd name="connsiteX3" fmla="*/ 0 w 500932"/>
                            <a:gd name="connsiteY3" fmla="*/ 135172 h 1542553"/>
                            <a:gd name="connsiteX4" fmla="*/ 7951 w 500932"/>
                            <a:gd name="connsiteY4" fmla="*/ 0 h 154255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500932" h="1542553">
                              <a:moveTo>
                                <a:pt x="7951" y="0"/>
                              </a:moveTo>
                              <a:lnTo>
                                <a:pt x="500932" y="1542553"/>
                              </a:lnTo>
                              <a:lnTo>
                                <a:pt x="465151" y="1530626"/>
                              </a:lnTo>
                              <a:lnTo>
                                <a:pt x="0" y="135172"/>
                              </a:lnTo>
                              <a:lnTo>
                                <a:pt x="7951" y="0"/>
                              </a:lnTo>
                              <a:close/>
                            </a:path>
                          </a:pathLst>
                        </a:custGeom>
                        <a:blipFill>
                          <a:blip r:embed="rId2" cstate="print"/>
                          <a:tile tx="0" ty="0" sx="100000" sy="100000" flip="none" algn="tl"/>
                        </a:blip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195" name="Freeform 292">
                          <a:extLst>
                            <a:ext uri="{FF2B5EF4-FFF2-40B4-BE49-F238E27FC236}">
                              <a16:creationId xmlns:a16="http://schemas.microsoft.com/office/drawing/2014/main" id="{3DFA2801-7FC0-4B85-A22F-00CFE322A1B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711148" y="1665798"/>
                          <a:ext cx="568518" cy="1582310"/>
                        </a:xfrm>
                        <a:custGeom>
                          <a:avLst/>
                          <a:gdLst>
                            <a:gd name="connsiteX0" fmla="*/ 55659 w 568518"/>
                            <a:gd name="connsiteY0" fmla="*/ 0 h 1582310"/>
                            <a:gd name="connsiteX1" fmla="*/ 568518 w 568518"/>
                            <a:gd name="connsiteY1" fmla="*/ 1570383 h 1582310"/>
                            <a:gd name="connsiteX2" fmla="*/ 540689 w 568518"/>
                            <a:gd name="connsiteY2" fmla="*/ 1582310 h 1582310"/>
                            <a:gd name="connsiteX3" fmla="*/ 0 w 568518"/>
                            <a:gd name="connsiteY3" fmla="*/ 11927 h 1582310"/>
                            <a:gd name="connsiteX4" fmla="*/ 55659 w 568518"/>
                            <a:gd name="connsiteY4" fmla="*/ 0 h 158231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568518" h="1582310">
                              <a:moveTo>
                                <a:pt x="55659" y="0"/>
                              </a:moveTo>
                              <a:lnTo>
                                <a:pt x="568518" y="1570383"/>
                              </a:lnTo>
                              <a:lnTo>
                                <a:pt x="540689" y="1582310"/>
                              </a:lnTo>
                              <a:lnTo>
                                <a:pt x="0" y="11927"/>
                              </a:lnTo>
                              <a:lnTo>
                                <a:pt x="55659" y="0"/>
                              </a:lnTo>
                              <a:close/>
                            </a:path>
                          </a:pathLst>
                        </a:custGeom>
                        <a:blipFill>
                          <a:blip r:embed="rId2" cstate="print"/>
                          <a:tile tx="0" ty="0" sx="100000" sy="100000" flip="none" algn="tl"/>
                        </a:blip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196" name="Freeform 293">
                          <a:extLst>
                            <a:ext uri="{FF2B5EF4-FFF2-40B4-BE49-F238E27FC236}">
                              <a16:creationId xmlns:a16="http://schemas.microsoft.com/office/drawing/2014/main" id="{43229EEE-0930-4395-B010-0FA382F8CE8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124616" y="3216303"/>
                          <a:ext cx="206734" cy="143123"/>
                        </a:xfrm>
                        <a:custGeom>
                          <a:avLst/>
                          <a:gdLst>
                            <a:gd name="connsiteX0" fmla="*/ 0 w 206734"/>
                            <a:gd name="connsiteY0" fmla="*/ 0 h 143123"/>
                            <a:gd name="connsiteX1" fmla="*/ 127221 w 206734"/>
                            <a:gd name="connsiteY1" fmla="*/ 27829 h 143123"/>
                            <a:gd name="connsiteX2" fmla="*/ 170953 w 206734"/>
                            <a:gd name="connsiteY2" fmla="*/ 19878 h 143123"/>
                            <a:gd name="connsiteX3" fmla="*/ 206734 w 206734"/>
                            <a:gd name="connsiteY3" fmla="*/ 115294 h 143123"/>
                            <a:gd name="connsiteX4" fmla="*/ 143123 w 206734"/>
                            <a:gd name="connsiteY4" fmla="*/ 143123 h 143123"/>
                            <a:gd name="connsiteX5" fmla="*/ 23854 w 206734"/>
                            <a:gd name="connsiteY5" fmla="*/ 107342 h 143123"/>
                            <a:gd name="connsiteX6" fmla="*/ 0 w 206734"/>
                            <a:gd name="connsiteY6" fmla="*/ 0 h 14312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206734" h="143123">
                              <a:moveTo>
                                <a:pt x="0" y="0"/>
                              </a:moveTo>
                              <a:lnTo>
                                <a:pt x="127221" y="27829"/>
                              </a:lnTo>
                              <a:lnTo>
                                <a:pt x="170953" y="19878"/>
                              </a:lnTo>
                              <a:lnTo>
                                <a:pt x="206734" y="115294"/>
                              </a:lnTo>
                              <a:lnTo>
                                <a:pt x="143123" y="143123"/>
                              </a:lnTo>
                              <a:lnTo>
                                <a:pt x="23854" y="107342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accent2">
                                <a:lumMod val="75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2">
                                <a:lumMod val="75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  <a:shade val="100000"/>
                                <a:satMod val="115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cxnSp>
                      <p:nvCxnSpPr>
                        <p:cNvPr id="197" name="Straight Connector 196">
                          <a:extLst>
                            <a:ext uri="{FF2B5EF4-FFF2-40B4-BE49-F238E27FC236}">
                              <a16:creationId xmlns:a16="http://schemas.microsoft.com/office/drawing/2014/main" id="{767C5E05-D85D-443A-A3B2-162AF9E7A6BC}"/>
                            </a:ext>
                          </a:extLst>
                        </p:cNvPr>
                        <p:cNvCxnSpPr>
                          <a:stCxn id="196" idx="1"/>
                          <a:endCxn id="196" idx="4"/>
                        </p:cNvCxnSpPr>
                        <p:nvPr/>
                      </p:nvCxnSpPr>
                      <p:spPr>
                        <a:xfrm>
                          <a:off x="5251837" y="3244132"/>
                          <a:ext cx="15902" cy="115294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8" name="Straight Connector 197">
                          <a:extLst>
                            <a:ext uri="{FF2B5EF4-FFF2-40B4-BE49-F238E27FC236}">
                              <a16:creationId xmlns:a16="http://schemas.microsoft.com/office/drawing/2014/main" id="{F81FDE04-4BCE-4976-9921-E6B9D0B02FC6}"/>
                            </a:ext>
                          </a:extLst>
                        </p:cNvPr>
                        <p:cNvCxnSpPr>
                          <a:stCxn id="192" idx="1"/>
                          <a:endCxn id="192" idx="4"/>
                        </p:cNvCxnSpPr>
                        <p:nvPr/>
                      </p:nvCxnSpPr>
                      <p:spPr>
                        <a:xfrm flipH="1">
                          <a:off x="3772894" y="3184497"/>
                          <a:ext cx="67586" cy="139148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99" name="Freeform 296">
                          <a:extLst>
                            <a:ext uri="{FF2B5EF4-FFF2-40B4-BE49-F238E27FC236}">
                              <a16:creationId xmlns:a16="http://schemas.microsoft.com/office/drawing/2014/main" id="{ECA9C691-487C-4032-B0C0-B53CB706BD0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582063" y="3677478"/>
                          <a:ext cx="155050" cy="326004"/>
                        </a:xfrm>
                        <a:custGeom>
                          <a:avLst/>
                          <a:gdLst>
                            <a:gd name="connsiteX0" fmla="*/ 155050 w 155050"/>
                            <a:gd name="connsiteY0" fmla="*/ 0 h 326004"/>
                            <a:gd name="connsiteX1" fmla="*/ 39756 w 155050"/>
                            <a:gd name="connsiteY1" fmla="*/ 326004 h 326004"/>
                            <a:gd name="connsiteX2" fmla="*/ 55659 w 155050"/>
                            <a:gd name="connsiteY2" fmla="*/ 135172 h 326004"/>
                            <a:gd name="connsiteX3" fmla="*/ 0 w 155050"/>
                            <a:gd name="connsiteY3" fmla="*/ 39757 h 326004"/>
                            <a:gd name="connsiteX4" fmla="*/ 67586 w 155050"/>
                            <a:gd name="connsiteY4" fmla="*/ 59635 h 326004"/>
                            <a:gd name="connsiteX5" fmla="*/ 99391 w 155050"/>
                            <a:gd name="connsiteY5" fmla="*/ 7952 h 326004"/>
                            <a:gd name="connsiteX6" fmla="*/ 155050 w 155050"/>
                            <a:gd name="connsiteY6" fmla="*/ 0 h 32600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55050" h="326004">
                              <a:moveTo>
                                <a:pt x="155050" y="0"/>
                              </a:moveTo>
                              <a:lnTo>
                                <a:pt x="39756" y="326004"/>
                              </a:lnTo>
                              <a:lnTo>
                                <a:pt x="55659" y="135172"/>
                              </a:lnTo>
                              <a:lnTo>
                                <a:pt x="0" y="39757"/>
                              </a:lnTo>
                              <a:lnTo>
                                <a:pt x="67586" y="59635"/>
                              </a:lnTo>
                              <a:lnTo>
                                <a:pt x="99391" y="7952"/>
                              </a:lnTo>
                              <a:lnTo>
                                <a:pt x="155050" y="0"/>
                              </a:ln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accent2">
                                <a:lumMod val="75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2">
                                <a:lumMod val="75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  <a:shade val="100000"/>
                                <a:satMod val="115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200" name="Freeform 297">
                          <a:extLst>
                            <a:ext uri="{FF2B5EF4-FFF2-40B4-BE49-F238E27FC236}">
                              <a16:creationId xmlns:a16="http://schemas.microsoft.com/office/drawing/2014/main" id="{ADF50177-A078-456A-B725-1E7E566599A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448755" y="3987579"/>
                          <a:ext cx="123245" cy="500932"/>
                        </a:xfrm>
                        <a:custGeom>
                          <a:avLst/>
                          <a:gdLst>
                            <a:gd name="connsiteX0" fmla="*/ 7951 w 123245"/>
                            <a:gd name="connsiteY0" fmla="*/ 0 h 500932"/>
                            <a:gd name="connsiteX1" fmla="*/ 123245 w 123245"/>
                            <a:gd name="connsiteY1" fmla="*/ 7951 h 500932"/>
                            <a:gd name="connsiteX2" fmla="*/ 115294 w 123245"/>
                            <a:gd name="connsiteY2" fmla="*/ 294198 h 500932"/>
                            <a:gd name="connsiteX3" fmla="*/ 59635 w 123245"/>
                            <a:gd name="connsiteY3" fmla="*/ 500932 h 500932"/>
                            <a:gd name="connsiteX4" fmla="*/ 0 w 123245"/>
                            <a:gd name="connsiteY4" fmla="*/ 238539 h 500932"/>
                            <a:gd name="connsiteX5" fmla="*/ 7951 w 123245"/>
                            <a:gd name="connsiteY5" fmla="*/ 0 h 50093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123245" h="500932">
                              <a:moveTo>
                                <a:pt x="7951" y="0"/>
                              </a:moveTo>
                              <a:lnTo>
                                <a:pt x="123245" y="7951"/>
                              </a:lnTo>
                              <a:lnTo>
                                <a:pt x="115294" y="294198"/>
                              </a:lnTo>
                              <a:lnTo>
                                <a:pt x="59635" y="500932"/>
                              </a:lnTo>
                              <a:lnTo>
                                <a:pt x="0" y="238539"/>
                              </a:lnTo>
                              <a:lnTo>
                                <a:pt x="7951" y="0"/>
                              </a:ln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accent2">
                                <a:lumMod val="75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2">
                                <a:lumMod val="75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  <a:shade val="100000"/>
                                <a:satMod val="115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cxnSp>
                      <p:nvCxnSpPr>
                        <p:cNvPr id="201" name="Straight Connector 200">
                          <a:extLst>
                            <a:ext uri="{FF2B5EF4-FFF2-40B4-BE49-F238E27FC236}">
                              <a16:creationId xmlns:a16="http://schemas.microsoft.com/office/drawing/2014/main" id="{05A277F0-CA27-4098-B877-E11D470A241F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4452730" y="4114800"/>
                          <a:ext cx="119270" cy="7951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02" name="Freeform 299">
                          <a:extLst>
                            <a:ext uri="{FF2B5EF4-FFF2-40B4-BE49-F238E27FC236}">
                              <a16:creationId xmlns:a16="http://schemas.microsoft.com/office/drawing/2014/main" id="{A3743A66-F721-4516-8AC4-C78C39CC3A1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319423" y="3693381"/>
                          <a:ext cx="174928" cy="337930"/>
                        </a:xfrm>
                        <a:custGeom>
                          <a:avLst/>
                          <a:gdLst>
                            <a:gd name="connsiteX0" fmla="*/ 0 w 174928"/>
                            <a:gd name="connsiteY0" fmla="*/ 0 h 337930"/>
                            <a:gd name="connsiteX1" fmla="*/ 59634 w 174928"/>
                            <a:gd name="connsiteY1" fmla="*/ 178904 h 337930"/>
                            <a:gd name="connsiteX2" fmla="*/ 131196 w 174928"/>
                            <a:gd name="connsiteY2" fmla="*/ 337930 h 337930"/>
                            <a:gd name="connsiteX3" fmla="*/ 123245 w 174928"/>
                            <a:gd name="connsiteY3" fmla="*/ 139148 h 337930"/>
                            <a:gd name="connsiteX4" fmla="*/ 174928 w 174928"/>
                            <a:gd name="connsiteY4" fmla="*/ 55659 h 337930"/>
                            <a:gd name="connsiteX5" fmla="*/ 147099 w 174928"/>
                            <a:gd name="connsiteY5" fmla="*/ 55659 h 337930"/>
                            <a:gd name="connsiteX6" fmla="*/ 91440 w 174928"/>
                            <a:gd name="connsiteY6" fmla="*/ 71562 h 337930"/>
                            <a:gd name="connsiteX7" fmla="*/ 79513 w 174928"/>
                            <a:gd name="connsiteY7" fmla="*/ 35781 h 337930"/>
                            <a:gd name="connsiteX8" fmla="*/ 0 w 174928"/>
                            <a:gd name="connsiteY8" fmla="*/ 0 h 33793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74928" h="337930">
                              <a:moveTo>
                                <a:pt x="0" y="0"/>
                              </a:moveTo>
                              <a:lnTo>
                                <a:pt x="59634" y="178904"/>
                              </a:lnTo>
                              <a:lnTo>
                                <a:pt x="131196" y="337930"/>
                              </a:lnTo>
                              <a:lnTo>
                                <a:pt x="123245" y="139148"/>
                              </a:lnTo>
                              <a:lnTo>
                                <a:pt x="174928" y="55659"/>
                              </a:lnTo>
                              <a:lnTo>
                                <a:pt x="147099" y="55659"/>
                              </a:lnTo>
                              <a:lnTo>
                                <a:pt x="91440" y="71562"/>
                              </a:lnTo>
                              <a:lnTo>
                                <a:pt x="79513" y="35781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accent2">
                                <a:lumMod val="75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2">
                                <a:lumMod val="75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  <a:shade val="100000"/>
                                <a:satMod val="115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203" name="Freeform 300">
                          <a:extLst>
                            <a:ext uri="{FF2B5EF4-FFF2-40B4-BE49-F238E27FC236}">
                              <a16:creationId xmlns:a16="http://schemas.microsoft.com/office/drawing/2014/main" id="{49222459-6F68-45DF-A59C-A98547F2E6A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412974" y="1470991"/>
                          <a:ext cx="254442" cy="147099"/>
                        </a:xfrm>
                        <a:custGeom>
                          <a:avLst/>
                          <a:gdLst>
                            <a:gd name="connsiteX0" fmla="*/ 254442 w 254442"/>
                            <a:gd name="connsiteY0" fmla="*/ 147099 h 147099"/>
                            <a:gd name="connsiteX1" fmla="*/ 0 w 254442"/>
                            <a:gd name="connsiteY1" fmla="*/ 147099 h 147099"/>
                            <a:gd name="connsiteX2" fmla="*/ 0 w 254442"/>
                            <a:gd name="connsiteY2" fmla="*/ 51684 h 147099"/>
                            <a:gd name="connsiteX3" fmla="*/ 35781 w 254442"/>
                            <a:gd name="connsiteY3" fmla="*/ 47708 h 147099"/>
                            <a:gd name="connsiteX4" fmla="*/ 51683 w 254442"/>
                            <a:gd name="connsiteY4" fmla="*/ 3976 h 147099"/>
                            <a:gd name="connsiteX5" fmla="*/ 234563 w 254442"/>
                            <a:gd name="connsiteY5" fmla="*/ 0 h 147099"/>
                            <a:gd name="connsiteX6" fmla="*/ 218661 w 254442"/>
                            <a:gd name="connsiteY6" fmla="*/ 47708 h 147099"/>
                            <a:gd name="connsiteX7" fmla="*/ 238539 w 254442"/>
                            <a:gd name="connsiteY7" fmla="*/ 67586 h 147099"/>
                            <a:gd name="connsiteX8" fmla="*/ 254442 w 254442"/>
                            <a:gd name="connsiteY8" fmla="*/ 147099 h 14709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254442" h="147099">
                              <a:moveTo>
                                <a:pt x="254442" y="147099"/>
                              </a:moveTo>
                              <a:lnTo>
                                <a:pt x="0" y="147099"/>
                              </a:lnTo>
                              <a:lnTo>
                                <a:pt x="0" y="51684"/>
                              </a:lnTo>
                              <a:lnTo>
                                <a:pt x="35781" y="47708"/>
                              </a:lnTo>
                              <a:lnTo>
                                <a:pt x="51683" y="3976"/>
                              </a:lnTo>
                              <a:lnTo>
                                <a:pt x="234563" y="0"/>
                              </a:lnTo>
                              <a:lnTo>
                                <a:pt x="218661" y="47708"/>
                              </a:lnTo>
                              <a:lnTo>
                                <a:pt x="238539" y="67586"/>
                              </a:lnTo>
                              <a:lnTo>
                                <a:pt x="254442" y="147099"/>
                              </a:ln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accent2">
                                <a:lumMod val="75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2">
                                <a:lumMod val="75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  <a:shade val="100000"/>
                                <a:satMod val="115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204" name="Freeform 301">
                          <a:extLst>
                            <a:ext uri="{FF2B5EF4-FFF2-40B4-BE49-F238E27FC236}">
                              <a16:creationId xmlns:a16="http://schemas.microsoft.com/office/drawing/2014/main" id="{314A0DEB-D74F-47A3-AFC5-9212A41325F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313583" y="1534602"/>
                          <a:ext cx="107342" cy="159026"/>
                        </a:xfrm>
                        <a:custGeom>
                          <a:avLst/>
                          <a:gdLst>
                            <a:gd name="connsiteX0" fmla="*/ 0 w 107342"/>
                            <a:gd name="connsiteY0" fmla="*/ 119269 h 159026"/>
                            <a:gd name="connsiteX1" fmla="*/ 47707 w 107342"/>
                            <a:gd name="connsiteY1" fmla="*/ 19878 h 159026"/>
                            <a:gd name="connsiteX2" fmla="*/ 71561 w 107342"/>
                            <a:gd name="connsiteY2" fmla="*/ 0 h 159026"/>
                            <a:gd name="connsiteX3" fmla="*/ 103367 w 107342"/>
                            <a:gd name="connsiteY3" fmla="*/ 0 h 159026"/>
                            <a:gd name="connsiteX4" fmla="*/ 107342 w 107342"/>
                            <a:gd name="connsiteY4" fmla="*/ 159026 h 159026"/>
                            <a:gd name="connsiteX5" fmla="*/ 67586 w 107342"/>
                            <a:gd name="connsiteY5" fmla="*/ 147099 h 159026"/>
                            <a:gd name="connsiteX6" fmla="*/ 0 w 107342"/>
                            <a:gd name="connsiteY6" fmla="*/ 119269 h 15902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07342" h="159026">
                              <a:moveTo>
                                <a:pt x="0" y="119269"/>
                              </a:moveTo>
                              <a:lnTo>
                                <a:pt x="47707" y="19878"/>
                              </a:lnTo>
                              <a:lnTo>
                                <a:pt x="71561" y="0"/>
                              </a:lnTo>
                              <a:lnTo>
                                <a:pt x="103367" y="0"/>
                              </a:lnTo>
                              <a:lnTo>
                                <a:pt x="107342" y="159026"/>
                              </a:lnTo>
                              <a:lnTo>
                                <a:pt x="67586" y="147099"/>
                              </a:lnTo>
                              <a:lnTo>
                                <a:pt x="0" y="119269"/>
                              </a:ln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accent2">
                                <a:lumMod val="75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2">
                                <a:lumMod val="75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  <a:shade val="100000"/>
                                <a:satMod val="115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205" name="Freeform 302">
                          <a:extLst>
                            <a:ext uri="{FF2B5EF4-FFF2-40B4-BE49-F238E27FC236}">
                              <a16:creationId xmlns:a16="http://schemas.microsoft.com/office/drawing/2014/main" id="{B77F8140-0F1B-4629-B834-BC759C92151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643562" y="1522675"/>
                          <a:ext cx="119269" cy="159026"/>
                        </a:xfrm>
                        <a:custGeom>
                          <a:avLst/>
                          <a:gdLst>
                            <a:gd name="connsiteX0" fmla="*/ 119269 w 119269"/>
                            <a:gd name="connsiteY0" fmla="*/ 135172 h 159026"/>
                            <a:gd name="connsiteX1" fmla="*/ 27829 w 119269"/>
                            <a:gd name="connsiteY1" fmla="*/ 159026 h 159026"/>
                            <a:gd name="connsiteX2" fmla="*/ 19878 w 119269"/>
                            <a:gd name="connsiteY2" fmla="*/ 35781 h 159026"/>
                            <a:gd name="connsiteX3" fmla="*/ 0 w 119269"/>
                            <a:gd name="connsiteY3" fmla="*/ 0 h 159026"/>
                            <a:gd name="connsiteX4" fmla="*/ 51683 w 119269"/>
                            <a:gd name="connsiteY4" fmla="*/ 7951 h 159026"/>
                            <a:gd name="connsiteX5" fmla="*/ 67586 w 119269"/>
                            <a:gd name="connsiteY5" fmla="*/ 31805 h 159026"/>
                            <a:gd name="connsiteX6" fmla="*/ 91440 w 119269"/>
                            <a:gd name="connsiteY6" fmla="*/ 47708 h 159026"/>
                            <a:gd name="connsiteX7" fmla="*/ 119269 w 119269"/>
                            <a:gd name="connsiteY7" fmla="*/ 135172 h 15902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</a:cxnLst>
                          <a:rect l="l" t="t" r="r" b="b"/>
                          <a:pathLst>
                            <a:path w="119269" h="159026">
                              <a:moveTo>
                                <a:pt x="119269" y="135172"/>
                              </a:moveTo>
                              <a:lnTo>
                                <a:pt x="27829" y="159026"/>
                              </a:lnTo>
                              <a:lnTo>
                                <a:pt x="19878" y="35781"/>
                              </a:lnTo>
                              <a:lnTo>
                                <a:pt x="0" y="0"/>
                              </a:lnTo>
                              <a:lnTo>
                                <a:pt x="51683" y="7951"/>
                              </a:lnTo>
                              <a:lnTo>
                                <a:pt x="67586" y="31805"/>
                              </a:lnTo>
                              <a:lnTo>
                                <a:pt x="91440" y="47708"/>
                              </a:lnTo>
                              <a:lnTo>
                                <a:pt x="119269" y="135172"/>
                              </a:ln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accent2">
                                <a:lumMod val="75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2">
                                <a:lumMod val="75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  <a:shade val="100000"/>
                                <a:satMod val="115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206" name="Freeform 303">
                          <a:extLst>
                            <a:ext uri="{FF2B5EF4-FFF2-40B4-BE49-F238E27FC236}">
                              <a16:creationId xmlns:a16="http://schemas.microsoft.com/office/drawing/2014/main" id="{91FD1A82-077D-4454-850C-5A0589FC57E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376738" y="1443038"/>
                          <a:ext cx="328612" cy="83343"/>
                        </a:xfrm>
                        <a:custGeom>
                          <a:avLst/>
                          <a:gdLst>
                            <a:gd name="connsiteX0" fmla="*/ 0 w 328612"/>
                            <a:gd name="connsiteY0" fmla="*/ 83343 h 83343"/>
                            <a:gd name="connsiteX1" fmla="*/ 4762 w 328612"/>
                            <a:gd name="connsiteY1" fmla="*/ 11906 h 83343"/>
                            <a:gd name="connsiteX2" fmla="*/ 35718 w 328612"/>
                            <a:gd name="connsiteY2" fmla="*/ 0 h 83343"/>
                            <a:gd name="connsiteX3" fmla="*/ 311943 w 328612"/>
                            <a:gd name="connsiteY3" fmla="*/ 4762 h 83343"/>
                            <a:gd name="connsiteX4" fmla="*/ 328612 w 328612"/>
                            <a:gd name="connsiteY4" fmla="*/ 14287 h 83343"/>
                            <a:gd name="connsiteX5" fmla="*/ 326231 w 328612"/>
                            <a:gd name="connsiteY5" fmla="*/ 83343 h 83343"/>
                            <a:gd name="connsiteX6" fmla="*/ 264318 w 328612"/>
                            <a:gd name="connsiteY6" fmla="*/ 76200 h 83343"/>
                            <a:gd name="connsiteX7" fmla="*/ 69056 w 328612"/>
                            <a:gd name="connsiteY7" fmla="*/ 73818 h 83343"/>
                            <a:gd name="connsiteX8" fmla="*/ 0 w 328612"/>
                            <a:gd name="connsiteY8" fmla="*/ 83343 h 8334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328612" h="83343">
                              <a:moveTo>
                                <a:pt x="0" y="83343"/>
                              </a:moveTo>
                              <a:lnTo>
                                <a:pt x="4762" y="11906"/>
                              </a:lnTo>
                              <a:lnTo>
                                <a:pt x="35718" y="0"/>
                              </a:lnTo>
                              <a:lnTo>
                                <a:pt x="311943" y="4762"/>
                              </a:lnTo>
                              <a:lnTo>
                                <a:pt x="328612" y="14287"/>
                              </a:lnTo>
                              <a:cubicBezTo>
                                <a:pt x="327818" y="37306"/>
                                <a:pt x="327025" y="60324"/>
                                <a:pt x="326231" y="83343"/>
                              </a:cubicBezTo>
                              <a:lnTo>
                                <a:pt x="264318" y="76200"/>
                              </a:lnTo>
                              <a:lnTo>
                                <a:pt x="69056" y="73818"/>
                              </a:lnTo>
                              <a:lnTo>
                                <a:pt x="0" y="83343"/>
                              </a:ln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accent2">
                                <a:lumMod val="75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2">
                                <a:lumMod val="75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  <a:shade val="100000"/>
                                <a:satMod val="115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</p:grpSp>
                  <p:cxnSp>
                    <p:nvCxnSpPr>
                      <p:cNvPr id="183" name="Straight Connector 182">
                        <a:extLst>
                          <a:ext uri="{FF2B5EF4-FFF2-40B4-BE49-F238E27FC236}">
                            <a16:creationId xmlns:a16="http://schemas.microsoft.com/office/drawing/2014/main" id="{793B16AC-7D4D-4F3D-8333-612A84CF9EFA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691897" y="5869663"/>
                        <a:ext cx="54321" cy="144856"/>
                      </a:xfrm>
                      <a:prstGeom prst="line">
                        <a:avLst/>
                      </a:prstGeom>
                      <a:ln w="3175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4" name="Straight Connector 183">
                        <a:extLst>
                          <a:ext uri="{FF2B5EF4-FFF2-40B4-BE49-F238E27FC236}">
                            <a16:creationId xmlns:a16="http://schemas.microsoft.com/office/drawing/2014/main" id="{B0E51310-F166-4FE8-AE36-886DFC49735B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2746217" y="5869666"/>
                        <a:ext cx="42250" cy="144854"/>
                      </a:xfrm>
                      <a:prstGeom prst="line">
                        <a:avLst/>
                      </a:prstGeom>
                      <a:ln w="3175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id="{61130666-1F46-4630-B8CB-5B5B6FF64150}"/>
                      </a:ext>
                    </a:extLst>
                  </p:cNvPr>
                  <p:cNvSpPr/>
                  <p:nvPr/>
                </p:nvSpPr>
                <p:spPr>
                  <a:xfrm>
                    <a:off x="3056052" y="2153999"/>
                    <a:ext cx="18288" cy="796448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0">
                    <a:solidFill>
                      <a:schemeClr val="bg2">
                        <a:lumMod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66" name="Line 64">
                    <a:extLst>
                      <a:ext uri="{FF2B5EF4-FFF2-40B4-BE49-F238E27FC236}">
                        <a16:creationId xmlns:a16="http://schemas.microsoft.com/office/drawing/2014/main" id="{7A11492F-3D7C-4AC8-88CF-74B85E6C377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23453" y="2632092"/>
                    <a:ext cx="2112125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FF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grpSp>
                <p:nvGrpSpPr>
                  <p:cNvPr id="67" name="Group 113">
                    <a:extLst>
                      <a:ext uri="{FF2B5EF4-FFF2-40B4-BE49-F238E27FC236}">
                        <a16:creationId xmlns:a16="http://schemas.microsoft.com/office/drawing/2014/main" id="{0C574340-1745-4580-9015-DB5AC051E256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875259" y="2600614"/>
                    <a:ext cx="226865" cy="401514"/>
                    <a:chOff x="5473812" y="3258212"/>
                    <a:chExt cx="1912288" cy="3384440"/>
                  </a:xfrm>
                </p:grpSpPr>
                <p:grpSp>
                  <p:nvGrpSpPr>
                    <p:cNvPr id="133" name="Group 1905">
                      <a:extLst>
                        <a:ext uri="{FF2B5EF4-FFF2-40B4-BE49-F238E27FC236}">
                          <a16:creationId xmlns:a16="http://schemas.microsoft.com/office/drawing/2014/main" id="{8B559ACA-6CB7-4EB8-9CE9-FFE74FA6AD4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46584" y="3258212"/>
                      <a:ext cx="579803" cy="337849"/>
                      <a:chOff x="6511020" y="2181474"/>
                      <a:chExt cx="579803" cy="337849"/>
                    </a:xfrm>
                  </p:grpSpPr>
                  <p:grpSp>
                    <p:nvGrpSpPr>
                      <p:cNvPr id="162" name="Group 1872">
                        <a:extLst>
                          <a:ext uri="{FF2B5EF4-FFF2-40B4-BE49-F238E27FC236}">
                            <a16:creationId xmlns:a16="http://schemas.microsoft.com/office/drawing/2014/main" id="{5D938239-1493-4159-B8E8-DA5511A7122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511020" y="2181474"/>
                        <a:ext cx="579803" cy="189166"/>
                        <a:chOff x="6472550" y="2134126"/>
                        <a:chExt cx="644226" cy="236457"/>
                      </a:xfrm>
                    </p:grpSpPr>
                    <p:sp>
                      <p:nvSpPr>
                        <p:cNvPr id="174" name="Rectangle 173">
                          <a:extLst>
                            <a:ext uri="{FF2B5EF4-FFF2-40B4-BE49-F238E27FC236}">
                              <a16:creationId xmlns:a16="http://schemas.microsoft.com/office/drawing/2014/main" id="{2A88017E-2248-4A53-B982-1031FEB1BA6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015540" y="2164261"/>
                          <a:ext cx="101236" cy="190093"/>
                        </a:xfrm>
                        <a:prstGeom prst="rect">
                          <a:avLst/>
                        </a:prstGeom>
                        <a:solidFill>
                          <a:srgbClr val="92D050"/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175" name="Rectangle 174">
                          <a:extLst>
                            <a:ext uri="{FF2B5EF4-FFF2-40B4-BE49-F238E27FC236}">
                              <a16:creationId xmlns:a16="http://schemas.microsoft.com/office/drawing/2014/main" id="{7EFA61B0-76DD-4C55-B1FC-B4242AF4D43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18408" y="2166582"/>
                          <a:ext cx="45719" cy="197047"/>
                        </a:xfrm>
                        <a:prstGeom prst="rect">
                          <a:avLst/>
                        </a:prstGeom>
                        <a:solidFill>
                          <a:srgbClr val="92D050"/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176" name="Rounded Rectangle 318">
                          <a:extLst>
                            <a:ext uri="{FF2B5EF4-FFF2-40B4-BE49-F238E27FC236}">
                              <a16:creationId xmlns:a16="http://schemas.microsoft.com/office/drawing/2014/main" id="{2A38EF06-5D4C-4F48-83C8-1BCB5E20D16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59621" y="2134126"/>
                          <a:ext cx="461064" cy="236456"/>
                        </a:xfrm>
                        <a:prstGeom prst="roundRect">
                          <a:avLst/>
                        </a:prstGeom>
                        <a:solidFill>
                          <a:srgbClr val="008000"/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177" name="Rectangle 176">
                          <a:extLst>
                            <a:ext uri="{FF2B5EF4-FFF2-40B4-BE49-F238E27FC236}">
                              <a16:creationId xmlns:a16="http://schemas.microsoft.com/office/drawing/2014/main" id="{C2B8C6CC-4A14-4A6B-B6EE-089AECA93A8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72550" y="2205991"/>
                          <a:ext cx="45719" cy="108956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178" name="Rounded Rectangle 320">
                          <a:extLst>
                            <a:ext uri="{FF2B5EF4-FFF2-40B4-BE49-F238E27FC236}">
                              <a16:creationId xmlns:a16="http://schemas.microsoft.com/office/drawing/2014/main" id="{5E00E3A1-A7D8-4B51-B60D-81A416A818A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72955" y="2194400"/>
                          <a:ext cx="337426" cy="176183"/>
                        </a:xfrm>
                        <a:prstGeom prst="roundRect">
                          <a:avLst/>
                        </a:prstGeom>
                        <a:solidFill>
                          <a:srgbClr val="92D050"/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179" name="Oval 178">
                          <a:extLst>
                            <a:ext uri="{FF2B5EF4-FFF2-40B4-BE49-F238E27FC236}">
                              <a16:creationId xmlns:a16="http://schemas.microsoft.com/office/drawing/2014/main" id="{093808BF-981F-46A4-9530-51DE561A2EC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858411" y="2247719"/>
                          <a:ext cx="121061" cy="104319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chemeClr val="tx1">
                                <a:lumMod val="75000"/>
                                <a:lumOff val="25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tx1">
                                <a:lumMod val="75000"/>
                                <a:lumOff val="25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  <a:shade val="100000"/>
                                <a:satMod val="115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163" name="Rectangle 162">
                        <a:extLst>
                          <a:ext uri="{FF2B5EF4-FFF2-40B4-BE49-F238E27FC236}">
                            <a16:creationId xmlns:a16="http://schemas.microsoft.com/office/drawing/2014/main" id="{9B1CAF7F-FB80-4FF6-BDA8-1676197DED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14969" y="2379856"/>
                        <a:ext cx="373229" cy="41728"/>
                      </a:xfrm>
                      <a:prstGeom prst="rect">
                        <a:avLst/>
                      </a:prstGeom>
                      <a:solidFill>
                        <a:srgbClr val="008000"/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grpSp>
                    <p:nvGrpSpPr>
                      <p:cNvPr id="164" name="Group 72">
                        <a:extLst>
                          <a:ext uri="{FF2B5EF4-FFF2-40B4-BE49-F238E27FC236}">
                            <a16:creationId xmlns:a16="http://schemas.microsoft.com/office/drawing/2014/main" id="{BB1A7B6C-7D47-435B-8F56-42DF7E05557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808119" y="2422872"/>
                        <a:ext cx="73152" cy="57607"/>
                        <a:chOff x="5646283" y="853457"/>
                        <a:chExt cx="73152" cy="64008"/>
                      </a:xfrm>
                    </p:grpSpPr>
                    <p:sp>
                      <p:nvSpPr>
                        <p:cNvPr id="172" name="Rectangle 171">
                          <a:extLst>
                            <a:ext uri="{FF2B5EF4-FFF2-40B4-BE49-F238E27FC236}">
                              <a16:creationId xmlns:a16="http://schemas.microsoft.com/office/drawing/2014/main" id="{DDB92909-1CCE-4318-AF76-A3056EDE948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668776" y="853457"/>
                          <a:ext cx="27432" cy="64008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173" name="Rectangle 172">
                          <a:extLst>
                            <a:ext uri="{FF2B5EF4-FFF2-40B4-BE49-F238E27FC236}">
                              <a16:creationId xmlns:a16="http://schemas.microsoft.com/office/drawing/2014/main" id="{34CE79E8-D63A-4E31-988A-57A6105FB9F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646283" y="870061"/>
                          <a:ext cx="73152" cy="27432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50000"/>
                          </a:schemeClr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165" name="Rectangle 164">
                        <a:extLst>
                          <a:ext uri="{FF2B5EF4-FFF2-40B4-BE49-F238E27FC236}">
                            <a16:creationId xmlns:a16="http://schemas.microsoft.com/office/drawing/2014/main" id="{9892BB97-D3B4-441C-A2A7-EBFC084925E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60485" y="2478176"/>
                        <a:ext cx="293255" cy="41147"/>
                      </a:xfrm>
                      <a:prstGeom prst="rect">
                        <a:avLst/>
                      </a:prstGeom>
                      <a:solidFill>
                        <a:srgbClr val="008000"/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grpSp>
                    <p:nvGrpSpPr>
                      <p:cNvPr id="166" name="Group 71">
                        <a:extLst>
                          <a:ext uri="{FF2B5EF4-FFF2-40B4-BE49-F238E27FC236}">
                            <a16:creationId xmlns:a16="http://schemas.microsoft.com/office/drawing/2014/main" id="{F2639D11-7C8E-44B9-8934-931E171E831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56423" y="2420912"/>
                        <a:ext cx="73152" cy="57607"/>
                        <a:chOff x="5646283" y="853457"/>
                        <a:chExt cx="73152" cy="64008"/>
                      </a:xfrm>
                    </p:grpSpPr>
                    <p:sp>
                      <p:nvSpPr>
                        <p:cNvPr id="170" name="Rectangle 169">
                          <a:extLst>
                            <a:ext uri="{FF2B5EF4-FFF2-40B4-BE49-F238E27FC236}">
                              <a16:creationId xmlns:a16="http://schemas.microsoft.com/office/drawing/2014/main" id="{B3FBD361-543F-45CE-B9B4-1D4C95B4812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668776" y="853457"/>
                          <a:ext cx="27432" cy="64008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171" name="Rectangle 170">
                          <a:extLst>
                            <a:ext uri="{FF2B5EF4-FFF2-40B4-BE49-F238E27FC236}">
                              <a16:creationId xmlns:a16="http://schemas.microsoft.com/office/drawing/2014/main" id="{34C7FDA2-1EF6-47F0-94D9-0681FB4C57E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646283" y="870061"/>
                          <a:ext cx="73152" cy="27432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50000"/>
                          </a:schemeClr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167" name="Group 72">
                        <a:extLst>
                          <a:ext uri="{FF2B5EF4-FFF2-40B4-BE49-F238E27FC236}">
                            <a16:creationId xmlns:a16="http://schemas.microsoft.com/office/drawing/2014/main" id="{FE3B32F9-C5CB-4372-A764-3C9E87FD97B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867299" y="2422872"/>
                        <a:ext cx="73152" cy="57607"/>
                        <a:chOff x="5646283" y="853457"/>
                        <a:chExt cx="73152" cy="64008"/>
                      </a:xfrm>
                    </p:grpSpPr>
                    <p:sp>
                      <p:nvSpPr>
                        <p:cNvPr id="168" name="Rectangle 167">
                          <a:extLst>
                            <a:ext uri="{FF2B5EF4-FFF2-40B4-BE49-F238E27FC236}">
                              <a16:creationId xmlns:a16="http://schemas.microsoft.com/office/drawing/2014/main" id="{03D651F7-4631-4086-B4E3-E66315222C1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668776" y="853457"/>
                          <a:ext cx="27432" cy="64008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169" name="Rectangle 168">
                          <a:extLst>
                            <a:ext uri="{FF2B5EF4-FFF2-40B4-BE49-F238E27FC236}">
                              <a16:creationId xmlns:a16="http://schemas.microsoft.com/office/drawing/2014/main" id="{77AFEAC6-B7C9-4542-A23B-1B5EA0B18BD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646283" y="870061"/>
                          <a:ext cx="73152" cy="27432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50000"/>
                          </a:schemeClr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36" name="Group 1924">
                      <a:extLst>
                        <a:ext uri="{FF2B5EF4-FFF2-40B4-BE49-F238E27FC236}">
                          <a16:creationId xmlns:a16="http://schemas.microsoft.com/office/drawing/2014/main" id="{425C01CD-584D-4602-807F-539F7B958A2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473812" y="3597179"/>
                      <a:ext cx="1912288" cy="3045473"/>
                      <a:chOff x="1812899" y="3196301"/>
                      <a:chExt cx="1912288" cy="3045473"/>
                    </a:xfrm>
                  </p:grpSpPr>
                  <p:grpSp>
                    <p:nvGrpSpPr>
                      <p:cNvPr id="137" name="Group 53">
                        <a:extLst>
                          <a:ext uri="{FF2B5EF4-FFF2-40B4-BE49-F238E27FC236}">
                            <a16:creationId xmlns:a16="http://schemas.microsoft.com/office/drawing/2014/main" id="{F8F7C7FB-4B17-4E3D-AF21-DF033180848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812899" y="3196301"/>
                        <a:ext cx="1912288" cy="3045473"/>
                        <a:chOff x="3582063" y="1443038"/>
                        <a:chExt cx="1912288" cy="3045473"/>
                      </a:xfrm>
                    </p:grpSpPr>
                    <p:sp>
                      <p:nvSpPr>
                        <p:cNvPr id="140" name="Freeform 282">
                          <a:extLst>
                            <a:ext uri="{FF2B5EF4-FFF2-40B4-BE49-F238E27FC236}">
                              <a16:creationId xmlns:a16="http://schemas.microsoft.com/office/drawing/2014/main" id="{3E28D999-C039-4020-915D-E0AB55B6825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436828" y="2027583"/>
                          <a:ext cx="174929" cy="1963972"/>
                        </a:xfrm>
                        <a:custGeom>
                          <a:avLst/>
                          <a:gdLst>
                            <a:gd name="connsiteX0" fmla="*/ 23854 w 174929"/>
                            <a:gd name="connsiteY0" fmla="*/ 0 h 1963972"/>
                            <a:gd name="connsiteX1" fmla="*/ 174929 w 174929"/>
                            <a:gd name="connsiteY1" fmla="*/ 7951 h 1963972"/>
                            <a:gd name="connsiteX2" fmla="*/ 163002 w 174929"/>
                            <a:gd name="connsiteY2" fmla="*/ 1900361 h 1963972"/>
                            <a:gd name="connsiteX3" fmla="*/ 131196 w 174929"/>
                            <a:gd name="connsiteY3" fmla="*/ 1963972 h 1963972"/>
                            <a:gd name="connsiteX4" fmla="*/ 27829 w 174929"/>
                            <a:gd name="connsiteY4" fmla="*/ 1956020 h 1963972"/>
                            <a:gd name="connsiteX5" fmla="*/ 0 w 174929"/>
                            <a:gd name="connsiteY5" fmla="*/ 1892410 h 1963972"/>
                            <a:gd name="connsiteX6" fmla="*/ 23854 w 174929"/>
                            <a:gd name="connsiteY6" fmla="*/ 0 h 196397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74929" h="1963972">
                              <a:moveTo>
                                <a:pt x="23854" y="0"/>
                              </a:moveTo>
                              <a:lnTo>
                                <a:pt x="174929" y="7951"/>
                              </a:lnTo>
                              <a:cubicBezTo>
                                <a:pt x="170953" y="638754"/>
                                <a:pt x="166978" y="1269558"/>
                                <a:pt x="163002" y="1900361"/>
                              </a:cubicBezTo>
                              <a:lnTo>
                                <a:pt x="131196" y="1963972"/>
                              </a:lnTo>
                              <a:lnTo>
                                <a:pt x="27829" y="1956020"/>
                              </a:lnTo>
                              <a:lnTo>
                                <a:pt x="0" y="1892410"/>
                              </a:lnTo>
                              <a:lnTo>
                                <a:pt x="23854" y="0"/>
                              </a:lnTo>
                              <a:close/>
                            </a:path>
                          </a:pathLst>
                        </a:custGeom>
                        <a:blipFill>
                          <a:blip r:embed="rId2" cstate="print"/>
                          <a:tile tx="0" ty="0" sx="100000" sy="100000" flip="none" algn="tl"/>
                        </a:blip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141" name="Freeform 283">
                          <a:extLst>
                            <a:ext uri="{FF2B5EF4-FFF2-40B4-BE49-F238E27FC236}">
                              <a16:creationId xmlns:a16="http://schemas.microsoft.com/office/drawing/2014/main" id="{FCCAF0CD-E5A7-4503-AC48-B5329BD01AE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794637" y="2087217"/>
                          <a:ext cx="608274" cy="1641945"/>
                        </a:xfrm>
                        <a:custGeom>
                          <a:avLst/>
                          <a:gdLst>
                            <a:gd name="connsiteX0" fmla="*/ 0 w 608274"/>
                            <a:gd name="connsiteY0" fmla="*/ 0 h 1641945"/>
                            <a:gd name="connsiteX1" fmla="*/ 51683 w 608274"/>
                            <a:gd name="connsiteY1" fmla="*/ 7952 h 1641945"/>
                            <a:gd name="connsiteX2" fmla="*/ 592372 w 608274"/>
                            <a:gd name="connsiteY2" fmla="*/ 1550505 h 1641945"/>
                            <a:gd name="connsiteX3" fmla="*/ 584420 w 608274"/>
                            <a:gd name="connsiteY3" fmla="*/ 1582310 h 1641945"/>
                            <a:gd name="connsiteX4" fmla="*/ 608274 w 608274"/>
                            <a:gd name="connsiteY4" fmla="*/ 1641945 h 1641945"/>
                            <a:gd name="connsiteX5" fmla="*/ 532737 w 608274"/>
                            <a:gd name="connsiteY5" fmla="*/ 1610140 h 1641945"/>
                            <a:gd name="connsiteX6" fmla="*/ 524786 w 608274"/>
                            <a:gd name="connsiteY6" fmla="*/ 1578334 h 1641945"/>
                            <a:gd name="connsiteX7" fmla="*/ 492980 w 608274"/>
                            <a:gd name="connsiteY7" fmla="*/ 1550505 h 1641945"/>
                            <a:gd name="connsiteX8" fmla="*/ 0 w 608274"/>
                            <a:gd name="connsiteY8" fmla="*/ 0 h 164194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08274" h="1641945">
                              <a:moveTo>
                                <a:pt x="0" y="0"/>
                              </a:moveTo>
                              <a:lnTo>
                                <a:pt x="51683" y="7952"/>
                              </a:lnTo>
                              <a:lnTo>
                                <a:pt x="592372" y="1550505"/>
                              </a:lnTo>
                              <a:lnTo>
                                <a:pt x="584420" y="1582310"/>
                              </a:lnTo>
                              <a:lnTo>
                                <a:pt x="608274" y="1641945"/>
                              </a:lnTo>
                              <a:lnTo>
                                <a:pt x="532737" y="1610140"/>
                              </a:lnTo>
                              <a:lnTo>
                                <a:pt x="524786" y="1578334"/>
                              </a:lnTo>
                              <a:lnTo>
                                <a:pt x="492980" y="1550505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blipFill>
                          <a:blip r:embed="rId2" cstate="print"/>
                          <a:tile tx="0" ty="0" sx="100000" sy="100000" flip="none" algn="tl"/>
                        </a:blip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142" name="Freeform 284">
                          <a:extLst>
                            <a:ext uri="{FF2B5EF4-FFF2-40B4-BE49-F238E27FC236}">
                              <a16:creationId xmlns:a16="http://schemas.microsoft.com/office/drawing/2014/main" id="{8D65C38C-478C-4EB0-9F55-EA195642807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677478" y="2075290"/>
                          <a:ext cx="628153" cy="1614115"/>
                        </a:xfrm>
                        <a:custGeom>
                          <a:avLst/>
                          <a:gdLst>
                            <a:gd name="connsiteX0" fmla="*/ 560567 w 628153"/>
                            <a:gd name="connsiteY0" fmla="*/ 0 h 1614115"/>
                            <a:gd name="connsiteX1" fmla="*/ 107343 w 628153"/>
                            <a:gd name="connsiteY1" fmla="*/ 1248355 h 1614115"/>
                            <a:gd name="connsiteX2" fmla="*/ 0 w 628153"/>
                            <a:gd name="connsiteY2" fmla="*/ 1550505 h 1614115"/>
                            <a:gd name="connsiteX3" fmla="*/ 3976 w 628153"/>
                            <a:gd name="connsiteY3" fmla="*/ 1578334 h 1614115"/>
                            <a:gd name="connsiteX4" fmla="*/ 3976 w 628153"/>
                            <a:gd name="connsiteY4" fmla="*/ 1614115 h 1614115"/>
                            <a:gd name="connsiteX5" fmla="*/ 63611 w 628153"/>
                            <a:gd name="connsiteY5" fmla="*/ 1598213 h 1614115"/>
                            <a:gd name="connsiteX6" fmla="*/ 83489 w 628153"/>
                            <a:gd name="connsiteY6" fmla="*/ 1550505 h 1614115"/>
                            <a:gd name="connsiteX7" fmla="*/ 115294 w 628153"/>
                            <a:gd name="connsiteY7" fmla="*/ 1542553 h 1614115"/>
                            <a:gd name="connsiteX8" fmla="*/ 210710 w 628153"/>
                            <a:gd name="connsiteY8" fmla="*/ 1236428 h 1614115"/>
                            <a:gd name="connsiteX9" fmla="*/ 628153 w 628153"/>
                            <a:gd name="connsiteY9" fmla="*/ 11927 h 1614115"/>
                            <a:gd name="connsiteX10" fmla="*/ 560567 w 628153"/>
                            <a:gd name="connsiteY10" fmla="*/ 0 h 161411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628153" h="1614115">
                              <a:moveTo>
                                <a:pt x="560567" y="0"/>
                              </a:moveTo>
                              <a:lnTo>
                                <a:pt x="107343" y="1248355"/>
                              </a:lnTo>
                              <a:lnTo>
                                <a:pt x="0" y="1550505"/>
                              </a:lnTo>
                              <a:lnTo>
                                <a:pt x="3976" y="1578334"/>
                              </a:lnTo>
                              <a:lnTo>
                                <a:pt x="3976" y="1614115"/>
                              </a:lnTo>
                              <a:lnTo>
                                <a:pt x="63611" y="1598213"/>
                              </a:lnTo>
                              <a:lnTo>
                                <a:pt x="83489" y="1550505"/>
                              </a:lnTo>
                              <a:lnTo>
                                <a:pt x="115294" y="1542553"/>
                              </a:lnTo>
                              <a:lnTo>
                                <a:pt x="210710" y="1236428"/>
                              </a:lnTo>
                              <a:lnTo>
                                <a:pt x="628153" y="11927"/>
                              </a:lnTo>
                              <a:lnTo>
                                <a:pt x="560567" y="0"/>
                              </a:lnTo>
                              <a:close/>
                            </a:path>
                          </a:pathLst>
                        </a:custGeom>
                        <a:blipFill>
                          <a:blip r:embed="rId2" cstate="print"/>
                          <a:tile tx="0" ty="0" sx="100000" sy="100000" flip="none" algn="tl"/>
                        </a:blip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143" name="Freeform 285">
                          <a:extLst>
                            <a:ext uri="{FF2B5EF4-FFF2-40B4-BE49-F238E27FC236}">
                              <a16:creationId xmlns:a16="http://schemas.microsoft.com/office/drawing/2014/main" id="{B7701B5A-2A8E-4E17-BA2A-A76F7DC3BED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804699" y="1665798"/>
                          <a:ext cx="568518" cy="1510748"/>
                        </a:xfrm>
                        <a:custGeom>
                          <a:avLst/>
                          <a:gdLst>
                            <a:gd name="connsiteX0" fmla="*/ 512859 w 568518"/>
                            <a:gd name="connsiteY0" fmla="*/ 0 h 1510748"/>
                            <a:gd name="connsiteX1" fmla="*/ 0 w 568518"/>
                            <a:gd name="connsiteY1" fmla="*/ 1490870 h 1510748"/>
                            <a:gd name="connsiteX2" fmla="*/ 31805 w 568518"/>
                            <a:gd name="connsiteY2" fmla="*/ 1510748 h 1510748"/>
                            <a:gd name="connsiteX3" fmla="*/ 568518 w 568518"/>
                            <a:gd name="connsiteY3" fmla="*/ 11927 h 1510748"/>
                            <a:gd name="connsiteX4" fmla="*/ 512859 w 568518"/>
                            <a:gd name="connsiteY4" fmla="*/ 0 h 151074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568518" h="1510748">
                              <a:moveTo>
                                <a:pt x="512859" y="0"/>
                              </a:moveTo>
                              <a:lnTo>
                                <a:pt x="0" y="1490870"/>
                              </a:lnTo>
                              <a:lnTo>
                                <a:pt x="31805" y="1510748"/>
                              </a:lnTo>
                              <a:lnTo>
                                <a:pt x="568518" y="11927"/>
                              </a:lnTo>
                              <a:lnTo>
                                <a:pt x="512859" y="0"/>
                              </a:lnTo>
                              <a:close/>
                            </a:path>
                          </a:pathLst>
                        </a:custGeom>
                        <a:blipFill>
                          <a:blip r:embed="rId2" cstate="print"/>
                          <a:tile tx="0" ty="0" sx="100000" sy="100000" flip="none" algn="tl"/>
                        </a:blip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144" name="Freeform 286">
                          <a:extLst>
                            <a:ext uri="{FF2B5EF4-FFF2-40B4-BE49-F238E27FC236}">
                              <a16:creationId xmlns:a16="http://schemas.microsoft.com/office/drawing/2014/main" id="{3A1FCA92-21B3-4E1D-863F-0AC3DDC0A34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397071" y="1626042"/>
                          <a:ext cx="75538" cy="1717481"/>
                        </a:xfrm>
                        <a:custGeom>
                          <a:avLst/>
                          <a:gdLst>
                            <a:gd name="connsiteX0" fmla="*/ 19879 w 75538"/>
                            <a:gd name="connsiteY0" fmla="*/ 3975 h 1717481"/>
                            <a:gd name="connsiteX1" fmla="*/ 0 w 75538"/>
                            <a:gd name="connsiteY1" fmla="*/ 1717481 h 1717481"/>
                            <a:gd name="connsiteX2" fmla="*/ 51684 w 75538"/>
                            <a:gd name="connsiteY2" fmla="*/ 1717481 h 1717481"/>
                            <a:gd name="connsiteX3" fmla="*/ 75538 w 75538"/>
                            <a:gd name="connsiteY3" fmla="*/ 0 h 1717481"/>
                            <a:gd name="connsiteX4" fmla="*/ 19879 w 75538"/>
                            <a:gd name="connsiteY4" fmla="*/ 3975 h 171748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538" h="1717481">
                              <a:moveTo>
                                <a:pt x="19879" y="3975"/>
                              </a:moveTo>
                              <a:lnTo>
                                <a:pt x="0" y="1717481"/>
                              </a:lnTo>
                              <a:lnTo>
                                <a:pt x="51684" y="1717481"/>
                              </a:lnTo>
                              <a:lnTo>
                                <a:pt x="75538" y="0"/>
                              </a:lnTo>
                              <a:lnTo>
                                <a:pt x="19879" y="3975"/>
                              </a:lnTo>
                              <a:close/>
                            </a:path>
                          </a:pathLst>
                        </a:custGeom>
                        <a:blipFill>
                          <a:blip r:embed="rId2" cstate="print"/>
                          <a:tile tx="0" ty="0" sx="100000" sy="100000" flip="none" algn="tl"/>
                        </a:blip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145" name="Freeform 287">
                          <a:extLst>
                            <a:ext uri="{FF2B5EF4-FFF2-40B4-BE49-F238E27FC236}">
                              <a16:creationId xmlns:a16="http://schemas.microsoft.com/office/drawing/2014/main" id="{0AA0A7CB-DD9F-4EE0-ADE5-F29404BFEB6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603805" y="1618090"/>
                          <a:ext cx="51684" cy="1733385"/>
                        </a:xfrm>
                        <a:custGeom>
                          <a:avLst/>
                          <a:gdLst>
                            <a:gd name="connsiteX0" fmla="*/ 0 w 51684"/>
                            <a:gd name="connsiteY0" fmla="*/ 3976 h 1733385"/>
                            <a:gd name="connsiteX1" fmla="*/ 3976 w 51684"/>
                            <a:gd name="connsiteY1" fmla="*/ 1725433 h 1733385"/>
                            <a:gd name="connsiteX2" fmla="*/ 47708 w 51684"/>
                            <a:gd name="connsiteY2" fmla="*/ 1733385 h 1733385"/>
                            <a:gd name="connsiteX3" fmla="*/ 51684 w 51684"/>
                            <a:gd name="connsiteY3" fmla="*/ 0 h 1733385"/>
                            <a:gd name="connsiteX4" fmla="*/ 0 w 51684"/>
                            <a:gd name="connsiteY4" fmla="*/ 3976 h 173338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51684" h="1733385">
                              <a:moveTo>
                                <a:pt x="0" y="3976"/>
                              </a:moveTo>
                              <a:cubicBezTo>
                                <a:pt x="1325" y="577795"/>
                                <a:pt x="2651" y="1151614"/>
                                <a:pt x="3976" y="1725433"/>
                              </a:cubicBezTo>
                              <a:lnTo>
                                <a:pt x="47708" y="1733385"/>
                              </a:lnTo>
                              <a:cubicBezTo>
                                <a:pt x="49033" y="1155590"/>
                                <a:pt x="50359" y="577795"/>
                                <a:pt x="51684" y="0"/>
                              </a:cubicBezTo>
                              <a:lnTo>
                                <a:pt x="0" y="3976"/>
                              </a:lnTo>
                              <a:close/>
                            </a:path>
                          </a:pathLst>
                        </a:custGeom>
                        <a:blipFill>
                          <a:blip r:embed="rId2" cstate="print"/>
                          <a:tile tx="0" ty="0" sx="100000" sy="100000" flip="none" algn="tl"/>
                        </a:blip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146" name="Freeform 288">
                          <a:extLst>
                            <a:ext uri="{FF2B5EF4-FFF2-40B4-BE49-F238E27FC236}">
                              <a16:creationId xmlns:a16="http://schemas.microsoft.com/office/drawing/2014/main" id="{C155C08B-B277-4F15-845D-F763B19F501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908066" y="1717482"/>
                          <a:ext cx="504908" cy="1451113"/>
                        </a:xfrm>
                        <a:custGeom>
                          <a:avLst/>
                          <a:gdLst>
                            <a:gd name="connsiteX0" fmla="*/ 500932 w 504908"/>
                            <a:gd name="connsiteY0" fmla="*/ 0 h 1451113"/>
                            <a:gd name="connsiteX1" fmla="*/ 0 w 504908"/>
                            <a:gd name="connsiteY1" fmla="*/ 1451113 h 1451113"/>
                            <a:gd name="connsiteX2" fmla="*/ 51684 w 504908"/>
                            <a:gd name="connsiteY2" fmla="*/ 1439186 h 1451113"/>
                            <a:gd name="connsiteX3" fmla="*/ 504908 w 504908"/>
                            <a:gd name="connsiteY3" fmla="*/ 111318 h 1451113"/>
                            <a:gd name="connsiteX4" fmla="*/ 500932 w 504908"/>
                            <a:gd name="connsiteY4" fmla="*/ 0 h 145111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504908" h="1451113">
                              <a:moveTo>
                                <a:pt x="500932" y="0"/>
                              </a:moveTo>
                              <a:lnTo>
                                <a:pt x="0" y="1451113"/>
                              </a:lnTo>
                              <a:lnTo>
                                <a:pt x="51684" y="1439186"/>
                              </a:lnTo>
                              <a:lnTo>
                                <a:pt x="504908" y="111318"/>
                              </a:lnTo>
                              <a:lnTo>
                                <a:pt x="500932" y="0"/>
                              </a:lnTo>
                              <a:close/>
                            </a:path>
                          </a:pathLst>
                        </a:custGeom>
                        <a:blipFill>
                          <a:blip r:embed="rId2" cstate="print"/>
                          <a:tile tx="0" ty="0" sx="100000" sy="100000" flip="none" algn="tl"/>
                        </a:blip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147" name="Freeform 289">
                          <a:extLst>
                            <a:ext uri="{FF2B5EF4-FFF2-40B4-BE49-F238E27FC236}">
                              <a16:creationId xmlns:a16="http://schemas.microsoft.com/office/drawing/2014/main" id="{597AD1CA-D775-4F5F-BE50-51E01A0EB12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737113" y="3152692"/>
                          <a:ext cx="234564" cy="170953"/>
                        </a:xfrm>
                        <a:custGeom>
                          <a:avLst/>
                          <a:gdLst>
                            <a:gd name="connsiteX0" fmla="*/ 51684 w 234564"/>
                            <a:gd name="connsiteY0" fmla="*/ 0 h 170953"/>
                            <a:gd name="connsiteX1" fmla="*/ 103367 w 234564"/>
                            <a:gd name="connsiteY1" fmla="*/ 31805 h 170953"/>
                            <a:gd name="connsiteX2" fmla="*/ 234564 w 234564"/>
                            <a:gd name="connsiteY2" fmla="*/ 3976 h 170953"/>
                            <a:gd name="connsiteX3" fmla="*/ 166977 w 234564"/>
                            <a:gd name="connsiteY3" fmla="*/ 170953 h 170953"/>
                            <a:gd name="connsiteX4" fmla="*/ 35781 w 234564"/>
                            <a:gd name="connsiteY4" fmla="*/ 170953 h 170953"/>
                            <a:gd name="connsiteX5" fmla="*/ 0 w 234564"/>
                            <a:gd name="connsiteY5" fmla="*/ 155051 h 170953"/>
                            <a:gd name="connsiteX6" fmla="*/ 51684 w 234564"/>
                            <a:gd name="connsiteY6" fmla="*/ 0 h 17095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234564" h="170953">
                              <a:moveTo>
                                <a:pt x="51684" y="0"/>
                              </a:moveTo>
                              <a:lnTo>
                                <a:pt x="103367" y="31805"/>
                              </a:lnTo>
                              <a:lnTo>
                                <a:pt x="234564" y="3976"/>
                              </a:lnTo>
                              <a:lnTo>
                                <a:pt x="166977" y="170953"/>
                              </a:lnTo>
                              <a:lnTo>
                                <a:pt x="35781" y="170953"/>
                              </a:lnTo>
                              <a:lnTo>
                                <a:pt x="0" y="155051"/>
                              </a:lnTo>
                              <a:lnTo>
                                <a:pt x="51684" y="0"/>
                              </a:ln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accent2">
                                <a:lumMod val="75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2">
                                <a:lumMod val="75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  <a:shade val="100000"/>
                                <a:satMod val="115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148" name="Freeform 290">
                          <a:extLst>
                            <a:ext uri="{FF2B5EF4-FFF2-40B4-BE49-F238E27FC236}">
                              <a16:creationId xmlns:a16="http://schemas.microsoft.com/office/drawing/2014/main" id="{7C28FBEB-E2FF-4F47-9F3F-3AABFAF9F68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385144" y="3339548"/>
                          <a:ext cx="282272" cy="143123"/>
                        </a:xfrm>
                        <a:custGeom>
                          <a:avLst/>
                          <a:gdLst>
                            <a:gd name="connsiteX0" fmla="*/ 0 w 282272"/>
                            <a:gd name="connsiteY0" fmla="*/ 0 h 143123"/>
                            <a:gd name="connsiteX1" fmla="*/ 282272 w 282272"/>
                            <a:gd name="connsiteY1" fmla="*/ 11927 h 143123"/>
                            <a:gd name="connsiteX2" fmla="*/ 278296 w 282272"/>
                            <a:gd name="connsiteY2" fmla="*/ 143123 h 143123"/>
                            <a:gd name="connsiteX3" fmla="*/ 15903 w 282272"/>
                            <a:gd name="connsiteY3" fmla="*/ 135172 h 143123"/>
                            <a:gd name="connsiteX4" fmla="*/ 0 w 282272"/>
                            <a:gd name="connsiteY4" fmla="*/ 0 h 14312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282272" h="143123">
                              <a:moveTo>
                                <a:pt x="0" y="0"/>
                              </a:moveTo>
                              <a:lnTo>
                                <a:pt x="282272" y="11927"/>
                              </a:lnTo>
                              <a:lnTo>
                                <a:pt x="278296" y="143123"/>
                              </a:lnTo>
                              <a:lnTo>
                                <a:pt x="15903" y="135172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accent2">
                                <a:lumMod val="75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2">
                                <a:lumMod val="75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  <a:shade val="100000"/>
                                <a:satMod val="115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149" name="Freeform 291">
                          <a:extLst>
                            <a:ext uri="{FF2B5EF4-FFF2-40B4-BE49-F238E27FC236}">
                              <a16:creationId xmlns:a16="http://schemas.microsoft.com/office/drawing/2014/main" id="{DED13F7B-9378-4F54-B947-341284C336E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667416" y="1689652"/>
                          <a:ext cx="500932" cy="1542553"/>
                        </a:xfrm>
                        <a:custGeom>
                          <a:avLst/>
                          <a:gdLst>
                            <a:gd name="connsiteX0" fmla="*/ 7951 w 500932"/>
                            <a:gd name="connsiteY0" fmla="*/ 0 h 1542553"/>
                            <a:gd name="connsiteX1" fmla="*/ 500932 w 500932"/>
                            <a:gd name="connsiteY1" fmla="*/ 1542553 h 1542553"/>
                            <a:gd name="connsiteX2" fmla="*/ 465151 w 500932"/>
                            <a:gd name="connsiteY2" fmla="*/ 1530626 h 1542553"/>
                            <a:gd name="connsiteX3" fmla="*/ 0 w 500932"/>
                            <a:gd name="connsiteY3" fmla="*/ 135172 h 1542553"/>
                            <a:gd name="connsiteX4" fmla="*/ 7951 w 500932"/>
                            <a:gd name="connsiteY4" fmla="*/ 0 h 154255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500932" h="1542553">
                              <a:moveTo>
                                <a:pt x="7951" y="0"/>
                              </a:moveTo>
                              <a:lnTo>
                                <a:pt x="500932" y="1542553"/>
                              </a:lnTo>
                              <a:lnTo>
                                <a:pt x="465151" y="1530626"/>
                              </a:lnTo>
                              <a:lnTo>
                                <a:pt x="0" y="135172"/>
                              </a:lnTo>
                              <a:lnTo>
                                <a:pt x="7951" y="0"/>
                              </a:lnTo>
                              <a:close/>
                            </a:path>
                          </a:pathLst>
                        </a:custGeom>
                        <a:blipFill>
                          <a:blip r:embed="rId2" cstate="print"/>
                          <a:tile tx="0" ty="0" sx="100000" sy="100000" flip="none" algn="tl"/>
                        </a:blip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150" name="Freeform 292">
                          <a:extLst>
                            <a:ext uri="{FF2B5EF4-FFF2-40B4-BE49-F238E27FC236}">
                              <a16:creationId xmlns:a16="http://schemas.microsoft.com/office/drawing/2014/main" id="{E9291162-9AFF-4C0A-8A79-21AFAB744DA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711148" y="1665798"/>
                          <a:ext cx="568518" cy="1582310"/>
                        </a:xfrm>
                        <a:custGeom>
                          <a:avLst/>
                          <a:gdLst>
                            <a:gd name="connsiteX0" fmla="*/ 55659 w 568518"/>
                            <a:gd name="connsiteY0" fmla="*/ 0 h 1582310"/>
                            <a:gd name="connsiteX1" fmla="*/ 568518 w 568518"/>
                            <a:gd name="connsiteY1" fmla="*/ 1570383 h 1582310"/>
                            <a:gd name="connsiteX2" fmla="*/ 540689 w 568518"/>
                            <a:gd name="connsiteY2" fmla="*/ 1582310 h 1582310"/>
                            <a:gd name="connsiteX3" fmla="*/ 0 w 568518"/>
                            <a:gd name="connsiteY3" fmla="*/ 11927 h 1582310"/>
                            <a:gd name="connsiteX4" fmla="*/ 55659 w 568518"/>
                            <a:gd name="connsiteY4" fmla="*/ 0 h 158231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568518" h="1582310">
                              <a:moveTo>
                                <a:pt x="55659" y="0"/>
                              </a:moveTo>
                              <a:lnTo>
                                <a:pt x="568518" y="1570383"/>
                              </a:lnTo>
                              <a:lnTo>
                                <a:pt x="540689" y="1582310"/>
                              </a:lnTo>
                              <a:lnTo>
                                <a:pt x="0" y="11927"/>
                              </a:lnTo>
                              <a:lnTo>
                                <a:pt x="55659" y="0"/>
                              </a:lnTo>
                              <a:close/>
                            </a:path>
                          </a:pathLst>
                        </a:custGeom>
                        <a:blipFill>
                          <a:blip r:embed="rId2" cstate="print"/>
                          <a:tile tx="0" ty="0" sx="100000" sy="100000" flip="none" algn="tl"/>
                        </a:blip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151" name="Freeform 293">
                          <a:extLst>
                            <a:ext uri="{FF2B5EF4-FFF2-40B4-BE49-F238E27FC236}">
                              <a16:creationId xmlns:a16="http://schemas.microsoft.com/office/drawing/2014/main" id="{B8F450AD-CF76-4519-9D87-DBC84D5EF12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124616" y="3216303"/>
                          <a:ext cx="206734" cy="143123"/>
                        </a:xfrm>
                        <a:custGeom>
                          <a:avLst/>
                          <a:gdLst>
                            <a:gd name="connsiteX0" fmla="*/ 0 w 206734"/>
                            <a:gd name="connsiteY0" fmla="*/ 0 h 143123"/>
                            <a:gd name="connsiteX1" fmla="*/ 127221 w 206734"/>
                            <a:gd name="connsiteY1" fmla="*/ 27829 h 143123"/>
                            <a:gd name="connsiteX2" fmla="*/ 170953 w 206734"/>
                            <a:gd name="connsiteY2" fmla="*/ 19878 h 143123"/>
                            <a:gd name="connsiteX3" fmla="*/ 206734 w 206734"/>
                            <a:gd name="connsiteY3" fmla="*/ 115294 h 143123"/>
                            <a:gd name="connsiteX4" fmla="*/ 143123 w 206734"/>
                            <a:gd name="connsiteY4" fmla="*/ 143123 h 143123"/>
                            <a:gd name="connsiteX5" fmla="*/ 23854 w 206734"/>
                            <a:gd name="connsiteY5" fmla="*/ 107342 h 143123"/>
                            <a:gd name="connsiteX6" fmla="*/ 0 w 206734"/>
                            <a:gd name="connsiteY6" fmla="*/ 0 h 14312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206734" h="143123">
                              <a:moveTo>
                                <a:pt x="0" y="0"/>
                              </a:moveTo>
                              <a:lnTo>
                                <a:pt x="127221" y="27829"/>
                              </a:lnTo>
                              <a:lnTo>
                                <a:pt x="170953" y="19878"/>
                              </a:lnTo>
                              <a:lnTo>
                                <a:pt x="206734" y="115294"/>
                              </a:lnTo>
                              <a:lnTo>
                                <a:pt x="143123" y="143123"/>
                              </a:lnTo>
                              <a:lnTo>
                                <a:pt x="23854" y="107342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accent2">
                                <a:lumMod val="75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2">
                                <a:lumMod val="75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  <a:shade val="100000"/>
                                <a:satMod val="115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cxnSp>
                      <p:nvCxnSpPr>
                        <p:cNvPr id="152" name="Straight Connector 151">
                          <a:extLst>
                            <a:ext uri="{FF2B5EF4-FFF2-40B4-BE49-F238E27FC236}">
                              <a16:creationId xmlns:a16="http://schemas.microsoft.com/office/drawing/2014/main" id="{6D5EDB9B-C9A6-4DFC-8BFF-08BFE933F243}"/>
                            </a:ext>
                          </a:extLst>
                        </p:cNvPr>
                        <p:cNvCxnSpPr>
                          <a:stCxn id="151" idx="1"/>
                          <a:endCxn id="151" idx="4"/>
                        </p:cNvCxnSpPr>
                        <p:nvPr/>
                      </p:nvCxnSpPr>
                      <p:spPr>
                        <a:xfrm>
                          <a:off x="5251837" y="3244132"/>
                          <a:ext cx="15902" cy="115294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3" name="Straight Connector 152">
                          <a:extLst>
                            <a:ext uri="{FF2B5EF4-FFF2-40B4-BE49-F238E27FC236}">
                              <a16:creationId xmlns:a16="http://schemas.microsoft.com/office/drawing/2014/main" id="{7901920A-1FC1-4486-A17E-2EFE45A395DE}"/>
                            </a:ext>
                          </a:extLst>
                        </p:cNvPr>
                        <p:cNvCxnSpPr>
                          <a:stCxn id="147" idx="1"/>
                          <a:endCxn id="147" idx="4"/>
                        </p:cNvCxnSpPr>
                        <p:nvPr/>
                      </p:nvCxnSpPr>
                      <p:spPr>
                        <a:xfrm flipH="1">
                          <a:off x="3772894" y="3184497"/>
                          <a:ext cx="67586" cy="139148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54" name="Freeform 296">
                          <a:extLst>
                            <a:ext uri="{FF2B5EF4-FFF2-40B4-BE49-F238E27FC236}">
                              <a16:creationId xmlns:a16="http://schemas.microsoft.com/office/drawing/2014/main" id="{FB7310B4-F52B-49CB-869C-3340D46D4B9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582063" y="3677478"/>
                          <a:ext cx="155050" cy="326004"/>
                        </a:xfrm>
                        <a:custGeom>
                          <a:avLst/>
                          <a:gdLst>
                            <a:gd name="connsiteX0" fmla="*/ 155050 w 155050"/>
                            <a:gd name="connsiteY0" fmla="*/ 0 h 326004"/>
                            <a:gd name="connsiteX1" fmla="*/ 39756 w 155050"/>
                            <a:gd name="connsiteY1" fmla="*/ 326004 h 326004"/>
                            <a:gd name="connsiteX2" fmla="*/ 55659 w 155050"/>
                            <a:gd name="connsiteY2" fmla="*/ 135172 h 326004"/>
                            <a:gd name="connsiteX3" fmla="*/ 0 w 155050"/>
                            <a:gd name="connsiteY3" fmla="*/ 39757 h 326004"/>
                            <a:gd name="connsiteX4" fmla="*/ 67586 w 155050"/>
                            <a:gd name="connsiteY4" fmla="*/ 59635 h 326004"/>
                            <a:gd name="connsiteX5" fmla="*/ 99391 w 155050"/>
                            <a:gd name="connsiteY5" fmla="*/ 7952 h 326004"/>
                            <a:gd name="connsiteX6" fmla="*/ 155050 w 155050"/>
                            <a:gd name="connsiteY6" fmla="*/ 0 h 32600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55050" h="326004">
                              <a:moveTo>
                                <a:pt x="155050" y="0"/>
                              </a:moveTo>
                              <a:lnTo>
                                <a:pt x="39756" y="326004"/>
                              </a:lnTo>
                              <a:lnTo>
                                <a:pt x="55659" y="135172"/>
                              </a:lnTo>
                              <a:lnTo>
                                <a:pt x="0" y="39757"/>
                              </a:lnTo>
                              <a:lnTo>
                                <a:pt x="67586" y="59635"/>
                              </a:lnTo>
                              <a:lnTo>
                                <a:pt x="99391" y="7952"/>
                              </a:lnTo>
                              <a:lnTo>
                                <a:pt x="155050" y="0"/>
                              </a:ln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accent2">
                                <a:lumMod val="75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2">
                                <a:lumMod val="75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  <a:shade val="100000"/>
                                <a:satMod val="115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155" name="Freeform 297">
                          <a:extLst>
                            <a:ext uri="{FF2B5EF4-FFF2-40B4-BE49-F238E27FC236}">
                              <a16:creationId xmlns:a16="http://schemas.microsoft.com/office/drawing/2014/main" id="{3A317527-999E-438B-A041-1496F5C6F4C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448755" y="3987579"/>
                          <a:ext cx="123245" cy="500932"/>
                        </a:xfrm>
                        <a:custGeom>
                          <a:avLst/>
                          <a:gdLst>
                            <a:gd name="connsiteX0" fmla="*/ 7951 w 123245"/>
                            <a:gd name="connsiteY0" fmla="*/ 0 h 500932"/>
                            <a:gd name="connsiteX1" fmla="*/ 123245 w 123245"/>
                            <a:gd name="connsiteY1" fmla="*/ 7951 h 500932"/>
                            <a:gd name="connsiteX2" fmla="*/ 115294 w 123245"/>
                            <a:gd name="connsiteY2" fmla="*/ 294198 h 500932"/>
                            <a:gd name="connsiteX3" fmla="*/ 59635 w 123245"/>
                            <a:gd name="connsiteY3" fmla="*/ 500932 h 500932"/>
                            <a:gd name="connsiteX4" fmla="*/ 0 w 123245"/>
                            <a:gd name="connsiteY4" fmla="*/ 238539 h 500932"/>
                            <a:gd name="connsiteX5" fmla="*/ 7951 w 123245"/>
                            <a:gd name="connsiteY5" fmla="*/ 0 h 50093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123245" h="500932">
                              <a:moveTo>
                                <a:pt x="7951" y="0"/>
                              </a:moveTo>
                              <a:lnTo>
                                <a:pt x="123245" y="7951"/>
                              </a:lnTo>
                              <a:lnTo>
                                <a:pt x="115294" y="294198"/>
                              </a:lnTo>
                              <a:lnTo>
                                <a:pt x="59635" y="500932"/>
                              </a:lnTo>
                              <a:lnTo>
                                <a:pt x="0" y="238539"/>
                              </a:lnTo>
                              <a:lnTo>
                                <a:pt x="7951" y="0"/>
                              </a:ln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accent2">
                                <a:lumMod val="75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2">
                                <a:lumMod val="75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  <a:shade val="100000"/>
                                <a:satMod val="115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cxnSp>
                      <p:nvCxnSpPr>
                        <p:cNvPr id="156" name="Straight Connector 155">
                          <a:extLst>
                            <a:ext uri="{FF2B5EF4-FFF2-40B4-BE49-F238E27FC236}">
                              <a16:creationId xmlns:a16="http://schemas.microsoft.com/office/drawing/2014/main" id="{A362EB68-3DC2-4AF8-B44B-BD7B0FA9FB80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4452730" y="4114800"/>
                          <a:ext cx="119270" cy="7951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57" name="Freeform 299">
                          <a:extLst>
                            <a:ext uri="{FF2B5EF4-FFF2-40B4-BE49-F238E27FC236}">
                              <a16:creationId xmlns:a16="http://schemas.microsoft.com/office/drawing/2014/main" id="{43ED4758-C30E-4C35-9627-F625BB31787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319423" y="3693381"/>
                          <a:ext cx="174928" cy="337930"/>
                        </a:xfrm>
                        <a:custGeom>
                          <a:avLst/>
                          <a:gdLst>
                            <a:gd name="connsiteX0" fmla="*/ 0 w 174928"/>
                            <a:gd name="connsiteY0" fmla="*/ 0 h 337930"/>
                            <a:gd name="connsiteX1" fmla="*/ 59634 w 174928"/>
                            <a:gd name="connsiteY1" fmla="*/ 178904 h 337930"/>
                            <a:gd name="connsiteX2" fmla="*/ 131196 w 174928"/>
                            <a:gd name="connsiteY2" fmla="*/ 337930 h 337930"/>
                            <a:gd name="connsiteX3" fmla="*/ 123245 w 174928"/>
                            <a:gd name="connsiteY3" fmla="*/ 139148 h 337930"/>
                            <a:gd name="connsiteX4" fmla="*/ 174928 w 174928"/>
                            <a:gd name="connsiteY4" fmla="*/ 55659 h 337930"/>
                            <a:gd name="connsiteX5" fmla="*/ 147099 w 174928"/>
                            <a:gd name="connsiteY5" fmla="*/ 55659 h 337930"/>
                            <a:gd name="connsiteX6" fmla="*/ 91440 w 174928"/>
                            <a:gd name="connsiteY6" fmla="*/ 71562 h 337930"/>
                            <a:gd name="connsiteX7" fmla="*/ 79513 w 174928"/>
                            <a:gd name="connsiteY7" fmla="*/ 35781 h 337930"/>
                            <a:gd name="connsiteX8" fmla="*/ 0 w 174928"/>
                            <a:gd name="connsiteY8" fmla="*/ 0 h 33793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74928" h="337930">
                              <a:moveTo>
                                <a:pt x="0" y="0"/>
                              </a:moveTo>
                              <a:lnTo>
                                <a:pt x="59634" y="178904"/>
                              </a:lnTo>
                              <a:lnTo>
                                <a:pt x="131196" y="337930"/>
                              </a:lnTo>
                              <a:lnTo>
                                <a:pt x="123245" y="139148"/>
                              </a:lnTo>
                              <a:lnTo>
                                <a:pt x="174928" y="55659"/>
                              </a:lnTo>
                              <a:lnTo>
                                <a:pt x="147099" y="55659"/>
                              </a:lnTo>
                              <a:lnTo>
                                <a:pt x="91440" y="71562"/>
                              </a:lnTo>
                              <a:lnTo>
                                <a:pt x="79513" y="35781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accent2">
                                <a:lumMod val="75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2">
                                <a:lumMod val="75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  <a:shade val="100000"/>
                                <a:satMod val="115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158" name="Freeform 300">
                          <a:extLst>
                            <a:ext uri="{FF2B5EF4-FFF2-40B4-BE49-F238E27FC236}">
                              <a16:creationId xmlns:a16="http://schemas.microsoft.com/office/drawing/2014/main" id="{2BDDCAE7-09A1-4DEE-94E9-5D536E3AC8D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412974" y="1470991"/>
                          <a:ext cx="254442" cy="147099"/>
                        </a:xfrm>
                        <a:custGeom>
                          <a:avLst/>
                          <a:gdLst>
                            <a:gd name="connsiteX0" fmla="*/ 254442 w 254442"/>
                            <a:gd name="connsiteY0" fmla="*/ 147099 h 147099"/>
                            <a:gd name="connsiteX1" fmla="*/ 0 w 254442"/>
                            <a:gd name="connsiteY1" fmla="*/ 147099 h 147099"/>
                            <a:gd name="connsiteX2" fmla="*/ 0 w 254442"/>
                            <a:gd name="connsiteY2" fmla="*/ 51684 h 147099"/>
                            <a:gd name="connsiteX3" fmla="*/ 35781 w 254442"/>
                            <a:gd name="connsiteY3" fmla="*/ 47708 h 147099"/>
                            <a:gd name="connsiteX4" fmla="*/ 51683 w 254442"/>
                            <a:gd name="connsiteY4" fmla="*/ 3976 h 147099"/>
                            <a:gd name="connsiteX5" fmla="*/ 234563 w 254442"/>
                            <a:gd name="connsiteY5" fmla="*/ 0 h 147099"/>
                            <a:gd name="connsiteX6" fmla="*/ 218661 w 254442"/>
                            <a:gd name="connsiteY6" fmla="*/ 47708 h 147099"/>
                            <a:gd name="connsiteX7" fmla="*/ 238539 w 254442"/>
                            <a:gd name="connsiteY7" fmla="*/ 67586 h 147099"/>
                            <a:gd name="connsiteX8" fmla="*/ 254442 w 254442"/>
                            <a:gd name="connsiteY8" fmla="*/ 147099 h 14709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254442" h="147099">
                              <a:moveTo>
                                <a:pt x="254442" y="147099"/>
                              </a:moveTo>
                              <a:lnTo>
                                <a:pt x="0" y="147099"/>
                              </a:lnTo>
                              <a:lnTo>
                                <a:pt x="0" y="51684"/>
                              </a:lnTo>
                              <a:lnTo>
                                <a:pt x="35781" y="47708"/>
                              </a:lnTo>
                              <a:lnTo>
                                <a:pt x="51683" y="3976"/>
                              </a:lnTo>
                              <a:lnTo>
                                <a:pt x="234563" y="0"/>
                              </a:lnTo>
                              <a:lnTo>
                                <a:pt x="218661" y="47708"/>
                              </a:lnTo>
                              <a:lnTo>
                                <a:pt x="238539" y="67586"/>
                              </a:lnTo>
                              <a:lnTo>
                                <a:pt x="254442" y="147099"/>
                              </a:ln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accent2">
                                <a:lumMod val="75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2">
                                <a:lumMod val="75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  <a:shade val="100000"/>
                                <a:satMod val="115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159" name="Freeform 301">
                          <a:extLst>
                            <a:ext uri="{FF2B5EF4-FFF2-40B4-BE49-F238E27FC236}">
                              <a16:creationId xmlns:a16="http://schemas.microsoft.com/office/drawing/2014/main" id="{45678C12-A612-4603-B8B2-2B85C101239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313583" y="1534602"/>
                          <a:ext cx="107342" cy="159026"/>
                        </a:xfrm>
                        <a:custGeom>
                          <a:avLst/>
                          <a:gdLst>
                            <a:gd name="connsiteX0" fmla="*/ 0 w 107342"/>
                            <a:gd name="connsiteY0" fmla="*/ 119269 h 159026"/>
                            <a:gd name="connsiteX1" fmla="*/ 47707 w 107342"/>
                            <a:gd name="connsiteY1" fmla="*/ 19878 h 159026"/>
                            <a:gd name="connsiteX2" fmla="*/ 71561 w 107342"/>
                            <a:gd name="connsiteY2" fmla="*/ 0 h 159026"/>
                            <a:gd name="connsiteX3" fmla="*/ 103367 w 107342"/>
                            <a:gd name="connsiteY3" fmla="*/ 0 h 159026"/>
                            <a:gd name="connsiteX4" fmla="*/ 107342 w 107342"/>
                            <a:gd name="connsiteY4" fmla="*/ 159026 h 159026"/>
                            <a:gd name="connsiteX5" fmla="*/ 67586 w 107342"/>
                            <a:gd name="connsiteY5" fmla="*/ 147099 h 159026"/>
                            <a:gd name="connsiteX6" fmla="*/ 0 w 107342"/>
                            <a:gd name="connsiteY6" fmla="*/ 119269 h 15902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07342" h="159026">
                              <a:moveTo>
                                <a:pt x="0" y="119269"/>
                              </a:moveTo>
                              <a:lnTo>
                                <a:pt x="47707" y="19878"/>
                              </a:lnTo>
                              <a:lnTo>
                                <a:pt x="71561" y="0"/>
                              </a:lnTo>
                              <a:lnTo>
                                <a:pt x="103367" y="0"/>
                              </a:lnTo>
                              <a:lnTo>
                                <a:pt x="107342" y="159026"/>
                              </a:lnTo>
                              <a:lnTo>
                                <a:pt x="67586" y="147099"/>
                              </a:lnTo>
                              <a:lnTo>
                                <a:pt x="0" y="119269"/>
                              </a:ln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accent2">
                                <a:lumMod val="75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2">
                                <a:lumMod val="75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  <a:shade val="100000"/>
                                <a:satMod val="115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160" name="Freeform 302">
                          <a:extLst>
                            <a:ext uri="{FF2B5EF4-FFF2-40B4-BE49-F238E27FC236}">
                              <a16:creationId xmlns:a16="http://schemas.microsoft.com/office/drawing/2014/main" id="{57486494-47A2-4C9A-9193-26B7E4A2125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643562" y="1522675"/>
                          <a:ext cx="119269" cy="159026"/>
                        </a:xfrm>
                        <a:custGeom>
                          <a:avLst/>
                          <a:gdLst>
                            <a:gd name="connsiteX0" fmla="*/ 119269 w 119269"/>
                            <a:gd name="connsiteY0" fmla="*/ 135172 h 159026"/>
                            <a:gd name="connsiteX1" fmla="*/ 27829 w 119269"/>
                            <a:gd name="connsiteY1" fmla="*/ 159026 h 159026"/>
                            <a:gd name="connsiteX2" fmla="*/ 19878 w 119269"/>
                            <a:gd name="connsiteY2" fmla="*/ 35781 h 159026"/>
                            <a:gd name="connsiteX3" fmla="*/ 0 w 119269"/>
                            <a:gd name="connsiteY3" fmla="*/ 0 h 159026"/>
                            <a:gd name="connsiteX4" fmla="*/ 51683 w 119269"/>
                            <a:gd name="connsiteY4" fmla="*/ 7951 h 159026"/>
                            <a:gd name="connsiteX5" fmla="*/ 67586 w 119269"/>
                            <a:gd name="connsiteY5" fmla="*/ 31805 h 159026"/>
                            <a:gd name="connsiteX6" fmla="*/ 91440 w 119269"/>
                            <a:gd name="connsiteY6" fmla="*/ 47708 h 159026"/>
                            <a:gd name="connsiteX7" fmla="*/ 119269 w 119269"/>
                            <a:gd name="connsiteY7" fmla="*/ 135172 h 15902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</a:cxnLst>
                          <a:rect l="l" t="t" r="r" b="b"/>
                          <a:pathLst>
                            <a:path w="119269" h="159026">
                              <a:moveTo>
                                <a:pt x="119269" y="135172"/>
                              </a:moveTo>
                              <a:lnTo>
                                <a:pt x="27829" y="159026"/>
                              </a:lnTo>
                              <a:lnTo>
                                <a:pt x="19878" y="35781"/>
                              </a:lnTo>
                              <a:lnTo>
                                <a:pt x="0" y="0"/>
                              </a:lnTo>
                              <a:lnTo>
                                <a:pt x="51683" y="7951"/>
                              </a:lnTo>
                              <a:lnTo>
                                <a:pt x="67586" y="31805"/>
                              </a:lnTo>
                              <a:lnTo>
                                <a:pt x="91440" y="47708"/>
                              </a:lnTo>
                              <a:lnTo>
                                <a:pt x="119269" y="135172"/>
                              </a:ln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accent2">
                                <a:lumMod val="75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2">
                                <a:lumMod val="75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  <a:shade val="100000"/>
                                <a:satMod val="115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161" name="Freeform 303">
                          <a:extLst>
                            <a:ext uri="{FF2B5EF4-FFF2-40B4-BE49-F238E27FC236}">
                              <a16:creationId xmlns:a16="http://schemas.microsoft.com/office/drawing/2014/main" id="{C9DBD9E0-2C3D-4151-A845-EDF12B2CDAC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376738" y="1443038"/>
                          <a:ext cx="328612" cy="83343"/>
                        </a:xfrm>
                        <a:custGeom>
                          <a:avLst/>
                          <a:gdLst>
                            <a:gd name="connsiteX0" fmla="*/ 0 w 328612"/>
                            <a:gd name="connsiteY0" fmla="*/ 83343 h 83343"/>
                            <a:gd name="connsiteX1" fmla="*/ 4762 w 328612"/>
                            <a:gd name="connsiteY1" fmla="*/ 11906 h 83343"/>
                            <a:gd name="connsiteX2" fmla="*/ 35718 w 328612"/>
                            <a:gd name="connsiteY2" fmla="*/ 0 h 83343"/>
                            <a:gd name="connsiteX3" fmla="*/ 311943 w 328612"/>
                            <a:gd name="connsiteY3" fmla="*/ 4762 h 83343"/>
                            <a:gd name="connsiteX4" fmla="*/ 328612 w 328612"/>
                            <a:gd name="connsiteY4" fmla="*/ 14287 h 83343"/>
                            <a:gd name="connsiteX5" fmla="*/ 326231 w 328612"/>
                            <a:gd name="connsiteY5" fmla="*/ 83343 h 83343"/>
                            <a:gd name="connsiteX6" fmla="*/ 264318 w 328612"/>
                            <a:gd name="connsiteY6" fmla="*/ 76200 h 83343"/>
                            <a:gd name="connsiteX7" fmla="*/ 69056 w 328612"/>
                            <a:gd name="connsiteY7" fmla="*/ 73818 h 83343"/>
                            <a:gd name="connsiteX8" fmla="*/ 0 w 328612"/>
                            <a:gd name="connsiteY8" fmla="*/ 83343 h 8334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328612" h="83343">
                              <a:moveTo>
                                <a:pt x="0" y="83343"/>
                              </a:moveTo>
                              <a:lnTo>
                                <a:pt x="4762" y="11906"/>
                              </a:lnTo>
                              <a:lnTo>
                                <a:pt x="35718" y="0"/>
                              </a:lnTo>
                              <a:lnTo>
                                <a:pt x="311943" y="4762"/>
                              </a:lnTo>
                              <a:lnTo>
                                <a:pt x="328612" y="14287"/>
                              </a:lnTo>
                              <a:cubicBezTo>
                                <a:pt x="327818" y="37306"/>
                                <a:pt x="327025" y="60324"/>
                                <a:pt x="326231" y="83343"/>
                              </a:cubicBezTo>
                              <a:lnTo>
                                <a:pt x="264318" y="76200"/>
                              </a:lnTo>
                              <a:lnTo>
                                <a:pt x="69056" y="73818"/>
                              </a:lnTo>
                              <a:lnTo>
                                <a:pt x="0" y="83343"/>
                              </a:ln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accent2">
                                <a:lumMod val="75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2">
                                <a:lumMod val="75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  <a:shade val="100000"/>
                                <a:satMod val="115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</p:grpSp>
                  <p:cxnSp>
                    <p:nvCxnSpPr>
                      <p:cNvPr id="138" name="Straight Connector 137">
                        <a:extLst>
                          <a:ext uri="{FF2B5EF4-FFF2-40B4-BE49-F238E27FC236}">
                            <a16:creationId xmlns:a16="http://schemas.microsoft.com/office/drawing/2014/main" id="{6232FC34-B639-4946-A97D-31A22A6C6046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691897" y="5869663"/>
                        <a:ext cx="54321" cy="144856"/>
                      </a:xfrm>
                      <a:prstGeom prst="line">
                        <a:avLst/>
                      </a:prstGeom>
                      <a:ln w="3175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9" name="Straight Connector 138">
                        <a:extLst>
                          <a:ext uri="{FF2B5EF4-FFF2-40B4-BE49-F238E27FC236}">
                            <a16:creationId xmlns:a16="http://schemas.microsoft.com/office/drawing/2014/main" id="{F55AFBEA-F11E-41AD-931C-F2A49DD8F40A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2746217" y="5869666"/>
                        <a:ext cx="42250" cy="144854"/>
                      </a:xfrm>
                      <a:prstGeom prst="line">
                        <a:avLst/>
                      </a:prstGeom>
                      <a:ln w="3175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68" name="Group 67">
                    <a:extLst>
                      <a:ext uri="{FF2B5EF4-FFF2-40B4-BE49-F238E27FC236}">
                        <a16:creationId xmlns:a16="http://schemas.microsoft.com/office/drawing/2014/main" id="{2560F2A3-1301-4D4E-92CC-BD89CF690A27}"/>
                      </a:ext>
                    </a:extLst>
                  </p:cNvPr>
                  <p:cNvGrpSpPr/>
                  <p:nvPr/>
                </p:nvGrpSpPr>
                <p:grpSpPr>
                  <a:xfrm>
                    <a:off x="892366" y="2217372"/>
                    <a:ext cx="40022" cy="836856"/>
                    <a:chOff x="892366" y="2217372"/>
                    <a:chExt cx="40022" cy="836856"/>
                  </a:xfrm>
                </p:grpSpPr>
                <p:grpSp>
                  <p:nvGrpSpPr>
                    <p:cNvPr id="78" name="Group 77">
                      <a:extLst>
                        <a:ext uri="{FF2B5EF4-FFF2-40B4-BE49-F238E27FC236}">
                          <a16:creationId xmlns:a16="http://schemas.microsoft.com/office/drawing/2014/main" id="{DA3053F4-0084-498B-A54A-FF0C4B52A1B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92366" y="3019700"/>
                      <a:ext cx="40022" cy="34528"/>
                      <a:chOff x="892366" y="3019700"/>
                      <a:chExt cx="40022" cy="34528"/>
                    </a:xfrm>
                  </p:grpSpPr>
                  <p:sp>
                    <p:nvSpPr>
                      <p:cNvPr id="80" name="Line 19">
                        <a:extLst>
                          <a:ext uri="{FF2B5EF4-FFF2-40B4-BE49-F238E27FC236}">
                            <a16:creationId xmlns:a16="http://schemas.microsoft.com/office/drawing/2014/main" id="{3797ED50-1C16-4E67-A886-F4633E37256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02567" y="3019700"/>
                        <a:ext cx="19618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1" name="Line 26">
                        <a:extLst>
                          <a:ext uri="{FF2B5EF4-FFF2-40B4-BE49-F238E27FC236}">
                            <a16:creationId xmlns:a16="http://schemas.microsoft.com/office/drawing/2014/main" id="{8FAF8014-44E6-4B87-8DF7-EB0675F0BF0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92366" y="3019700"/>
                        <a:ext cx="0" cy="34528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2" name="Line 27">
                        <a:extLst>
                          <a:ext uri="{FF2B5EF4-FFF2-40B4-BE49-F238E27FC236}">
                            <a16:creationId xmlns:a16="http://schemas.microsoft.com/office/drawing/2014/main" id="{D36FEB36-B652-46CF-BD90-6B87AC6036E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92366" y="3054228"/>
                        <a:ext cx="40022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3" name="Line 28">
                        <a:extLst>
                          <a:ext uri="{FF2B5EF4-FFF2-40B4-BE49-F238E27FC236}">
                            <a16:creationId xmlns:a16="http://schemas.microsoft.com/office/drawing/2014/main" id="{92968943-0245-46B7-8D64-A5075E6B3CE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932387" y="3019700"/>
                        <a:ext cx="0" cy="34528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130" name="Line 29">
                        <a:extLst>
                          <a:ext uri="{FF2B5EF4-FFF2-40B4-BE49-F238E27FC236}">
                            <a16:creationId xmlns:a16="http://schemas.microsoft.com/office/drawing/2014/main" id="{EB98F858-2226-4122-9B83-2AF161E564A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892366" y="3019700"/>
                        <a:ext cx="40022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</p:grpSp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DB00036A-C065-41D7-9A23-9444F63862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1330" y="2217372"/>
                      <a:ext cx="18288" cy="796448"/>
                    </a:xfrm>
                    <a:prstGeom prst="rect">
                      <a:avLst/>
                    </a:prstGeom>
                    <a:solidFill>
                      <a:schemeClr val="bg2">
                        <a:lumMod val="75000"/>
                      </a:schemeClr>
                    </a:solidFill>
                    <a:ln w="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>
                        <a:latin typeface="+mj-lt"/>
                      </a:endParaRPr>
                    </a:p>
                  </p:txBody>
                </p:sp>
              </p:grpSp>
              <p:sp>
                <p:nvSpPr>
                  <p:cNvPr id="69" name="Freeform 258">
                    <a:extLst>
                      <a:ext uri="{FF2B5EF4-FFF2-40B4-BE49-F238E27FC236}">
                        <a16:creationId xmlns:a16="http://schemas.microsoft.com/office/drawing/2014/main" id="{B87DE71F-FFE4-40D8-96A9-5F9358F34492}"/>
                      </a:ext>
                    </a:extLst>
                  </p:cNvPr>
                  <p:cNvSpPr/>
                  <p:nvPr/>
                </p:nvSpPr>
                <p:spPr>
                  <a:xfrm>
                    <a:off x="521677" y="2604477"/>
                    <a:ext cx="7725508" cy="502138"/>
                  </a:xfrm>
                  <a:custGeom>
                    <a:avLst/>
                    <a:gdLst>
                      <a:gd name="connsiteX0" fmla="*/ 0 w 7725508"/>
                      <a:gd name="connsiteY0" fmla="*/ 502138 h 502138"/>
                      <a:gd name="connsiteX1" fmla="*/ 322385 w 7725508"/>
                      <a:gd name="connsiteY1" fmla="*/ 449385 h 502138"/>
                      <a:gd name="connsiteX2" fmla="*/ 527538 w 7725508"/>
                      <a:gd name="connsiteY2" fmla="*/ 437661 h 502138"/>
                      <a:gd name="connsiteX3" fmla="*/ 885092 w 7725508"/>
                      <a:gd name="connsiteY3" fmla="*/ 332154 h 502138"/>
                      <a:gd name="connsiteX4" fmla="*/ 1512277 w 7725508"/>
                      <a:gd name="connsiteY4" fmla="*/ 343877 h 502138"/>
                      <a:gd name="connsiteX5" fmla="*/ 1828800 w 7725508"/>
                      <a:gd name="connsiteY5" fmla="*/ 314569 h 502138"/>
                      <a:gd name="connsiteX6" fmla="*/ 2074985 w 7725508"/>
                      <a:gd name="connsiteY6" fmla="*/ 320431 h 502138"/>
                      <a:gd name="connsiteX7" fmla="*/ 2409092 w 7725508"/>
                      <a:gd name="connsiteY7" fmla="*/ 367323 h 502138"/>
                      <a:gd name="connsiteX8" fmla="*/ 2620108 w 7725508"/>
                      <a:gd name="connsiteY8" fmla="*/ 302846 h 502138"/>
                      <a:gd name="connsiteX9" fmla="*/ 2760785 w 7725508"/>
                      <a:gd name="connsiteY9" fmla="*/ 197338 h 502138"/>
                      <a:gd name="connsiteX10" fmla="*/ 3171092 w 7725508"/>
                      <a:gd name="connsiteY10" fmla="*/ 50800 h 502138"/>
                      <a:gd name="connsiteX11" fmla="*/ 3493477 w 7725508"/>
                      <a:gd name="connsiteY11" fmla="*/ 15631 h 502138"/>
                      <a:gd name="connsiteX12" fmla="*/ 3956538 w 7725508"/>
                      <a:gd name="connsiteY12" fmla="*/ 144585 h 502138"/>
                      <a:gd name="connsiteX13" fmla="*/ 4366846 w 7725508"/>
                      <a:gd name="connsiteY13" fmla="*/ 132861 h 502138"/>
                      <a:gd name="connsiteX14" fmla="*/ 4560277 w 7725508"/>
                      <a:gd name="connsiteY14" fmla="*/ 132861 h 502138"/>
                      <a:gd name="connsiteX15" fmla="*/ 4923692 w 7725508"/>
                      <a:gd name="connsiteY15" fmla="*/ 127000 h 502138"/>
                      <a:gd name="connsiteX16" fmla="*/ 5334000 w 7725508"/>
                      <a:gd name="connsiteY16" fmla="*/ 197338 h 502138"/>
                      <a:gd name="connsiteX17" fmla="*/ 5732585 w 7725508"/>
                      <a:gd name="connsiteY17" fmla="*/ 302846 h 502138"/>
                      <a:gd name="connsiteX18" fmla="*/ 6178061 w 7725508"/>
                      <a:gd name="connsiteY18" fmla="*/ 332154 h 502138"/>
                      <a:gd name="connsiteX19" fmla="*/ 6488723 w 7725508"/>
                      <a:gd name="connsiteY19" fmla="*/ 338015 h 502138"/>
                      <a:gd name="connsiteX20" fmla="*/ 6828692 w 7725508"/>
                      <a:gd name="connsiteY20" fmla="*/ 273538 h 502138"/>
                      <a:gd name="connsiteX21" fmla="*/ 7127631 w 7725508"/>
                      <a:gd name="connsiteY21" fmla="*/ 314569 h 502138"/>
                      <a:gd name="connsiteX22" fmla="*/ 7573108 w 7725508"/>
                      <a:gd name="connsiteY22" fmla="*/ 296985 h 502138"/>
                      <a:gd name="connsiteX23" fmla="*/ 7725508 w 7725508"/>
                      <a:gd name="connsiteY23" fmla="*/ 255954 h 502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7725508" h="502138">
                        <a:moveTo>
                          <a:pt x="0" y="502138"/>
                        </a:moveTo>
                        <a:cubicBezTo>
                          <a:pt x="117231" y="481134"/>
                          <a:pt x="234462" y="460131"/>
                          <a:pt x="322385" y="449385"/>
                        </a:cubicBezTo>
                        <a:cubicBezTo>
                          <a:pt x="410308" y="438639"/>
                          <a:pt x="433754" y="457199"/>
                          <a:pt x="527538" y="437661"/>
                        </a:cubicBezTo>
                        <a:cubicBezTo>
                          <a:pt x="621322" y="418123"/>
                          <a:pt x="720969" y="347785"/>
                          <a:pt x="885092" y="332154"/>
                        </a:cubicBezTo>
                        <a:cubicBezTo>
                          <a:pt x="1049215" y="316523"/>
                          <a:pt x="1354992" y="346808"/>
                          <a:pt x="1512277" y="343877"/>
                        </a:cubicBezTo>
                        <a:cubicBezTo>
                          <a:pt x="1669562" y="340946"/>
                          <a:pt x="1735015" y="318477"/>
                          <a:pt x="1828800" y="314569"/>
                        </a:cubicBezTo>
                        <a:cubicBezTo>
                          <a:pt x="1922585" y="310661"/>
                          <a:pt x="1978270" y="311639"/>
                          <a:pt x="2074985" y="320431"/>
                        </a:cubicBezTo>
                        <a:cubicBezTo>
                          <a:pt x="2171700" y="329223"/>
                          <a:pt x="2318238" y="370254"/>
                          <a:pt x="2409092" y="367323"/>
                        </a:cubicBezTo>
                        <a:cubicBezTo>
                          <a:pt x="2499946" y="364392"/>
                          <a:pt x="2561493" y="331177"/>
                          <a:pt x="2620108" y="302846"/>
                        </a:cubicBezTo>
                        <a:cubicBezTo>
                          <a:pt x="2678723" y="274515"/>
                          <a:pt x="2668955" y="239346"/>
                          <a:pt x="2760785" y="197338"/>
                        </a:cubicBezTo>
                        <a:cubicBezTo>
                          <a:pt x="2852615" y="155330"/>
                          <a:pt x="3048977" y="81084"/>
                          <a:pt x="3171092" y="50800"/>
                        </a:cubicBezTo>
                        <a:cubicBezTo>
                          <a:pt x="3293207" y="20516"/>
                          <a:pt x="3362569" y="0"/>
                          <a:pt x="3493477" y="15631"/>
                        </a:cubicBezTo>
                        <a:cubicBezTo>
                          <a:pt x="3624385" y="31262"/>
                          <a:pt x="3810977" y="125047"/>
                          <a:pt x="3956538" y="144585"/>
                        </a:cubicBezTo>
                        <a:cubicBezTo>
                          <a:pt x="4102099" y="164123"/>
                          <a:pt x="4266223" y="134815"/>
                          <a:pt x="4366846" y="132861"/>
                        </a:cubicBezTo>
                        <a:cubicBezTo>
                          <a:pt x="4467469" y="130907"/>
                          <a:pt x="4560277" y="132861"/>
                          <a:pt x="4560277" y="132861"/>
                        </a:cubicBezTo>
                        <a:cubicBezTo>
                          <a:pt x="4653085" y="131884"/>
                          <a:pt x="4794738" y="116254"/>
                          <a:pt x="4923692" y="127000"/>
                        </a:cubicBezTo>
                        <a:cubicBezTo>
                          <a:pt x="5052646" y="137746"/>
                          <a:pt x="5199185" y="168030"/>
                          <a:pt x="5334000" y="197338"/>
                        </a:cubicBezTo>
                        <a:cubicBezTo>
                          <a:pt x="5468815" y="226646"/>
                          <a:pt x="5591908" y="280377"/>
                          <a:pt x="5732585" y="302846"/>
                        </a:cubicBezTo>
                        <a:cubicBezTo>
                          <a:pt x="5873262" y="325315"/>
                          <a:pt x="6052038" y="326293"/>
                          <a:pt x="6178061" y="332154"/>
                        </a:cubicBezTo>
                        <a:cubicBezTo>
                          <a:pt x="6304084" y="338015"/>
                          <a:pt x="6380285" y="347784"/>
                          <a:pt x="6488723" y="338015"/>
                        </a:cubicBezTo>
                        <a:cubicBezTo>
                          <a:pt x="6597161" y="328246"/>
                          <a:pt x="6722207" y="277446"/>
                          <a:pt x="6828692" y="273538"/>
                        </a:cubicBezTo>
                        <a:cubicBezTo>
                          <a:pt x="6935177" y="269630"/>
                          <a:pt x="7003562" y="310661"/>
                          <a:pt x="7127631" y="314569"/>
                        </a:cubicBezTo>
                        <a:cubicBezTo>
                          <a:pt x="7251700" y="318477"/>
                          <a:pt x="7473462" y="306754"/>
                          <a:pt x="7573108" y="296985"/>
                        </a:cubicBezTo>
                        <a:cubicBezTo>
                          <a:pt x="7672754" y="287216"/>
                          <a:pt x="7699131" y="271585"/>
                          <a:pt x="7725508" y="255954"/>
                        </a:cubicBezTo>
                      </a:path>
                    </a:pathLst>
                  </a:custGeom>
                  <a:ln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70" name="Rectangle 71">
                    <a:extLst>
                      <a:ext uri="{FF2B5EF4-FFF2-40B4-BE49-F238E27FC236}">
                        <a16:creationId xmlns:a16="http://schemas.microsoft.com/office/drawing/2014/main" id="{7311D390-D58E-4B27-A513-E75130E774A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25387" y="2797207"/>
                    <a:ext cx="185092" cy="2600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200" dirty="0" err="1">
                        <a:solidFill>
                          <a:srgbClr val="000000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rPr>
                      <a:t>tp</a:t>
                    </a:r>
                    <a:endParaRPr lang="en-US" sz="1200" dirty="0">
                      <a:solidFill>
                        <a:srgbClr val="000000"/>
                      </a:solidFill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71" name="Rectangle 71">
                    <a:extLst>
                      <a:ext uri="{FF2B5EF4-FFF2-40B4-BE49-F238E27FC236}">
                        <a16:creationId xmlns:a16="http://schemas.microsoft.com/office/drawing/2014/main" id="{50D006BA-1B2F-45FB-B0B6-49391C02B9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90678" y="2984776"/>
                    <a:ext cx="185092" cy="2600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200" dirty="0" err="1">
                        <a:solidFill>
                          <a:srgbClr val="000000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rPr>
                      <a:t>tp</a:t>
                    </a:r>
                    <a:endParaRPr lang="en-US" sz="1200" dirty="0">
                      <a:solidFill>
                        <a:srgbClr val="000000"/>
                      </a:solidFill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9FDD4B18-791C-40DB-B57A-84B2D582126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91926" y="2422059"/>
                    <a:ext cx="212178" cy="2600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rgbClr val="000000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rPr>
                      <a:t>BS</a:t>
                    </a:r>
                  </a:p>
                </p:txBody>
              </p:sp>
              <p:sp>
                <p:nvSpPr>
                  <p:cNvPr id="73" name="Rectangle 71">
                    <a:extLst>
                      <a:ext uri="{FF2B5EF4-FFF2-40B4-BE49-F238E27FC236}">
                        <a16:creationId xmlns:a16="http://schemas.microsoft.com/office/drawing/2014/main" id="{02BF6CCC-88CE-46B1-A3C2-CAE1219B32D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85558" y="2422059"/>
                    <a:ext cx="193218" cy="2600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rgbClr val="000000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rPr>
                      <a:t>FS</a:t>
                    </a:r>
                  </a:p>
                </p:txBody>
              </p:sp>
              <p:sp>
                <p:nvSpPr>
                  <p:cNvPr id="74" name="Rectangle 71">
                    <a:extLst>
                      <a:ext uri="{FF2B5EF4-FFF2-40B4-BE49-F238E27FC236}">
                        <a16:creationId xmlns:a16="http://schemas.microsoft.com/office/drawing/2014/main" id="{D08A7244-5923-45D5-B295-DE7DE0E8891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131388" y="2146566"/>
                    <a:ext cx="212178" cy="2600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rgbClr val="000000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rPr>
                      <a:t>BS</a:t>
                    </a:r>
                  </a:p>
                </p:txBody>
              </p:sp>
              <p:sp>
                <p:nvSpPr>
                  <p:cNvPr id="75" name="Rectangle 71">
                    <a:extLst>
                      <a:ext uri="{FF2B5EF4-FFF2-40B4-BE49-F238E27FC236}">
                        <a16:creationId xmlns:a16="http://schemas.microsoft.com/office/drawing/2014/main" id="{9439506C-8644-4D57-A5DD-07B83F2580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78814" y="2146566"/>
                    <a:ext cx="193218" cy="2600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rgbClr val="000000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rPr>
                      <a:t>FS</a:t>
                    </a:r>
                  </a:p>
                </p:txBody>
              </p:sp>
              <p:sp>
                <p:nvSpPr>
                  <p:cNvPr id="76" name="Rectangle 71">
                    <a:extLst>
                      <a:ext uri="{FF2B5EF4-FFF2-40B4-BE49-F238E27FC236}">
                        <a16:creationId xmlns:a16="http://schemas.microsoft.com/office/drawing/2014/main" id="{D2483A85-121D-4C51-9F69-D0FE8E2199C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942603" y="2316269"/>
                    <a:ext cx="212178" cy="2600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rgbClr val="000000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rPr>
                      <a:t>BS</a:t>
                    </a:r>
                  </a:p>
                </p:txBody>
              </p:sp>
              <p:sp>
                <p:nvSpPr>
                  <p:cNvPr id="77" name="Rectangle 71">
                    <a:extLst>
                      <a:ext uri="{FF2B5EF4-FFF2-40B4-BE49-F238E27FC236}">
                        <a16:creationId xmlns:a16="http://schemas.microsoft.com/office/drawing/2014/main" id="{EB4A419F-C686-40B8-8194-1E66342ED37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40365" y="2316269"/>
                    <a:ext cx="193218" cy="2600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rgbClr val="000000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rPr>
                      <a:t>FS</a:t>
                    </a:r>
                  </a:p>
                </p:txBody>
              </p:sp>
            </p:grp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F191196C-2ACB-4C58-A7E0-6B308C364F06}"/>
                    </a:ext>
                  </a:extLst>
                </p:cNvPr>
                <p:cNvGrpSpPr/>
                <p:nvPr/>
              </p:nvGrpSpPr>
              <p:grpSpPr>
                <a:xfrm>
                  <a:off x="787940" y="2488581"/>
                  <a:ext cx="4637691" cy="390806"/>
                  <a:chOff x="787940" y="2488581"/>
                  <a:chExt cx="4637691" cy="390806"/>
                </a:xfrm>
              </p:grpSpPr>
              <p:cxnSp>
                <p:nvCxnSpPr>
                  <p:cNvPr id="6" name="Straight Connector 5">
                    <a:extLst>
                      <a:ext uri="{FF2B5EF4-FFF2-40B4-BE49-F238E27FC236}">
                        <a16:creationId xmlns:a16="http://schemas.microsoft.com/office/drawing/2014/main" id="{53393C84-1171-464A-870E-30E52980685E}"/>
                      </a:ext>
                    </a:extLst>
                  </p:cNvPr>
                  <p:cNvCxnSpPr/>
                  <p:nvPr/>
                </p:nvCxnSpPr>
                <p:spPr>
                  <a:xfrm>
                    <a:off x="787940" y="2616740"/>
                    <a:ext cx="0" cy="194554"/>
                  </a:xfrm>
                  <a:prstGeom prst="line">
                    <a:avLst/>
                  </a:prstGeom>
                  <a:ln w="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Straight Arrow Connector 9">
                    <a:extLst>
                      <a:ext uri="{FF2B5EF4-FFF2-40B4-BE49-F238E27FC236}">
                        <a16:creationId xmlns:a16="http://schemas.microsoft.com/office/drawing/2014/main" id="{4D9910BD-05CD-4B94-B901-0CD643E5C74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97667" y="2723745"/>
                    <a:ext cx="4617123" cy="0"/>
                  </a:xfrm>
                  <a:prstGeom prst="straightConnector1">
                    <a:avLst/>
                  </a:prstGeom>
                  <a:ln w="0">
                    <a:solidFill>
                      <a:schemeClr val="tx1"/>
                    </a:solidFill>
                    <a:tailEnd type="arrow" w="sm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Straight Connector 11">
                    <a:extLst>
                      <a:ext uri="{FF2B5EF4-FFF2-40B4-BE49-F238E27FC236}">
                        <a16:creationId xmlns:a16="http://schemas.microsoft.com/office/drawing/2014/main" id="{B5C896A5-C558-41F7-86F1-87A482F6596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425631" y="2488581"/>
                    <a:ext cx="0" cy="390806"/>
                  </a:xfrm>
                  <a:prstGeom prst="line">
                    <a:avLst/>
                  </a:prstGeom>
                  <a:ln w="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51" name="TextBox 450">
                  <a:extLst>
                    <a:ext uri="{FF2B5EF4-FFF2-40B4-BE49-F238E27FC236}">
                      <a16:creationId xmlns:a16="http://schemas.microsoft.com/office/drawing/2014/main" id="{826E24C9-C856-45E9-B72E-BE57A5A0D3B8}"/>
                    </a:ext>
                  </a:extLst>
                </p:cNvPr>
                <p:cNvSpPr txBox="1"/>
                <p:nvPr/>
              </p:nvSpPr>
              <p:spPr>
                <a:xfrm>
                  <a:off x="2728856" y="2712720"/>
                  <a:ext cx="37542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>
                      <a:latin typeface="+mj-lt"/>
                    </a:rPr>
                    <a:t>d</a:t>
                  </a:r>
                  <a:r>
                    <a:rPr lang="en-US" sz="1400" baseline="-25000">
                      <a:latin typeface="+mj-lt"/>
                    </a:rPr>
                    <a:t>JK</a:t>
                  </a:r>
                </a:p>
              </p:txBody>
            </p:sp>
          </p:grp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F294A10-9928-4C88-B980-FB2AC5700040}"/>
                  </a:ext>
                </a:extLst>
              </p:cNvPr>
              <p:cNvSpPr txBox="1"/>
              <p:nvPr/>
            </p:nvSpPr>
            <p:spPr>
              <a:xfrm>
                <a:off x="6021420" y="2139096"/>
                <a:ext cx="113685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w</a:t>
                </a:r>
                <a:r>
                  <a:rPr lang="en-US" baseline="-25000"/>
                  <a:t>jk</a:t>
                </a:r>
                <a:r>
                  <a:rPr lang="en-US"/>
                  <a:t> = 1/d</a:t>
                </a:r>
                <a:r>
                  <a:rPr lang="en-US" baseline="-25000"/>
                  <a:t>JK</a:t>
                </a:r>
              </a:p>
              <a:p>
                <a:endParaRPr lang="en-US"/>
              </a:p>
              <a:p>
                <a:r>
                  <a:rPr lang="en-US"/>
                  <a:t>n</a:t>
                </a:r>
                <a:r>
                  <a:rPr lang="en-US" baseline="-25000"/>
                  <a:t>JK </a:t>
                </a:r>
                <a:r>
                  <a:rPr lang="en-US"/>
                  <a:t>= 3</a:t>
                </a:r>
                <a:endParaRPr lang="en-US" baseline="-25000"/>
              </a:p>
              <a:p>
                <a:r>
                  <a:rPr lang="en-US"/>
                  <a:t>w</a:t>
                </a:r>
                <a:r>
                  <a:rPr lang="en-US" baseline="-25000"/>
                  <a:t>jk</a:t>
                </a:r>
                <a:r>
                  <a:rPr lang="en-US"/>
                  <a:t> = 1/3</a:t>
                </a:r>
                <a:endParaRPr lang="en-US" baseline="-2500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3C1741D-18E8-4DEA-9A94-11D2D3DAF280}"/>
                </a:ext>
              </a:extLst>
            </p:cNvPr>
            <p:cNvGrpSpPr/>
            <p:nvPr/>
          </p:nvGrpSpPr>
          <p:grpSpPr>
            <a:xfrm>
              <a:off x="503319" y="3644321"/>
              <a:ext cx="5088658" cy="1520765"/>
              <a:chOff x="503319" y="3644321"/>
              <a:chExt cx="5088658" cy="1520765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F1B25C4B-E438-4DE0-9465-4DF9BE25FED5}"/>
                  </a:ext>
                </a:extLst>
              </p:cNvPr>
              <p:cNvGrpSpPr/>
              <p:nvPr/>
            </p:nvGrpSpPr>
            <p:grpSpPr>
              <a:xfrm>
                <a:off x="503319" y="3644321"/>
                <a:ext cx="3676552" cy="1520765"/>
                <a:chOff x="1449773" y="3595681"/>
                <a:chExt cx="3676552" cy="1520765"/>
              </a:xfrm>
            </p:grpSpPr>
            <p:grpSp>
              <p:nvGrpSpPr>
                <p:cNvPr id="3" name="Group 2">
                  <a:extLst>
                    <a:ext uri="{FF2B5EF4-FFF2-40B4-BE49-F238E27FC236}">
                      <a16:creationId xmlns:a16="http://schemas.microsoft.com/office/drawing/2014/main" id="{A65346DC-730B-4E47-8976-9F38FDE2BB38}"/>
                    </a:ext>
                  </a:extLst>
                </p:cNvPr>
                <p:cNvGrpSpPr/>
                <p:nvPr/>
              </p:nvGrpSpPr>
              <p:grpSpPr>
                <a:xfrm>
                  <a:off x="1449773" y="3595681"/>
                  <a:ext cx="3676552" cy="1112869"/>
                  <a:chOff x="1449773" y="3595681"/>
                  <a:chExt cx="3676552" cy="1112869"/>
                </a:xfrm>
              </p:grpSpPr>
              <p:sp>
                <p:nvSpPr>
                  <p:cNvPr id="278" name="Rectangle 71">
                    <a:extLst>
                      <a:ext uri="{FF2B5EF4-FFF2-40B4-BE49-F238E27FC236}">
                        <a16:creationId xmlns:a16="http://schemas.microsoft.com/office/drawing/2014/main" id="{AFC5A41A-0752-407C-9279-31F492692B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51015" y="4499969"/>
                    <a:ext cx="76944" cy="1846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200">
                        <a:solidFill>
                          <a:srgbClr val="000000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rPr>
                      <a:t>K</a:t>
                    </a:r>
                    <a:endParaRPr lang="en-US" sz="1200" dirty="0">
                      <a:solidFill>
                        <a:srgbClr val="000000"/>
                      </a:solidFill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79" name="Rectangle 68">
                    <a:extLst>
                      <a:ext uri="{FF2B5EF4-FFF2-40B4-BE49-F238E27FC236}">
                        <a16:creationId xmlns:a16="http://schemas.microsoft.com/office/drawing/2014/main" id="{56330D85-D638-42A6-90AE-FD1A18187E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991488" y="4173224"/>
                    <a:ext cx="64120" cy="1846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ctr"/>
                    <a:r>
                      <a:rPr lang="en-US" sz="1200" dirty="0">
                        <a:solidFill>
                          <a:srgbClr val="000000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rPr>
                      <a:t>L</a:t>
                    </a:r>
                  </a:p>
                </p:txBody>
              </p:sp>
              <p:sp>
                <p:nvSpPr>
                  <p:cNvPr id="280" name="Rectangle 279">
                    <a:extLst>
                      <a:ext uri="{FF2B5EF4-FFF2-40B4-BE49-F238E27FC236}">
                        <a16:creationId xmlns:a16="http://schemas.microsoft.com/office/drawing/2014/main" id="{0DF3D6D9-60EB-4A31-B357-42EB2338DB2C}"/>
                      </a:ext>
                    </a:extLst>
                  </p:cNvPr>
                  <p:cNvSpPr/>
                  <p:nvPr/>
                </p:nvSpPr>
                <p:spPr>
                  <a:xfrm>
                    <a:off x="3243195" y="3922950"/>
                    <a:ext cx="12988" cy="565611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0">
                    <a:solidFill>
                      <a:schemeClr val="bg2">
                        <a:lumMod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</a:endParaRPr>
                  </a:p>
                </p:txBody>
              </p:sp>
              <p:grpSp>
                <p:nvGrpSpPr>
                  <p:cNvPr id="281" name="Group 280">
                    <a:extLst>
                      <a:ext uri="{FF2B5EF4-FFF2-40B4-BE49-F238E27FC236}">
                        <a16:creationId xmlns:a16="http://schemas.microsoft.com/office/drawing/2014/main" id="{EDC925A4-823C-4550-9DF9-FECD72F78A61}"/>
                      </a:ext>
                    </a:extLst>
                  </p:cNvPr>
                  <p:cNvGrpSpPr/>
                  <p:nvPr/>
                </p:nvGrpSpPr>
                <p:grpSpPr>
                  <a:xfrm>
                    <a:off x="1564834" y="3880283"/>
                    <a:ext cx="28422" cy="594308"/>
                    <a:chOff x="7439528" y="2101187"/>
                    <a:chExt cx="40022" cy="836856"/>
                  </a:xfrm>
                </p:grpSpPr>
                <p:grpSp>
                  <p:nvGrpSpPr>
                    <p:cNvPr id="441" name="Group 440">
                      <a:extLst>
                        <a:ext uri="{FF2B5EF4-FFF2-40B4-BE49-F238E27FC236}">
                          <a16:creationId xmlns:a16="http://schemas.microsoft.com/office/drawing/2014/main" id="{8E694EFD-9F09-41E7-A324-4419C2F2C68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439528" y="2903515"/>
                      <a:ext cx="40022" cy="34528"/>
                      <a:chOff x="7439528" y="2903515"/>
                      <a:chExt cx="40022" cy="34528"/>
                    </a:xfrm>
                  </p:grpSpPr>
                  <p:sp>
                    <p:nvSpPr>
                      <p:cNvPr id="443" name="Line 19">
                        <a:extLst>
                          <a:ext uri="{FF2B5EF4-FFF2-40B4-BE49-F238E27FC236}">
                            <a16:creationId xmlns:a16="http://schemas.microsoft.com/office/drawing/2014/main" id="{70CC7A9E-1443-4BE0-9C03-B313E61B65F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449729" y="2903515"/>
                        <a:ext cx="19618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44" name="Line 26">
                        <a:extLst>
                          <a:ext uri="{FF2B5EF4-FFF2-40B4-BE49-F238E27FC236}">
                            <a16:creationId xmlns:a16="http://schemas.microsoft.com/office/drawing/2014/main" id="{61B9B7D7-1D49-49BA-8B98-89EBFF36D13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439528" y="2903515"/>
                        <a:ext cx="0" cy="34528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45" name="Line 27">
                        <a:extLst>
                          <a:ext uri="{FF2B5EF4-FFF2-40B4-BE49-F238E27FC236}">
                            <a16:creationId xmlns:a16="http://schemas.microsoft.com/office/drawing/2014/main" id="{FC45FACD-EBD2-4783-A014-008BB7AF5EE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439528" y="2938043"/>
                        <a:ext cx="40022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46" name="Line 28">
                        <a:extLst>
                          <a:ext uri="{FF2B5EF4-FFF2-40B4-BE49-F238E27FC236}">
                            <a16:creationId xmlns:a16="http://schemas.microsoft.com/office/drawing/2014/main" id="{0A21AC22-030E-4AF3-9A07-FD426E7BA9F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7479549" y="2903515"/>
                        <a:ext cx="0" cy="34528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47" name="Line 29">
                        <a:extLst>
                          <a:ext uri="{FF2B5EF4-FFF2-40B4-BE49-F238E27FC236}">
                            <a16:creationId xmlns:a16="http://schemas.microsoft.com/office/drawing/2014/main" id="{109EBAAE-9073-4E40-A479-CE3973F5407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7439528" y="2903515"/>
                        <a:ext cx="40022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</p:grpSp>
                <p:sp>
                  <p:nvSpPr>
                    <p:cNvPr id="442" name="Rectangle 441">
                      <a:extLst>
                        <a:ext uri="{FF2B5EF4-FFF2-40B4-BE49-F238E27FC236}">
                          <a16:creationId xmlns:a16="http://schemas.microsoft.com/office/drawing/2014/main" id="{A4FBDDF0-AC99-4D21-BBA2-A73E469205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48492" y="2101187"/>
                      <a:ext cx="18288" cy="796448"/>
                    </a:xfrm>
                    <a:prstGeom prst="rect">
                      <a:avLst/>
                    </a:prstGeom>
                    <a:solidFill>
                      <a:schemeClr val="bg2">
                        <a:lumMod val="75000"/>
                      </a:schemeClr>
                    </a:solidFill>
                    <a:ln w="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>
                        <a:latin typeface="+mj-lt"/>
                      </a:endParaRPr>
                    </a:p>
                  </p:txBody>
                </p:sp>
              </p:grpSp>
              <p:sp>
                <p:nvSpPr>
                  <p:cNvPr id="282" name="Line 64">
                    <a:extLst>
                      <a:ext uri="{FF2B5EF4-FFF2-40B4-BE49-F238E27FC236}">
                        <a16:creationId xmlns:a16="http://schemas.microsoft.com/office/drawing/2014/main" id="{0FD4A427-9F06-454F-A904-9195F1EA329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55043" y="4079871"/>
                    <a:ext cx="1737360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FF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grpSp>
                <p:nvGrpSpPr>
                  <p:cNvPr id="283" name="Group 113">
                    <a:extLst>
                      <a:ext uri="{FF2B5EF4-FFF2-40B4-BE49-F238E27FC236}">
                        <a16:creationId xmlns:a16="http://schemas.microsoft.com/office/drawing/2014/main" id="{F60CCD40-69F4-4B72-A425-F4C0EFE47405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4086407" y="4070376"/>
                    <a:ext cx="161112" cy="285142"/>
                    <a:chOff x="5473812" y="3258212"/>
                    <a:chExt cx="1912288" cy="3384440"/>
                  </a:xfrm>
                </p:grpSpPr>
                <p:grpSp>
                  <p:nvGrpSpPr>
                    <p:cNvPr id="396" name="Group 1905">
                      <a:extLst>
                        <a:ext uri="{FF2B5EF4-FFF2-40B4-BE49-F238E27FC236}">
                          <a16:creationId xmlns:a16="http://schemas.microsoft.com/office/drawing/2014/main" id="{639E0B5D-9526-4849-BCDF-66AFBDBD2EF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46584" y="3258212"/>
                      <a:ext cx="579803" cy="337849"/>
                      <a:chOff x="6511020" y="2181474"/>
                      <a:chExt cx="579803" cy="337849"/>
                    </a:xfrm>
                  </p:grpSpPr>
                  <p:grpSp>
                    <p:nvGrpSpPr>
                      <p:cNvPr id="423" name="Group 1872">
                        <a:extLst>
                          <a:ext uri="{FF2B5EF4-FFF2-40B4-BE49-F238E27FC236}">
                            <a16:creationId xmlns:a16="http://schemas.microsoft.com/office/drawing/2014/main" id="{F5E936DC-F398-4872-887B-39CDCA82F2B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511020" y="2181474"/>
                        <a:ext cx="579803" cy="189166"/>
                        <a:chOff x="6472550" y="2134126"/>
                        <a:chExt cx="644226" cy="236457"/>
                      </a:xfrm>
                    </p:grpSpPr>
                    <p:sp>
                      <p:nvSpPr>
                        <p:cNvPr id="435" name="Rectangle 434">
                          <a:extLst>
                            <a:ext uri="{FF2B5EF4-FFF2-40B4-BE49-F238E27FC236}">
                              <a16:creationId xmlns:a16="http://schemas.microsoft.com/office/drawing/2014/main" id="{822FCAA8-FDF6-4D27-946A-A24D56FCA67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015540" y="2164261"/>
                          <a:ext cx="101236" cy="190093"/>
                        </a:xfrm>
                        <a:prstGeom prst="rect">
                          <a:avLst/>
                        </a:prstGeom>
                        <a:solidFill>
                          <a:srgbClr val="92D050"/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436" name="Rectangle 435">
                          <a:extLst>
                            <a:ext uri="{FF2B5EF4-FFF2-40B4-BE49-F238E27FC236}">
                              <a16:creationId xmlns:a16="http://schemas.microsoft.com/office/drawing/2014/main" id="{6373B1A0-8D2D-47B4-A993-F9142F82C9E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18408" y="2166582"/>
                          <a:ext cx="45719" cy="197047"/>
                        </a:xfrm>
                        <a:prstGeom prst="rect">
                          <a:avLst/>
                        </a:prstGeom>
                        <a:solidFill>
                          <a:srgbClr val="92D050"/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437" name="Rounded Rectangle 318">
                          <a:extLst>
                            <a:ext uri="{FF2B5EF4-FFF2-40B4-BE49-F238E27FC236}">
                              <a16:creationId xmlns:a16="http://schemas.microsoft.com/office/drawing/2014/main" id="{E1A14026-444B-4CFE-9B5E-54447F1B141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59621" y="2134126"/>
                          <a:ext cx="461064" cy="236456"/>
                        </a:xfrm>
                        <a:prstGeom prst="roundRect">
                          <a:avLst/>
                        </a:prstGeom>
                        <a:solidFill>
                          <a:srgbClr val="008000"/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438" name="Rectangle 437">
                          <a:extLst>
                            <a:ext uri="{FF2B5EF4-FFF2-40B4-BE49-F238E27FC236}">
                              <a16:creationId xmlns:a16="http://schemas.microsoft.com/office/drawing/2014/main" id="{AD0EADAB-D015-4CA0-AAA4-6AC7594798B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72550" y="2205991"/>
                          <a:ext cx="45719" cy="108956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439" name="Rounded Rectangle 320">
                          <a:extLst>
                            <a:ext uri="{FF2B5EF4-FFF2-40B4-BE49-F238E27FC236}">
                              <a16:creationId xmlns:a16="http://schemas.microsoft.com/office/drawing/2014/main" id="{33D3B3DC-DDA1-4610-A066-C0739E1615C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72955" y="2194400"/>
                          <a:ext cx="337426" cy="176183"/>
                        </a:xfrm>
                        <a:prstGeom prst="roundRect">
                          <a:avLst/>
                        </a:prstGeom>
                        <a:solidFill>
                          <a:srgbClr val="92D050"/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440" name="Oval 439">
                          <a:extLst>
                            <a:ext uri="{FF2B5EF4-FFF2-40B4-BE49-F238E27FC236}">
                              <a16:creationId xmlns:a16="http://schemas.microsoft.com/office/drawing/2014/main" id="{7EBDCF12-57B2-4104-B1D9-5F9B3AF0E73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858411" y="2247719"/>
                          <a:ext cx="121061" cy="104319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chemeClr val="tx1">
                                <a:lumMod val="75000"/>
                                <a:lumOff val="25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tx1">
                                <a:lumMod val="75000"/>
                                <a:lumOff val="25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  <a:shade val="100000"/>
                                <a:satMod val="115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424" name="Rectangle 423">
                        <a:extLst>
                          <a:ext uri="{FF2B5EF4-FFF2-40B4-BE49-F238E27FC236}">
                            <a16:creationId xmlns:a16="http://schemas.microsoft.com/office/drawing/2014/main" id="{D9CA4B40-71EF-4890-9679-B30408E3BCE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14969" y="2379856"/>
                        <a:ext cx="373229" cy="41728"/>
                      </a:xfrm>
                      <a:prstGeom prst="rect">
                        <a:avLst/>
                      </a:prstGeom>
                      <a:solidFill>
                        <a:srgbClr val="008000"/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grpSp>
                    <p:nvGrpSpPr>
                      <p:cNvPr id="425" name="Group 72">
                        <a:extLst>
                          <a:ext uri="{FF2B5EF4-FFF2-40B4-BE49-F238E27FC236}">
                            <a16:creationId xmlns:a16="http://schemas.microsoft.com/office/drawing/2014/main" id="{D43E5B8A-5840-449C-BD68-7CD73CF4C7E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808119" y="2422872"/>
                        <a:ext cx="73152" cy="57607"/>
                        <a:chOff x="5646283" y="853457"/>
                        <a:chExt cx="73152" cy="64008"/>
                      </a:xfrm>
                    </p:grpSpPr>
                    <p:sp>
                      <p:nvSpPr>
                        <p:cNvPr id="433" name="Rectangle 432">
                          <a:extLst>
                            <a:ext uri="{FF2B5EF4-FFF2-40B4-BE49-F238E27FC236}">
                              <a16:creationId xmlns:a16="http://schemas.microsoft.com/office/drawing/2014/main" id="{1AE104C5-5361-47CB-A26E-E695922B0A5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668776" y="853457"/>
                          <a:ext cx="27432" cy="64008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434" name="Rectangle 433">
                          <a:extLst>
                            <a:ext uri="{FF2B5EF4-FFF2-40B4-BE49-F238E27FC236}">
                              <a16:creationId xmlns:a16="http://schemas.microsoft.com/office/drawing/2014/main" id="{5873131A-31D7-49E9-98CF-15F92ED790E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646283" y="870061"/>
                          <a:ext cx="73152" cy="27432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50000"/>
                          </a:schemeClr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426" name="Rectangle 425">
                        <a:extLst>
                          <a:ext uri="{FF2B5EF4-FFF2-40B4-BE49-F238E27FC236}">
                            <a16:creationId xmlns:a16="http://schemas.microsoft.com/office/drawing/2014/main" id="{89B74538-84C0-4CCE-8D1D-D7AA0E6A078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60485" y="2478176"/>
                        <a:ext cx="293255" cy="41147"/>
                      </a:xfrm>
                      <a:prstGeom prst="rect">
                        <a:avLst/>
                      </a:prstGeom>
                      <a:solidFill>
                        <a:srgbClr val="008000"/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grpSp>
                    <p:nvGrpSpPr>
                      <p:cNvPr id="427" name="Group 71">
                        <a:extLst>
                          <a:ext uri="{FF2B5EF4-FFF2-40B4-BE49-F238E27FC236}">
                            <a16:creationId xmlns:a16="http://schemas.microsoft.com/office/drawing/2014/main" id="{DB8CEEFF-A924-48DE-B201-484AB9A6876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56423" y="2420912"/>
                        <a:ext cx="73152" cy="57607"/>
                        <a:chOff x="5646283" y="853457"/>
                        <a:chExt cx="73152" cy="64008"/>
                      </a:xfrm>
                    </p:grpSpPr>
                    <p:sp>
                      <p:nvSpPr>
                        <p:cNvPr id="431" name="Rectangle 430">
                          <a:extLst>
                            <a:ext uri="{FF2B5EF4-FFF2-40B4-BE49-F238E27FC236}">
                              <a16:creationId xmlns:a16="http://schemas.microsoft.com/office/drawing/2014/main" id="{923E8E86-FB82-4B0D-831C-13C97E3D6C7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668776" y="853457"/>
                          <a:ext cx="27432" cy="64008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432" name="Rectangle 431">
                          <a:extLst>
                            <a:ext uri="{FF2B5EF4-FFF2-40B4-BE49-F238E27FC236}">
                              <a16:creationId xmlns:a16="http://schemas.microsoft.com/office/drawing/2014/main" id="{EE807206-2742-4506-BBA0-EC3F89361B2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646283" y="870061"/>
                          <a:ext cx="73152" cy="27432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50000"/>
                          </a:schemeClr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428" name="Group 72">
                        <a:extLst>
                          <a:ext uri="{FF2B5EF4-FFF2-40B4-BE49-F238E27FC236}">
                            <a16:creationId xmlns:a16="http://schemas.microsoft.com/office/drawing/2014/main" id="{078217D9-BAE1-4D8D-AE3A-5E976545F01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867299" y="2422872"/>
                        <a:ext cx="73152" cy="57607"/>
                        <a:chOff x="5646283" y="853457"/>
                        <a:chExt cx="73152" cy="64008"/>
                      </a:xfrm>
                    </p:grpSpPr>
                    <p:sp>
                      <p:nvSpPr>
                        <p:cNvPr id="429" name="Rectangle 428">
                          <a:extLst>
                            <a:ext uri="{FF2B5EF4-FFF2-40B4-BE49-F238E27FC236}">
                              <a16:creationId xmlns:a16="http://schemas.microsoft.com/office/drawing/2014/main" id="{18343A5A-316F-4092-8CD7-10DB0467AD8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668776" y="853457"/>
                          <a:ext cx="27432" cy="64008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430" name="Rectangle 429">
                          <a:extLst>
                            <a:ext uri="{FF2B5EF4-FFF2-40B4-BE49-F238E27FC236}">
                              <a16:creationId xmlns:a16="http://schemas.microsoft.com/office/drawing/2014/main" id="{89007C1D-0483-4325-B056-949172DBBB1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646283" y="870061"/>
                          <a:ext cx="73152" cy="27432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50000"/>
                          </a:schemeClr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97" name="Group 1924">
                      <a:extLst>
                        <a:ext uri="{FF2B5EF4-FFF2-40B4-BE49-F238E27FC236}">
                          <a16:creationId xmlns:a16="http://schemas.microsoft.com/office/drawing/2014/main" id="{17CA4F21-CD8E-41A9-8101-248453FE555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473812" y="3597179"/>
                      <a:ext cx="1912288" cy="3045473"/>
                      <a:chOff x="1812899" y="3196301"/>
                      <a:chExt cx="1912288" cy="3045473"/>
                    </a:xfrm>
                  </p:grpSpPr>
                  <p:grpSp>
                    <p:nvGrpSpPr>
                      <p:cNvPr id="398" name="Group 53">
                        <a:extLst>
                          <a:ext uri="{FF2B5EF4-FFF2-40B4-BE49-F238E27FC236}">
                            <a16:creationId xmlns:a16="http://schemas.microsoft.com/office/drawing/2014/main" id="{CF84B217-C2AA-4E81-BC90-484C049F8CF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812899" y="3196301"/>
                        <a:ext cx="1912288" cy="3045473"/>
                        <a:chOff x="3582063" y="1443038"/>
                        <a:chExt cx="1912288" cy="3045473"/>
                      </a:xfrm>
                    </p:grpSpPr>
                    <p:sp>
                      <p:nvSpPr>
                        <p:cNvPr id="401" name="Freeform 282">
                          <a:extLst>
                            <a:ext uri="{FF2B5EF4-FFF2-40B4-BE49-F238E27FC236}">
                              <a16:creationId xmlns:a16="http://schemas.microsoft.com/office/drawing/2014/main" id="{C0B047DC-DDFF-4CE9-82E6-74DEEE11B99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436828" y="2027583"/>
                          <a:ext cx="174929" cy="1963972"/>
                        </a:xfrm>
                        <a:custGeom>
                          <a:avLst/>
                          <a:gdLst>
                            <a:gd name="connsiteX0" fmla="*/ 23854 w 174929"/>
                            <a:gd name="connsiteY0" fmla="*/ 0 h 1963972"/>
                            <a:gd name="connsiteX1" fmla="*/ 174929 w 174929"/>
                            <a:gd name="connsiteY1" fmla="*/ 7951 h 1963972"/>
                            <a:gd name="connsiteX2" fmla="*/ 163002 w 174929"/>
                            <a:gd name="connsiteY2" fmla="*/ 1900361 h 1963972"/>
                            <a:gd name="connsiteX3" fmla="*/ 131196 w 174929"/>
                            <a:gd name="connsiteY3" fmla="*/ 1963972 h 1963972"/>
                            <a:gd name="connsiteX4" fmla="*/ 27829 w 174929"/>
                            <a:gd name="connsiteY4" fmla="*/ 1956020 h 1963972"/>
                            <a:gd name="connsiteX5" fmla="*/ 0 w 174929"/>
                            <a:gd name="connsiteY5" fmla="*/ 1892410 h 1963972"/>
                            <a:gd name="connsiteX6" fmla="*/ 23854 w 174929"/>
                            <a:gd name="connsiteY6" fmla="*/ 0 h 196397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74929" h="1963972">
                              <a:moveTo>
                                <a:pt x="23854" y="0"/>
                              </a:moveTo>
                              <a:lnTo>
                                <a:pt x="174929" y="7951"/>
                              </a:lnTo>
                              <a:cubicBezTo>
                                <a:pt x="170953" y="638754"/>
                                <a:pt x="166978" y="1269558"/>
                                <a:pt x="163002" y="1900361"/>
                              </a:cubicBezTo>
                              <a:lnTo>
                                <a:pt x="131196" y="1963972"/>
                              </a:lnTo>
                              <a:lnTo>
                                <a:pt x="27829" y="1956020"/>
                              </a:lnTo>
                              <a:lnTo>
                                <a:pt x="0" y="1892410"/>
                              </a:lnTo>
                              <a:lnTo>
                                <a:pt x="23854" y="0"/>
                              </a:lnTo>
                              <a:close/>
                            </a:path>
                          </a:pathLst>
                        </a:custGeom>
                        <a:blipFill>
                          <a:blip r:embed="rId2" cstate="print"/>
                          <a:tile tx="0" ty="0" sx="100000" sy="100000" flip="none" algn="tl"/>
                        </a:blip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402" name="Freeform 283">
                          <a:extLst>
                            <a:ext uri="{FF2B5EF4-FFF2-40B4-BE49-F238E27FC236}">
                              <a16:creationId xmlns:a16="http://schemas.microsoft.com/office/drawing/2014/main" id="{EA3250E5-426B-401B-B47A-19AADBCCA68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794637" y="2087217"/>
                          <a:ext cx="608274" cy="1641945"/>
                        </a:xfrm>
                        <a:custGeom>
                          <a:avLst/>
                          <a:gdLst>
                            <a:gd name="connsiteX0" fmla="*/ 0 w 608274"/>
                            <a:gd name="connsiteY0" fmla="*/ 0 h 1641945"/>
                            <a:gd name="connsiteX1" fmla="*/ 51683 w 608274"/>
                            <a:gd name="connsiteY1" fmla="*/ 7952 h 1641945"/>
                            <a:gd name="connsiteX2" fmla="*/ 592372 w 608274"/>
                            <a:gd name="connsiteY2" fmla="*/ 1550505 h 1641945"/>
                            <a:gd name="connsiteX3" fmla="*/ 584420 w 608274"/>
                            <a:gd name="connsiteY3" fmla="*/ 1582310 h 1641945"/>
                            <a:gd name="connsiteX4" fmla="*/ 608274 w 608274"/>
                            <a:gd name="connsiteY4" fmla="*/ 1641945 h 1641945"/>
                            <a:gd name="connsiteX5" fmla="*/ 532737 w 608274"/>
                            <a:gd name="connsiteY5" fmla="*/ 1610140 h 1641945"/>
                            <a:gd name="connsiteX6" fmla="*/ 524786 w 608274"/>
                            <a:gd name="connsiteY6" fmla="*/ 1578334 h 1641945"/>
                            <a:gd name="connsiteX7" fmla="*/ 492980 w 608274"/>
                            <a:gd name="connsiteY7" fmla="*/ 1550505 h 1641945"/>
                            <a:gd name="connsiteX8" fmla="*/ 0 w 608274"/>
                            <a:gd name="connsiteY8" fmla="*/ 0 h 164194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08274" h="1641945">
                              <a:moveTo>
                                <a:pt x="0" y="0"/>
                              </a:moveTo>
                              <a:lnTo>
                                <a:pt x="51683" y="7952"/>
                              </a:lnTo>
                              <a:lnTo>
                                <a:pt x="592372" y="1550505"/>
                              </a:lnTo>
                              <a:lnTo>
                                <a:pt x="584420" y="1582310"/>
                              </a:lnTo>
                              <a:lnTo>
                                <a:pt x="608274" y="1641945"/>
                              </a:lnTo>
                              <a:lnTo>
                                <a:pt x="532737" y="1610140"/>
                              </a:lnTo>
                              <a:lnTo>
                                <a:pt x="524786" y="1578334"/>
                              </a:lnTo>
                              <a:lnTo>
                                <a:pt x="492980" y="1550505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blipFill>
                          <a:blip r:embed="rId2" cstate="print"/>
                          <a:tile tx="0" ty="0" sx="100000" sy="100000" flip="none" algn="tl"/>
                        </a:blip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403" name="Freeform 284">
                          <a:extLst>
                            <a:ext uri="{FF2B5EF4-FFF2-40B4-BE49-F238E27FC236}">
                              <a16:creationId xmlns:a16="http://schemas.microsoft.com/office/drawing/2014/main" id="{EA3CADE8-02AB-40A0-8152-C288E1620C7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677478" y="2075290"/>
                          <a:ext cx="628153" cy="1614115"/>
                        </a:xfrm>
                        <a:custGeom>
                          <a:avLst/>
                          <a:gdLst>
                            <a:gd name="connsiteX0" fmla="*/ 560567 w 628153"/>
                            <a:gd name="connsiteY0" fmla="*/ 0 h 1614115"/>
                            <a:gd name="connsiteX1" fmla="*/ 107343 w 628153"/>
                            <a:gd name="connsiteY1" fmla="*/ 1248355 h 1614115"/>
                            <a:gd name="connsiteX2" fmla="*/ 0 w 628153"/>
                            <a:gd name="connsiteY2" fmla="*/ 1550505 h 1614115"/>
                            <a:gd name="connsiteX3" fmla="*/ 3976 w 628153"/>
                            <a:gd name="connsiteY3" fmla="*/ 1578334 h 1614115"/>
                            <a:gd name="connsiteX4" fmla="*/ 3976 w 628153"/>
                            <a:gd name="connsiteY4" fmla="*/ 1614115 h 1614115"/>
                            <a:gd name="connsiteX5" fmla="*/ 63611 w 628153"/>
                            <a:gd name="connsiteY5" fmla="*/ 1598213 h 1614115"/>
                            <a:gd name="connsiteX6" fmla="*/ 83489 w 628153"/>
                            <a:gd name="connsiteY6" fmla="*/ 1550505 h 1614115"/>
                            <a:gd name="connsiteX7" fmla="*/ 115294 w 628153"/>
                            <a:gd name="connsiteY7" fmla="*/ 1542553 h 1614115"/>
                            <a:gd name="connsiteX8" fmla="*/ 210710 w 628153"/>
                            <a:gd name="connsiteY8" fmla="*/ 1236428 h 1614115"/>
                            <a:gd name="connsiteX9" fmla="*/ 628153 w 628153"/>
                            <a:gd name="connsiteY9" fmla="*/ 11927 h 1614115"/>
                            <a:gd name="connsiteX10" fmla="*/ 560567 w 628153"/>
                            <a:gd name="connsiteY10" fmla="*/ 0 h 161411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628153" h="1614115">
                              <a:moveTo>
                                <a:pt x="560567" y="0"/>
                              </a:moveTo>
                              <a:lnTo>
                                <a:pt x="107343" y="1248355"/>
                              </a:lnTo>
                              <a:lnTo>
                                <a:pt x="0" y="1550505"/>
                              </a:lnTo>
                              <a:lnTo>
                                <a:pt x="3976" y="1578334"/>
                              </a:lnTo>
                              <a:lnTo>
                                <a:pt x="3976" y="1614115"/>
                              </a:lnTo>
                              <a:lnTo>
                                <a:pt x="63611" y="1598213"/>
                              </a:lnTo>
                              <a:lnTo>
                                <a:pt x="83489" y="1550505"/>
                              </a:lnTo>
                              <a:lnTo>
                                <a:pt x="115294" y="1542553"/>
                              </a:lnTo>
                              <a:lnTo>
                                <a:pt x="210710" y="1236428"/>
                              </a:lnTo>
                              <a:lnTo>
                                <a:pt x="628153" y="11927"/>
                              </a:lnTo>
                              <a:lnTo>
                                <a:pt x="560567" y="0"/>
                              </a:lnTo>
                              <a:close/>
                            </a:path>
                          </a:pathLst>
                        </a:custGeom>
                        <a:blipFill>
                          <a:blip r:embed="rId2" cstate="print"/>
                          <a:tile tx="0" ty="0" sx="100000" sy="100000" flip="none" algn="tl"/>
                        </a:blip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404" name="Freeform 285">
                          <a:extLst>
                            <a:ext uri="{FF2B5EF4-FFF2-40B4-BE49-F238E27FC236}">
                              <a16:creationId xmlns:a16="http://schemas.microsoft.com/office/drawing/2014/main" id="{23ED19C3-AC98-4915-BF88-2AB35BD05E0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804699" y="1665798"/>
                          <a:ext cx="568518" cy="1510748"/>
                        </a:xfrm>
                        <a:custGeom>
                          <a:avLst/>
                          <a:gdLst>
                            <a:gd name="connsiteX0" fmla="*/ 512859 w 568518"/>
                            <a:gd name="connsiteY0" fmla="*/ 0 h 1510748"/>
                            <a:gd name="connsiteX1" fmla="*/ 0 w 568518"/>
                            <a:gd name="connsiteY1" fmla="*/ 1490870 h 1510748"/>
                            <a:gd name="connsiteX2" fmla="*/ 31805 w 568518"/>
                            <a:gd name="connsiteY2" fmla="*/ 1510748 h 1510748"/>
                            <a:gd name="connsiteX3" fmla="*/ 568518 w 568518"/>
                            <a:gd name="connsiteY3" fmla="*/ 11927 h 1510748"/>
                            <a:gd name="connsiteX4" fmla="*/ 512859 w 568518"/>
                            <a:gd name="connsiteY4" fmla="*/ 0 h 151074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568518" h="1510748">
                              <a:moveTo>
                                <a:pt x="512859" y="0"/>
                              </a:moveTo>
                              <a:lnTo>
                                <a:pt x="0" y="1490870"/>
                              </a:lnTo>
                              <a:lnTo>
                                <a:pt x="31805" y="1510748"/>
                              </a:lnTo>
                              <a:lnTo>
                                <a:pt x="568518" y="11927"/>
                              </a:lnTo>
                              <a:lnTo>
                                <a:pt x="512859" y="0"/>
                              </a:lnTo>
                              <a:close/>
                            </a:path>
                          </a:pathLst>
                        </a:custGeom>
                        <a:blipFill>
                          <a:blip r:embed="rId2" cstate="print"/>
                          <a:tile tx="0" ty="0" sx="100000" sy="100000" flip="none" algn="tl"/>
                        </a:blip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405" name="Freeform 286">
                          <a:extLst>
                            <a:ext uri="{FF2B5EF4-FFF2-40B4-BE49-F238E27FC236}">
                              <a16:creationId xmlns:a16="http://schemas.microsoft.com/office/drawing/2014/main" id="{B5D836F8-4C32-4D97-9E2F-CB11E46E68B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397071" y="1626042"/>
                          <a:ext cx="75538" cy="1717481"/>
                        </a:xfrm>
                        <a:custGeom>
                          <a:avLst/>
                          <a:gdLst>
                            <a:gd name="connsiteX0" fmla="*/ 19879 w 75538"/>
                            <a:gd name="connsiteY0" fmla="*/ 3975 h 1717481"/>
                            <a:gd name="connsiteX1" fmla="*/ 0 w 75538"/>
                            <a:gd name="connsiteY1" fmla="*/ 1717481 h 1717481"/>
                            <a:gd name="connsiteX2" fmla="*/ 51684 w 75538"/>
                            <a:gd name="connsiteY2" fmla="*/ 1717481 h 1717481"/>
                            <a:gd name="connsiteX3" fmla="*/ 75538 w 75538"/>
                            <a:gd name="connsiteY3" fmla="*/ 0 h 1717481"/>
                            <a:gd name="connsiteX4" fmla="*/ 19879 w 75538"/>
                            <a:gd name="connsiteY4" fmla="*/ 3975 h 171748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538" h="1717481">
                              <a:moveTo>
                                <a:pt x="19879" y="3975"/>
                              </a:moveTo>
                              <a:lnTo>
                                <a:pt x="0" y="1717481"/>
                              </a:lnTo>
                              <a:lnTo>
                                <a:pt x="51684" y="1717481"/>
                              </a:lnTo>
                              <a:lnTo>
                                <a:pt x="75538" y="0"/>
                              </a:lnTo>
                              <a:lnTo>
                                <a:pt x="19879" y="3975"/>
                              </a:lnTo>
                              <a:close/>
                            </a:path>
                          </a:pathLst>
                        </a:custGeom>
                        <a:blipFill>
                          <a:blip r:embed="rId2" cstate="print"/>
                          <a:tile tx="0" ty="0" sx="100000" sy="100000" flip="none" algn="tl"/>
                        </a:blip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406" name="Freeform 287">
                          <a:extLst>
                            <a:ext uri="{FF2B5EF4-FFF2-40B4-BE49-F238E27FC236}">
                              <a16:creationId xmlns:a16="http://schemas.microsoft.com/office/drawing/2014/main" id="{6A51E424-4696-47A4-9384-BB89C1C810D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603805" y="1618090"/>
                          <a:ext cx="51684" cy="1733385"/>
                        </a:xfrm>
                        <a:custGeom>
                          <a:avLst/>
                          <a:gdLst>
                            <a:gd name="connsiteX0" fmla="*/ 0 w 51684"/>
                            <a:gd name="connsiteY0" fmla="*/ 3976 h 1733385"/>
                            <a:gd name="connsiteX1" fmla="*/ 3976 w 51684"/>
                            <a:gd name="connsiteY1" fmla="*/ 1725433 h 1733385"/>
                            <a:gd name="connsiteX2" fmla="*/ 47708 w 51684"/>
                            <a:gd name="connsiteY2" fmla="*/ 1733385 h 1733385"/>
                            <a:gd name="connsiteX3" fmla="*/ 51684 w 51684"/>
                            <a:gd name="connsiteY3" fmla="*/ 0 h 1733385"/>
                            <a:gd name="connsiteX4" fmla="*/ 0 w 51684"/>
                            <a:gd name="connsiteY4" fmla="*/ 3976 h 173338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51684" h="1733385">
                              <a:moveTo>
                                <a:pt x="0" y="3976"/>
                              </a:moveTo>
                              <a:cubicBezTo>
                                <a:pt x="1325" y="577795"/>
                                <a:pt x="2651" y="1151614"/>
                                <a:pt x="3976" y="1725433"/>
                              </a:cubicBezTo>
                              <a:lnTo>
                                <a:pt x="47708" y="1733385"/>
                              </a:lnTo>
                              <a:cubicBezTo>
                                <a:pt x="49033" y="1155590"/>
                                <a:pt x="50359" y="577795"/>
                                <a:pt x="51684" y="0"/>
                              </a:cubicBezTo>
                              <a:lnTo>
                                <a:pt x="0" y="3976"/>
                              </a:lnTo>
                              <a:close/>
                            </a:path>
                          </a:pathLst>
                        </a:custGeom>
                        <a:blipFill>
                          <a:blip r:embed="rId2" cstate="print"/>
                          <a:tile tx="0" ty="0" sx="100000" sy="100000" flip="none" algn="tl"/>
                        </a:blip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407" name="Freeform 288">
                          <a:extLst>
                            <a:ext uri="{FF2B5EF4-FFF2-40B4-BE49-F238E27FC236}">
                              <a16:creationId xmlns:a16="http://schemas.microsoft.com/office/drawing/2014/main" id="{42A95603-2A8F-4A20-B0A1-94FE0EBA6A5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908066" y="1717482"/>
                          <a:ext cx="504908" cy="1451113"/>
                        </a:xfrm>
                        <a:custGeom>
                          <a:avLst/>
                          <a:gdLst>
                            <a:gd name="connsiteX0" fmla="*/ 500932 w 504908"/>
                            <a:gd name="connsiteY0" fmla="*/ 0 h 1451113"/>
                            <a:gd name="connsiteX1" fmla="*/ 0 w 504908"/>
                            <a:gd name="connsiteY1" fmla="*/ 1451113 h 1451113"/>
                            <a:gd name="connsiteX2" fmla="*/ 51684 w 504908"/>
                            <a:gd name="connsiteY2" fmla="*/ 1439186 h 1451113"/>
                            <a:gd name="connsiteX3" fmla="*/ 504908 w 504908"/>
                            <a:gd name="connsiteY3" fmla="*/ 111318 h 1451113"/>
                            <a:gd name="connsiteX4" fmla="*/ 500932 w 504908"/>
                            <a:gd name="connsiteY4" fmla="*/ 0 h 145111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504908" h="1451113">
                              <a:moveTo>
                                <a:pt x="500932" y="0"/>
                              </a:moveTo>
                              <a:lnTo>
                                <a:pt x="0" y="1451113"/>
                              </a:lnTo>
                              <a:lnTo>
                                <a:pt x="51684" y="1439186"/>
                              </a:lnTo>
                              <a:lnTo>
                                <a:pt x="504908" y="111318"/>
                              </a:lnTo>
                              <a:lnTo>
                                <a:pt x="500932" y="0"/>
                              </a:lnTo>
                              <a:close/>
                            </a:path>
                          </a:pathLst>
                        </a:custGeom>
                        <a:blipFill>
                          <a:blip r:embed="rId2" cstate="print"/>
                          <a:tile tx="0" ty="0" sx="100000" sy="100000" flip="none" algn="tl"/>
                        </a:blip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408" name="Freeform 289">
                          <a:extLst>
                            <a:ext uri="{FF2B5EF4-FFF2-40B4-BE49-F238E27FC236}">
                              <a16:creationId xmlns:a16="http://schemas.microsoft.com/office/drawing/2014/main" id="{89A4A40B-F157-40AE-80FF-D6FA421F183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737113" y="3152692"/>
                          <a:ext cx="234564" cy="170953"/>
                        </a:xfrm>
                        <a:custGeom>
                          <a:avLst/>
                          <a:gdLst>
                            <a:gd name="connsiteX0" fmla="*/ 51684 w 234564"/>
                            <a:gd name="connsiteY0" fmla="*/ 0 h 170953"/>
                            <a:gd name="connsiteX1" fmla="*/ 103367 w 234564"/>
                            <a:gd name="connsiteY1" fmla="*/ 31805 h 170953"/>
                            <a:gd name="connsiteX2" fmla="*/ 234564 w 234564"/>
                            <a:gd name="connsiteY2" fmla="*/ 3976 h 170953"/>
                            <a:gd name="connsiteX3" fmla="*/ 166977 w 234564"/>
                            <a:gd name="connsiteY3" fmla="*/ 170953 h 170953"/>
                            <a:gd name="connsiteX4" fmla="*/ 35781 w 234564"/>
                            <a:gd name="connsiteY4" fmla="*/ 170953 h 170953"/>
                            <a:gd name="connsiteX5" fmla="*/ 0 w 234564"/>
                            <a:gd name="connsiteY5" fmla="*/ 155051 h 170953"/>
                            <a:gd name="connsiteX6" fmla="*/ 51684 w 234564"/>
                            <a:gd name="connsiteY6" fmla="*/ 0 h 17095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234564" h="170953">
                              <a:moveTo>
                                <a:pt x="51684" y="0"/>
                              </a:moveTo>
                              <a:lnTo>
                                <a:pt x="103367" y="31805"/>
                              </a:lnTo>
                              <a:lnTo>
                                <a:pt x="234564" y="3976"/>
                              </a:lnTo>
                              <a:lnTo>
                                <a:pt x="166977" y="170953"/>
                              </a:lnTo>
                              <a:lnTo>
                                <a:pt x="35781" y="170953"/>
                              </a:lnTo>
                              <a:lnTo>
                                <a:pt x="0" y="155051"/>
                              </a:lnTo>
                              <a:lnTo>
                                <a:pt x="51684" y="0"/>
                              </a:ln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accent2">
                                <a:lumMod val="75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2">
                                <a:lumMod val="75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  <a:shade val="100000"/>
                                <a:satMod val="115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409" name="Freeform 290">
                          <a:extLst>
                            <a:ext uri="{FF2B5EF4-FFF2-40B4-BE49-F238E27FC236}">
                              <a16:creationId xmlns:a16="http://schemas.microsoft.com/office/drawing/2014/main" id="{3ECE63A2-0B7C-414C-A15F-6567DA69324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385144" y="3339548"/>
                          <a:ext cx="282272" cy="143123"/>
                        </a:xfrm>
                        <a:custGeom>
                          <a:avLst/>
                          <a:gdLst>
                            <a:gd name="connsiteX0" fmla="*/ 0 w 282272"/>
                            <a:gd name="connsiteY0" fmla="*/ 0 h 143123"/>
                            <a:gd name="connsiteX1" fmla="*/ 282272 w 282272"/>
                            <a:gd name="connsiteY1" fmla="*/ 11927 h 143123"/>
                            <a:gd name="connsiteX2" fmla="*/ 278296 w 282272"/>
                            <a:gd name="connsiteY2" fmla="*/ 143123 h 143123"/>
                            <a:gd name="connsiteX3" fmla="*/ 15903 w 282272"/>
                            <a:gd name="connsiteY3" fmla="*/ 135172 h 143123"/>
                            <a:gd name="connsiteX4" fmla="*/ 0 w 282272"/>
                            <a:gd name="connsiteY4" fmla="*/ 0 h 14312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282272" h="143123">
                              <a:moveTo>
                                <a:pt x="0" y="0"/>
                              </a:moveTo>
                              <a:lnTo>
                                <a:pt x="282272" y="11927"/>
                              </a:lnTo>
                              <a:lnTo>
                                <a:pt x="278296" y="143123"/>
                              </a:lnTo>
                              <a:lnTo>
                                <a:pt x="15903" y="135172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accent2">
                                <a:lumMod val="75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2">
                                <a:lumMod val="75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  <a:shade val="100000"/>
                                <a:satMod val="115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410" name="Freeform 291">
                          <a:extLst>
                            <a:ext uri="{FF2B5EF4-FFF2-40B4-BE49-F238E27FC236}">
                              <a16:creationId xmlns:a16="http://schemas.microsoft.com/office/drawing/2014/main" id="{E5359402-D1FF-4F5A-A64C-88EF689C0A4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667416" y="1689652"/>
                          <a:ext cx="500932" cy="1542553"/>
                        </a:xfrm>
                        <a:custGeom>
                          <a:avLst/>
                          <a:gdLst>
                            <a:gd name="connsiteX0" fmla="*/ 7951 w 500932"/>
                            <a:gd name="connsiteY0" fmla="*/ 0 h 1542553"/>
                            <a:gd name="connsiteX1" fmla="*/ 500932 w 500932"/>
                            <a:gd name="connsiteY1" fmla="*/ 1542553 h 1542553"/>
                            <a:gd name="connsiteX2" fmla="*/ 465151 w 500932"/>
                            <a:gd name="connsiteY2" fmla="*/ 1530626 h 1542553"/>
                            <a:gd name="connsiteX3" fmla="*/ 0 w 500932"/>
                            <a:gd name="connsiteY3" fmla="*/ 135172 h 1542553"/>
                            <a:gd name="connsiteX4" fmla="*/ 7951 w 500932"/>
                            <a:gd name="connsiteY4" fmla="*/ 0 h 154255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500932" h="1542553">
                              <a:moveTo>
                                <a:pt x="7951" y="0"/>
                              </a:moveTo>
                              <a:lnTo>
                                <a:pt x="500932" y="1542553"/>
                              </a:lnTo>
                              <a:lnTo>
                                <a:pt x="465151" y="1530626"/>
                              </a:lnTo>
                              <a:lnTo>
                                <a:pt x="0" y="135172"/>
                              </a:lnTo>
                              <a:lnTo>
                                <a:pt x="7951" y="0"/>
                              </a:lnTo>
                              <a:close/>
                            </a:path>
                          </a:pathLst>
                        </a:custGeom>
                        <a:blipFill>
                          <a:blip r:embed="rId2" cstate="print"/>
                          <a:tile tx="0" ty="0" sx="100000" sy="100000" flip="none" algn="tl"/>
                        </a:blip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411" name="Freeform 292">
                          <a:extLst>
                            <a:ext uri="{FF2B5EF4-FFF2-40B4-BE49-F238E27FC236}">
                              <a16:creationId xmlns:a16="http://schemas.microsoft.com/office/drawing/2014/main" id="{66BC9BB6-48EB-43EE-B0B8-6DEDD4938D3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711148" y="1665798"/>
                          <a:ext cx="568518" cy="1582310"/>
                        </a:xfrm>
                        <a:custGeom>
                          <a:avLst/>
                          <a:gdLst>
                            <a:gd name="connsiteX0" fmla="*/ 55659 w 568518"/>
                            <a:gd name="connsiteY0" fmla="*/ 0 h 1582310"/>
                            <a:gd name="connsiteX1" fmla="*/ 568518 w 568518"/>
                            <a:gd name="connsiteY1" fmla="*/ 1570383 h 1582310"/>
                            <a:gd name="connsiteX2" fmla="*/ 540689 w 568518"/>
                            <a:gd name="connsiteY2" fmla="*/ 1582310 h 1582310"/>
                            <a:gd name="connsiteX3" fmla="*/ 0 w 568518"/>
                            <a:gd name="connsiteY3" fmla="*/ 11927 h 1582310"/>
                            <a:gd name="connsiteX4" fmla="*/ 55659 w 568518"/>
                            <a:gd name="connsiteY4" fmla="*/ 0 h 158231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568518" h="1582310">
                              <a:moveTo>
                                <a:pt x="55659" y="0"/>
                              </a:moveTo>
                              <a:lnTo>
                                <a:pt x="568518" y="1570383"/>
                              </a:lnTo>
                              <a:lnTo>
                                <a:pt x="540689" y="1582310"/>
                              </a:lnTo>
                              <a:lnTo>
                                <a:pt x="0" y="11927"/>
                              </a:lnTo>
                              <a:lnTo>
                                <a:pt x="55659" y="0"/>
                              </a:lnTo>
                              <a:close/>
                            </a:path>
                          </a:pathLst>
                        </a:custGeom>
                        <a:blipFill>
                          <a:blip r:embed="rId2" cstate="print"/>
                          <a:tile tx="0" ty="0" sx="100000" sy="100000" flip="none" algn="tl"/>
                        </a:blip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412" name="Freeform 293">
                          <a:extLst>
                            <a:ext uri="{FF2B5EF4-FFF2-40B4-BE49-F238E27FC236}">
                              <a16:creationId xmlns:a16="http://schemas.microsoft.com/office/drawing/2014/main" id="{1CB50FDA-5A47-4CF5-A3CD-8DC4F41C995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124616" y="3216303"/>
                          <a:ext cx="206734" cy="143123"/>
                        </a:xfrm>
                        <a:custGeom>
                          <a:avLst/>
                          <a:gdLst>
                            <a:gd name="connsiteX0" fmla="*/ 0 w 206734"/>
                            <a:gd name="connsiteY0" fmla="*/ 0 h 143123"/>
                            <a:gd name="connsiteX1" fmla="*/ 127221 w 206734"/>
                            <a:gd name="connsiteY1" fmla="*/ 27829 h 143123"/>
                            <a:gd name="connsiteX2" fmla="*/ 170953 w 206734"/>
                            <a:gd name="connsiteY2" fmla="*/ 19878 h 143123"/>
                            <a:gd name="connsiteX3" fmla="*/ 206734 w 206734"/>
                            <a:gd name="connsiteY3" fmla="*/ 115294 h 143123"/>
                            <a:gd name="connsiteX4" fmla="*/ 143123 w 206734"/>
                            <a:gd name="connsiteY4" fmla="*/ 143123 h 143123"/>
                            <a:gd name="connsiteX5" fmla="*/ 23854 w 206734"/>
                            <a:gd name="connsiteY5" fmla="*/ 107342 h 143123"/>
                            <a:gd name="connsiteX6" fmla="*/ 0 w 206734"/>
                            <a:gd name="connsiteY6" fmla="*/ 0 h 14312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206734" h="143123">
                              <a:moveTo>
                                <a:pt x="0" y="0"/>
                              </a:moveTo>
                              <a:lnTo>
                                <a:pt x="127221" y="27829"/>
                              </a:lnTo>
                              <a:lnTo>
                                <a:pt x="170953" y="19878"/>
                              </a:lnTo>
                              <a:lnTo>
                                <a:pt x="206734" y="115294"/>
                              </a:lnTo>
                              <a:lnTo>
                                <a:pt x="143123" y="143123"/>
                              </a:lnTo>
                              <a:lnTo>
                                <a:pt x="23854" y="107342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accent2">
                                <a:lumMod val="75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2">
                                <a:lumMod val="75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  <a:shade val="100000"/>
                                <a:satMod val="115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cxnSp>
                      <p:nvCxnSpPr>
                        <p:cNvPr id="413" name="Straight Connector 412">
                          <a:extLst>
                            <a:ext uri="{FF2B5EF4-FFF2-40B4-BE49-F238E27FC236}">
                              <a16:creationId xmlns:a16="http://schemas.microsoft.com/office/drawing/2014/main" id="{34979072-DD33-4D69-866F-7A88801E5EB0}"/>
                            </a:ext>
                          </a:extLst>
                        </p:cNvPr>
                        <p:cNvCxnSpPr>
                          <a:stCxn id="412" idx="1"/>
                          <a:endCxn id="412" idx="4"/>
                        </p:cNvCxnSpPr>
                        <p:nvPr/>
                      </p:nvCxnSpPr>
                      <p:spPr>
                        <a:xfrm>
                          <a:off x="5251837" y="3244132"/>
                          <a:ext cx="15902" cy="115294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14" name="Straight Connector 413">
                          <a:extLst>
                            <a:ext uri="{FF2B5EF4-FFF2-40B4-BE49-F238E27FC236}">
                              <a16:creationId xmlns:a16="http://schemas.microsoft.com/office/drawing/2014/main" id="{6F30BDFB-4522-4105-BEF3-9BDE85FFBBCD}"/>
                            </a:ext>
                          </a:extLst>
                        </p:cNvPr>
                        <p:cNvCxnSpPr>
                          <a:stCxn id="408" idx="1"/>
                          <a:endCxn id="408" idx="4"/>
                        </p:cNvCxnSpPr>
                        <p:nvPr/>
                      </p:nvCxnSpPr>
                      <p:spPr>
                        <a:xfrm flipH="1">
                          <a:off x="3772894" y="3184497"/>
                          <a:ext cx="67586" cy="139148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15" name="Freeform 296">
                          <a:extLst>
                            <a:ext uri="{FF2B5EF4-FFF2-40B4-BE49-F238E27FC236}">
                              <a16:creationId xmlns:a16="http://schemas.microsoft.com/office/drawing/2014/main" id="{DD3F32E1-893D-468A-9FF0-A2198F45D61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582063" y="3677478"/>
                          <a:ext cx="155050" cy="326004"/>
                        </a:xfrm>
                        <a:custGeom>
                          <a:avLst/>
                          <a:gdLst>
                            <a:gd name="connsiteX0" fmla="*/ 155050 w 155050"/>
                            <a:gd name="connsiteY0" fmla="*/ 0 h 326004"/>
                            <a:gd name="connsiteX1" fmla="*/ 39756 w 155050"/>
                            <a:gd name="connsiteY1" fmla="*/ 326004 h 326004"/>
                            <a:gd name="connsiteX2" fmla="*/ 55659 w 155050"/>
                            <a:gd name="connsiteY2" fmla="*/ 135172 h 326004"/>
                            <a:gd name="connsiteX3" fmla="*/ 0 w 155050"/>
                            <a:gd name="connsiteY3" fmla="*/ 39757 h 326004"/>
                            <a:gd name="connsiteX4" fmla="*/ 67586 w 155050"/>
                            <a:gd name="connsiteY4" fmla="*/ 59635 h 326004"/>
                            <a:gd name="connsiteX5" fmla="*/ 99391 w 155050"/>
                            <a:gd name="connsiteY5" fmla="*/ 7952 h 326004"/>
                            <a:gd name="connsiteX6" fmla="*/ 155050 w 155050"/>
                            <a:gd name="connsiteY6" fmla="*/ 0 h 32600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55050" h="326004">
                              <a:moveTo>
                                <a:pt x="155050" y="0"/>
                              </a:moveTo>
                              <a:lnTo>
                                <a:pt x="39756" y="326004"/>
                              </a:lnTo>
                              <a:lnTo>
                                <a:pt x="55659" y="135172"/>
                              </a:lnTo>
                              <a:lnTo>
                                <a:pt x="0" y="39757"/>
                              </a:lnTo>
                              <a:lnTo>
                                <a:pt x="67586" y="59635"/>
                              </a:lnTo>
                              <a:lnTo>
                                <a:pt x="99391" y="7952"/>
                              </a:lnTo>
                              <a:lnTo>
                                <a:pt x="155050" y="0"/>
                              </a:ln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accent2">
                                <a:lumMod val="75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2">
                                <a:lumMod val="75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  <a:shade val="100000"/>
                                <a:satMod val="115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416" name="Freeform 297">
                          <a:extLst>
                            <a:ext uri="{FF2B5EF4-FFF2-40B4-BE49-F238E27FC236}">
                              <a16:creationId xmlns:a16="http://schemas.microsoft.com/office/drawing/2014/main" id="{F0FA41D2-A6F8-4B55-8453-35C76EBAA99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448755" y="3987579"/>
                          <a:ext cx="123245" cy="500932"/>
                        </a:xfrm>
                        <a:custGeom>
                          <a:avLst/>
                          <a:gdLst>
                            <a:gd name="connsiteX0" fmla="*/ 7951 w 123245"/>
                            <a:gd name="connsiteY0" fmla="*/ 0 h 500932"/>
                            <a:gd name="connsiteX1" fmla="*/ 123245 w 123245"/>
                            <a:gd name="connsiteY1" fmla="*/ 7951 h 500932"/>
                            <a:gd name="connsiteX2" fmla="*/ 115294 w 123245"/>
                            <a:gd name="connsiteY2" fmla="*/ 294198 h 500932"/>
                            <a:gd name="connsiteX3" fmla="*/ 59635 w 123245"/>
                            <a:gd name="connsiteY3" fmla="*/ 500932 h 500932"/>
                            <a:gd name="connsiteX4" fmla="*/ 0 w 123245"/>
                            <a:gd name="connsiteY4" fmla="*/ 238539 h 500932"/>
                            <a:gd name="connsiteX5" fmla="*/ 7951 w 123245"/>
                            <a:gd name="connsiteY5" fmla="*/ 0 h 50093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123245" h="500932">
                              <a:moveTo>
                                <a:pt x="7951" y="0"/>
                              </a:moveTo>
                              <a:lnTo>
                                <a:pt x="123245" y="7951"/>
                              </a:lnTo>
                              <a:lnTo>
                                <a:pt x="115294" y="294198"/>
                              </a:lnTo>
                              <a:lnTo>
                                <a:pt x="59635" y="500932"/>
                              </a:lnTo>
                              <a:lnTo>
                                <a:pt x="0" y="238539"/>
                              </a:lnTo>
                              <a:lnTo>
                                <a:pt x="7951" y="0"/>
                              </a:ln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accent2">
                                <a:lumMod val="75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2">
                                <a:lumMod val="75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  <a:shade val="100000"/>
                                <a:satMod val="115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cxnSp>
                      <p:nvCxnSpPr>
                        <p:cNvPr id="417" name="Straight Connector 416">
                          <a:extLst>
                            <a:ext uri="{FF2B5EF4-FFF2-40B4-BE49-F238E27FC236}">
                              <a16:creationId xmlns:a16="http://schemas.microsoft.com/office/drawing/2014/main" id="{D81D7A6B-D8AD-49D9-BE83-212E8C22F70D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4452730" y="4114800"/>
                          <a:ext cx="119270" cy="7951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18" name="Freeform 299">
                          <a:extLst>
                            <a:ext uri="{FF2B5EF4-FFF2-40B4-BE49-F238E27FC236}">
                              <a16:creationId xmlns:a16="http://schemas.microsoft.com/office/drawing/2014/main" id="{623DAE35-40CF-4B1D-B527-9A21AD81CE9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319423" y="3693381"/>
                          <a:ext cx="174928" cy="337930"/>
                        </a:xfrm>
                        <a:custGeom>
                          <a:avLst/>
                          <a:gdLst>
                            <a:gd name="connsiteX0" fmla="*/ 0 w 174928"/>
                            <a:gd name="connsiteY0" fmla="*/ 0 h 337930"/>
                            <a:gd name="connsiteX1" fmla="*/ 59634 w 174928"/>
                            <a:gd name="connsiteY1" fmla="*/ 178904 h 337930"/>
                            <a:gd name="connsiteX2" fmla="*/ 131196 w 174928"/>
                            <a:gd name="connsiteY2" fmla="*/ 337930 h 337930"/>
                            <a:gd name="connsiteX3" fmla="*/ 123245 w 174928"/>
                            <a:gd name="connsiteY3" fmla="*/ 139148 h 337930"/>
                            <a:gd name="connsiteX4" fmla="*/ 174928 w 174928"/>
                            <a:gd name="connsiteY4" fmla="*/ 55659 h 337930"/>
                            <a:gd name="connsiteX5" fmla="*/ 147099 w 174928"/>
                            <a:gd name="connsiteY5" fmla="*/ 55659 h 337930"/>
                            <a:gd name="connsiteX6" fmla="*/ 91440 w 174928"/>
                            <a:gd name="connsiteY6" fmla="*/ 71562 h 337930"/>
                            <a:gd name="connsiteX7" fmla="*/ 79513 w 174928"/>
                            <a:gd name="connsiteY7" fmla="*/ 35781 h 337930"/>
                            <a:gd name="connsiteX8" fmla="*/ 0 w 174928"/>
                            <a:gd name="connsiteY8" fmla="*/ 0 h 33793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74928" h="337930">
                              <a:moveTo>
                                <a:pt x="0" y="0"/>
                              </a:moveTo>
                              <a:lnTo>
                                <a:pt x="59634" y="178904"/>
                              </a:lnTo>
                              <a:lnTo>
                                <a:pt x="131196" y="337930"/>
                              </a:lnTo>
                              <a:lnTo>
                                <a:pt x="123245" y="139148"/>
                              </a:lnTo>
                              <a:lnTo>
                                <a:pt x="174928" y="55659"/>
                              </a:lnTo>
                              <a:lnTo>
                                <a:pt x="147099" y="55659"/>
                              </a:lnTo>
                              <a:lnTo>
                                <a:pt x="91440" y="71562"/>
                              </a:lnTo>
                              <a:lnTo>
                                <a:pt x="79513" y="35781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accent2">
                                <a:lumMod val="75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2">
                                <a:lumMod val="75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  <a:shade val="100000"/>
                                <a:satMod val="115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419" name="Freeform 300">
                          <a:extLst>
                            <a:ext uri="{FF2B5EF4-FFF2-40B4-BE49-F238E27FC236}">
                              <a16:creationId xmlns:a16="http://schemas.microsoft.com/office/drawing/2014/main" id="{3444B459-FA6A-4409-BE7D-D5E15771B8B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412974" y="1470991"/>
                          <a:ext cx="254442" cy="147099"/>
                        </a:xfrm>
                        <a:custGeom>
                          <a:avLst/>
                          <a:gdLst>
                            <a:gd name="connsiteX0" fmla="*/ 254442 w 254442"/>
                            <a:gd name="connsiteY0" fmla="*/ 147099 h 147099"/>
                            <a:gd name="connsiteX1" fmla="*/ 0 w 254442"/>
                            <a:gd name="connsiteY1" fmla="*/ 147099 h 147099"/>
                            <a:gd name="connsiteX2" fmla="*/ 0 w 254442"/>
                            <a:gd name="connsiteY2" fmla="*/ 51684 h 147099"/>
                            <a:gd name="connsiteX3" fmla="*/ 35781 w 254442"/>
                            <a:gd name="connsiteY3" fmla="*/ 47708 h 147099"/>
                            <a:gd name="connsiteX4" fmla="*/ 51683 w 254442"/>
                            <a:gd name="connsiteY4" fmla="*/ 3976 h 147099"/>
                            <a:gd name="connsiteX5" fmla="*/ 234563 w 254442"/>
                            <a:gd name="connsiteY5" fmla="*/ 0 h 147099"/>
                            <a:gd name="connsiteX6" fmla="*/ 218661 w 254442"/>
                            <a:gd name="connsiteY6" fmla="*/ 47708 h 147099"/>
                            <a:gd name="connsiteX7" fmla="*/ 238539 w 254442"/>
                            <a:gd name="connsiteY7" fmla="*/ 67586 h 147099"/>
                            <a:gd name="connsiteX8" fmla="*/ 254442 w 254442"/>
                            <a:gd name="connsiteY8" fmla="*/ 147099 h 14709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254442" h="147099">
                              <a:moveTo>
                                <a:pt x="254442" y="147099"/>
                              </a:moveTo>
                              <a:lnTo>
                                <a:pt x="0" y="147099"/>
                              </a:lnTo>
                              <a:lnTo>
                                <a:pt x="0" y="51684"/>
                              </a:lnTo>
                              <a:lnTo>
                                <a:pt x="35781" y="47708"/>
                              </a:lnTo>
                              <a:lnTo>
                                <a:pt x="51683" y="3976"/>
                              </a:lnTo>
                              <a:lnTo>
                                <a:pt x="234563" y="0"/>
                              </a:lnTo>
                              <a:lnTo>
                                <a:pt x="218661" y="47708"/>
                              </a:lnTo>
                              <a:lnTo>
                                <a:pt x="238539" y="67586"/>
                              </a:lnTo>
                              <a:lnTo>
                                <a:pt x="254442" y="147099"/>
                              </a:ln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accent2">
                                <a:lumMod val="75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2">
                                <a:lumMod val="75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  <a:shade val="100000"/>
                                <a:satMod val="115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420" name="Freeform 301">
                          <a:extLst>
                            <a:ext uri="{FF2B5EF4-FFF2-40B4-BE49-F238E27FC236}">
                              <a16:creationId xmlns:a16="http://schemas.microsoft.com/office/drawing/2014/main" id="{977BA650-3EA2-46CE-8F22-0BB4E0B461A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313583" y="1534602"/>
                          <a:ext cx="107342" cy="159026"/>
                        </a:xfrm>
                        <a:custGeom>
                          <a:avLst/>
                          <a:gdLst>
                            <a:gd name="connsiteX0" fmla="*/ 0 w 107342"/>
                            <a:gd name="connsiteY0" fmla="*/ 119269 h 159026"/>
                            <a:gd name="connsiteX1" fmla="*/ 47707 w 107342"/>
                            <a:gd name="connsiteY1" fmla="*/ 19878 h 159026"/>
                            <a:gd name="connsiteX2" fmla="*/ 71561 w 107342"/>
                            <a:gd name="connsiteY2" fmla="*/ 0 h 159026"/>
                            <a:gd name="connsiteX3" fmla="*/ 103367 w 107342"/>
                            <a:gd name="connsiteY3" fmla="*/ 0 h 159026"/>
                            <a:gd name="connsiteX4" fmla="*/ 107342 w 107342"/>
                            <a:gd name="connsiteY4" fmla="*/ 159026 h 159026"/>
                            <a:gd name="connsiteX5" fmla="*/ 67586 w 107342"/>
                            <a:gd name="connsiteY5" fmla="*/ 147099 h 159026"/>
                            <a:gd name="connsiteX6" fmla="*/ 0 w 107342"/>
                            <a:gd name="connsiteY6" fmla="*/ 119269 h 15902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07342" h="159026">
                              <a:moveTo>
                                <a:pt x="0" y="119269"/>
                              </a:moveTo>
                              <a:lnTo>
                                <a:pt x="47707" y="19878"/>
                              </a:lnTo>
                              <a:lnTo>
                                <a:pt x="71561" y="0"/>
                              </a:lnTo>
                              <a:lnTo>
                                <a:pt x="103367" y="0"/>
                              </a:lnTo>
                              <a:lnTo>
                                <a:pt x="107342" y="159026"/>
                              </a:lnTo>
                              <a:lnTo>
                                <a:pt x="67586" y="147099"/>
                              </a:lnTo>
                              <a:lnTo>
                                <a:pt x="0" y="119269"/>
                              </a:ln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accent2">
                                <a:lumMod val="75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2">
                                <a:lumMod val="75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  <a:shade val="100000"/>
                                <a:satMod val="115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421" name="Freeform 302">
                          <a:extLst>
                            <a:ext uri="{FF2B5EF4-FFF2-40B4-BE49-F238E27FC236}">
                              <a16:creationId xmlns:a16="http://schemas.microsoft.com/office/drawing/2014/main" id="{1D2558D6-C2B9-41E2-AE1A-C49E972BD80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643562" y="1522675"/>
                          <a:ext cx="119269" cy="159026"/>
                        </a:xfrm>
                        <a:custGeom>
                          <a:avLst/>
                          <a:gdLst>
                            <a:gd name="connsiteX0" fmla="*/ 119269 w 119269"/>
                            <a:gd name="connsiteY0" fmla="*/ 135172 h 159026"/>
                            <a:gd name="connsiteX1" fmla="*/ 27829 w 119269"/>
                            <a:gd name="connsiteY1" fmla="*/ 159026 h 159026"/>
                            <a:gd name="connsiteX2" fmla="*/ 19878 w 119269"/>
                            <a:gd name="connsiteY2" fmla="*/ 35781 h 159026"/>
                            <a:gd name="connsiteX3" fmla="*/ 0 w 119269"/>
                            <a:gd name="connsiteY3" fmla="*/ 0 h 159026"/>
                            <a:gd name="connsiteX4" fmla="*/ 51683 w 119269"/>
                            <a:gd name="connsiteY4" fmla="*/ 7951 h 159026"/>
                            <a:gd name="connsiteX5" fmla="*/ 67586 w 119269"/>
                            <a:gd name="connsiteY5" fmla="*/ 31805 h 159026"/>
                            <a:gd name="connsiteX6" fmla="*/ 91440 w 119269"/>
                            <a:gd name="connsiteY6" fmla="*/ 47708 h 159026"/>
                            <a:gd name="connsiteX7" fmla="*/ 119269 w 119269"/>
                            <a:gd name="connsiteY7" fmla="*/ 135172 h 15902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</a:cxnLst>
                          <a:rect l="l" t="t" r="r" b="b"/>
                          <a:pathLst>
                            <a:path w="119269" h="159026">
                              <a:moveTo>
                                <a:pt x="119269" y="135172"/>
                              </a:moveTo>
                              <a:lnTo>
                                <a:pt x="27829" y="159026"/>
                              </a:lnTo>
                              <a:lnTo>
                                <a:pt x="19878" y="35781"/>
                              </a:lnTo>
                              <a:lnTo>
                                <a:pt x="0" y="0"/>
                              </a:lnTo>
                              <a:lnTo>
                                <a:pt x="51683" y="7951"/>
                              </a:lnTo>
                              <a:lnTo>
                                <a:pt x="67586" y="31805"/>
                              </a:lnTo>
                              <a:lnTo>
                                <a:pt x="91440" y="47708"/>
                              </a:lnTo>
                              <a:lnTo>
                                <a:pt x="119269" y="135172"/>
                              </a:ln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accent2">
                                <a:lumMod val="75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2">
                                <a:lumMod val="75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  <a:shade val="100000"/>
                                <a:satMod val="115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422" name="Freeform 303">
                          <a:extLst>
                            <a:ext uri="{FF2B5EF4-FFF2-40B4-BE49-F238E27FC236}">
                              <a16:creationId xmlns:a16="http://schemas.microsoft.com/office/drawing/2014/main" id="{523A66FB-6F5E-4144-B768-5898B9956CA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376738" y="1443038"/>
                          <a:ext cx="328612" cy="83343"/>
                        </a:xfrm>
                        <a:custGeom>
                          <a:avLst/>
                          <a:gdLst>
                            <a:gd name="connsiteX0" fmla="*/ 0 w 328612"/>
                            <a:gd name="connsiteY0" fmla="*/ 83343 h 83343"/>
                            <a:gd name="connsiteX1" fmla="*/ 4762 w 328612"/>
                            <a:gd name="connsiteY1" fmla="*/ 11906 h 83343"/>
                            <a:gd name="connsiteX2" fmla="*/ 35718 w 328612"/>
                            <a:gd name="connsiteY2" fmla="*/ 0 h 83343"/>
                            <a:gd name="connsiteX3" fmla="*/ 311943 w 328612"/>
                            <a:gd name="connsiteY3" fmla="*/ 4762 h 83343"/>
                            <a:gd name="connsiteX4" fmla="*/ 328612 w 328612"/>
                            <a:gd name="connsiteY4" fmla="*/ 14287 h 83343"/>
                            <a:gd name="connsiteX5" fmla="*/ 326231 w 328612"/>
                            <a:gd name="connsiteY5" fmla="*/ 83343 h 83343"/>
                            <a:gd name="connsiteX6" fmla="*/ 264318 w 328612"/>
                            <a:gd name="connsiteY6" fmla="*/ 76200 h 83343"/>
                            <a:gd name="connsiteX7" fmla="*/ 69056 w 328612"/>
                            <a:gd name="connsiteY7" fmla="*/ 73818 h 83343"/>
                            <a:gd name="connsiteX8" fmla="*/ 0 w 328612"/>
                            <a:gd name="connsiteY8" fmla="*/ 83343 h 8334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328612" h="83343">
                              <a:moveTo>
                                <a:pt x="0" y="83343"/>
                              </a:moveTo>
                              <a:lnTo>
                                <a:pt x="4762" y="11906"/>
                              </a:lnTo>
                              <a:lnTo>
                                <a:pt x="35718" y="0"/>
                              </a:lnTo>
                              <a:lnTo>
                                <a:pt x="311943" y="4762"/>
                              </a:lnTo>
                              <a:lnTo>
                                <a:pt x="328612" y="14287"/>
                              </a:lnTo>
                              <a:cubicBezTo>
                                <a:pt x="327818" y="37306"/>
                                <a:pt x="327025" y="60324"/>
                                <a:pt x="326231" y="83343"/>
                              </a:cubicBezTo>
                              <a:lnTo>
                                <a:pt x="264318" y="76200"/>
                              </a:lnTo>
                              <a:lnTo>
                                <a:pt x="69056" y="73818"/>
                              </a:lnTo>
                              <a:lnTo>
                                <a:pt x="0" y="83343"/>
                              </a:ln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accent2">
                                <a:lumMod val="75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2">
                                <a:lumMod val="75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  <a:shade val="100000"/>
                                <a:satMod val="115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</p:grpSp>
                  <p:cxnSp>
                    <p:nvCxnSpPr>
                      <p:cNvPr id="399" name="Straight Connector 398">
                        <a:extLst>
                          <a:ext uri="{FF2B5EF4-FFF2-40B4-BE49-F238E27FC236}">
                            <a16:creationId xmlns:a16="http://schemas.microsoft.com/office/drawing/2014/main" id="{3F633E83-EE22-41A7-B6E2-9074B4260FC9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691897" y="5869663"/>
                        <a:ext cx="54321" cy="144856"/>
                      </a:xfrm>
                      <a:prstGeom prst="line">
                        <a:avLst/>
                      </a:prstGeom>
                      <a:ln w="3175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0" name="Straight Connector 399">
                        <a:extLst>
                          <a:ext uri="{FF2B5EF4-FFF2-40B4-BE49-F238E27FC236}">
                            <a16:creationId xmlns:a16="http://schemas.microsoft.com/office/drawing/2014/main" id="{CDE30D2B-39D4-4ED5-9F27-5332CA09A8B8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2746217" y="5869666"/>
                        <a:ext cx="42250" cy="144854"/>
                      </a:xfrm>
                      <a:prstGeom prst="line">
                        <a:avLst/>
                      </a:prstGeom>
                      <a:ln w="3175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284" name="Line 64">
                    <a:extLst>
                      <a:ext uri="{FF2B5EF4-FFF2-40B4-BE49-F238E27FC236}">
                        <a16:creationId xmlns:a16="http://schemas.microsoft.com/office/drawing/2014/main" id="{9CC409E4-2606-4A73-A9B9-2562DB7A630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86391" y="4235793"/>
                    <a:ext cx="1664208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FF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grpSp>
                <p:nvGrpSpPr>
                  <p:cNvPr id="288" name="Group 113">
                    <a:extLst>
                      <a:ext uri="{FF2B5EF4-FFF2-40B4-BE49-F238E27FC236}">
                        <a16:creationId xmlns:a16="http://schemas.microsoft.com/office/drawing/2014/main" id="{1980788A-35B6-4815-B9E8-03151F7A6EC3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303720" y="4227921"/>
                    <a:ext cx="161112" cy="285142"/>
                    <a:chOff x="5473812" y="3258212"/>
                    <a:chExt cx="1912288" cy="3384440"/>
                  </a:xfrm>
                </p:grpSpPr>
                <p:grpSp>
                  <p:nvGrpSpPr>
                    <p:cNvPr id="306" name="Group 1905">
                      <a:extLst>
                        <a:ext uri="{FF2B5EF4-FFF2-40B4-BE49-F238E27FC236}">
                          <a16:creationId xmlns:a16="http://schemas.microsoft.com/office/drawing/2014/main" id="{F1AA9D1A-ECC7-4DB7-91AB-CE8DF81904E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46584" y="3258212"/>
                      <a:ext cx="579803" cy="337849"/>
                      <a:chOff x="6511020" y="2181474"/>
                      <a:chExt cx="579803" cy="337849"/>
                    </a:xfrm>
                  </p:grpSpPr>
                  <p:grpSp>
                    <p:nvGrpSpPr>
                      <p:cNvPr id="333" name="Group 1872">
                        <a:extLst>
                          <a:ext uri="{FF2B5EF4-FFF2-40B4-BE49-F238E27FC236}">
                            <a16:creationId xmlns:a16="http://schemas.microsoft.com/office/drawing/2014/main" id="{4B26BEB8-4F02-4815-950D-4489221D981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511020" y="2181474"/>
                        <a:ext cx="579803" cy="189166"/>
                        <a:chOff x="6472550" y="2134126"/>
                        <a:chExt cx="644226" cy="236457"/>
                      </a:xfrm>
                    </p:grpSpPr>
                    <p:sp>
                      <p:nvSpPr>
                        <p:cNvPr id="345" name="Rectangle 344">
                          <a:extLst>
                            <a:ext uri="{FF2B5EF4-FFF2-40B4-BE49-F238E27FC236}">
                              <a16:creationId xmlns:a16="http://schemas.microsoft.com/office/drawing/2014/main" id="{642A4A57-F66B-47E0-B95D-149775BD8E5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015540" y="2164261"/>
                          <a:ext cx="101236" cy="190093"/>
                        </a:xfrm>
                        <a:prstGeom prst="rect">
                          <a:avLst/>
                        </a:prstGeom>
                        <a:solidFill>
                          <a:srgbClr val="92D050"/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346" name="Rectangle 345">
                          <a:extLst>
                            <a:ext uri="{FF2B5EF4-FFF2-40B4-BE49-F238E27FC236}">
                              <a16:creationId xmlns:a16="http://schemas.microsoft.com/office/drawing/2014/main" id="{068217FC-8CB3-489B-B964-3804ADCDABC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18408" y="2166582"/>
                          <a:ext cx="45719" cy="197047"/>
                        </a:xfrm>
                        <a:prstGeom prst="rect">
                          <a:avLst/>
                        </a:prstGeom>
                        <a:solidFill>
                          <a:srgbClr val="92D050"/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347" name="Rounded Rectangle 318">
                          <a:extLst>
                            <a:ext uri="{FF2B5EF4-FFF2-40B4-BE49-F238E27FC236}">
                              <a16:creationId xmlns:a16="http://schemas.microsoft.com/office/drawing/2014/main" id="{C34BB922-E728-4DF8-8114-930C80A3D15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59621" y="2134126"/>
                          <a:ext cx="461064" cy="236456"/>
                        </a:xfrm>
                        <a:prstGeom prst="roundRect">
                          <a:avLst/>
                        </a:prstGeom>
                        <a:solidFill>
                          <a:srgbClr val="008000"/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348" name="Rectangle 347">
                          <a:extLst>
                            <a:ext uri="{FF2B5EF4-FFF2-40B4-BE49-F238E27FC236}">
                              <a16:creationId xmlns:a16="http://schemas.microsoft.com/office/drawing/2014/main" id="{C1F6B228-894B-4B9B-87CF-B6B40492FF4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72550" y="2205991"/>
                          <a:ext cx="45719" cy="108956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349" name="Rounded Rectangle 320">
                          <a:extLst>
                            <a:ext uri="{FF2B5EF4-FFF2-40B4-BE49-F238E27FC236}">
                              <a16:creationId xmlns:a16="http://schemas.microsoft.com/office/drawing/2014/main" id="{456DA7F2-2942-4B3C-8110-5065E865A39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72955" y="2194400"/>
                          <a:ext cx="337426" cy="176183"/>
                        </a:xfrm>
                        <a:prstGeom prst="roundRect">
                          <a:avLst/>
                        </a:prstGeom>
                        <a:solidFill>
                          <a:srgbClr val="92D050"/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350" name="Oval 349">
                          <a:extLst>
                            <a:ext uri="{FF2B5EF4-FFF2-40B4-BE49-F238E27FC236}">
                              <a16:creationId xmlns:a16="http://schemas.microsoft.com/office/drawing/2014/main" id="{1AC85D14-49E7-4947-87D0-5780C62D4BF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858411" y="2247719"/>
                          <a:ext cx="121061" cy="104319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chemeClr val="tx1">
                                <a:lumMod val="75000"/>
                                <a:lumOff val="25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tx1">
                                <a:lumMod val="75000"/>
                                <a:lumOff val="25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tx1">
                                <a:lumMod val="75000"/>
                                <a:lumOff val="25000"/>
                                <a:shade val="100000"/>
                                <a:satMod val="115000"/>
                              </a:scheme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334" name="Rectangle 333">
                        <a:extLst>
                          <a:ext uri="{FF2B5EF4-FFF2-40B4-BE49-F238E27FC236}">
                            <a16:creationId xmlns:a16="http://schemas.microsoft.com/office/drawing/2014/main" id="{5463165F-5484-410C-A329-157E6AC78EE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14969" y="2379856"/>
                        <a:ext cx="373229" cy="41728"/>
                      </a:xfrm>
                      <a:prstGeom prst="rect">
                        <a:avLst/>
                      </a:prstGeom>
                      <a:solidFill>
                        <a:srgbClr val="008000"/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grpSp>
                    <p:nvGrpSpPr>
                      <p:cNvPr id="335" name="Group 72">
                        <a:extLst>
                          <a:ext uri="{FF2B5EF4-FFF2-40B4-BE49-F238E27FC236}">
                            <a16:creationId xmlns:a16="http://schemas.microsoft.com/office/drawing/2014/main" id="{F85DDBFC-8CA1-4CE8-82BC-D39B0AE9430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808119" y="2422872"/>
                        <a:ext cx="73152" cy="57607"/>
                        <a:chOff x="5646283" y="853457"/>
                        <a:chExt cx="73152" cy="64008"/>
                      </a:xfrm>
                    </p:grpSpPr>
                    <p:sp>
                      <p:nvSpPr>
                        <p:cNvPr id="343" name="Rectangle 342">
                          <a:extLst>
                            <a:ext uri="{FF2B5EF4-FFF2-40B4-BE49-F238E27FC236}">
                              <a16:creationId xmlns:a16="http://schemas.microsoft.com/office/drawing/2014/main" id="{CD975AE9-BE7B-4FCC-8A59-C4DEE3334D2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668776" y="853457"/>
                          <a:ext cx="27432" cy="64008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344" name="Rectangle 343">
                          <a:extLst>
                            <a:ext uri="{FF2B5EF4-FFF2-40B4-BE49-F238E27FC236}">
                              <a16:creationId xmlns:a16="http://schemas.microsoft.com/office/drawing/2014/main" id="{5E8A4DD0-1731-433E-BD46-9ADFCEFB464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646283" y="870061"/>
                          <a:ext cx="73152" cy="27432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50000"/>
                          </a:schemeClr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336" name="Rectangle 335">
                        <a:extLst>
                          <a:ext uri="{FF2B5EF4-FFF2-40B4-BE49-F238E27FC236}">
                            <a16:creationId xmlns:a16="http://schemas.microsoft.com/office/drawing/2014/main" id="{56C61A11-532F-420E-92DE-ED1BD83689F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60485" y="2478176"/>
                        <a:ext cx="293255" cy="41147"/>
                      </a:xfrm>
                      <a:prstGeom prst="rect">
                        <a:avLst/>
                      </a:prstGeom>
                      <a:solidFill>
                        <a:srgbClr val="008000"/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2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grpSp>
                    <p:nvGrpSpPr>
                      <p:cNvPr id="337" name="Group 71">
                        <a:extLst>
                          <a:ext uri="{FF2B5EF4-FFF2-40B4-BE49-F238E27FC236}">
                            <a16:creationId xmlns:a16="http://schemas.microsoft.com/office/drawing/2014/main" id="{7C3C01E6-A648-4A8D-8AB8-D5509287F5C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56423" y="2420912"/>
                        <a:ext cx="73152" cy="57607"/>
                        <a:chOff x="5646283" y="853457"/>
                        <a:chExt cx="73152" cy="64008"/>
                      </a:xfrm>
                    </p:grpSpPr>
                    <p:sp>
                      <p:nvSpPr>
                        <p:cNvPr id="341" name="Rectangle 340">
                          <a:extLst>
                            <a:ext uri="{FF2B5EF4-FFF2-40B4-BE49-F238E27FC236}">
                              <a16:creationId xmlns:a16="http://schemas.microsoft.com/office/drawing/2014/main" id="{4B308A70-DB2A-45B9-A63E-6C9416B8E6B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668776" y="853457"/>
                          <a:ext cx="27432" cy="64008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342" name="Rectangle 341">
                          <a:extLst>
                            <a:ext uri="{FF2B5EF4-FFF2-40B4-BE49-F238E27FC236}">
                              <a16:creationId xmlns:a16="http://schemas.microsoft.com/office/drawing/2014/main" id="{9028485C-A429-4A58-B922-BE052471B43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646283" y="870061"/>
                          <a:ext cx="73152" cy="27432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50000"/>
                          </a:schemeClr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338" name="Group 72">
                        <a:extLst>
                          <a:ext uri="{FF2B5EF4-FFF2-40B4-BE49-F238E27FC236}">
                            <a16:creationId xmlns:a16="http://schemas.microsoft.com/office/drawing/2014/main" id="{030E6644-27B9-42F6-BE4A-DF7A0981751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867299" y="2422872"/>
                        <a:ext cx="73152" cy="57607"/>
                        <a:chOff x="5646283" y="853457"/>
                        <a:chExt cx="73152" cy="64008"/>
                      </a:xfrm>
                    </p:grpSpPr>
                    <p:sp>
                      <p:nvSpPr>
                        <p:cNvPr id="339" name="Rectangle 338">
                          <a:extLst>
                            <a:ext uri="{FF2B5EF4-FFF2-40B4-BE49-F238E27FC236}">
                              <a16:creationId xmlns:a16="http://schemas.microsoft.com/office/drawing/2014/main" id="{FF216933-5F37-4883-B020-796FDDAF320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668776" y="853457"/>
                          <a:ext cx="27432" cy="64008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340" name="Rectangle 339">
                          <a:extLst>
                            <a:ext uri="{FF2B5EF4-FFF2-40B4-BE49-F238E27FC236}">
                              <a16:creationId xmlns:a16="http://schemas.microsoft.com/office/drawing/2014/main" id="{BB779DE6-0FD3-4BB9-8FA0-2697AAEA069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646283" y="870061"/>
                          <a:ext cx="73152" cy="27432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50000"/>
                          </a:schemeClr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07" name="Group 1924">
                      <a:extLst>
                        <a:ext uri="{FF2B5EF4-FFF2-40B4-BE49-F238E27FC236}">
                          <a16:creationId xmlns:a16="http://schemas.microsoft.com/office/drawing/2014/main" id="{D80B7D24-684E-4425-8AF1-AA3B974F623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473812" y="3597179"/>
                      <a:ext cx="1912288" cy="3045473"/>
                      <a:chOff x="1812899" y="3196301"/>
                      <a:chExt cx="1912288" cy="3045473"/>
                    </a:xfrm>
                  </p:grpSpPr>
                  <p:grpSp>
                    <p:nvGrpSpPr>
                      <p:cNvPr id="308" name="Group 53">
                        <a:extLst>
                          <a:ext uri="{FF2B5EF4-FFF2-40B4-BE49-F238E27FC236}">
                            <a16:creationId xmlns:a16="http://schemas.microsoft.com/office/drawing/2014/main" id="{7C11E15A-9C6E-4A91-8187-F2A3B49C628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812899" y="3196301"/>
                        <a:ext cx="1912288" cy="3045473"/>
                        <a:chOff x="3582063" y="1443038"/>
                        <a:chExt cx="1912288" cy="3045473"/>
                      </a:xfrm>
                    </p:grpSpPr>
                    <p:sp>
                      <p:nvSpPr>
                        <p:cNvPr id="311" name="Freeform 282">
                          <a:extLst>
                            <a:ext uri="{FF2B5EF4-FFF2-40B4-BE49-F238E27FC236}">
                              <a16:creationId xmlns:a16="http://schemas.microsoft.com/office/drawing/2014/main" id="{65CAB466-CEFA-4371-ACDA-A03A120BBE6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436828" y="2027583"/>
                          <a:ext cx="174929" cy="1963972"/>
                        </a:xfrm>
                        <a:custGeom>
                          <a:avLst/>
                          <a:gdLst>
                            <a:gd name="connsiteX0" fmla="*/ 23854 w 174929"/>
                            <a:gd name="connsiteY0" fmla="*/ 0 h 1963972"/>
                            <a:gd name="connsiteX1" fmla="*/ 174929 w 174929"/>
                            <a:gd name="connsiteY1" fmla="*/ 7951 h 1963972"/>
                            <a:gd name="connsiteX2" fmla="*/ 163002 w 174929"/>
                            <a:gd name="connsiteY2" fmla="*/ 1900361 h 1963972"/>
                            <a:gd name="connsiteX3" fmla="*/ 131196 w 174929"/>
                            <a:gd name="connsiteY3" fmla="*/ 1963972 h 1963972"/>
                            <a:gd name="connsiteX4" fmla="*/ 27829 w 174929"/>
                            <a:gd name="connsiteY4" fmla="*/ 1956020 h 1963972"/>
                            <a:gd name="connsiteX5" fmla="*/ 0 w 174929"/>
                            <a:gd name="connsiteY5" fmla="*/ 1892410 h 1963972"/>
                            <a:gd name="connsiteX6" fmla="*/ 23854 w 174929"/>
                            <a:gd name="connsiteY6" fmla="*/ 0 h 196397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74929" h="1963972">
                              <a:moveTo>
                                <a:pt x="23854" y="0"/>
                              </a:moveTo>
                              <a:lnTo>
                                <a:pt x="174929" y="7951"/>
                              </a:lnTo>
                              <a:cubicBezTo>
                                <a:pt x="170953" y="638754"/>
                                <a:pt x="166978" y="1269558"/>
                                <a:pt x="163002" y="1900361"/>
                              </a:cubicBezTo>
                              <a:lnTo>
                                <a:pt x="131196" y="1963972"/>
                              </a:lnTo>
                              <a:lnTo>
                                <a:pt x="27829" y="1956020"/>
                              </a:lnTo>
                              <a:lnTo>
                                <a:pt x="0" y="1892410"/>
                              </a:lnTo>
                              <a:lnTo>
                                <a:pt x="23854" y="0"/>
                              </a:lnTo>
                              <a:close/>
                            </a:path>
                          </a:pathLst>
                        </a:custGeom>
                        <a:blipFill>
                          <a:blip r:embed="rId2" cstate="print"/>
                          <a:tile tx="0" ty="0" sx="100000" sy="100000" flip="none" algn="tl"/>
                        </a:blip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312" name="Freeform 283">
                          <a:extLst>
                            <a:ext uri="{FF2B5EF4-FFF2-40B4-BE49-F238E27FC236}">
                              <a16:creationId xmlns:a16="http://schemas.microsoft.com/office/drawing/2014/main" id="{038A62B4-E0C9-4541-92DD-FB2FAB53459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794637" y="2087217"/>
                          <a:ext cx="608274" cy="1641945"/>
                        </a:xfrm>
                        <a:custGeom>
                          <a:avLst/>
                          <a:gdLst>
                            <a:gd name="connsiteX0" fmla="*/ 0 w 608274"/>
                            <a:gd name="connsiteY0" fmla="*/ 0 h 1641945"/>
                            <a:gd name="connsiteX1" fmla="*/ 51683 w 608274"/>
                            <a:gd name="connsiteY1" fmla="*/ 7952 h 1641945"/>
                            <a:gd name="connsiteX2" fmla="*/ 592372 w 608274"/>
                            <a:gd name="connsiteY2" fmla="*/ 1550505 h 1641945"/>
                            <a:gd name="connsiteX3" fmla="*/ 584420 w 608274"/>
                            <a:gd name="connsiteY3" fmla="*/ 1582310 h 1641945"/>
                            <a:gd name="connsiteX4" fmla="*/ 608274 w 608274"/>
                            <a:gd name="connsiteY4" fmla="*/ 1641945 h 1641945"/>
                            <a:gd name="connsiteX5" fmla="*/ 532737 w 608274"/>
                            <a:gd name="connsiteY5" fmla="*/ 1610140 h 1641945"/>
                            <a:gd name="connsiteX6" fmla="*/ 524786 w 608274"/>
                            <a:gd name="connsiteY6" fmla="*/ 1578334 h 1641945"/>
                            <a:gd name="connsiteX7" fmla="*/ 492980 w 608274"/>
                            <a:gd name="connsiteY7" fmla="*/ 1550505 h 1641945"/>
                            <a:gd name="connsiteX8" fmla="*/ 0 w 608274"/>
                            <a:gd name="connsiteY8" fmla="*/ 0 h 164194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08274" h="1641945">
                              <a:moveTo>
                                <a:pt x="0" y="0"/>
                              </a:moveTo>
                              <a:lnTo>
                                <a:pt x="51683" y="7952"/>
                              </a:lnTo>
                              <a:lnTo>
                                <a:pt x="592372" y="1550505"/>
                              </a:lnTo>
                              <a:lnTo>
                                <a:pt x="584420" y="1582310"/>
                              </a:lnTo>
                              <a:lnTo>
                                <a:pt x="608274" y="1641945"/>
                              </a:lnTo>
                              <a:lnTo>
                                <a:pt x="532737" y="1610140"/>
                              </a:lnTo>
                              <a:lnTo>
                                <a:pt x="524786" y="1578334"/>
                              </a:lnTo>
                              <a:lnTo>
                                <a:pt x="492980" y="1550505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blipFill>
                          <a:blip r:embed="rId2" cstate="print"/>
                          <a:tile tx="0" ty="0" sx="100000" sy="100000" flip="none" algn="tl"/>
                        </a:blip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313" name="Freeform 284">
                          <a:extLst>
                            <a:ext uri="{FF2B5EF4-FFF2-40B4-BE49-F238E27FC236}">
                              <a16:creationId xmlns:a16="http://schemas.microsoft.com/office/drawing/2014/main" id="{600A1A88-6B08-4929-B341-30A4F60F333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677478" y="2075290"/>
                          <a:ext cx="628153" cy="1614115"/>
                        </a:xfrm>
                        <a:custGeom>
                          <a:avLst/>
                          <a:gdLst>
                            <a:gd name="connsiteX0" fmla="*/ 560567 w 628153"/>
                            <a:gd name="connsiteY0" fmla="*/ 0 h 1614115"/>
                            <a:gd name="connsiteX1" fmla="*/ 107343 w 628153"/>
                            <a:gd name="connsiteY1" fmla="*/ 1248355 h 1614115"/>
                            <a:gd name="connsiteX2" fmla="*/ 0 w 628153"/>
                            <a:gd name="connsiteY2" fmla="*/ 1550505 h 1614115"/>
                            <a:gd name="connsiteX3" fmla="*/ 3976 w 628153"/>
                            <a:gd name="connsiteY3" fmla="*/ 1578334 h 1614115"/>
                            <a:gd name="connsiteX4" fmla="*/ 3976 w 628153"/>
                            <a:gd name="connsiteY4" fmla="*/ 1614115 h 1614115"/>
                            <a:gd name="connsiteX5" fmla="*/ 63611 w 628153"/>
                            <a:gd name="connsiteY5" fmla="*/ 1598213 h 1614115"/>
                            <a:gd name="connsiteX6" fmla="*/ 83489 w 628153"/>
                            <a:gd name="connsiteY6" fmla="*/ 1550505 h 1614115"/>
                            <a:gd name="connsiteX7" fmla="*/ 115294 w 628153"/>
                            <a:gd name="connsiteY7" fmla="*/ 1542553 h 1614115"/>
                            <a:gd name="connsiteX8" fmla="*/ 210710 w 628153"/>
                            <a:gd name="connsiteY8" fmla="*/ 1236428 h 1614115"/>
                            <a:gd name="connsiteX9" fmla="*/ 628153 w 628153"/>
                            <a:gd name="connsiteY9" fmla="*/ 11927 h 1614115"/>
                            <a:gd name="connsiteX10" fmla="*/ 560567 w 628153"/>
                            <a:gd name="connsiteY10" fmla="*/ 0 h 161411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628153" h="1614115">
                              <a:moveTo>
                                <a:pt x="560567" y="0"/>
                              </a:moveTo>
                              <a:lnTo>
                                <a:pt x="107343" y="1248355"/>
                              </a:lnTo>
                              <a:lnTo>
                                <a:pt x="0" y="1550505"/>
                              </a:lnTo>
                              <a:lnTo>
                                <a:pt x="3976" y="1578334"/>
                              </a:lnTo>
                              <a:lnTo>
                                <a:pt x="3976" y="1614115"/>
                              </a:lnTo>
                              <a:lnTo>
                                <a:pt x="63611" y="1598213"/>
                              </a:lnTo>
                              <a:lnTo>
                                <a:pt x="83489" y="1550505"/>
                              </a:lnTo>
                              <a:lnTo>
                                <a:pt x="115294" y="1542553"/>
                              </a:lnTo>
                              <a:lnTo>
                                <a:pt x="210710" y="1236428"/>
                              </a:lnTo>
                              <a:lnTo>
                                <a:pt x="628153" y="11927"/>
                              </a:lnTo>
                              <a:lnTo>
                                <a:pt x="560567" y="0"/>
                              </a:lnTo>
                              <a:close/>
                            </a:path>
                          </a:pathLst>
                        </a:custGeom>
                        <a:blipFill>
                          <a:blip r:embed="rId2" cstate="print"/>
                          <a:tile tx="0" ty="0" sx="100000" sy="100000" flip="none" algn="tl"/>
                        </a:blip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314" name="Freeform 285">
                          <a:extLst>
                            <a:ext uri="{FF2B5EF4-FFF2-40B4-BE49-F238E27FC236}">
                              <a16:creationId xmlns:a16="http://schemas.microsoft.com/office/drawing/2014/main" id="{F130B119-F7D6-4547-95C0-3137D14AE5C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804699" y="1665798"/>
                          <a:ext cx="568518" cy="1510748"/>
                        </a:xfrm>
                        <a:custGeom>
                          <a:avLst/>
                          <a:gdLst>
                            <a:gd name="connsiteX0" fmla="*/ 512859 w 568518"/>
                            <a:gd name="connsiteY0" fmla="*/ 0 h 1510748"/>
                            <a:gd name="connsiteX1" fmla="*/ 0 w 568518"/>
                            <a:gd name="connsiteY1" fmla="*/ 1490870 h 1510748"/>
                            <a:gd name="connsiteX2" fmla="*/ 31805 w 568518"/>
                            <a:gd name="connsiteY2" fmla="*/ 1510748 h 1510748"/>
                            <a:gd name="connsiteX3" fmla="*/ 568518 w 568518"/>
                            <a:gd name="connsiteY3" fmla="*/ 11927 h 1510748"/>
                            <a:gd name="connsiteX4" fmla="*/ 512859 w 568518"/>
                            <a:gd name="connsiteY4" fmla="*/ 0 h 151074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568518" h="1510748">
                              <a:moveTo>
                                <a:pt x="512859" y="0"/>
                              </a:moveTo>
                              <a:lnTo>
                                <a:pt x="0" y="1490870"/>
                              </a:lnTo>
                              <a:lnTo>
                                <a:pt x="31805" y="1510748"/>
                              </a:lnTo>
                              <a:lnTo>
                                <a:pt x="568518" y="11927"/>
                              </a:lnTo>
                              <a:lnTo>
                                <a:pt x="512859" y="0"/>
                              </a:lnTo>
                              <a:close/>
                            </a:path>
                          </a:pathLst>
                        </a:custGeom>
                        <a:blipFill>
                          <a:blip r:embed="rId2" cstate="print"/>
                          <a:tile tx="0" ty="0" sx="100000" sy="100000" flip="none" algn="tl"/>
                        </a:blip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315" name="Freeform 286">
                          <a:extLst>
                            <a:ext uri="{FF2B5EF4-FFF2-40B4-BE49-F238E27FC236}">
                              <a16:creationId xmlns:a16="http://schemas.microsoft.com/office/drawing/2014/main" id="{61DDC46C-6D36-4599-B035-C3A51D6CA9B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397071" y="1626042"/>
                          <a:ext cx="75538" cy="1717481"/>
                        </a:xfrm>
                        <a:custGeom>
                          <a:avLst/>
                          <a:gdLst>
                            <a:gd name="connsiteX0" fmla="*/ 19879 w 75538"/>
                            <a:gd name="connsiteY0" fmla="*/ 3975 h 1717481"/>
                            <a:gd name="connsiteX1" fmla="*/ 0 w 75538"/>
                            <a:gd name="connsiteY1" fmla="*/ 1717481 h 1717481"/>
                            <a:gd name="connsiteX2" fmla="*/ 51684 w 75538"/>
                            <a:gd name="connsiteY2" fmla="*/ 1717481 h 1717481"/>
                            <a:gd name="connsiteX3" fmla="*/ 75538 w 75538"/>
                            <a:gd name="connsiteY3" fmla="*/ 0 h 1717481"/>
                            <a:gd name="connsiteX4" fmla="*/ 19879 w 75538"/>
                            <a:gd name="connsiteY4" fmla="*/ 3975 h 171748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5538" h="1717481">
                              <a:moveTo>
                                <a:pt x="19879" y="3975"/>
                              </a:moveTo>
                              <a:lnTo>
                                <a:pt x="0" y="1717481"/>
                              </a:lnTo>
                              <a:lnTo>
                                <a:pt x="51684" y="1717481"/>
                              </a:lnTo>
                              <a:lnTo>
                                <a:pt x="75538" y="0"/>
                              </a:lnTo>
                              <a:lnTo>
                                <a:pt x="19879" y="3975"/>
                              </a:lnTo>
                              <a:close/>
                            </a:path>
                          </a:pathLst>
                        </a:custGeom>
                        <a:blipFill>
                          <a:blip r:embed="rId2" cstate="print"/>
                          <a:tile tx="0" ty="0" sx="100000" sy="100000" flip="none" algn="tl"/>
                        </a:blip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316" name="Freeform 287">
                          <a:extLst>
                            <a:ext uri="{FF2B5EF4-FFF2-40B4-BE49-F238E27FC236}">
                              <a16:creationId xmlns:a16="http://schemas.microsoft.com/office/drawing/2014/main" id="{21F7473D-D70C-49E3-A5F7-346693B2242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603805" y="1618090"/>
                          <a:ext cx="51684" cy="1733385"/>
                        </a:xfrm>
                        <a:custGeom>
                          <a:avLst/>
                          <a:gdLst>
                            <a:gd name="connsiteX0" fmla="*/ 0 w 51684"/>
                            <a:gd name="connsiteY0" fmla="*/ 3976 h 1733385"/>
                            <a:gd name="connsiteX1" fmla="*/ 3976 w 51684"/>
                            <a:gd name="connsiteY1" fmla="*/ 1725433 h 1733385"/>
                            <a:gd name="connsiteX2" fmla="*/ 47708 w 51684"/>
                            <a:gd name="connsiteY2" fmla="*/ 1733385 h 1733385"/>
                            <a:gd name="connsiteX3" fmla="*/ 51684 w 51684"/>
                            <a:gd name="connsiteY3" fmla="*/ 0 h 1733385"/>
                            <a:gd name="connsiteX4" fmla="*/ 0 w 51684"/>
                            <a:gd name="connsiteY4" fmla="*/ 3976 h 173338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51684" h="1733385">
                              <a:moveTo>
                                <a:pt x="0" y="3976"/>
                              </a:moveTo>
                              <a:cubicBezTo>
                                <a:pt x="1325" y="577795"/>
                                <a:pt x="2651" y="1151614"/>
                                <a:pt x="3976" y="1725433"/>
                              </a:cubicBezTo>
                              <a:lnTo>
                                <a:pt x="47708" y="1733385"/>
                              </a:lnTo>
                              <a:cubicBezTo>
                                <a:pt x="49033" y="1155590"/>
                                <a:pt x="50359" y="577795"/>
                                <a:pt x="51684" y="0"/>
                              </a:cubicBezTo>
                              <a:lnTo>
                                <a:pt x="0" y="3976"/>
                              </a:lnTo>
                              <a:close/>
                            </a:path>
                          </a:pathLst>
                        </a:custGeom>
                        <a:blipFill>
                          <a:blip r:embed="rId2" cstate="print"/>
                          <a:tile tx="0" ty="0" sx="100000" sy="100000" flip="none" algn="tl"/>
                        </a:blip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317" name="Freeform 288">
                          <a:extLst>
                            <a:ext uri="{FF2B5EF4-FFF2-40B4-BE49-F238E27FC236}">
                              <a16:creationId xmlns:a16="http://schemas.microsoft.com/office/drawing/2014/main" id="{4F364F03-AD90-4E75-AA8E-C1489754379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908066" y="1717482"/>
                          <a:ext cx="504908" cy="1451113"/>
                        </a:xfrm>
                        <a:custGeom>
                          <a:avLst/>
                          <a:gdLst>
                            <a:gd name="connsiteX0" fmla="*/ 500932 w 504908"/>
                            <a:gd name="connsiteY0" fmla="*/ 0 h 1451113"/>
                            <a:gd name="connsiteX1" fmla="*/ 0 w 504908"/>
                            <a:gd name="connsiteY1" fmla="*/ 1451113 h 1451113"/>
                            <a:gd name="connsiteX2" fmla="*/ 51684 w 504908"/>
                            <a:gd name="connsiteY2" fmla="*/ 1439186 h 1451113"/>
                            <a:gd name="connsiteX3" fmla="*/ 504908 w 504908"/>
                            <a:gd name="connsiteY3" fmla="*/ 111318 h 1451113"/>
                            <a:gd name="connsiteX4" fmla="*/ 500932 w 504908"/>
                            <a:gd name="connsiteY4" fmla="*/ 0 h 145111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504908" h="1451113">
                              <a:moveTo>
                                <a:pt x="500932" y="0"/>
                              </a:moveTo>
                              <a:lnTo>
                                <a:pt x="0" y="1451113"/>
                              </a:lnTo>
                              <a:lnTo>
                                <a:pt x="51684" y="1439186"/>
                              </a:lnTo>
                              <a:lnTo>
                                <a:pt x="504908" y="111318"/>
                              </a:lnTo>
                              <a:lnTo>
                                <a:pt x="500932" y="0"/>
                              </a:lnTo>
                              <a:close/>
                            </a:path>
                          </a:pathLst>
                        </a:custGeom>
                        <a:blipFill>
                          <a:blip r:embed="rId2" cstate="print"/>
                          <a:tile tx="0" ty="0" sx="100000" sy="100000" flip="none" algn="tl"/>
                        </a:blip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318" name="Freeform 289">
                          <a:extLst>
                            <a:ext uri="{FF2B5EF4-FFF2-40B4-BE49-F238E27FC236}">
                              <a16:creationId xmlns:a16="http://schemas.microsoft.com/office/drawing/2014/main" id="{7AADD960-562D-4E27-A65D-E1160DE46A1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737113" y="3152692"/>
                          <a:ext cx="234564" cy="170953"/>
                        </a:xfrm>
                        <a:custGeom>
                          <a:avLst/>
                          <a:gdLst>
                            <a:gd name="connsiteX0" fmla="*/ 51684 w 234564"/>
                            <a:gd name="connsiteY0" fmla="*/ 0 h 170953"/>
                            <a:gd name="connsiteX1" fmla="*/ 103367 w 234564"/>
                            <a:gd name="connsiteY1" fmla="*/ 31805 h 170953"/>
                            <a:gd name="connsiteX2" fmla="*/ 234564 w 234564"/>
                            <a:gd name="connsiteY2" fmla="*/ 3976 h 170953"/>
                            <a:gd name="connsiteX3" fmla="*/ 166977 w 234564"/>
                            <a:gd name="connsiteY3" fmla="*/ 170953 h 170953"/>
                            <a:gd name="connsiteX4" fmla="*/ 35781 w 234564"/>
                            <a:gd name="connsiteY4" fmla="*/ 170953 h 170953"/>
                            <a:gd name="connsiteX5" fmla="*/ 0 w 234564"/>
                            <a:gd name="connsiteY5" fmla="*/ 155051 h 170953"/>
                            <a:gd name="connsiteX6" fmla="*/ 51684 w 234564"/>
                            <a:gd name="connsiteY6" fmla="*/ 0 h 17095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234564" h="170953">
                              <a:moveTo>
                                <a:pt x="51684" y="0"/>
                              </a:moveTo>
                              <a:lnTo>
                                <a:pt x="103367" y="31805"/>
                              </a:lnTo>
                              <a:lnTo>
                                <a:pt x="234564" y="3976"/>
                              </a:lnTo>
                              <a:lnTo>
                                <a:pt x="166977" y="170953"/>
                              </a:lnTo>
                              <a:lnTo>
                                <a:pt x="35781" y="170953"/>
                              </a:lnTo>
                              <a:lnTo>
                                <a:pt x="0" y="155051"/>
                              </a:lnTo>
                              <a:lnTo>
                                <a:pt x="51684" y="0"/>
                              </a:ln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accent2">
                                <a:lumMod val="75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2">
                                <a:lumMod val="75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  <a:shade val="100000"/>
                                <a:satMod val="115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319" name="Freeform 290">
                          <a:extLst>
                            <a:ext uri="{FF2B5EF4-FFF2-40B4-BE49-F238E27FC236}">
                              <a16:creationId xmlns:a16="http://schemas.microsoft.com/office/drawing/2014/main" id="{F4EAC3BA-CC7C-48B8-B2DB-5E4EC952F8E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385144" y="3339548"/>
                          <a:ext cx="282272" cy="143123"/>
                        </a:xfrm>
                        <a:custGeom>
                          <a:avLst/>
                          <a:gdLst>
                            <a:gd name="connsiteX0" fmla="*/ 0 w 282272"/>
                            <a:gd name="connsiteY0" fmla="*/ 0 h 143123"/>
                            <a:gd name="connsiteX1" fmla="*/ 282272 w 282272"/>
                            <a:gd name="connsiteY1" fmla="*/ 11927 h 143123"/>
                            <a:gd name="connsiteX2" fmla="*/ 278296 w 282272"/>
                            <a:gd name="connsiteY2" fmla="*/ 143123 h 143123"/>
                            <a:gd name="connsiteX3" fmla="*/ 15903 w 282272"/>
                            <a:gd name="connsiteY3" fmla="*/ 135172 h 143123"/>
                            <a:gd name="connsiteX4" fmla="*/ 0 w 282272"/>
                            <a:gd name="connsiteY4" fmla="*/ 0 h 14312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282272" h="143123">
                              <a:moveTo>
                                <a:pt x="0" y="0"/>
                              </a:moveTo>
                              <a:lnTo>
                                <a:pt x="282272" y="11927"/>
                              </a:lnTo>
                              <a:lnTo>
                                <a:pt x="278296" y="143123"/>
                              </a:lnTo>
                              <a:lnTo>
                                <a:pt x="15903" y="135172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accent2">
                                <a:lumMod val="75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2">
                                <a:lumMod val="75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  <a:shade val="100000"/>
                                <a:satMod val="115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320" name="Freeform 291">
                          <a:extLst>
                            <a:ext uri="{FF2B5EF4-FFF2-40B4-BE49-F238E27FC236}">
                              <a16:creationId xmlns:a16="http://schemas.microsoft.com/office/drawing/2014/main" id="{FB37BDE9-359D-4D29-A1B3-B961972AE60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667416" y="1689652"/>
                          <a:ext cx="500932" cy="1542553"/>
                        </a:xfrm>
                        <a:custGeom>
                          <a:avLst/>
                          <a:gdLst>
                            <a:gd name="connsiteX0" fmla="*/ 7951 w 500932"/>
                            <a:gd name="connsiteY0" fmla="*/ 0 h 1542553"/>
                            <a:gd name="connsiteX1" fmla="*/ 500932 w 500932"/>
                            <a:gd name="connsiteY1" fmla="*/ 1542553 h 1542553"/>
                            <a:gd name="connsiteX2" fmla="*/ 465151 w 500932"/>
                            <a:gd name="connsiteY2" fmla="*/ 1530626 h 1542553"/>
                            <a:gd name="connsiteX3" fmla="*/ 0 w 500932"/>
                            <a:gd name="connsiteY3" fmla="*/ 135172 h 1542553"/>
                            <a:gd name="connsiteX4" fmla="*/ 7951 w 500932"/>
                            <a:gd name="connsiteY4" fmla="*/ 0 h 154255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500932" h="1542553">
                              <a:moveTo>
                                <a:pt x="7951" y="0"/>
                              </a:moveTo>
                              <a:lnTo>
                                <a:pt x="500932" y="1542553"/>
                              </a:lnTo>
                              <a:lnTo>
                                <a:pt x="465151" y="1530626"/>
                              </a:lnTo>
                              <a:lnTo>
                                <a:pt x="0" y="135172"/>
                              </a:lnTo>
                              <a:lnTo>
                                <a:pt x="7951" y="0"/>
                              </a:lnTo>
                              <a:close/>
                            </a:path>
                          </a:pathLst>
                        </a:custGeom>
                        <a:blipFill>
                          <a:blip r:embed="rId2" cstate="print"/>
                          <a:tile tx="0" ty="0" sx="100000" sy="100000" flip="none" algn="tl"/>
                        </a:blip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321" name="Freeform 292">
                          <a:extLst>
                            <a:ext uri="{FF2B5EF4-FFF2-40B4-BE49-F238E27FC236}">
                              <a16:creationId xmlns:a16="http://schemas.microsoft.com/office/drawing/2014/main" id="{1D2F6C78-36A6-4240-B6E8-B51C59CD76F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711148" y="1665798"/>
                          <a:ext cx="568518" cy="1582310"/>
                        </a:xfrm>
                        <a:custGeom>
                          <a:avLst/>
                          <a:gdLst>
                            <a:gd name="connsiteX0" fmla="*/ 55659 w 568518"/>
                            <a:gd name="connsiteY0" fmla="*/ 0 h 1582310"/>
                            <a:gd name="connsiteX1" fmla="*/ 568518 w 568518"/>
                            <a:gd name="connsiteY1" fmla="*/ 1570383 h 1582310"/>
                            <a:gd name="connsiteX2" fmla="*/ 540689 w 568518"/>
                            <a:gd name="connsiteY2" fmla="*/ 1582310 h 1582310"/>
                            <a:gd name="connsiteX3" fmla="*/ 0 w 568518"/>
                            <a:gd name="connsiteY3" fmla="*/ 11927 h 1582310"/>
                            <a:gd name="connsiteX4" fmla="*/ 55659 w 568518"/>
                            <a:gd name="connsiteY4" fmla="*/ 0 h 158231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568518" h="1582310">
                              <a:moveTo>
                                <a:pt x="55659" y="0"/>
                              </a:moveTo>
                              <a:lnTo>
                                <a:pt x="568518" y="1570383"/>
                              </a:lnTo>
                              <a:lnTo>
                                <a:pt x="540689" y="1582310"/>
                              </a:lnTo>
                              <a:lnTo>
                                <a:pt x="0" y="11927"/>
                              </a:lnTo>
                              <a:lnTo>
                                <a:pt x="55659" y="0"/>
                              </a:lnTo>
                              <a:close/>
                            </a:path>
                          </a:pathLst>
                        </a:custGeom>
                        <a:blipFill>
                          <a:blip r:embed="rId2" cstate="print"/>
                          <a:tile tx="0" ty="0" sx="100000" sy="100000" flip="none" algn="tl"/>
                        </a:blip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322" name="Freeform 293">
                          <a:extLst>
                            <a:ext uri="{FF2B5EF4-FFF2-40B4-BE49-F238E27FC236}">
                              <a16:creationId xmlns:a16="http://schemas.microsoft.com/office/drawing/2014/main" id="{A9350F48-5667-4376-92EB-3C33A4E44F2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124616" y="3216303"/>
                          <a:ext cx="206734" cy="143123"/>
                        </a:xfrm>
                        <a:custGeom>
                          <a:avLst/>
                          <a:gdLst>
                            <a:gd name="connsiteX0" fmla="*/ 0 w 206734"/>
                            <a:gd name="connsiteY0" fmla="*/ 0 h 143123"/>
                            <a:gd name="connsiteX1" fmla="*/ 127221 w 206734"/>
                            <a:gd name="connsiteY1" fmla="*/ 27829 h 143123"/>
                            <a:gd name="connsiteX2" fmla="*/ 170953 w 206734"/>
                            <a:gd name="connsiteY2" fmla="*/ 19878 h 143123"/>
                            <a:gd name="connsiteX3" fmla="*/ 206734 w 206734"/>
                            <a:gd name="connsiteY3" fmla="*/ 115294 h 143123"/>
                            <a:gd name="connsiteX4" fmla="*/ 143123 w 206734"/>
                            <a:gd name="connsiteY4" fmla="*/ 143123 h 143123"/>
                            <a:gd name="connsiteX5" fmla="*/ 23854 w 206734"/>
                            <a:gd name="connsiteY5" fmla="*/ 107342 h 143123"/>
                            <a:gd name="connsiteX6" fmla="*/ 0 w 206734"/>
                            <a:gd name="connsiteY6" fmla="*/ 0 h 14312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206734" h="143123">
                              <a:moveTo>
                                <a:pt x="0" y="0"/>
                              </a:moveTo>
                              <a:lnTo>
                                <a:pt x="127221" y="27829"/>
                              </a:lnTo>
                              <a:lnTo>
                                <a:pt x="170953" y="19878"/>
                              </a:lnTo>
                              <a:lnTo>
                                <a:pt x="206734" y="115294"/>
                              </a:lnTo>
                              <a:lnTo>
                                <a:pt x="143123" y="143123"/>
                              </a:lnTo>
                              <a:lnTo>
                                <a:pt x="23854" y="107342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accent2">
                                <a:lumMod val="75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2">
                                <a:lumMod val="75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  <a:shade val="100000"/>
                                <a:satMod val="115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cxnSp>
                      <p:nvCxnSpPr>
                        <p:cNvPr id="323" name="Straight Connector 322">
                          <a:extLst>
                            <a:ext uri="{FF2B5EF4-FFF2-40B4-BE49-F238E27FC236}">
                              <a16:creationId xmlns:a16="http://schemas.microsoft.com/office/drawing/2014/main" id="{0A7FA9A7-AAC6-40C7-B5F3-089442326760}"/>
                            </a:ext>
                          </a:extLst>
                        </p:cNvPr>
                        <p:cNvCxnSpPr>
                          <a:stCxn id="322" idx="1"/>
                          <a:endCxn id="322" idx="4"/>
                        </p:cNvCxnSpPr>
                        <p:nvPr/>
                      </p:nvCxnSpPr>
                      <p:spPr>
                        <a:xfrm>
                          <a:off x="5251837" y="3244132"/>
                          <a:ext cx="15902" cy="115294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24" name="Straight Connector 323">
                          <a:extLst>
                            <a:ext uri="{FF2B5EF4-FFF2-40B4-BE49-F238E27FC236}">
                              <a16:creationId xmlns:a16="http://schemas.microsoft.com/office/drawing/2014/main" id="{9C0A351D-F195-4EAF-A772-7E97D80B8879}"/>
                            </a:ext>
                          </a:extLst>
                        </p:cNvPr>
                        <p:cNvCxnSpPr>
                          <a:stCxn id="318" idx="1"/>
                          <a:endCxn id="318" idx="4"/>
                        </p:cNvCxnSpPr>
                        <p:nvPr/>
                      </p:nvCxnSpPr>
                      <p:spPr>
                        <a:xfrm flipH="1">
                          <a:off x="3772894" y="3184497"/>
                          <a:ext cx="67586" cy="139148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25" name="Freeform 296">
                          <a:extLst>
                            <a:ext uri="{FF2B5EF4-FFF2-40B4-BE49-F238E27FC236}">
                              <a16:creationId xmlns:a16="http://schemas.microsoft.com/office/drawing/2014/main" id="{6A99AF57-72C3-45E5-B99F-F5356AFCD90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582063" y="3677478"/>
                          <a:ext cx="155050" cy="326004"/>
                        </a:xfrm>
                        <a:custGeom>
                          <a:avLst/>
                          <a:gdLst>
                            <a:gd name="connsiteX0" fmla="*/ 155050 w 155050"/>
                            <a:gd name="connsiteY0" fmla="*/ 0 h 326004"/>
                            <a:gd name="connsiteX1" fmla="*/ 39756 w 155050"/>
                            <a:gd name="connsiteY1" fmla="*/ 326004 h 326004"/>
                            <a:gd name="connsiteX2" fmla="*/ 55659 w 155050"/>
                            <a:gd name="connsiteY2" fmla="*/ 135172 h 326004"/>
                            <a:gd name="connsiteX3" fmla="*/ 0 w 155050"/>
                            <a:gd name="connsiteY3" fmla="*/ 39757 h 326004"/>
                            <a:gd name="connsiteX4" fmla="*/ 67586 w 155050"/>
                            <a:gd name="connsiteY4" fmla="*/ 59635 h 326004"/>
                            <a:gd name="connsiteX5" fmla="*/ 99391 w 155050"/>
                            <a:gd name="connsiteY5" fmla="*/ 7952 h 326004"/>
                            <a:gd name="connsiteX6" fmla="*/ 155050 w 155050"/>
                            <a:gd name="connsiteY6" fmla="*/ 0 h 32600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55050" h="326004">
                              <a:moveTo>
                                <a:pt x="155050" y="0"/>
                              </a:moveTo>
                              <a:lnTo>
                                <a:pt x="39756" y="326004"/>
                              </a:lnTo>
                              <a:lnTo>
                                <a:pt x="55659" y="135172"/>
                              </a:lnTo>
                              <a:lnTo>
                                <a:pt x="0" y="39757"/>
                              </a:lnTo>
                              <a:lnTo>
                                <a:pt x="67586" y="59635"/>
                              </a:lnTo>
                              <a:lnTo>
                                <a:pt x="99391" y="7952"/>
                              </a:lnTo>
                              <a:lnTo>
                                <a:pt x="155050" y="0"/>
                              </a:ln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accent2">
                                <a:lumMod val="75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2">
                                <a:lumMod val="75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  <a:shade val="100000"/>
                                <a:satMod val="115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326" name="Freeform 297">
                          <a:extLst>
                            <a:ext uri="{FF2B5EF4-FFF2-40B4-BE49-F238E27FC236}">
                              <a16:creationId xmlns:a16="http://schemas.microsoft.com/office/drawing/2014/main" id="{A2F433ED-DB9C-4A1E-971D-BF20B4D880B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448755" y="3987579"/>
                          <a:ext cx="123245" cy="500932"/>
                        </a:xfrm>
                        <a:custGeom>
                          <a:avLst/>
                          <a:gdLst>
                            <a:gd name="connsiteX0" fmla="*/ 7951 w 123245"/>
                            <a:gd name="connsiteY0" fmla="*/ 0 h 500932"/>
                            <a:gd name="connsiteX1" fmla="*/ 123245 w 123245"/>
                            <a:gd name="connsiteY1" fmla="*/ 7951 h 500932"/>
                            <a:gd name="connsiteX2" fmla="*/ 115294 w 123245"/>
                            <a:gd name="connsiteY2" fmla="*/ 294198 h 500932"/>
                            <a:gd name="connsiteX3" fmla="*/ 59635 w 123245"/>
                            <a:gd name="connsiteY3" fmla="*/ 500932 h 500932"/>
                            <a:gd name="connsiteX4" fmla="*/ 0 w 123245"/>
                            <a:gd name="connsiteY4" fmla="*/ 238539 h 500932"/>
                            <a:gd name="connsiteX5" fmla="*/ 7951 w 123245"/>
                            <a:gd name="connsiteY5" fmla="*/ 0 h 50093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123245" h="500932">
                              <a:moveTo>
                                <a:pt x="7951" y="0"/>
                              </a:moveTo>
                              <a:lnTo>
                                <a:pt x="123245" y="7951"/>
                              </a:lnTo>
                              <a:lnTo>
                                <a:pt x="115294" y="294198"/>
                              </a:lnTo>
                              <a:lnTo>
                                <a:pt x="59635" y="500932"/>
                              </a:lnTo>
                              <a:lnTo>
                                <a:pt x="0" y="238539"/>
                              </a:lnTo>
                              <a:lnTo>
                                <a:pt x="7951" y="0"/>
                              </a:ln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accent2">
                                <a:lumMod val="75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2">
                                <a:lumMod val="75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  <a:shade val="100000"/>
                                <a:satMod val="115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cxnSp>
                      <p:nvCxnSpPr>
                        <p:cNvPr id="327" name="Straight Connector 326">
                          <a:extLst>
                            <a:ext uri="{FF2B5EF4-FFF2-40B4-BE49-F238E27FC236}">
                              <a16:creationId xmlns:a16="http://schemas.microsoft.com/office/drawing/2014/main" id="{6FCB06E8-807A-4F2D-9F3A-64CC96509A23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4452730" y="4114800"/>
                          <a:ext cx="119270" cy="7951"/>
                        </a:xfrm>
                        <a:prstGeom prst="line">
                          <a:avLst/>
                        </a:prstGeom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28" name="Freeform 299">
                          <a:extLst>
                            <a:ext uri="{FF2B5EF4-FFF2-40B4-BE49-F238E27FC236}">
                              <a16:creationId xmlns:a16="http://schemas.microsoft.com/office/drawing/2014/main" id="{AF3212A3-2CF0-4C1B-8FED-6F0D2B70C86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319423" y="3693381"/>
                          <a:ext cx="174928" cy="337930"/>
                        </a:xfrm>
                        <a:custGeom>
                          <a:avLst/>
                          <a:gdLst>
                            <a:gd name="connsiteX0" fmla="*/ 0 w 174928"/>
                            <a:gd name="connsiteY0" fmla="*/ 0 h 337930"/>
                            <a:gd name="connsiteX1" fmla="*/ 59634 w 174928"/>
                            <a:gd name="connsiteY1" fmla="*/ 178904 h 337930"/>
                            <a:gd name="connsiteX2" fmla="*/ 131196 w 174928"/>
                            <a:gd name="connsiteY2" fmla="*/ 337930 h 337930"/>
                            <a:gd name="connsiteX3" fmla="*/ 123245 w 174928"/>
                            <a:gd name="connsiteY3" fmla="*/ 139148 h 337930"/>
                            <a:gd name="connsiteX4" fmla="*/ 174928 w 174928"/>
                            <a:gd name="connsiteY4" fmla="*/ 55659 h 337930"/>
                            <a:gd name="connsiteX5" fmla="*/ 147099 w 174928"/>
                            <a:gd name="connsiteY5" fmla="*/ 55659 h 337930"/>
                            <a:gd name="connsiteX6" fmla="*/ 91440 w 174928"/>
                            <a:gd name="connsiteY6" fmla="*/ 71562 h 337930"/>
                            <a:gd name="connsiteX7" fmla="*/ 79513 w 174928"/>
                            <a:gd name="connsiteY7" fmla="*/ 35781 h 337930"/>
                            <a:gd name="connsiteX8" fmla="*/ 0 w 174928"/>
                            <a:gd name="connsiteY8" fmla="*/ 0 h 33793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74928" h="337930">
                              <a:moveTo>
                                <a:pt x="0" y="0"/>
                              </a:moveTo>
                              <a:lnTo>
                                <a:pt x="59634" y="178904"/>
                              </a:lnTo>
                              <a:lnTo>
                                <a:pt x="131196" y="337930"/>
                              </a:lnTo>
                              <a:lnTo>
                                <a:pt x="123245" y="139148"/>
                              </a:lnTo>
                              <a:lnTo>
                                <a:pt x="174928" y="55659"/>
                              </a:lnTo>
                              <a:lnTo>
                                <a:pt x="147099" y="55659"/>
                              </a:lnTo>
                              <a:lnTo>
                                <a:pt x="91440" y="71562"/>
                              </a:lnTo>
                              <a:lnTo>
                                <a:pt x="79513" y="35781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accent2">
                                <a:lumMod val="75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2">
                                <a:lumMod val="75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  <a:shade val="100000"/>
                                <a:satMod val="115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329" name="Freeform 300">
                          <a:extLst>
                            <a:ext uri="{FF2B5EF4-FFF2-40B4-BE49-F238E27FC236}">
                              <a16:creationId xmlns:a16="http://schemas.microsoft.com/office/drawing/2014/main" id="{CE0B96BE-0AB7-468B-BE17-421FD7E88A7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412974" y="1470991"/>
                          <a:ext cx="254442" cy="147099"/>
                        </a:xfrm>
                        <a:custGeom>
                          <a:avLst/>
                          <a:gdLst>
                            <a:gd name="connsiteX0" fmla="*/ 254442 w 254442"/>
                            <a:gd name="connsiteY0" fmla="*/ 147099 h 147099"/>
                            <a:gd name="connsiteX1" fmla="*/ 0 w 254442"/>
                            <a:gd name="connsiteY1" fmla="*/ 147099 h 147099"/>
                            <a:gd name="connsiteX2" fmla="*/ 0 w 254442"/>
                            <a:gd name="connsiteY2" fmla="*/ 51684 h 147099"/>
                            <a:gd name="connsiteX3" fmla="*/ 35781 w 254442"/>
                            <a:gd name="connsiteY3" fmla="*/ 47708 h 147099"/>
                            <a:gd name="connsiteX4" fmla="*/ 51683 w 254442"/>
                            <a:gd name="connsiteY4" fmla="*/ 3976 h 147099"/>
                            <a:gd name="connsiteX5" fmla="*/ 234563 w 254442"/>
                            <a:gd name="connsiteY5" fmla="*/ 0 h 147099"/>
                            <a:gd name="connsiteX6" fmla="*/ 218661 w 254442"/>
                            <a:gd name="connsiteY6" fmla="*/ 47708 h 147099"/>
                            <a:gd name="connsiteX7" fmla="*/ 238539 w 254442"/>
                            <a:gd name="connsiteY7" fmla="*/ 67586 h 147099"/>
                            <a:gd name="connsiteX8" fmla="*/ 254442 w 254442"/>
                            <a:gd name="connsiteY8" fmla="*/ 147099 h 14709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254442" h="147099">
                              <a:moveTo>
                                <a:pt x="254442" y="147099"/>
                              </a:moveTo>
                              <a:lnTo>
                                <a:pt x="0" y="147099"/>
                              </a:lnTo>
                              <a:lnTo>
                                <a:pt x="0" y="51684"/>
                              </a:lnTo>
                              <a:lnTo>
                                <a:pt x="35781" y="47708"/>
                              </a:lnTo>
                              <a:lnTo>
                                <a:pt x="51683" y="3976"/>
                              </a:lnTo>
                              <a:lnTo>
                                <a:pt x="234563" y="0"/>
                              </a:lnTo>
                              <a:lnTo>
                                <a:pt x="218661" y="47708"/>
                              </a:lnTo>
                              <a:lnTo>
                                <a:pt x="238539" y="67586"/>
                              </a:lnTo>
                              <a:lnTo>
                                <a:pt x="254442" y="147099"/>
                              </a:ln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accent2">
                                <a:lumMod val="75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2">
                                <a:lumMod val="75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  <a:shade val="100000"/>
                                <a:satMod val="115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330" name="Freeform 301">
                          <a:extLst>
                            <a:ext uri="{FF2B5EF4-FFF2-40B4-BE49-F238E27FC236}">
                              <a16:creationId xmlns:a16="http://schemas.microsoft.com/office/drawing/2014/main" id="{F0FA2838-24FA-4708-9853-7E8F650DEFB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313583" y="1534602"/>
                          <a:ext cx="107342" cy="159026"/>
                        </a:xfrm>
                        <a:custGeom>
                          <a:avLst/>
                          <a:gdLst>
                            <a:gd name="connsiteX0" fmla="*/ 0 w 107342"/>
                            <a:gd name="connsiteY0" fmla="*/ 119269 h 159026"/>
                            <a:gd name="connsiteX1" fmla="*/ 47707 w 107342"/>
                            <a:gd name="connsiteY1" fmla="*/ 19878 h 159026"/>
                            <a:gd name="connsiteX2" fmla="*/ 71561 w 107342"/>
                            <a:gd name="connsiteY2" fmla="*/ 0 h 159026"/>
                            <a:gd name="connsiteX3" fmla="*/ 103367 w 107342"/>
                            <a:gd name="connsiteY3" fmla="*/ 0 h 159026"/>
                            <a:gd name="connsiteX4" fmla="*/ 107342 w 107342"/>
                            <a:gd name="connsiteY4" fmla="*/ 159026 h 159026"/>
                            <a:gd name="connsiteX5" fmla="*/ 67586 w 107342"/>
                            <a:gd name="connsiteY5" fmla="*/ 147099 h 159026"/>
                            <a:gd name="connsiteX6" fmla="*/ 0 w 107342"/>
                            <a:gd name="connsiteY6" fmla="*/ 119269 h 15902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07342" h="159026">
                              <a:moveTo>
                                <a:pt x="0" y="119269"/>
                              </a:moveTo>
                              <a:lnTo>
                                <a:pt x="47707" y="19878"/>
                              </a:lnTo>
                              <a:lnTo>
                                <a:pt x="71561" y="0"/>
                              </a:lnTo>
                              <a:lnTo>
                                <a:pt x="103367" y="0"/>
                              </a:lnTo>
                              <a:lnTo>
                                <a:pt x="107342" y="159026"/>
                              </a:lnTo>
                              <a:lnTo>
                                <a:pt x="67586" y="147099"/>
                              </a:lnTo>
                              <a:lnTo>
                                <a:pt x="0" y="119269"/>
                              </a:ln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accent2">
                                <a:lumMod val="75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2">
                                <a:lumMod val="75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  <a:shade val="100000"/>
                                <a:satMod val="115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331" name="Freeform 302">
                          <a:extLst>
                            <a:ext uri="{FF2B5EF4-FFF2-40B4-BE49-F238E27FC236}">
                              <a16:creationId xmlns:a16="http://schemas.microsoft.com/office/drawing/2014/main" id="{C1E04719-1495-4FBD-9A5C-71AFD806082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643562" y="1522675"/>
                          <a:ext cx="119269" cy="159026"/>
                        </a:xfrm>
                        <a:custGeom>
                          <a:avLst/>
                          <a:gdLst>
                            <a:gd name="connsiteX0" fmla="*/ 119269 w 119269"/>
                            <a:gd name="connsiteY0" fmla="*/ 135172 h 159026"/>
                            <a:gd name="connsiteX1" fmla="*/ 27829 w 119269"/>
                            <a:gd name="connsiteY1" fmla="*/ 159026 h 159026"/>
                            <a:gd name="connsiteX2" fmla="*/ 19878 w 119269"/>
                            <a:gd name="connsiteY2" fmla="*/ 35781 h 159026"/>
                            <a:gd name="connsiteX3" fmla="*/ 0 w 119269"/>
                            <a:gd name="connsiteY3" fmla="*/ 0 h 159026"/>
                            <a:gd name="connsiteX4" fmla="*/ 51683 w 119269"/>
                            <a:gd name="connsiteY4" fmla="*/ 7951 h 159026"/>
                            <a:gd name="connsiteX5" fmla="*/ 67586 w 119269"/>
                            <a:gd name="connsiteY5" fmla="*/ 31805 h 159026"/>
                            <a:gd name="connsiteX6" fmla="*/ 91440 w 119269"/>
                            <a:gd name="connsiteY6" fmla="*/ 47708 h 159026"/>
                            <a:gd name="connsiteX7" fmla="*/ 119269 w 119269"/>
                            <a:gd name="connsiteY7" fmla="*/ 135172 h 15902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</a:cxnLst>
                          <a:rect l="l" t="t" r="r" b="b"/>
                          <a:pathLst>
                            <a:path w="119269" h="159026">
                              <a:moveTo>
                                <a:pt x="119269" y="135172"/>
                              </a:moveTo>
                              <a:lnTo>
                                <a:pt x="27829" y="159026"/>
                              </a:lnTo>
                              <a:lnTo>
                                <a:pt x="19878" y="35781"/>
                              </a:lnTo>
                              <a:lnTo>
                                <a:pt x="0" y="0"/>
                              </a:lnTo>
                              <a:lnTo>
                                <a:pt x="51683" y="7951"/>
                              </a:lnTo>
                              <a:lnTo>
                                <a:pt x="67586" y="31805"/>
                              </a:lnTo>
                              <a:lnTo>
                                <a:pt x="91440" y="47708"/>
                              </a:lnTo>
                              <a:lnTo>
                                <a:pt x="119269" y="135172"/>
                              </a:ln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accent2">
                                <a:lumMod val="75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2">
                                <a:lumMod val="75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  <a:shade val="100000"/>
                                <a:satMod val="115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  <p:sp>
                      <p:nvSpPr>
                        <p:cNvPr id="332" name="Freeform 303">
                          <a:extLst>
                            <a:ext uri="{FF2B5EF4-FFF2-40B4-BE49-F238E27FC236}">
                              <a16:creationId xmlns:a16="http://schemas.microsoft.com/office/drawing/2014/main" id="{A2A7C9FA-7976-4B92-8E4B-CFE791BA66A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376738" y="1443038"/>
                          <a:ext cx="328612" cy="83343"/>
                        </a:xfrm>
                        <a:custGeom>
                          <a:avLst/>
                          <a:gdLst>
                            <a:gd name="connsiteX0" fmla="*/ 0 w 328612"/>
                            <a:gd name="connsiteY0" fmla="*/ 83343 h 83343"/>
                            <a:gd name="connsiteX1" fmla="*/ 4762 w 328612"/>
                            <a:gd name="connsiteY1" fmla="*/ 11906 h 83343"/>
                            <a:gd name="connsiteX2" fmla="*/ 35718 w 328612"/>
                            <a:gd name="connsiteY2" fmla="*/ 0 h 83343"/>
                            <a:gd name="connsiteX3" fmla="*/ 311943 w 328612"/>
                            <a:gd name="connsiteY3" fmla="*/ 4762 h 83343"/>
                            <a:gd name="connsiteX4" fmla="*/ 328612 w 328612"/>
                            <a:gd name="connsiteY4" fmla="*/ 14287 h 83343"/>
                            <a:gd name="connsiteX5" fmla="*/ 326231 w 328612"/>
                            <a:gd name="connsiteY5" fmla="*/ 83343 h 83343"/>
                            <a:gd name="connsiteX6" fmla="*/ 264318 w 328612"/>
                            <a:gd name="connsiteY6" fmla="*/ 76200 h 83343"/>
                            <a:gd name="connsiteX7" fmla="*/ 69056 w 328612"/>
                            <a:gd name="connsiteY7" fmla="*/ 73818 h 83343"/>
                            <a:gd name="connsiteX8" fmla="*/ 0 w 328612"/>
                            <a:gd name="connsiteY8" fmla="*/ 83343 h 8334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328612" h="83343">
                              <a:moveTo>
                                <a:pt x="0" y="83343"/>
                              </a:moveTo>
                              <a:lnTo>
                                <a:pt x="4762" y="11906"/>
                              </a:lnTo>
                              <a:lnTo>
                                <a:pt x="35718" y="0"/>
                              </a:lnTo>
                              <a:lnTo>
                                <a:pt x="311943" y="4762"/>
                              </a:lnTo>
                              <a:lnTo>
                                <a:pt x="328612" y="14287"/>
                              </a:lnTo>
                              <a:cubicBezTo>
                                <a:pt x="327818" y="37306"/>
                                <a:pt x="327025" y="60324"/>
                                <a:pt x="326231" y="83343"/>
                              </a:cubicBezTo>
                              <a:lnTo>
                                <a:pt x="264318" y="76200"/>
                              </a:lnTo>
                              <a:lnTo>
                                <a:pt x="69056" y="73818"/>
                              </a:lnTo>
                              <a:lnTo>
                                <a:pt x="0" y="83343"/>
                              </a:lnTo>
                              <a:close/>
                            </a:path>
                          </a:pathLst>
                        </a:custGeom>
                        <a:gradFill flip="none" rotWithShape="1">
                          <a:gsLst>
                            <a:gs pos="0">
                              <a:schemeClr val="accent2">
                                <a:lumMod val="75000"/>
                                <a:shade val="30000"/>
                                <a:satMod val="115000"/>
                              </a:schemeClr>
                            </a:gs>
                            <a:gs pos="50000">
                              <a:schemeClr val="accent2">
                                <a:lumMod val="75000"/>
                                <a:shade val="67500"/>
                                <a:satMod val="115000"/>
                              </a:schemeClr>
                            </a:gs>
                            <a:gs pos="100000">
                              <a:schemeClr val="accent2">
                                <a:lumMod val="75000"/>
                                <a:shade val="100000"/>
                                <a:satMod val="115000"/>
                              </a:schemeClr>
                            </a:gs>
                          </a:gsLst>
                          <a:lin ang="10800000" scaled="1"/>
                          <a:tileRect/>
                        </a:gra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200">
                            <a:latin typeface="+mj-lt"/>
                            <a:ea typeface="Verdana" pitchFamily="34" charset="0"/>
                            <a:cs typeface="Verdana" pitchFamily="34" charset="0"/>
                          </a:endParaRPr>
                        </a:p>
                      </p:txBody>
                    </p:sp>
                  </p:grpSp>
                  <p:cxnSp>
                    <p:nvCxnSpPr>
                      <p:cNvPr id="309" name="Straight Connector 308">
                        <a:extLst>
                          <a:ext uri="{FF2B5EF4-FFF2-40B4-BE49-F238E27FC236}">
                            <a16:creationId xmlns:a16="http://schemas.microsoft.com/office/drawing/2014/main" id="{1BDAA4F0-5637-40A1-AA1C-08F8DF1E4B90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691897" y="5869663"/>
                        <a:ext cx="54321" cy="144856"/>
                      </a:xfrm>
                      <a:prstGeom prst="line">
                        <a:avLst/>
                      </a:prstGeom>
                      <a:ln w="3175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0" name="Straight Connector 309">
                        <a:extLst>
                          <a:ext uri="{FF2B5EF4-FFF2-40B4-BE49-F238E27FC236}">
                            <a16:creationId xmlns:a16="http://schemas.microsoft.com/office/drawing/2014/main" id="{782A0971-AA64-4612-A592-15CF6AE57A94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2746217" y="5869666"/>
                        <a:ext cx="42250" cy="144854"/>
                      </a:xfrm>
                      <a:prstGeom prst="line">
                        <a:avLst/>
                      </a:prstGeom>
                      <a:ln w="3175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289" name="Group 288">
                    <a:extLst>
                      <a:ext uri="{FF2B5EF4-FFF2-40B4-BE49-F238E27FC236}">
                        <a16:creationId xmlns:a16="http://schemas.microsoft.com/office/drawing/2014/main" id="{3465B96F-A2D7-4309-AF7E-CC4F75FBAD82}"/>
                      </a:ext>
                    </a:extLst>
                  </p:cNvPr>
                  <p:cNvGrpSpPr/>
                  <p:nvPr/>
                </p:nvGrpSpPr>
                <p:grpSpPr>
                  <a:xfrm>
                    <a:off x="4988508" y="3595681"/>
                    <a:ext cx="28422" cy="594308"/>
                    <a:chOff x="892366" y="2217372"/>
                    <a:chExt cx="40022" cy="836856"/>
                  </a:xfrm>
                </p:grpSpPr>
                <p:grpSp>
                  <p:nvGrpSpPr>
                    <p:cNvPr id="299" name="Group 298">
                      <a:extLst>
                        <a:ext uri="{FF2B5EF4-FFF2-40B4-BE49-F238E27FC236}">
                          <a16:creationId xmlns:a16="http://schemas.microsoft.com/office/drawing/2014/main" id="{7C47C8D7-A253-4587-85F1-AFA4B047CAF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92366" y="3019700"/>
                      <a:ext cx="40022" cy="34528"/>
                      <a:chOff x="892366" y="3019700"/>
                      <a:chExt cx="40022" cy="34528"/>
                    </a:xfrm>
                  </p:grpSpPr>
                  <p:sp>
                    <p:nvSpPr>
                      <p:cNvPr id="301" name="Line 19">
                        <a:extLst>
                          <a:ext uri="{FF2B5EF4-FFF2-40B4-BE49-F238E27FC236}">
                            <a16:creationId xmlns:a16="http://schemas.microsoft.com/office/drawing/2014/main" id="{329482B7-096B-4CF4-9322-1C3CF528EB1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02567" y="3019700"/>
                        <a:ext cx="19618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302" name="Line 26">
                        <a:extLst>
                          <a:ext uri="{FF2B5EF4-FFF2-40B4-BE49-F238E27FC236}">
                            <a16:creationId xmlns:a16="http://schemas.microsoft.com/office/drawing/2014/main" id="{1B4F2035-3CD6-4E0D-A160-E5D9B276EB4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92366" y="3019700"/>
                        <a:ext cx="0" cy="34528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303" name="Line 27">
                        <a:extLst>
                          <a:ext uri="{FF2B5EF4-FFF2-40B4-BE49-F238E27FC236}">
                            <a16:creationId xmlns:a16="http://schemas.microsoft.com/office/drawing/2014/main" id="{6B0E44B8-E51C-470A-BCCC-0D6F19C51FF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92366" y="3054228"/>
                        <a:ext cx="40022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304" name="Line 28">
                        <a:extLst>
                          <a:ext uri="{FF2B5EF4-FFF2-40B4-BE49-F238E27FC236}">
                            <a16:creationId xmlns:a16="http://schemas.microsoft.com/office/drawing/2014/main" id="{0121734B-1F15-4DF3-95A3-A727A83F538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932387" y="3019700"/>
                        <a:ext cx="0" cy="34528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305" name="Line 29">
                        <a:extLst>
                          <a:ext uri="{FF2B5EF4-FFF2-40B4-BE49-F238E27FC236}">
                            <a16:creationId xmlns:a16="http://schemas.microsoft.com/office/drawing/2014/main" id="{E5A55D44-82AE-4543-B24C-14A149E3D7D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892366" y="3019700"/>
                        <a:ext cx="40022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2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</p:grpSp>
                <p:sp>
                  <p:nvSpPr>
                    <p:cNvPr id="300" name="Rectangle 299">
                      <a:extLst>
                        <a:ext uri="{FF2B5EF4-FFF2-40B4-BE49-F238E27FC236}">
                          <a16:creationId xmlns:a16="http://schemas.microsoft.com/office/drawing/2014/main" id="{1902C23A-D37B-4EF9-9096-9D0A15A8C3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1330" y="2217372"/>
                      <a:ext cx="18288" cy="796448"/>
                    </a:xfrm>
                    <a:prstGeom prst="rect">
                      <a:avLst/>
                    </a:prstGeom>
                    <a:solidFill>
                      <a:schemeClr val="bg2">
                        <a:lumMod val="75000"/>
                      </a:schemeClr>
                    </a:solidFill>
                    <a:ln w="0">
                      <a:solidFill>
                        <a:schemeClr val="bg2">
                          <a:lumMod val="2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>
                        <a:latin typeface="+mj-lt"/>
                      </a:endParaRPr>
                    </a:p>
                  </p:txBody>
                </p:sp>
              </p:grpSp>
              <p:sp>
                <p:nvSpPr>
                  <p:cNvPr id="290" name="Freeform 258">
                    <a:extLst>
                      <a:ext uri="{FF2B5EF4-FFF2-40B4-BE49-F238E27FC236}">
                        <a16:creationId xmlns:a16="http://schemas.microsoft.com/office/drawing/2014/main" id="{4B22E4BB-A5C9-4EEC-9DF7-64AA2FEE3FC5}"/>
                      </a:ext>
                    </a:extLst>
                  </p:cNvPr>
                  <p:cNvSpPr/>
                  <p:nvPr/>
                </p:nvSpPr>
                <p:spPr>
                  <a:xfrm rot="21240000" flipV="1">
                    <a:off x="1449773" y="4255615"/>
                    <a:ext cx="3676552" cy="283219"/>
                  </a:xfrm>
                  <a:custGeom>
                    <a:avLst/>
                    <a:gdLst>
                      <a:gd name="connsiteX0" fmla="*/ 0 w 7725508"/>
                      <a:gd name="connsiteY0" fmla="*/ 502138 h 502138"/>
                      <a:gd name="connsiteX1" fmla="*/ 322385 w 7725508"/>
                      <a:gd name="connsiteY1" fmla="*/ 449385 h 502138"/>
                      <a:gd name="connsiteX2" fmla="*/ 527538 w 7725508"/>
                      <a:gd name="connsiteY2" fmla="*/ 437661 h 502138"/>
                      <a:gd name="connsiteX3" fmla="*/ 885092 w 7725508"/>
                      <a:gd name="connsiteY3" fmla="*/ 332154 h 502138"/>
                      <a:gd name="connsiteX4" fmla="*/ 1512277 w 7725508"/>
                      <a:gd name="connsiteY4" fmla="*/ 343877 h 502138"/>
                      <a:gd name="connsiteX5" fmla="*/ 1828800 w 7725508"/>
                      <a:gd name="connsiteY5" fmla="*/ 314569 h 502138"/>
                      <a:gd name="connsiteX6" fmla="*/ 2074985 w 7725508"/>
                      <a:gd name="connsiteY6" fmla="*/ 320431 h 502138"/>
                      <a:gd name="connsiteX7" fmla="*/ 2409092 w 7725508"/>
                      <a:gd name="connsiteY7" fmla="*/ 367323 h 502138"/>
                      <a:gd name="connsiteX8" fmla="*/ 2620108 w 7725508"/>
                      <a:gd name="connsiteY8" fmla="*/ 302846 h 502138"/>
                      <a:gd name="connsiteX9" fmla="*/ 2760785 w 7725508"/>
                      <a:gd name="connsiteY9" fmla="*/ 197338 h 502138"/>
                      <a:gd name="connsiteX10" fmla="*/ 3171092 w 7725508"/>
                      <a:gd name="connsiteY10" fmla="*/ 50800 h 502138"/>
                      <a:gd name="connsiteX11" fmla="*/ 3493477 w 7725508"/>
                      <a:gd name="connsiteY11" fmla="*/ 15631 h 502138"/>
                      <a:gd name="connsiteX12" fmla="*/ 3956538 w 7725508"/>
                      <a:gd name="connsiteY12" fmla="*/ 144585 h 502138"/>
                      <a:gd name="connsiteX13" fmla="*/ 4366846 w 7725508"/>
                      <a:gd name="connsiteY13" fmla="*/ 132861 h 502138"/>
                      <a:gd name="connsiteX14" fmla="*/ 4560277 w 7725508"/>
                      <a:gd name="connsiteY14" fmla="*/ 132861 h 502138"/>
                      <a:gd name="connsiteX15" fmla="*/ 4923692 w 7725508"/>
                      <a:gd name="connsiteY15" fmla="*/ 127000 h 502138"/>
                      <a:gd name="connsiteX16" fmla="*/ 5334000 w 7725508"/>
                      <a:gd name="connsiteY16" fmla="*/ 197338 h 502138"/>
                      <a:gd name="connsiteX17" fmla="*/ 5732585 w 7725508"/>
                      <a:gd name="connsiteY17" fmla="*/ 302846 h 502138"/>
                      <a:gd name="connsiteX18" fmla="*/ 6178061 w 7725508"/>
                      <a:gd name="connsiteY18" fmla="*/ 332154 h 502138"/>
                      <a:gd name="connsiteX19" fmla="*/ 6488723 w 7725508"/>
                      <a:gd name="connsiteY19" fmla="*/ 338015 h 502138"/>
                      <a:gd name="connsiteX20" fmla="*/ 6828692 w 7725508"/>
                      <a:gd name="connsiteY20" fmla="*/ 273538 h 502138"/>
                      <a:gd name="connsiteX21" fmla="*/ 7127631 w 7725508"/>
                      <a:gd name="connsiteY21" fmla="*/ 314569 h 502138"/>
                      <a:gd name="connsiteX22" fmla="*/ 7573108 w 7725508"/>
                      <a:gd name="connsiteY22" fmla="*/ 296985 h 502138"/>
                      <a:gd name="connsiteX23" fmla="*/ 7725508 w 7725508"/>
                      <a:gd name="connsiteY23" fmla="*/ 255954 h 502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7725508" h="502138">
                        <a:moveTo>
                          <a:pt x="0" y="502138"/>
                        </a:moveTo>
                        <a:cubicBezTo>
                          <a:pt x="117231" y="481134"/>
                          <a:pt x="234462" y="460131"/>
                          <a:pt x="322385" y="449385"/>
                        </a:cubicBezTo>
                        <a:cubicBezTo>
                          <a:pt x="410308" y="438639"/>
                          <a:pt x="433754" y="457199"/>
                          <a:pt x="527538" y="437661"/>
                        </a:cubicBezTo>
                        <a:cubicBezTo>
                          <a:pt x="621322" y="418123"/>
                          <a:pt x="720969" y="347785"/>
                          <a:pt x="885092" y="332154"/>
                        </a:cubicBezTo>
                        <a:cubicBezTo>
                          <a:pt x="1049215" y="316523"/>
                          <a:pt x="1354992" y="346808"/>
                          <a:pt x="1512277" y="343877"/>
                        </a:cubicBezTo>
                        <a:cubicBezTo>
                          <a:pt x="1669562" y="340946"/>
                          <a:pt x="1735015" y="318477"/>
                          <a:pt x="1828800" y="314569"/>
                        </a:cubicBezTo>
                        <a:cubicBezTo>
                          <a:pt x="1922585" y="310661"/>
                          <a:pt x="1978270" y="311639"/>
                          <a:pt x="2074985" y="320431"/>
                        </a:cubicBezTo>
                        <a:cubicBezTo>
                          <a:pt x="2171700" y="329223"/>
                          <a:pt x="2318238" y="370254"/>
                          <a:pt x="2409092" y="367323"/>
                        </a:cubicBezTo>
                        <a:cubicBezTo>
                          <a:pt x="2499946" y="364392"/>
                          <a:pt x="2561493" y="331177"/>
                          <a:pt x="2620108" y="302846"/>
                        </a:cubicBezTo>
                        <a:cubicBezTo>
                          <a:pt x="2678723" y="274515"/>
                          <a:pt x="2668955" y="239346"/>
                          <a:pt x="2760785" y="197338"/>
                        </a:cubicBezTo>
                        <a:cubicBezTo>
                          <a:pt x="2852615" y="155330"/>
                          <a:pt x="3048977" y="81084"/>
                          <a:pt x="3171092" y="50800"/>
                        </a:cubicBezTo>
                        <a:cubicBezTo>
                          <a:pt x="3293207" y="20516"/>
                          <a:pt x="3362569" y="0"/>
                          <a:pt x="3493477" y="15631"/>
                        </a:cubicBezTo>
                        <a:cubicBezTo>
                          <a:pt x="3624385" y="31262"/>
                          <a:pt x="3810977" y="125047"/>
                          <a:pt x="3956538" y="144585"/>
                        </a:cubicBezTo>
                        <a:cubicBezTo>
                          <a:pt x="4102099" y="164123"/>
                          <a:pt x="4266223" y="134815"/>
                          <a:pt x="4366846" y="132861"/>
                        </a:cubicBezTo>
                        <a:cubicBezTo>
                          <a:pt x="4467469" y="130907"/>
                          <a:pt x="4560277" y="132861"/>
                          <a:pt x="4560277" y="132861"/>
                        </a:cubicBezTo>
                        <a:cubicBezTo>
                          <a:pt x="4653085" y="131884"/>
                          <a:pt x="4794738" y="116254"/>
                          <a:pt x="4923692" y="127000"/>
                        </a:cubicBezTo>
                        <a:cubicBezTo>
                          <a:pt x="5052646" y="137746"/>
                          <a:pt x="5199185" y="168030"/>
                          <a:pt x="5334000" y="197338"/>
                        </a:cubicBezTo>
                        <a:cubicBezTo>
                          <a:pt x="5468815" y="226646"/>
                          <a:pt x="5591908" y="280377"/>
                          <a:pt x="5732585" y="302846"/>
                        </a:cubicBezTo>
                        <a:cubicBezTo>
                          <a:pt x="5873262" y="325315"/>
                          <a:pt x="6052038" y="326293"/>
                          <a:pt x="6178061" y="332154"/>
                        </a:cubicBezTo>
                        <a:cubicBezTo>
                          <a:pt x="6304084" y="338015"/>
                          <a:pt x="6380285" y="347784"/>
                          <a:pt x="6488723" y="338015"/>
                        </a:cubicBezTo>
                        <a:cubicBezTo>
                          <a:pt x="6597161" y="328246"/>
                          <a:pt x="6722207" y="277446"/>
                          <a:pt x="6828692" y="273538"/>
                        </a:cubicBezTo>
                        <a:cubicBezTo>
                          <a:pt x="6935177" y="269630"/>
                          <a:pt x="7003562" y="310661"/>
                          <a:pt x="7127631" y="314569"/>
                        </a:cubicBezTo>
                        <a:cubicBezTo>
                          <a:pt x="7251700" y="318477"/>
                          <a:pt x="7473462" y="306754"/>
                          <a:pt x="7573108" y="296985"/>
                        </a:cubicBezTo>
                        <a:cubicBezTo>
                          <a:pt x="7672754" y="287216"/>
                          <a:pt x="7699131" y="271585"/>
                          <a:pt x="7725508" y="255954"/>
                        </a:cubicBezTo>
                      </a:path>
                    </a:pathLst>
                  </a:custGeom>
                  <a:ln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291" name="Rectangle 71">
                    <a:extLst>
                      <a:ext uri="{FF2B5EF4-FFF2-40B4-BE49-F238E27FC236}">
                        <a16:creationId xmlns:a16="http://schemas.microsoft.com/office/drawing/2014/main" id="{6F966FB3-C856-41EB-8511-30E7E7C366C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00134" y="4523884"/>
                    <a:ext cx="131446" cy="1846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200" dirty="0" err="1">
                        <a:solidFill>
                          <a:srgbClr val="000000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rPr>
                      <a:t>tp</a:t>
                    </a:r>
                    <a:endParaRPr lang="en-US" sz="1200" dirty="0">
                      <a:solidFill>
                        <a:srgbClr val="000000"/>
                      </a:solidFill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93" name="Rectangle 292">
                    <a:extLst>
                      <a:ext uri="{FF2B5EF4-FFF2-40B4-BE49-F238E27FC236}">
                        <a16:creationId xmlns:a16="http://schemas.microsoft.com/office/drawing/2014/main" id="{6F7FDCCE-43D6-477D-917D-9184EEB2187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05339" y="4067953"/>
                    <a:ext cx="150682" cy="1846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rgbClr val="000000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rPr>
                      <a:t>BS</a:t>
                    </a:r>
                  </a:p>
                </p:txBody>
              </p:sp>
              <p:sp>
                <p:nvSpPr>
                  <p:cNvPr id="294" name="Rectangle 71">
                    <a:extLst>
                      <a:ext uri="{FF2B5EF4-FFF2-40B4-BE49-F238E27FC236}">
                        <a16:creationId xmlns:a16="http://schemas.microsoft.com/office/drawing/2014/main" id="{08DB1516-E28F-486E-94F1-82060FF02D9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845314" y="3921080"/>
                    <a:ext cx="137217" cy="1846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rgbClr val="000000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rPr>
                      <a:t>FS</a:t>
                    </a:r>
                  </a:p>
                </p:txBody>
              </p:sp>
              <p:sp>
                <p:nvSpPr>
                  <p:cNvPr id="296" name="Rectangle 71">
                    <a:extLst>
                      <a:ext uri="{FF2B5EF4-FFF2-40B4-BE49-F238E27FC236}">
                        <a16:creationId xmlns:a16="http://schemas.microsoft.com/office/drawing/2014/main" id="{AE223317-C071-4047-B34A-5D3E7C0A03D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96043" y="4061820"/>
                    <a:ext cx="137217" cy="1846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rgbClr val="000000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rPr>
                      <a:t>FS</a:t>
                    </a:r>
                  </a:p>
                </p:txBody>
              </p:sp>
              <p:sp>
                <p:nvSpPr>
                  <p:cNvPr id="297" name="Rectangle 71">
                    <a:extLst>
                      <a:ext uri="{FF2B5EF4-FFF2-40B4-BE49-F238E27FC236}">
                        <a16:creationId xmlns:a16="http://schemas.microsoft.com/office/drawing/2014/main" id="{6E96AEEF-E5C4-433D-89C0-04F1359E51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83377" y="3907543"/>
                    <a:ext cx="150682" cy="1846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200" dirty="0">
                        <a:solidFill>
                          <a:srgbClr val="000000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rPr>
                      <a:t>BS</a:t>
                    </a:r>
                  </a:p>
                </p:txBody>
              </p:sp>
            </p:grp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FCB420B8-8B64-4121-A25F-F3A5993A5CB0}"/>
                    </a:ext>
                  </a:extLst>
                </p:cNvPr>
                <p:cNvGrpSpPr/>
                <p:nvPr/>
              </p:nvGrpSpPr>
              <p:grpSpPr>
                <a:xfrm>
                  <a:off x="1569319" y="4351466"/>
                  <a:ext cx="3443744" cy="586292"/>
                  <a:chOff x="1569319" y="4351466"/>
                  <a:chExt cx="3443744" cy="586292"/>
                </a:xfrm>
              </p:grpSpPr>
              <p:cxnSp>
                <p:nvCxnSpPr>
                  <p:cNvPr id="448" name="Straight Connector 447">
                    <a:extLst>
                      <a:ext uri="{FF2B5EF4-FFF2-40B4-BE49-F238E27FC236}">
                        <a16:creationId xmlns:a16="http://schemas.microsoft.com/office/drawing/2014/main" id="{102DCC69-6D68-434D-BB3E-359FA9B518B1}"/>
                      </a:ext>
                    </a:extLst>
                  </p:cNvPr>
                  <p:cNvCxnSpPr/>
                  <p:nvPr/>
                </p:nvCxnSpPr>
                <p:spPr>
                  <a:xfrm>
                    <a:off x="1569319" y="4710324"/>
                    <a:ext cx="0" cy="194554"/>
                  </a:xfrm>
                  <a:prstGeom prst="line">
                    <a:avLst/>
                  </a:prstGeom>
                  <a:ln w="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9" name="Straight Arrow Connector 448">
                    <a:extLst>
                      <a:ext uri="{FF2B5EF4-FFF2-40B4-BE49-F238E27FC236}">
                        <a16:creationId xmlns:a16="http://schemas.microsoft.com/office/drawing/2014/main" id="{D61028F9-2A3F-4F37-A286-A3EDB3C46A2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73667" y="4817329"/>
                    <a:ext cx="3439396" cy="0"/>
                  </a:xfrm>
                  <a:prstGeom prst="straightConnector1">
                    <a:avLst/>
                  </a:prstGeom>
                  <a:ln w="0">
                    <a:solidFill>
                      <a:schemeClr val="tx1"/>
                    </a:solidFill>
                    <a:tailEnd type="arrow" w="sm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0" name="Straight Connector 449">
                    <a:extLst>
                      <a:ext uri="{FF2B5EF4-FFF2-40B4-BE49-F238E27FC236}">
                        <a16:creationId xmlns:a16="http://schemas.microsoft.com/office/drawing/2014/main" id="{0BEA77FD-C8D5-4A67-A3E1-75E2702DBB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012911" y="4351466"/>
                    <a:ext cx="0" cy="586292"/>
                  </a:xfrm>
                  <a:prstGeom prst="line">
                    <a:avLst/>
                  </a:prstGeom>
                  <a:ln w="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2B9FBDC-D7DB-49E8-B2AF-555A8AE64E1C}"/>
                    </a:ext>
                  </a:extLst>
                </p:cNvPr>
                <p:cNvSpPr txBox="1"/>
                <p:nvPr/>
              </p:nvSpPr>
              <p:spPr>
                <a:xfrm>
                  <a:off x="3012141" y="4808669"/>
                  <a:ext cx="39145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>
                      <a:latin typeface="+mj-lt"/>
                    </a:rPr>
                    <a:t>d</a:t>
                  </a:r>
                  <a:r>
                    <a:rPr lang="en-US" sz="1400" baseline="-25000">
                      <a:latin typeface="+mj-lt"/>
                    </a:rPr>
                    <a:t>KL</a:t>
                  </a:r>
                </a:p>
              </p:txBody>
            </p:sp>
          </p:grpSp>
          <p:sp>
            <p:nvSpPr>
              <p:cNvPr id="452" name="TextBox 451">
                <a:extLst>
                  <a:ext uri="{FF2B5EF4-FFF2-40B4-BE49-F238E27FC236}">
                    <a16:creationId xmlns:a16="http://schemas.microsoft.com/office/drawing/2014/main" id="{E057A50E-79E1-48C0-B4CC-B91E6DADCB2A}"/>
                  </a:ext>
                </a:extLst>
              </p:cNvPr>
              <p:cNvSpPr txBox="1"/>
              <p:nvPr/>
            </p:nvSpPr>
            <p:spPr>
              <a:xfrm>
                <a:off x="4442303" y="3804539"/>
                <a:ext cx="114967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w</a:t>
                </a:r>
                <a:r>
                  <a:rPr lang="en-US" baseline="-25000"/>
                  <a:t>kl</a:t>
                </a:r>
                <a:r>
                  <a:rPr lang="en-US"/>
                  <a:t> = 1/d</a:t>
                </a:r>
                <a:r>
                  <a:rPr lang="en-US" baseline="-25000"/>
                  <a:t>KL</a:t>
                </a:r>
              </a:p>
              <a:p>
                <a:endParaRPr lang="en-US"/>
              </a:p>
              <a:p>
                <a:r>
                  <a:rPr lang="en-US"/>
                  <a:t>n</a:t>
                </a:r>
                <a:r>
                  <a:rPr lang="en-US" baseline="-25000"/>
                  <a:t>KL </a:t>
                </a:r>
                <a:r>
                  <a:rPr lang="en-US"/>
                  <a:t>= 2</a:t>
                </a:r>
                <a:endParaRPr lang="en-US" baseline="-25000"/>
              </a:p>
              <a:p>
                <a:r>
                  <a:rPr lang="en-US"/>
                  <a:t>w</a:t>
                </a:r>
                <a:r>
                  <a:rPr lang="en-US" baseline="-25000"/>
                  <a:t>kl</a:t>
                </a:r>
                <a:r>
                  <a:rPr lang="en-US"/>
                  <a:t> = 1/2</a:t>
                </a:r>
                <a:endParaRPr lang="en-US" baseline="-250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55893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F1FECC-1E34-42F6-93E9-C97280415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886968"/>
            <a:ext cx="7886700" cy="5358814"/>
          </a:xfrm>
        </p:spPr>
        <p:txBody>
          <a:bodyPr/>
          <a:lstStyle/>
          <a:p>
            <a:r>
              <a:rPr lang="en-US" dirty="0"/>
              <a:t>E. Weights; 2. Horizontal</a:t>
            </a:r>
          </a:p>
          <a:p>
            <a:pPr lvl="1"/>
            <a:r>
              <a:rPr lang="en-US" dirty="0"/>
              <a:t>w = 1/(</a:t>
            </a:r>
            <a:r>
              <a:rPr lang="el-GR" dirty="0"/>
              <a:t>σ</a:t>
            </a:r>
            <a:r>
              <a:rPr lang="en-US" baseline="30000" dirty="0"/>
              <a:t>2</a:t>
            </a:r>
            <a:r>
              <a:rPr lang="en-US" dirty="0"/>
              <a:t>) = 1/(E</a:t>
            </a:r>
            <a:r>
              <a:rPr lang="en-US" baseline="30000" dirty="0"/>
              <a:t>2</a:t>
            </a:r>
            <a:r>
              <a:rPr lang="en-US" dirty="0"/>
              <a:t>)</a:t>
            </a:r>
            <a:endParaRPr lang="en-US" baseline="-25000" dirty="0"/>
          </a:p>
          <a:p>
            <a:pPr lvl="1"/>
            <a:endParaRPr lang="en-US" dirty="0"/>
          </a:p>
          <a:p>
            <a:pPr lvl="1"/>
            <a:r>
              <a:rPr lang="en-US" dirty="0"/>
              <a:t>Distances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Angles &amp; Directions</a:t>
            </a:r>
          </a:p>
          <a:p>
            <a:pPr lvl="1"/>
            <a:endParaRPr lang="en-US" dirty="0"/>
          </a:p>
        </p:txBody>
      </p:sp>
      <p:graphicFrame>
        <p:nvGraphicFramePr>
          <p:cNvPr id="351" name="Object 2">
            <a:extLst>
              <a:ext uri="{FF2B5EF4-FFF2-40B4-BE49-F238E27FC236}">
                <a16:creationId xmlns:a16="http://schemas.microsoft.com/office/drawing/2014/main" id="{9C56BD6A-B9E0-4D7C-806E-2E5AD53E744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36093840"/>
              </p:ext>
            </p:extLst>
          </p:nvPr>
        </p:nvGraphicFramePr>
        <p:xfrm>
          <a:off x="887244" y="2441643"/>
          <a:ext cx="2972828" cy="694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Equation" r:id="rId4" imgW="45415200" imgH="10668000" progId="Equation.DSMT4">
                  <p:embed/>
                </p:oleObj>
              </mc:Choice>
              <mc:Fallback>
                <p:oleObj name="Equation" r:id="rId4" imgW="45415200" imgH="106680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244" y="2441643"/>
                        <a:ext cx="2972828" cy="6949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2" name="Group 351">
            <a:extLst>
              <a:ext uri="{FF2B5EF4-FFF2-40B4-BE49-F238E27FC236}">
                <a16:creationId xmlns:a16="http://schemas.microsoft.com/office/drawing/2014/main" id="{7038ED16-65C2-4EC0-9B4A-55559A921073}"/>
              </a:ext>
            </a:extLst>
          </p:cNvPr>
          <p:cNvGrpSpPr/>
          <p:nvPr/>
        </p:nvGrpSpPr>
        <p:grpSpPr>
          <a:xfrm>
            <a:off x="5012092" y="3886060"/>
            <a:ext cx="2585897" cy="2183930"/>
            <a:chOff x="373788" y="3845470"/>
            <a:chExt cx="2585897" cy="2183930"/>
          </a:xfrm>
        </p:grpSpPr>
        <p:sp>
          <p:nvSpPr>
            <p:cNvPr id="353" name="Freeform 7">
              <a:extLst>
                <a:ext uri="{FF2B5EF4-FFF2-40B4-BE49-F238E27FC236}">
                  <a16:creationId xmlns:a16="http://schemas.microsoft.com/office/drawing/2014/main" id="{1E323B6A-ACD8-4B98-8163-AF486AA51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864" y="4053571"/>
              <a:ext cx="234950" cy="238125"/>
            </a:xfrm>
            <a:custGeom>
              <a:avLst/>
              <a:gdLst/>
              <a:ahLst/>
              <a:cxnLst>
                <a:cxn ang="0">
                  <a:pos x="633" y="319"/>
                </a:cxn>
                <a:cxn ang="0">
                  <a:pos x="606" y="189"/>
                </a:cxn>
                <a:cxn ang="0">
                  <a:pos x="527" y="81"/>
                </a:cxn>
                <a:cxn ang="0">
                  <a:pos x="412" y="14"/>
                </a:cxn>
                <a:cxn ang="0">
                  <a:pos x="280" y="0"/>
                </a:cxn>
                <a:cxn ang="0">
                  <a:pos x="153" y="42"/>
                </a:cxn>
                <a:cxn ang="0">
                  <a:pos x="54" y="131"/>
                </a:cxn>
                <a:cxn ang="0">
                  <a:pos x="0" y="252"/>
                </a:cxn>
                <a:cxn ang="0">
                  <a:pos x="0" y="386"/>
                </a:cxn>
                <a:cxn ang="0">
                  <a:pos x="54" y="507"/>
                </a:cxn>
                <a:cxn ang="0">
                  <a:pos x="153" y="596"/>
                </a:cxn>
                <a:cxn ang="0">
                  <a:pos x="280" y="638"/>
                </a:cxn>
                <a:cxn ang="0">
                  <a:pos x="412" y="624"/>
                </a:cxn>
                <a:cxn ang="0">
                  <a:pos x="527" y="557"/>
                </a:cxn>
                <a:cxn ang="0">
                  <a:pos x="606" y="449"/>
                </a:cxn>
                <a:cxn ang="0">
                  <a:pos x="633" y="319"/>
                </a:cxn>
              </a:cxnLst>
              <a:rect l="0" t="0" r="r" b="b"/>
              <a:pathLst>
                <a:path w="633" h="638">
                  <a:moveTo>
                    <a:pt x="633" y="319"/>
                  </a:moveTo>
                  <a:lnTo>
                    <a:pt x="606" y="189"/>
                  </a:lnTo>
                  <a:lnTo>
                    <a:pt x="527" y="81"/>
                  </a:lnTo>
                  <a:lnTo>
                    <a:pt x="412" y="14"/>
                  </a:lnTo>
                  <a:lnTo>
                    <a:pt x="280" y="0"/>
                  </a:lnTo>
                  <a:lnTo>
                    <a:pt x="153" y="42"/>
                  </a:lnTo>
                  <a:lnTo>
                    <a:pt x="54" y="131"/>
                  </a:lnTo>
                  <a:lnTo>
                    <a:pt x="0" y="252"/>
                  </a:lnTo>
                  <a:lnTo>
                    <a:pt x="0" y="386"/>
                  </a:lnTo>
                  <a:lnTo>
                    <a:pt x="54" y="507"/>
                  </a:lnTo>
                  <a:lnTo>
                    <a:pt x="153" y="596"/>
                  </a:lnTo>
                  <a:lnTo>
                    <a:pt x="280" y="638"/>
                  </a:lnTo>
                  <a:lnTo>
                    <a:pt x="412" y="624"/>
                  </a:lnTo>
                  <a:lnTo>
                    <a:pt x="527" y="557"/>
                  </a:lnTo>
                  <a:lnTo>
                    <a:pt x="606" y="449"/>
                  </a:lnTo>
                  <a:lnTo>
                    <a:pt x="633" y="319"/>
                  </a:lnTo>
                </a:path>
              </a:pathLst>
            </a:cu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354" name="Rectangle 26">
              <a:extLst>
                <a:ext uri="{FF2B5EF4-FFF2-40B4-BE49-F238E27FC236}">
                  <a16:creationId xmlns:a16="http://schemas.microsoft.com/office/drawing/2014/main" id="{A89C0E1D-AB68-4129-B1B6-F01B48B9E0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33" y="3845470"/>
              <a:ext cx="14747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+mj-lt"/>
                  <a:cs typeface="Times New Roman" pitchFamily="18" charset="0"/>
                </a:rPr>
                <a:t>E</a:t>
              </a:r>
              <a:r>
                <a:rPr kumimoji="0" lang="en-US" sz="1000" b="0" i="0" u="none" strike="noStrike" cap="none" normalizeH="0" baseline="-25000">
                  <a:ln>
                    <a:noFill/>
                  </a:ln>
                  <a:solidFill>
                    <a:srgbClr val="C00000"/>
                  </a:solidFill>
                  <a:effectLst/>
                  <a:latin typeface="+mj-lt"/>
                  <a:cs typeface="Times New Roman" pitchFamily="18" charset="0"/>
                </a:rPr>
                <a:t>BS</a:t>
              </a:r>
              <a:endParaRPr kumimoji="0" lang="en-US" sz="1000" b="0" i="0" u="none" strike="noStrike" cap="none" normalizeH="0" baseline="-2500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endParaRPr>
            </a:p>
          </p:txBody>
        </p:sp>
        <p:sp>
          <p:nvSpPr>
            <p:cNvPr id="355" name="Line 27">
              <a:extLst>
                <a:ext uri="{FF2B5EF4-FFF2-40B4-BE49-F238E27FC236}">
                  <a16:creationId xmlns:a16="http://schemas.microsoft.com/office/drawing/2014/main" id="{B8E752D3-58C3-4B9D-B737-6BAECCE7B3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4403" y="4171166"/>
              <a:ext cx="831456" cy="1274817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356" name="Line 28">
              <a:extLst>
                <a:ext uri="{FF2B5EF4-FFF2-40B4-BE49-F238E27FC236}">
                  <a16:creationId xmlns:a16="http://schemas.microsoft.com/office/drawing/2014/main" id="{D3FA6970-6936-478C-B92D-063913B88F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4402" y="5445984"/>
              <a:ext cx="1878012" cy="419100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357" name="Freeform 33">
              <a:extLst>
                <a:ext uri="{FF2B5EF4-FFF2-40B4-BE49-F238E27FC236}">
                  <a16:creationId xmlns:a16="http://schemas.microsoft.com/office/drawing/2014/main" id="{D88D67C0-7B91-4D3C-B7EC-22AD193F353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87090" y="4967297"/>
              <a:ext cx="265450" cy="619899"/>
            </a:xfrm>
            <a:custGeom>
              <a:avLst/>
              <a:gdLst/>
              <a:ahLst/>
              <a:cxnLst>
                <a:cxn ang="0">
                  <a:pos x="1392" y="3419"/>
                </a:cxn>
                <a:cxn ang="0">
                  <a:pos x="1458" y="2988"/>
                </a:cxn>
                <a:cxn ang="0">
                  <a:pos x="1466" y="2552"/>
                </a:cxn>
                <a:cxn ang="0">
                  <a:pos x="1415" y="2119"/>
                </a:cxn>
                <a:cxn ang="0">
                  <a:pos x="1306" y="1696"/>
                </a:cxn>
                <a:cxn ang="0">
                  <a:pos x="1142" y="1292"/>
                </a:cxn>
                <a:cxn ang="0">
                  <a:pos x="925" y="914"/>
                </a:cxn>
                <a:cxn ang="0">
                  <a:pos x="658" y="568"/>
                </a:cxn>
                <a:cxn ang="0">
                  <a:pos x="348" y="262"/>
                </a:cxn>
                <a:cxn ang="0">
                  <a:pos x="0" y="0"/>
                </a:cxn>
              </a:cxnLst>
              <a:rect l="0" t="0" r="r" b="b"/>
              <a:pathLst>
                <a:path w="1466" h="3419">
                  <a:moveTo>
                    <a:pt x="1392" y="3419"/>
                  </a:moveTo>
                  <a:lnTo>
                    <a:pt x="1458" y="2988"/>
                  </a:lnTo>
                  <a:lnTo>
                    <a:pt x="1466" y="2552"/>
                  </a:lnTo>
                  <a:lnTo>
                    <a:pt x="1415" y="2119"/>
                  </a:lnTo>
                  <a:lnTo>
                    <a:pt x="1306" y="1696"/>
                  </a:lnTo>
                  <a:lnTo>
                    <a:pt x="1142" y="1292"/>
                  </a:lnTo>
                  <a:lnTo>
                    <a:pt x="925" y="914"/>
                  </a:lnTo>
                  <a:lnTo>
                    <a:pt x="658" y="568"/>
                  </a:lnTo>
                  <a:lnTo>
                    <a:pt x="348" y="26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 type="arrow" w="sm" len="sm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358" name="Rectangle 37">
              <a:extLst>
                <a:ext uri="{FF2B5EF4-FFF2-40B4-BE49-F238E27FC236}">
                  <a16:creationId xmlns:a16="http://schemas.microsoft.com/office/drawing/2014/main" id="{6641A2E1-A4CC-46A9-B678-FDEE7B4B9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8621" y="5626651"/>
              <a:ext cx="14106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>
                  <a:ln>
                    <a:noFill/>
                  </a:ln>
                  <a:solidFill>
                    <a:srgbClr val="009900"/>
                  </a:solidFill>
                  <a:effectLst/>
                  <a:latin typeface="+mj-lt"/>
                  <a:cs typeface="Times New Roman" pitchFamily="18" charset="0"/>
                </a:rPr>
                <a:t>E</a:t>
              </a:r>
              <a:r>
                <a:rPr kumimoji="0" lang="en-US" sz="1000" b="0" i="0" u="none" strike="noStrike" cap="none" normalizeH="0" baseline="-25000">
                  <a:ln>
                    <a:noFill/>
                  </a:ln>
                  <a:solidFill>
                    <a:srgbClr val="009900"/>
                  </a:solidFill>
                  <a:effectLst/>
                  <a:latin typeface="+mj-lt"/>
                  <a:cs typeface="Times New Roman" pitchFamily="18" charset="0"/>
                </a:rPr>
                <a:t>FS</a:t>
              </a: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+mj-lt"/>
                <a:cs typeface="Times New Roman" pitchFamily="18" charset="0"/>
              </a:endParaRPr>
            </a:p>
          </p:txBody>
        </p:sp>
        <p:sp>
          <p:nvSpPr>
            <p:cNvPr id="359" name="Freeform 38">
              <a:extLst>
                <a:ext uri="{FF2B5EF4-FFF2-40B4-BE49-F238E27FC236}">
                  <a16:creationId xmlns:a16="http://schemas.microsoft.com/office/drawing/2014/main" id="{B8E3B59A-1CFF-44C5-A967-E3D464764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8602" y="5841271"/>
              <a:ext cx="47625" cy="47625"/>
            </a:xfrm>
            <a:custGeom>
              <a:avLst/>
              <a:gdLst/>
              <a:ahLst/>
              <a:cxnLst>
                <a:cxn ang="0">
                  <a:pos x="30" y="15"/>
                </a:cxn>
                <a:cxn ang="0">
                  <a:pos x="30" y="13"/>
                </a:cxn>
                <a:cxn ang="0">
                  <a:pos x="30" y="11"/>
                </a:cxn>
                <a:cxn ang="0">
                  <a:pos x="29" y="10"/>
                </a:cxn>
                <a:cxn ang="0">
                  <a:pos x="28" y="8"/>
                </a:cxn>
                <a:cxn ang="0">
                  <a:pos x="27" y="6"/>
                </a:cxn>
                <a:cxn ang="0">
                  <a:pos x="26" y="5"/>
                </a:cxn>
                <a:cxn ang="0">
                  <a:pos x="24" y="3"/>
                </a:cxn>
                <a:cxn ang="0">
                  <a:pos x="23" y="2"/>
                </a:cxn>
                <a:cxn ang="0">
                  <a:pos x="21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1" y="1"/>
                </a:cxn>
                <a:cxn ang="0">
                  <a:pos x="9" y="2"/>
                </a:cxn>
                <a:cxn ang="0">
                  <a:pos x="8" y="2"/>
                </a:cxn>
                <a:cxn ang="0">
                  <a:pos x="6" y="3"/>
                </a:cxn>
                <a:cxn ang="0">
                  <a:pos x="4" y="5"/>
                </a:cxn>
                <a:cxn ang="0">
                  <a:pos x="3" y="6"/>
                </a:cxn>
                <a:cxn ang="0">
                  <a:pos x="2" y="8"/>
                </a:cxn>
                <a:cxn ang="0">
                  <a:pos x="1" y="10"/>
                </a:cxn>
                <a:cxn ang="0">
                  <a:pos x="1" y="11"/>
                </a:cxn>
                <a:cxn ang="0">
                  <a:pos x="0" y="13"/>
                </a:cxn>
                <a:cxn ang="0">
                  <a:pos x="0" y="15"/>
                </a:cxn>
                <a:cxn ang="0">
                  <a:pos x="0" y="17"/>
                </a:cxn>
                <a:cxn ang="0">
                  <a:pos x="1" y="19"/>
                </a:cxn>
                <a:cxn ang="0">
                  <a:pos x="1" y="21"/>
                </a:cxn>
                <a:cxn ang="0">
                  <a:pos x="2" y="23"/>
                </a:cxn>
                <a:cxn ang="0">
                  <a:pos x="3" y="25"/>
                </a:cxn>
                <a:cxn ang="0">
                  <a:pos x="4" y="26"/>
                </a:cxn>
                <a:cxn ang="0">
                  <a:pos x="6" y="27"/>
                </a:cxn>
                <a:cxn ang="0">
                  <a:pos x="8" y="28"/>
                </a:cxn>
                <a:cxn ang="0">
                  <a:pos x="9" y="29"/>
                </a:cxn>
                <a:cxn ang="0">
                  <a:pos x="11" y="30"/>
                </a:cxn>
                <a:cxn ang="0">
                  <a:pos x="13" y="30"/>
                </a:cxn>
                <a:cxn ang="0">
                  <a:pos x="15" y="30"/>
                </a:cxn>
                <a:cxn ang="0">
                  <a:pos x="17" y="30"/>
                </a:cxn>
                <a:cxn ang="0">
                  <a:pos x="19" y="30"/>
                </a:cxn>
                <a:cxn ang="0">
                  <a:pos x="21" y="29"/>
                </a:cxn>
                <a:cxn ang="0">
                  <a:pos x="23" y="28"/>
                </a:cxn>
                <a:cxn ang="0">
                  <a:pos x="24" y="27"/>
                </a:cxn>
                <a:cxn ang="0">
                  <a:pos x="26" y="26"/>
                </a:cxn>
                <a:cxn ang="0">
                  <a:pos x="27" y="25"/>
                </a:cxn>
                <a:cxn ang="0">
                  <a:pos x="28" y="23"/>
                </a:cxn>
                <a:cxn ang="0">
                  <a:pos x="29" y="21"/>
                </a:cxn>
                <a:cxn ang="0">
                  <a:pos x="30" y="19"/>
                </a:cxn>
                <a:cxn ang="0">
                  <a:pos x="30" y="17"/>
                </a:cxn>
              </a:cxnLst>
              <a:rect l="0" t="0" r="r" b="b"/>
              <a:pathLst>
                <a:path w="30" h="30">
                  <a:moveTo>
                    <a:pt x="30" y="16"/>
                  </a:moveTo>
                  <a:lnTo>
                    <a:pt x="30" y="15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29" y="11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8" y="7"/>
                  </a:lnTo>
                  <a:lnTo>
                    <a:pt x="27" y="6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5" y="4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5" y="27"/>
                  </a:lnTo>
                  <a:lnTo>
                    <a:pt x="6" y="27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29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1" y="30"/>
                  </a:lnTo>
                  <a:lnTo>
                    <a:pt x="12" y="30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5" y="30"/>
                  </a:lnTo>
                  <a:lnTo>
                    <a:pt x="16" y="30"/>
                  </a:lnTo>
                  <a:lnTo>
                    <a:pt x="17" y="30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20" y="29"/>
                  </a:lnTo>
                  <a:lnTo>
                    <a:pt x="21" y="29"/>
                  </a:lnTo>
                  <a:lnTo>
                    <a:pt x="22" y="29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24" y="27"/>
                  </a:lnTo>
                  <a:lnTo>
                    <a:pt x="25" y="27"/>
                  </a:lnTo>
                  <a:lnTo>
                    <a:pt x="26" y="26"/>
                  </a:lnTo>
                  <a:lnTo>
                    <a:pt x="27" y="25"/>
                  </a:lnTo>
                  <a:lnTo>
                    <a:pt x="27" y="25"/>
                  </a:lnTo>
                  <a:lnTo>
                    <a:pt x="28" y="24"/>
                  </a:lnTo>
                  <a:lnTo>
                    <a:pt x="28" y="23"/>
                  </a:lnTo>
                  <a:lnTo>
                    <a:pt x="29" y="22"/>
                  </a:lnTo>
                  <a:lnTo>
                    <a:pt x="29" y="21"/>
                  </a:lnTo>
                  <a:lnTo>
                    <a:pt x="29" y="20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360" name="Freeform 40">
              <a:extLst>
                <a:ext uri="{FF2B5EF4-FFF2-40B4-BE49-F238E27FC236}">
                  <a16:creationId xmlns:a16="http://schemas.microsoft.com/office/drawing/2014/main" id="{605594A9-91DE-4FD3-93C3-757BC8C43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939" y="4148821"/>
              <a:ext cx="47625" cy="47625"/>
            </a:xfrm>
            <a:custGeom>
              <a:avLst/>
              <a:gdLst/>
              <a:ahLst/>
              <a:cxnLst>
                <a:cxn ang="0">
                  <a:pos x="30" y="15"/>
                </a:cxn>
                <a:cxn ang="0">
                  <a:pos x="30" y="13"/>
                </a:cxn>
                <a:cxn ang="0">
                  <a:pos x="30" y="11"/>
                </a:cxn>
                <a:cxn ang="0">
                  <a:pos x="29" y="9"/>
                </a:cxn>
                <a:cxn ang="0">
                  <a:pos x="28" y="8"/>
                </a:cxn>
                <a:cxn ang="0">
                  <a:pos x="27" y="6"/>
                </a:cxn>
                <a:cxn ang="0">
                  <a:pos x="26" y="5"/>
                </a:cxn>
                <a:cxn ang="0">
                  <a:pos x="24" y="3"/>
                </a:cxn>
                <a:cxn ang="0">
                  <a:pos x="23" y="2"/>
                </a:cxn>
                <a:cxn ang="0">
                  <a:pos x="21" y="1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1"/>
                </a:cxn>
                <a:cxn ang="0">
                  <a:pos x="10" y="1"/>
                </a:cxn>
                <a:cxn ang="0">
                  <a:pos x="8" y="2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3" y="6"/>
                </a:cxn>
                <a:cxn ang="0">
                  <a:pos x="2" y="8"/>
                </a:cxn>
                <a:cxn ang="0">
                  <a:pos x="1" y="9"/>
                </a:cxn>
                <a:cxn ang="0">
                  <a:pos x="1" y="11"/>
                </a:cxn>
                <a:cxn ang="0">
                  <a:pos x="1" y="13"/>
                </a:cxn>
                <a:cxn ang="0">
                  <a:pos x="0" y="15"/>
                </a:cxn>
                <a:cxn ang="0">
                  <a:pos x="1" y="17"/>
                </a:cxn>
                <a:cxn ang="0">
                  <a:pos x="1" y="19"/>
                </a:cxn>
                <a:cxn ang="0">
                  <a:pos x="1" y="21"/>
                </a:cxn>
                <a:cxn ang="0">
                  <a:pos x="2" y="23"/>
                </a:cxn>
                <a:cxn ang="0">
                  <a:pos x="3" y="24"/>
                </a:cxn>
                <a:cxn ang="0">
                  <a:pos x="5" y="26"/>
                </a:cxn>
                <a:cxn ang="0">
                  <a:pos x="6" y="27"/>
                </a:cxn>
                <a:cxn ang="0">
                  <a:pos x="8" y="28"/>
                </a:cxn>
                <a:cxn ang="0">
                  <a:pos x="10" y="29"/>
                </a:cxn>
                <a:cxn ang="0">
                  <a:pos x="12" y="30"/>
                </a:cxn>
                <a:cxn ang="0">
                  <a:pos x="13" y="30"/>
                </a:cxn>
                <a:cxn ang="0">
                  <a:pos x="15" y="30"/>
                </a:cxn>
                <a:cxn ang="0">
                  <a:pos x="17" y="30"/>
                </a:cxn>
                <a:cxn ang="0">
                  <a:pos x="19" y="30"/>
                </a:cxn>
                <a:cxn ang="0">
                  <a:pos x="21" y="29"/>
                </a:cxn>
                <a:cxn ang="0">
                  <a:pos x="23" y="28"/>
                </a:cxn>
                <a:cxn ang="0">
                  <a:pos x="24" y="27"/>
                </a:cxn>
                <a:cxn ang="0">
                  <a:pos x="26" y="26"/>
                </a:cxn>
                <a:cxn ang="0">
                  <a:pos x="27" y="24"/>
                </a:cxn>
                <a:cxn ang="0">
                  <a:pos x="28" y="23"/>
                </a:cxn>
                <a:cxn ang="0">
                  <a:pos x="29" y="21"/>
                </a:cxn>
                <a:cxn ang="0">
                  <a:pos x="30" y="19"/>
                </a:cxn>
                <a:cxn ang="0">
                  <a:pos x="30" y="17"/>
                </a:cxn>
              </a:cxnLst>
              <a:rect l="0" t="0" r="r" b="b"/>
              <a:pathLst>
                <a:path w="30" h="30">
                  <a:moveTo>
                    <a:pt x="30" y="16"/>
                  </a:moveTo>
                  <a:lnTo>
                    <a:pt x="30" y="15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9" y="9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8" y="7"/>
                  </a:lnTo>
                  <a:lnTo>
                    <a:pt x="27" y="6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5" y="4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4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5" y="30"/>
                  </a:lnTo>
                  <a:lnTo>
                    <a:pt x="16" y="30"/>
                  </a:lnTo>
                  <a:lnTo>
                    <a:pt x="17" y="30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20" y="29"/>
                  </a:lnTo>
                  <a:lnTo>
                    <a:pt x="21" y="29"/>
                  </a:lnTo>
                  <a:lnTo>
                    <a:pt x="22" y="28"/>
                  </a:lnTo>
                  <a:lnTo>
                    <a:pt x="23" y="28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5" y="26"/>
                  </a:lnTo>
                  <a:lnTo>
                    <a:pt x="26" y="26"/>
                  </a:lnTo>
                  <a:lnTo>
                    <a:pt x="27" y="25"/>
                  </a:lnTo>
                  <a:lnTo>
                    <a:pt x="27" y="24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9" y="22"/>
                  </a:lnTo>
                  <a:lnTo>
                    <a:pt x="29" y="21"/>
                  </a:lnTo>
                  <a:lnTo>
                    <a:pt x="30" y="20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361" name="Freeform 42">
              <a:extLst>
                <a:ext uri="{FF2B5EF4-FFF2-40B4-BE49-F238E27FC236}">
                  <a16:creationId xmlns:a16="http://schemas.microsoft.com/office/drawing/2014/main" id="{5EDF3D60-00CE-49C1-97BE-96EC3DB03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590" y="5422171"/>
              <a:ext cx="47625" cy="47625"/>
            </a:xfrm>
            <a:custGeom>
              <a:avLst/>
              <a:gdLst/>
              <a:ahLst/>
              <a:cxnLst>
                <a:cxn ang="0">
                  <a:pos x="30" y="15"/>
                </a:cxn>
                <a:cxn ang="0">
                  <a:pos x="30" y="13"/>
                </a:cxn>
                <a:cxn ang="0">
                  <a:pos x="30" y="11"/>
                </a:cxn>
                <a:cxn ang="0">
                  <a:pos x="29" y="9"/>
                </a:cxn>
                <a:cxn ang="0">
                  <a:pos x="28" y="8"/>
                </a:cxn>
                <a:cxn ang="0">
                  <a:pos x="27" y="6"/>
                </a:cxn>
                <a:cxn ang="0">
                  <a:pos x="26" y="5"/>
                </a:cxn>
                <a:cxn ang="0">
                  <a:pos x="24" y="3"/>
                </a:cxn>
                <a:cxn ang="0">
                  <a:pos x="23" y="2"/>
                </a:cxn>
                <a:cxn ang="0">
                  <a:pos x="21" y="1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1" y="1"/>
                </a:cxn>
                <a:cxn ang="0">
                  <a:pos x="9" y="1"/>
                </a:cxn>
                <a:cxn ang="0">
                  <a:pos x="8" y="2"/>
                </a:cxn>
                <a:cxn ang="0">
                  <a:pos x="6" y="3"/>
                </a:cxn>
                <a:cxn ang="0">
                  <a:pos x="4" y="5"/>
                </a:cxn>
                <a:cxn ang="0">
                  <a:pos x="3" y="6"/>
                </a:cxn>
                <a:cxn ang="0">
                  <a:pos x="2" y="8"/>
                </a:cxn>
                <a:cxn ang="0">
                  <a:pos x="1" y="9"/>
                </a:cxn>
                <a:cxn ang="0">
                  <a:pos x="1" y="11"/>
                </a:cxn>
                <a:cxn ang="0">
                  <a:pos x="0" y="13"/>
                </a:cxn>
                <a:cxn ang="0">
                  <a:pos x="0" y="15"/>
                </a:cxn>
                <a:cxn ang="0">
                  <a:pos x="0" y="17"/>
                </a:cxn>
                <a:cxn ang="0">
                  <a:pos x="1" y="19"/>
                </a:cxn>
                <a:cxn ang="0">
                  <a:pos x="1" y="21"/>
                </a:cxn>
                <a:cxn ang="0">
                  <a:pos x="2" y="23"/>
                </a:cxn>
                <a:cxn ang="0">
                  <a:pos x="3" y="24"/>
                </a:cxn>
                <a:cxn ang="0">
                  <a:pos x="4" y="26"/>
                </a:cxn>
                <a:cxn ang="0">
                  <a:pos x="6" y="27"/>
                </a:cxn>
                <a:cxn ang="0">
                  <a:pos x="8" y="28"/>
                </a:cxn>
                <a:cxn ang="0">
                  <a:pos x="9" y="29"/>
                </a:cxn>
                <a:cxn ang="0">
                  <a:pos x="11" y="30"/>
                </a:cxn>
                <a:cxn ang="0">
                  <a:pos x="13" y="30"/>
                </a:cxn>
                <a:cxn ang="0">
                  <a:pos x="15" y="30"/>
                </a:cxn>
                <a:cxn ang="0">
                  <a:pos x="17" y="30"/>
                </a:cxn>
                <a:cxn ang="0">
                  <a:pos x="19" y="30"/>
                </a:cxn>
                <a:cxn ang="0">
                  <a:pos x="21" y="29"/>
                </a:cxn>
                <a:cxn ang="0">
                  <a:pos x="23" y="28"/>
                </a:cxn>
                <a:cxn ang="0">
                  <a:pos x="24" y="27"/>
                </a:cxn>
                <a:cxn ang="0">
                  <a:pos x="26" y="26"/>
                </a:cxn>
                <a:cxn ang="0">
                  <a:pos x="27" y="24"/>
                </a:cxn>
                <a:cxn ang="0">
                  <a:pos x="28" y="23"/>
                </a:cxn>
                <a:cxn ang="0">
                  <a:pos x="29" y="21"/>
                </a:cxn>
                <a:cxn ang="0">
                  <a:pos x="30" y="19"/>
                </a:cxn>
                <a:cxn ang="0">
                  <a:pos x="30" y="17"/>
                </a:cxn>
              </a:cxnLst>
              <a:rect l="0" t="0" r="r" b="b"/>
              <a:pathLst>
                <a:path w="30" h="30">
                  <a:moveTo>
                    <a:pt x="30" y="16"/>
                  </a:moveTo>
                  <a:lnTo>
                    <a:pt x="30" y="15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8" y="9"/>
                  </a:lnTo>
                  <a:lnTo>
                    <a:pt x="28" y="8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5" y="4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5" y="26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8" y="28"/>
                  </a:lnTo>
                  <a:lnTo>
                    <a:pt x="8" y="29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1" y="30"/>
                  </a:lnTo>
                  <a:lnTo>
                    <a:pt x="12" y="30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5" y="30"/>
                  </a:lnTo>
                  <a:lnTo>
                    <a:pt x="16" y="30"/>
                  </a:lnTo>
                  <a:lnTo>
                    <a:pt x="17" y="30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20" y="29"/>
                  </a:lnTo>
                  <a:lnTo>
                    <a:pt x="21" y="29"/>
                  </a:lnTo>
                  <a:lnTo>
                    <a:pt x="22" y="29"/>
                  </a:lnTo>
                  <a:lnTo>
                    <a:pt x="23" y="28"/>
                  </a:lnTo>
                  <a:lnTo>
                    <a:pt x="23" y="27"/>
                  </a:lnTo>
                  <a:lnTo>
                    <a:pt x="24" y="27"/>
                  </a:lnTo>
                  <a:lnTo>
                    <a:pt x="25" y="26"/>
                  </a:lnTo>
                  <a:lnTo>
                    <a:pt x="26" y="26"/>
                  </a:lnTo>
                  <a:lnTo>
                    <a:pt x="26" y="25"/>
                  </a:lnTo>
                  <a:lnTo>
                    <a:pt x="27" y="24"/>
                  </a:lnTo>
                  <a:lnTo>
                    <a:pt x="27" y="24"/>
                  </a:lnTo>
                  <a:lnTo>
                    <a:pt x="28" y="23"/>
                  </a:lnTo>
                  <a:lnTo>
                    <a:pt x="28" y="22"/>
                  </a:lnTo>
                  <a:lnTo>
                    <a:pt x="29" y="21"/>
                  </a:lnTo>
                  <a:lnTo>
                    <a:pt x="29" y="20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362" name="Freeform 43">
              <a:extLst>
                <a:ext uri="{FF2B5EF4-FFF2-40B4-BE49-F238E27FC236}">
                  <a16:creationId xmlns:a16="http://schemas.microsoft.com/office/drawing/2014/main" id="{A737FD03-EE6A-4CCE-956F-999FA8BB9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590" y="5422171"/>
              <a:ext cx="47625" cy="47625"/>
            </a:xfrm>
            <a:custGeom>
              <a:avLst/>
              <a:gdLst/>
              <a:ahLst/>
              <a:cxnLst>
                <a:cxn ang="0">
                  <a:pos x="128" y="60"/>
                </a:cxn>
                <a:cxn ang="0">
                  <a:pos x="127" y="52"/>
                </a:cxn>
                <a:cxn ang="0">
                  <a:pos x="125" y="44"/>
                </a:cxn>
                <a:cxn ang="0">
                  <a:pos x="121" y="36"/>
                </a:cxn>
                <a:cxn ang="0">
                  <a:pos x="117" y="29"/>
                </a:cxn>
                <a:cxn ang="0">
                  <a:pos x="112" y="22"/>
                </a:cxn>
                <a:cxn ang="0">
                  <a:pos x="106" y="16"/>
                </a:cxn>
                <a:cxn ang="0">
                  <a:pos x="100" y="11"/>
                </a:cxn>
                <a:cxn ang="0">
                  <a:pos x="92" y="7"/>
                </a:cxn>
                <a:cxn ang="0">
                  <a:pos x="85" y="4"/>
                </a:cxn>
                <a:cxn ang="0">
                  <a:pos x="76" y="1"/>
                </a:cxn>
                <a:cxn ang="0">
                  <a:pos x="68" y="0"/>
                </a:cxn>
                <a:cxn ang="0">
                  <a:pos x="60" y="0"/>
                </a:cxn>
                <a:cxn ang="0">
                  <a:pos x="51" y="1"/>
                </a:cxn>
                <a:cxn ang="0">
                  <a:pos x="43" y="4"/>
                </a:cxn>
                <a:cxn ang="0">
                  <a:pos x="36" y="7"/>
                </a:cxn>
                <a:cxn ang="0">
                  <a:pos x="28" y="11"/>
                </a:cxn>
                <a:cxn ang="0">
                  <a:pos x="22" y="16"/>
                </a:cxn>
                <a:cxn ang="0">
                  <a:pos x="16" y="22"/>
                </a:cxn>
                <a:cxn ang="0">
                  <a:pos x="11" y="29"/>
                </a:cxn>
                <a:cxn ang="0">
                  <a:pos x="7" y="36"/>
                </a:cxn>
                <a:cxn ang="0">
                  <a:pos x="3" y="44"/>
                </a:cxn>
                <a:cxn ang="0">
                  <a:pos x="1" y="52"/>
                </a:cxn>
                <a:cxn ang="0">
                  <a:pos x="0" y="60"/>
                </a:cxn>
                <a:cxn ang="0">
                  <a:pos x="0" y="68"/>
                </a:cxn>
                <a:cxn ang="0">
                  <a:pos x="1" y="77"/>
                </a:cxn>
                <a:cxn ang="0">
                  <a:pos x="3" y="85"/>
                </a:cxn>
                <a:cxn ang="0">
                  <a:pos x="7" y="93"/>
                </a:cxn>
                <a:cxn ang="0">
                  <a:pos x="11" y="100"/>
                </a:cxn>
                <a:cxn ang="0">
                  <a:pos x="16" y="106"/>
                </a:cxn>
                <a:cxn ang="0">
                  <a:pos x="22" y="112"/>
                </a:cxn>
                <a:cxn ang="0">
                  <a:pos x="28" y="117"/>
                </a:cxn>
                <a:cxn ang="0">
                  <a:pos x="36" y="122"/>
                </a:cxn>
                <a:cxn ang="0">
                  <a:pos x="43" y="125"/>
                </a:cxn>
                <a:cxn ang="0">
                  <a:pos x="51" y="127"/>
                </a:cxn>
                <a:cxn ang="0">
                  <a:pos x="60" y="128"/>
                </a:cxn>
                <a:cxn ang="0">
                  <a:pos x="68" y="128"/>
                </a:cxn>
                <a:cxn ang="0">
                  <a:pos x="76" y="127"/>
                </a:cxn>
                <a:cxn ang="0">
                  <a:pos x="85" y="125"/>
                </a:cxn>
                <a:cxn ang="0">
                  <a:pos x="92" y="122"/>
                </a:cxn>
                <a:cxn ang="0">
                  <a:pos x="100" y="117"/>
                </a:cxn>
                <a:cxn ang="0">
                  <a:pos x="106" y="112"/>
                </a:cxn>
                <a:cxn ang="0">
                  <a:pos x="112" y="106"/>
                </a:cxn>
                <a:cxn ang="0">
                  <a:pos x="117" y="100"/>
                </a:cxn>
                <a:cxn ang="0">
                  <a:pos x="121" y="93"/>
                </a:cxn>
                <a:cxn ang="0">
                  <a:pos x="125" y="85"/>
                </a:cxn>
                <a:cxn ang="0">
                  <a:pos x="127" y="77"/>
                </a:cxn>
                <a:cxn ang="0">
                  <a:pos x="128" y="68"/>
                </a:cxn>
              </a:cxnLst>
              <a:rect l="0" t="0" r="r" b="b"/>
              <a:pathLst>
                <a:path w="128" h="128">
                  <a:moveTo>
                    <a:pt x="128" y="64"/>
                  </a:moveTo>
                  <a:lnTo>
                    <a:pt x="128" y="60"/>
                  </a:lnTo>
                  <a:lnTo>
                    <a:pt x="128" y="56"/>
                  </a:lnTo>
                  <a:lnTo>
                    <a:pt x="127" y="52"/>
                  </a:lnTo>
                  <a:lnTo>
                    <a:pt x="126" y="48"/>
                  </a:lnTo>
                  <a:lnTo>
                    <a:pt x="125" y="44"/>
                  </a:lnTo>
                  <a:lnTo>
                    <a:pt x="123" y="40"/>
                  </a:lnTo>
                  <a:lnTo>
                    <a:pt x="121" y="36"/>
                  </a:lnTo>
                  <a:lnTo>
                    <a:pt x="119" y="32"/>
                  </a:lnTo>
                  <a:lnTo>
                    <a:pt x="117" y="29"/>
                  </a:lnTo>
                  <a:lnTo>
                    <a:pt x="115" y="25"/>
                  </a:lnTo>
                  <a:lnTo>
                    <a:pt x="112" y="22"/>
                  </a:lnTo>
                  <a:lnTo>
                    <a:pt x="109" y="19"/>
                  </a:lnTo>
                  <a:lnTo>
                    <a:pt x="106" y="16"/>
                  </a:lnTo>
                  <a:lnTo>
                    <a:pt x="103" y="13"/>
                  </a:lnTo>
                  <a:lnTo>
                    <a:pt x="100" y="11"/>
                  </a:lnTo>
                  <a:lnTo>
                    <a:pt x="96" y="9"/>
                  </a:lnTo>
                  <a:lnTo>
                    <a:pt x="92" y="7"/>
                  </a:lnTo>
                  <a:lnTo>
                    <a:pt x="88" y="5"/>
                  </a:lnTo>
                  <a:lnTo>
                    <a:pt x="85" y="4"/>
                  </a:lnTo>
                  <a:lnTo>
                    <a:pt x="81" y="2"/>
                  </a:lnTo>
                  <a:lnTo>
                    <a:pt x="76" y="1"/>
                  </a:lnTo>
                  <a:lnTo>
                    <a:pt x="72" y="1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56" y="1"/>
                  </a:lnTo>
                  <a:lnTo>
                    <a:pt x="51" y="1"/>
                  </a:lnTo>
                  <a:lnTo>
                    <a:pt x="47" y="2"/>
                  </a:lnTo>
                  <a:lnTo>
                    <a:pt x="43" y="4"/>
                  </a:lnTo>
                  <a:lnTo>
                    <a:pt x="39" y="5"/>
                  </a:lnTo>
                  <a:lnTo>
                    <a:pt x="36" y="7"/>
                  </a:lnTo>
                  <a:lnTo>
                    <a:pt x="32" y="9"/>
                  </a:lnTo>
                  <a:lnTo>
                    <a:pt x="28" y="11"/>
                  </a:lnTo>
                  <a:lnTo>
                    <a:pt x="25" y="13"/>
                  </a:lnTo>
                  <a:lnTo>
                    <a:pt x="22" y="16"/>
                  </a:lnTo>
                  <a:lnTo>
                    <a:pt x="19" y="19"/>
                  </a:lnTo>
                  <a:lnTo>
                    <a:pt x="16" y="22"/>
                  </a:lnTo>
                  <a:lnTo>
                    <a:pt x="13" y="25"/>
                  </a:lnTo>
                  <a:lnTo>
                    <a:pt x="11" y="29"/>
                  </a:lnTo>
                  <a:lnTo>
                    <a:pt x="8" y="32"/>
                  </a:lnTo>
                  <a:lnTo>
                    <a:pt x="7" y="36"/>
                  </a:lnTo>
                  <a:lnTo>
                    <a:pt x="5" y="40"/>
                  </a:lnTo>
                  <a:lnTo>
                    <a:pt x="3" y="44"/>
                  </a:lnTo>
                  <a:lnTo>
                    <a:pt x="2" y="48"/>
                  </a:lnTo>
                  <a:lnTo>
                    <a:pt x="1" y="52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1" y="77"/>
                  </a:lnTo>
                  <a:lnTo>
                    <a:pt x="2" y="81"/>
                  </a:lnTo>
                  <a:lnTo>
                    <a:pt x="3" y="85"/>
                  </a:lnTo>
                  <a:lnTo>
                    <a:pt x="5" y="89"/>
                  </a:lnTo>
                  <a:lnTo>
                    <a:pt x="7" y="93"/>
                  </a:lnTo>
                  <a:lnTo>
                    <a:pt x="8" y="96"/>
                  </a:lnTo>
                  <a:lnTo>
                    <a:pt x="11" y="100"/>
                  </a:lnTo>
                  <a:lnTo>
                    <a:pt x="13" y="103"/>
                  </a:lnTo>
                  <a:lnTo>
                    <a:pt x="16" y="106"/>
                  </a:lnTo>
                  <a:lnTo>
                    <a:pt x="19" y="110"/>
                  </a:lnTo>
                  <a:lnTo>
                    <a:pt x="22" y="112"/>
                  </a:lnTo>
                  <a:lnTo>
                    <a:pt x="25" y="115"/>
                  </a:lnTo>
                  <a:lnTo>
                    <a:pt x="28" y="117"/>
                  </a:lnTo>
                  <a:lnTo>
                    <a:pt x="32" y="120"/>
                  </a:lnTo>
                  <a:lnTo>
                    <a:pt x="36" y="122"/>
                  </a:lnTo>
                  <a:lnTo>
                    <a:pt x="39" y="123"/>
                  </a:lnTo>
                  <a:lnTo>
                    <a:pt x="43" y="125"/>
                  </a:lnTo>
                  <a:lnTo>
                    <a:pt x="47" y="126"/>
                  </a:lnTo>
                  <a:lnTo>
                    <a:pt x="51" y="127"/>
                  </a:lnTo>
                  <a:lnTo>
                    <a:pt x="56" y="128"/>
                  </a:lnTo>
                  <a:lnTo>
                    <a:pt x="60" y="128"/>
                  </a:lnTo>
                  <a:lnTo>
                    <a:pt x="64" y="128"/>
                  </a:lnTo>
                  <a:lnTo>
                    <a:pt x="68" y="128"/>
                  </a:lnTo>
                  <a:lnTo>
                    <a:pt x="72" y="128"/>
                  </a:lnTo>
                  <a:lnTo>
                    <a:pt x="76" y="127"/>
                  </a:lnTo>
                  <a:lnTo>
                    <a:pt x="81" y="126"/>
                  </a:lnTo>
                  <a:lnTo>
                    <a:pt x="85" y="125"/>
                  </a:lnTo>
                  <a:lnTo>
                    <a:pt x="88" y="123"/>
                  </a:lnTo>
                  <a:lnTo>
                    <a:pt x="92" y="122"/>
                  </a:lnTo>
                  <a:lnTo>
                    <a:pt x="96" y="120"/>
                  </a:lnTo>
                  <a:lnTo>
                    <a:pt x="100" y="117"/>
                  </a:lnTo>
                  <a:lnTo>
                    <a:pt x="103" y="115"/>
                  </a:lnTo>
                  <a:lnTo>
                    <a:pt x="106" y="112"/>
                  </a:lnTo>
                  <a:lnTo>
                    <a:pt x="109" y="110"/>
                  </a:lnTo>
                  <a:lnTo>
                    <a:pt x="112" y="106"/>
                  </a:lnTo>
                  <a:lnTo>
                    <a:pt x="115" y="103"/>
                  </a:lnTo>
                  <a:lnTo>
                    <a:pt x="117" y="100"/>
                  </a:lnTo>
                  <a:lnTo>
                    <a:pt x="119" y="96"/>
                  </a:lnTo>
                  <a:lnTo>
                    <a:pt x="121" y="93"/>
                  </a:lnTo>
                  <a:lnTo>
                    <a:pt x="123" y="89"/>
                  </a:lnTo>
                  <a:lnTo>
                    <a:pt x="125" y="85"/>
                  </a:lnTo>
                  <a:lnTo>
                    <a:pt x="126" y="81"/>
                  </a:lnTo>
                  <a:lnTo>
                    <a:pt x="127" y="77"/>
                  </a:lnTo>
                  <a:lnTo>
                    <a:pt x="128" y="73"/>
                  </a:lnTo>
                  <a:lnTo>
                    <a:pt x="128" y="68"/>
                  </a:lnTo>
                  <a:lnTo>
                    <a:pt x="128" y="64"/>
                  </a:lnTo>
                </a:path>
              </a:pathLst>
            </a:cu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363" name="Freeform 44">
              <a:extLst>
                <a:ext uri="{FF2B5EF4-FFF2-40B4-BE49-F238E27FC236}">
                  <a16:creationId xmlns:a16="http://schemas.microsoft.com/office/drawing/2014/main" id="{99105055-6C4F-4931-9660-32E5927DE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527" y="5747609"/>
              <a:ext cx="234950" cy="236538"/>
            </a:xfrm>
            <a:custGeom>
              <a:avLst/>
              <a:gdLst/>
              <a:ahLst/>
              <a:cxnLst>
                <a:cxn ang="0">
                  <a:pos x="634" y="319"/>
                </a:cxn>
                <a:cxn ang="0">
                  <a:pos x="606" y="188"/>
                </a:cxn>
                <a:cxn ang="0">
                  <a:pos x="528" y="81"/>
                </a:cxn>
                <a:cxn ang="0">
                  <a:pos x="413" y="14"/>
                </a:cxn>
                <a:cxn ang="0">
                  <a:pos x="280" y="0"/>
                </a:cxn>
                <a:cxn ang="0">
                  <a:pos x="153" y="41"/>
                </a:cxn>
                <a:cxn ang="0">
                  <a:pos x="54" y="130"/>
                </a:cxn>
                <a:cxn ang="0">
                  <a:pos x="0" y="252"/>
                </a:cxn>
                <a:cxn ang="0">
                  <a:pos x="0" y="385"/>
                </a:cxn>
                <a:cxn ang="0">
                  <a:pos x="54" y="507"/>
                </a:cxn>
                <a:cxn ang="0">
                  <a:pos x="153" y="596"/>
                </a:cxn>
                <a:cxn ang="0">
                  <a:pos x="280" y="637"/>
                </a:cxn>
                <a:cxn ang="0">
                  <a:pos x="413" y="623"/>
                </a:cxn>
                <a:cxn ang="0">
                  <a:pos x="528" y="557"/>
                </a:cxn>
                <a:cxn ang="0">
                  <a:pos x="606" y="449"/>
                </a:cxn>
                <a:cxn ang="0">
                  <a:pos x="634" y="319"/>
                </a:cxn>
              </a:cxnLst>
              <a:rect l="0" t="0" r="r" b="b"/>
              <a:pathLst>
                <a:path w="634" h="637">
                  <a:moveTo>
                    <a:pt x="634" y="319"/>
                  </a:moveTo>
                  <a:lnTo>
                    <a:pt x="606" y="188"/>
                  </a:lnTo>
                  <a:lnTo>
                    <a:pt x="528" y="81"/>
                  </a:lnTo>
                  <a:lnTo>
                    <a:pt x="413" y="14"/>
                  </a:lnTo>
                  <a:lnTo>
                    <a:pt x="280" y="0"/>
                  </a:lnTo>
                  <a:lnTo>
                    <a:pt x="153" y="41"/>
                  </a:lnTo>
                  <a:lnTo>
                    <a:pt x="54" y="130"/>
                  </a:lnTo>
                  <a:lnTo>
                    <a:pt x="0" y="252"/>
                  </a:lnTo>
                  <a:lnTo>
                    <a:pt x="0" y="385"/>
                  </a:lnTo>
                  <a:lnTo>
                    <a:pt x="54" y="507"/>
                  </a:lnTo>
                  <a:lnTo>
                    <a:pt x="153" y="596"/>
                  </a:lnTo>
                  <a:lnTo>
                    <a:pt x="280" y="637"/>
                  </a:lnTo>
                  <a:lnTo>
                    <a:pt x="413" y="623"/>
                  </a:lnTo>
                  <a:lnTo>
                    <a:pt x="528" y="557"/>
                  </a:lnTo>
                  <a:lnTo>
                    <a:pt x="606" y="449"/>
                  </a:lnTo>
                  <a:lnTo>
                    <a:pt x="634" y="319"/>
                  </a:lnTo>
                </a:path>
              </a:pathLst>
            </a:custGeom>
            <a:noFill/>
            <a:ln w="6350">
              <a:solidFill>
                <a:srgbClr val="009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364" name="Freeform 45">
              <a:extLst>
                <a:ext uri="{FF2B5EF4-FFF2-40B4-BE49-F238E27FC236}">
                  <a16:creationId xmlns:a16="http://schemas.microsoft.com/office/drawing/2014/main" id="{73AD9E86-6DD9-491C-A255-59B2B373941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5484" y="5369838"/>
              <a:ext cx="160020" cy="154940"/>
            </a:xfrm>
            <a:custGeom>
              <a:avLst/>
              <a:gdLst/>
              <a:ahLst/>
              <a:cxnLst>
                <a:cxn ang="0">
                  <a:pos x="534" y="260"/>
                </a:cxn>
                <a:cxn ang="0">
                  <a:pos x="508" y="144"/>
                </a:cxn>
                <a:cxn ang="0">
                  <a:pos x="433" y="51"/>
                </a:cxn>
                <a:cxn ang="0">
                  <a:pos x="326" y="0"/>
                </a:cxn>
                <a:cxn ang="0">
                  <a:pos x="208" y="0"/>
                </a:cxn>
                <a:cxn ang="0">
                  <a:pos x="101" y="51"/>
                </a:cxn>
                <a:cxn ang="0">
                  <a:pos x="26" y="144"/>
                </a:cxn>
                <a:cxn ang="0">
                  <a:pos x="0" y="260"/>
                </a:cxn>
                <a:cxn ang="0">
                  <a:pos x="26" y="376"/>
                </a:cxn>
                <a:cxn ang="0">
                  <a:pos x="101" y="469"/>
                </a:cxn>
                <a:cxn ang="0">
                  <a:pos x="208" y="520"/>
                </a:cxn>
                <a:cxn ang="0">
                  <a:pos x="326" y="520"/>
                </a:cxn>
                <a:cxn ang="0">
                  <a:pos x="433" y="469"/>
                </a:cxn>
                <a:cxn ang="0">
                  <a:pos x="508" y="376"/>
                </a:cxn>
                <a:cxn ang="0">
                  <a:pos x="534" y="260"/>
                </a:cxn>
              </a:cxnLst>
              <a:rect l="0" t="0" r="r" b="b"/>
              <a:pathLst>
                <a:path w="534" h="520">
                  <a:moveTo>
                    <a:pt x="534" y="260"/>
                  </a:moveTo>
                  <a:lnTo>
                    <a:pt x="508" y="144"/>
                  </a:lnTo>
                  <a:lnTo>
                    <a:pt x="433" y="51"/>
                  </a:lnTo>
                  <a:lnTo>
                    <a:pt x="326" y="0"/>
                  </a:lnTo>
                  <a:lnTo>
                    <a:pt x="208" y="0"/>
                  </a:lnTo>
                  <a:lnTo>
                    <a:pt x="101" y="51"/>
                  </a:lnTo>
                  <a:lnTo>
                    <a:pt x="26" y="144"/>
                  </a:lnTo>
                  <a:lnTo>
                    <a:pt x="0" y="260"/>
                  </a:lnTo>
                  <a:lnTo>
                    <a:pt x="26" y="376"/>
                  </a:lnTo>
                  <a:lnTo>
                    <a:pt x="101" y="469"/>
                  </a:lnTo>
                  <a:lnTo>
                    <a:pt x="208" y="520"/>
                  </a:lnTo>
                  <a:lnTo>
                    <a:pt x="326" y="520"/>
                  </a:lnTo>
                  <a:lnTo>
                    <a:pt x="433" y="469"/>
                  </a:lnTo>
                  <a:lnTo>
                    <a:pt x="508" y="376"/>
                  </a:lnTo>
                  <a:lnTo>
                    <a:pt x="534" y="260"/>
                  </a:lnTo>
                </a:path>
              </a:pathLst>
            </a:cu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365" name="Line 54">
              <a:extLst>
                <a:ext uri="{FF2B5EF4-FFF2-40B4-BE49-F238E27FC236}">
                  <a16:creationId xmlns:a16="http://schemas.microsoft.com/office/drawing/2014/main" id="{4FCB1A89-7D07-4864-952C-C06676BDCA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91526" y="4150409"/>
              <a:ext cx="139700" cy="139700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366" name="Line 55">
              <a:extLst>
                <a:ext uri="{FF2B5EF4-FFF2-40B4-BE49-F238E27FC236}">
                  <a16:creationId xmlns:a16="http://schemas.microsoft.com/office/drawing/2014/main" id="{A673E37B-83A9-4A6B-BF40-64B88DF650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43901" y="4102784"/>
              <a:ext cx="166687" cy="166688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367" name="Line 56">
              <a:extLst>
                <a:ext uri="{FF2B5EF4-FFF2-40B4-BE49-F238E27FC236}">
                  <a16:creationId xmlns:a16="http://schemas.microsoft.com/office/drawing/2014/main" id="{C7FC18F4-6936-43FF-86A2-BF683C7CE4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12151" y="4071034"/>
              <a:ext cx="163512" cy="163513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368" name="Line 57">
              <a:extLst>
                <a:ext uri="{FF2B5EF4-FFF2-40B4-BE49-F238E27FC236}">
                  <a16:creationId xmlns:a16="http://schemas.microsoft.com/office/drawing/2014/main" id="{FA35023D-040E-410B-9656-0DFF7176B8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96276" y="4053571"/>
              <a:ext cx="128587" cy="130175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369" name="Line 58">
              <a:extLst>
                <a:ext uri="{FF2B5EF4-FFF2-40B4-BE49-F238E27FC236}">
                  <a16:creationId xmlns:a16="http://schemas.microsoft.com/office/drawing/2014/main" id="{9B9E8A65-673A-4BAC-91B5-3B564784C5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02102" y="5904771"/>
              <a:ext cx="73025" cy="73025"/>
            </a:xfrm>
            <a:prstGeom prst="line">
              <a:avLst/>
            </a:prstGeom>
            <a:noFill/>
            <a:ln w="6350">
              <a:solidFill>
                <a:srgbClr val="009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370" name="Line 59">
              <a:extLst>
                <a:ext uri="{FF2B5EF4-FFF2-40B4-BE49-F238E27FC236}">
                  <a16:creationId xmlns:a16="http://schemas.microsoft.com/office/drawing/2014/main" id="{70B0A85F-82CF-46E3-ACD6-3457F7F3B4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32252" y="5834921"/>
              <a:ext cx="146050" cy="146050"/>
            </a:xfrm>
            <a:prstGeom prst="line">
              <a:avLst/>
            </a:prstGeom>
            <a:noFill/>
            <a:ln w="6350">
              <a:solidFill>
                <a:srgbClr val="009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371" name="Line 60">
              <a:extLst>
                <a:ext uri="{FF2B5EF4-FFF2-40B4-BE49-F238E27FC236}">
                  <a16:creationId xmlns:a16="http://schemas.microsoft.com/office/drawing/2014/main" id="{381FEE97-68F3-4FB1-9931-2C35455254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87802" y="5790471"/>
              <a:ext cx="166687" cy="166688"/>
            </a:xfrm>
            <a:prstGeom prst="line">
              <a:avLst/>
            </a:prstGeom>
            <a:noFill/>
            <a:ln w="6350">
              <a:solidFill>
                <a:srgbClr val="009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372" name="Line 61">
              <a:extLst>
                <a:ext uri="{FF2B5EF4-FFF2-40B4-BE49-F238E27FC236}">
                  <a16:creationId xmlns:a16="http://schemas.microsoft.com/office/drawing/2014/main" id="{93A2AC0C-120F-4B11-BB37-57F23F2BD1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57640" y="5760309"/>
              <a:ext cx="160337" cy="160338"/>
            </a:xfrm>
            <a:prstGeom prst="line">
              <a:avLst/>
            </a:prstGeom>
            <a:noFill/>
            <a:ln w="6350">
              <a:solidFill>
                <a:srgbClr val="009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373" name="Line 62">
              <a:extLst>
                <a:ext uri="{FF2B5EF4-FFF2-40B4-BE49-F238E27FC236}">
                  <a16:creationId xmlns:a16="http://schemas.microsoft.com/office/drawing/2014/main" id="{31B1E1BF-5E34-4275-8C94-18A44D91A6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43352" y="5746021"/>
              <a:ext cx="120650" cy="120650"/>
            </a:xfrm>
            <a:prstGeom prst="line">
              <a:avLst/>
            </a:prstGeom>
            <a:noFill/>
            <a:ln w="6350">
              <a:solidFill>
                <a:srgbClr val="009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374" name="Line 63">
              <a:extLst>
                <a:ext uri="{FF2B5EF4-FFF2-40B4-BE49-F238E27FC236}">
                  <a16:creationId xmlns:a16="http://schemas.microsoft.com/office/drawing/2014/main" id="{81EF0352-89EA-40EB-9843-2D055C4FFB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0731" y="5455693"/>
              <a:ext cx="67487" cy="6748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375" name="Line 64">
              <a:extLst>
                <a:ext uri="{FF2B5EF4-FFF2-40B4-BE49-F238E27FC236}">
                  <a16:creationId xmlns:a16="http://schemas.microsoft.com/office/drawing/2014/main" id="{A79707FF-D22E-4089-9795-367E8AF0AD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8898" y="5406814"/>
              <a:ext cx="106765" cy="10676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376" name="Line 65">
              <a:extLst>
                <a:ext uri="{FF2B5EF4-FFF2-40B4-BE49-F238E27FC236}">
                  <a16:creationId xmlns:a16="http://schemas.microsoft.com/office/drawing/2014/main" id="{FB3CC7E6-C799-4E43-93B6-24630D99C2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6596" y="5377993"/>
              <a:ext cx="90126" cy="9121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377" name="Rectangle 26">
              <a:extLst>
                <a:ext uri="{FF2B5EF4-FFF2-40B4-BE49-F238E27FC236}">
                  <a16:creationId xmlns:a16="http://schemas.microsoft.com/office/drawing/2014/main" id="{33199DE2-4AA7-4DE9-B65C-A059EF12C9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636" y="5407995"/>
              <a:ext cx="15228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>
                  <a:latin typeface="+mj-lt"/>
                  <a:cs typeface="Times New Roman" pitchFamily="18" charset="0"/>
                </a:rPr>
                <a:t>TSI</a:t>
              </a:r>
              <a:endParaRPr kumimoji="0" lang="en-US" sz="1000" b="0" i="0" u="none" strike="noStrike" cap="none" normalizeH="0" baseline="0" dirty="0">
                <a:ln>
                  <a:noFill/>
                </a:ln>
                <a:effectLst/>
                <a:latin typeface="+mj-lt"/>
                <a:cs typeface="Times New Roman" pitchFamily="18" charset="0"/>
              </a:endParaRPr>
            </a:p>
          </p:txBody>
        </p:sp>
        <p:sp>
          <p:nvSpPr>
            <p:cNvPr id="378" name="TextBox 377">
              <a:extLst>
                <a:ext uri="{FF2B5EF4-FFF2-40B4-BE49-F238E27FC236}">
                  <a16:creationId xmlns:a16="http://schemas.microsoft.com/office/drawing/2014/main" id="{F64FDA79-C916-4545-B3CF-03F6832598A7}"/>
                </a:ext>
              </a:extLst>
            </p:cNvPr>
            <p:cNvSpPr txBox="1"/>
            <p:nvPr/>
          </p:nvSpPr>
          <p:spPr bwMode="auto">
            <a:xfrm>
              <a:off x="924025" y="4475747"/>
              <a:ext cx="34817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dirty="0">
                  <a:solidFill>
                    <a:srgbClr val="C00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D</a:t>
              </a:r>
              <a:r>
                <a:rPr lang="en-US" sz="1000" baseline="-25000" dirty="0">
                  <a:solidFill>
                    <a:srgbClr val="C00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BS</a:t>
              </a:r>
            </a:p>
          </p:txBody>
        </p:sp>
        <p:sp>
          <p:nvSpPr>
            <p:cNvPr id="379" name="TextBox 378">
              <a:extLst>
                <a:ext uri="{FF2B5EF4-FFF2-40B4-BE49-F238E27FC236}">
                  <a16:creationId xmlns:a16="http://schemas.microsoft.com/office/drawing/2014/main" id="{3A36C844-60F9-4B76-BED8-BF3F3DB3B5E3}"/>
                </a:ext>
              </a:extLst>
            </p:cNvPr>
            <p:cNvSpPr txBox="1"/>
            <p:nvPr/>
          </p:nvSpPr>
          <p:spPr bwMode="auto">
            <a:xfrm>
              <a:off x="1730943" y="5783179"/>
              <a:ext cx="34176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dirty="0">
                  <a:solidFill>
                    <a:srgbClr val="008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D</a:t>
              </a:r>
              <a:r>
                <a:rPr lang="en-US" sz="1000" baseline="-25000" dirty="0">
                  <a:solidFill>
                    <a:srgbClr val="008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FS</a:t>
              </a:r>
            </a:p>
          </p:txBody>
        </p:sp>
        <p:sp>
          <p:nvSpPr>
            <p:cNvPr id="380" name="Rectangle 26">
              <a:extLst>
                <a:ext uri="{FF2B5EF4-FFF2-40B4-BE49-F238E27FC236}">
                  <a16:creationId xmlns:a16="http://schemas.microsoft.com/office/drawing/2014/main" id="{CC8F73EE-284D-4023-818A-F0468838B9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788" y="5589271"/>
              <a:ext cx="56105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>
                  <a:latin typeface="+mj-lt"/>
                  <a:cs typeface="Times New Roman" pitchFamily="18" charset="0"/>
                </a:rPr>
                <a:t>resolution;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>
                  <a:latin typeface="+mj-lt"/>
                  <a:cs typeface="Times New Roman" pitchFamily="18" charset="0"/>
                </a:rPr>
                <a:t>centering</a:t>
              </a:r>
              <a:endParaRPr kumimoji="0" lang="en-US" sz="1000" b="0" i="0" u="none" strike="noStrike" cap="none" normalizeH="0" baseline="0" dirty="0">
                <a:ln>
                  <a:noFill/>
                </a:ln>
                <a:effectLst/>
                <a:latin typeface="+mj-lt"/>
                <a:cs typeface="Times New Roman" pitchFamily="18" charset="0"/>
              </a:endParaRPr>
            </a:p>
          </p:txBody>
        </p:sp>
      </p:grpSp>
      <p:graphicFrame>
        <p:nvGraphicFramePr>
          <p:cNvPr id="382" name="Object 6">
            <a:extLst>
              <a:ext uri="{FF2B5EF4-FFF2-40B4-BE49-F238E27FC236}">
                <a16:creationId xmlns:a16="http://schemas.microsoft.com/office/drawing/2014/main" id="{6308BA82-06AC-46C4-A0A9-B546CD78D1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55288"/>
              </p:ext>
            </p:extLst>
          </p:nvPr>
        </p:nvGraphicFramePr>
        <p:xfrm>
          <a:off x="1155737" y="4382349"/>
          <a:ext cx="1788796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Equation" r:id="rId6" imgW="35966400" imgH="7315200" progId="Equation.DSMT4">
                  <p:embed/>
                </p:oleObj>
              </mc:Choice>
              <mc:Fallback>
                <p:oleObj name="Equation" r:id="rId6" imgW="35966400" imgH="73152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37" y="4382349"/>
                        <a:ext cx="1788796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4" name="Group 383">
            <a:extLst>
              <a:ext uri="{FF2B5EF4-FFF2-40B4-BE49-F238E27FC236}">
                <a16:creationId xmlns:a16="http://schemas.microsoft.com/office/drawing/2014/main" id="{632B0F34-E975-48E4-BAE5-CFC5FBB7C4D8}"/>
              </a:ext>
            </a:extLst>
          </p:cNvPr>
          <p:cNvGrpSpPr>
            <a:grpSpLocks noChangeAspect="1"/>
          </p:cNvGrpSpPr>
          <p:nvPr/>
        </p:nvGrpSpPr>
        <p:grpSpPr>
          <a:xfrm>
            <a:off x="5012092" y="1713839"/>
            <a:ext cx="3201427" cy="1828800"/>
            <a:chOff x="801583" y="3391854"/>
            <a:chExt cx="3784820" cy="2162061"/>
          </a:xfrm>
        </p:grpSpPr>
        <p:grpSp>
          <p:nvGrpSpPr>
            <p:cNvPr id="385" name="Group 384">
              <a:extLst>
                <a:ext uri="{FF2B5EF4-FFF2-40B4-BE49-F238E27FC236}">
                  <a16:creationId xmlns:a16="http://schemas.microsoft.com/office/drawing/2014/main" id="{7017EAD8-7CBD-4365-8487-7416BD2D09E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151652" y="4922985"/>
              <a:ext cx="54173" cy="54864"/>
              <a:chOff x="5167084" y="4746412"/>
              <a:chExt cx="774382" cy="1176407"/>
            </a:xfrm>
          </p:grpSpPr>
          <p:sp>
            <p:nvSpPr>
              <p:cNvPr id="559" name="Parallelogram 558">
                <a:extLst>
                  <a:ext uri="{FF2B5EF4-FFF2-40B4-BE49-F238E27FC236}">
                    <a16:creationId xmlns:a16="http://schemas.microsoft.com/office/drawing/2014/main" id="{BF923945-D72F-4372-894D-60BD6693420E}"/>
                  </a:ext>
                </a:extLst>
              </p:cNvPr>
              <p:cNvSpPr/>
              <p:nvPr/>
            </p:nvSpPr>
            <p:spPr>
              <a:xfrm>
                <a:off x="5169991" y="4763588"/>
                <a:ext cx="771475" cy="379573"/>
              </a:xfrm>
              <a:prstGeom prst="parallelogram">
                <a:avLst>
                  <a:gd name="adj" fmla="val 75267"/>
                </a:avLst>
              </a:prstGeom>
              <a:solidFill>
                <a:schemeClr val="bg2">
                  <a:lumMod val="90000"/>
                </a:schemeClr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560" name="Parallelogram 559">
                <a:extLst>
                  <a:ext uri="{FF2B5EF4-FFF2-40B4-BE49-F238E27FC236}">
                    <a16:creationId xmlns:a16="http://schemas.microsoft.com/office/drawing/2014/main" id="{300F33A0-5B4B-4698-898A-BFB744CFA168}"/>
                  </a:ext>
                </a:extLst>
              </p:cNvPr>
              <p:cNvSpPr/>
              <p:nvPr/>
            </p:nvSpPr>
            <p:spPr>
              <a:xfrm rot="5400000" flipV="1">
                <a:off x="5329299" y="5154159"/>
                <a:ext cx="1018687" cy="203193"/>
              </a:xfrm>
              <a:prstGeom prst="parallelogram">
                <a:avLst>
                  <a:gd name="adj" fmla="val 135768"/>
                </a:avLst>
              </a:prstGeom>
              <a:solidFill>
                <a:schemeClr val="bg2">
                  <a:lumMod val="50000"/>
                </a:schemeClr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561" name="Flowchart: Document 560">
                <a:extLst>
                  <a:ext uri="{FF2B5EF4-FFF2-40B4-BE49-F238E27FC236}">
                    <a16:creationId xmlns:a16="http://schemas.microsoft.com/office/drawing/2014/main" id="{88A4AF4E-8533-4915-B2C9-642527CDD142}"/>
                  </a:ext>
                </a:extLst>
              </p:cNvPr>
              <p:cNvSpPr/>
              <p:nvPr/>
            </p:nvSpPr>
            <p:spPr>
              <a:xfrm>
                <a:off x="5167084" y="5137857"/>
                <a:ext cx="600893" cy="784962"/>
              </a:xfrm>
              <a:prstGeom prst="flowChartDocument">
                <a:avLst/>
              </a:prstGeom>
              <a:solidFill>
                <a:schemeClr val="bg2">
                  <a:lumMod val="75000"/>
                </a:schemeClr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</p:grp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AC24A0A0-F7C9-4CFB-8CCB-3DD44E701CC5}"/>
                </a:ext>
              </a:extLst>
            </p:cNvPr>
            <p:cNvCxnSpPr>
              <a:cxnSpLocks/>
              <a:stCxn id="472" idx="1"/>
            </p:cNvCxnSpPr>
            <p:nvPr/>
          </p:nvCxnSpPr>
          <p:spPr>
            <a:xfrm flipH="1">
              <a:off x="1162919" y="3827573"/>
              <a:ext cx="2971740" cy="842969"/>
            </a:xfrm>
            <a:prstGeom prst="line">
              <a:avLst/>
            </a:prstGeom>
            <a:ln w="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9297BF1C-E2E3-4967-8BD8-7FA28FBAA202}"/>
                </a:ext>
              </a:extLst>
            </p:cNvPr>
            <p:cNvSpPr/>
            <p:nvPr/>
          </p:nvSpPr>
          <p:spPr>
            <a:xfrm rot="21034208">
              <a:off x="801583" y="4981576"/>
              <a:ext cx="3784820" cy="197248"/>
            </a:xfrm>
            <a:custGeom>
              <a:avLst/>
              <a:gdLst>
                <a:gd name="connsiteX0" fmla="*/ 0 w 4452730"/>
                <a:gd name="connsiteY0" fmla="*/ 19959 h 128969"/>
                <a:gd name="connsiteX1" fmla="*/ 874643 w 4452730"/>
                <a:gd name="connsiteY1" fmla="*/ 99472 h 128969"/>
                <a:gd name="connsiteX2" fmla="*/ 1848678 w 4452730"/>
                <a:gd name="connsiteY2" fmla="*/ 81 h 128969"/>
                <a:gd name="connsiteX3" fmla="*/ 2663687 w 4452730"/>
                <a:gd name="connsiteY3" fmla="*/ 119351 h 128969"/>
                <a:gd name="connsiteX4" fmla="*/ 3319669 w 4452730"/>
                <a:gd name="connsiteY4" fmla="*/ 119351 h 128969"/>
                <a:gd name="connsiteX5" fmla="*/ 3737113 w 4452730"/>
                <a:gd name="connsiteY5" fmla="*/ 99472 h 128969"/>
                <a:gd name="connsiteX6" fmla="*/ 4273826 w 4452730"/>
                <a:gd name="connsiteY6" fmla="*/ 79594 h 128969"/>
                <a:gd name="connsiteX7" fmla="*/ 4452730 w 4452730"/>
                <a:gd name="connsiteY7" fmla="*/ 79594 h 12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730" h="128969">
                  <a:moveTo>
                    <a:pt x="0" y="19959"/>
                  </a:moveTo>
                  <a:cubicBezTo>
                    <a:pt x="283265" y="61372"/>
                    <a:pt x="566530" y="102785"/>
                    <a:pt x="874643" y="99472"/>
                  </a:cubicBezTo>
                  <a:cubicBezTo>
                    <a:pt x="1182756" y="96159"/>
                    <a:pt x="1550504" y="-3232"/>
                    <a:pt x="1848678" y="81"/>
                  </a:cubicBezTo>
                  <a:cubicBezTo>
                    <a:pt x="2146852" y="3394"/>
                    <a:pt x="2418522" y="99473"/>
                    <a:pt x="2663687" y="119351"/>
                  </a:cubicBezTo>
                  <a:cubicBezTo>
                    <a:pt x="2908852" y="139229"/>
                    <a:pt x="3140765" y="122664"/>
                    <a:pt x="3319669" y="119351"/>
                  </a:cubicBezTo>
                  <a:cubicBezTo>
                    <a:pt x="3498573" y="116038"/>
                    <a:pt x="3737113" y="99472"/>
                    <a:pt x="3737113" y="99472"/>
                  </a:cubicBezTo>
                  <a:lnTo>
                    <a:pt x="4273826" y="79594"/>
                  </a:lnTo>
                  <a:cubicBezTo>
                    <a:pt x="4393095" y="76281"/>
                    <a:pt x="4422912" y="77937"/>
                    <a:pt x="4452730" y="79594"/>
                  </a:cubicBezTo>
                </a:path>
              </a:pathLst>
            </a:cu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+mj-lt"/>
              </a:endParaRPr>
            </a:p>
          </p:txBody>
        </p:sp>
        <p:grpSp>
          <p:nvGrpSpPr>
            <p:cNvPr id="388" name="Group 122">
              <a:extLst>
                <a:ext uri="{FF2B5EF4-FFF2-40B4-BE49-F238E27FC236}">
                  <a16:creationId xmlns:a16="http://schemas.microsoft.com/office/drawing/2014/main" id="{22A0B8FF-8A32-4D93-912B-50F40FD3807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12762" y="4597146"/>
              <a:ext cx="510740" cy="956769"/>
              <a:chOff x="1575348" y="4371171"/>
              <a:chExt cx="1178178" cy="2207079"/>
            </a:xfrm>
          </p:grpSpPr>
          <p:grpSp>
            <p:nvGrpSpPr>
              <p:cNvPr id="495" name="Group 494">
                <a:extLst>
                  <a:ext uri="{FF2B5EF4-FFF2-40B4-BE49-F238E27FC236}">
                    <a16:creationId xmlns:a16="http://schemas.microsoft.com/office/drawing/2014/main" id="{A3825AE2-14F9-4273-95E4-466F9240773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575348" y="4907317"/>
                <a:ext cx="1178178" cy="1670933"/>
                <a:chOff x="1389041" y="2711675"/>
                <a:chExt cx="2200147" cy="3120327"/>
              </a:xfrm>
            </p:grpSpPr>
            <p:sp>
              <p:nvSpPr>
                <p:cNvPr id="521" name="Parallelogram 520">
                  <a:extLst>
                    <a:ext uri="{FF2B5EF4-FFF2-40B4-BE49-F238E27FC236}">
                      <a16:creationId xmlns:a16="http://schemas.microsoft.com/office/drawing/2014/main" id="{B8B11CCA-5966-4544-BC30-CF46823B421A}"/>
                    </a:ext>
                  </a:extLst>
                </p:cNvPr>
                <p:cNvSpPr/>
                <p:nvPr/>
              </p:nvSpPr>
              <p:spPr>
                <a:xfrm rot="865454">
                  <a:off x="1781472" y="3410628"/>
                  <a:ext cx="143446" cy="2032069"/>
                </a:xfrm>
                <a:prstGeom prst="parallelogram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grpSp>
              <p:nvGrpSpPr>
                <p:cNvPr id="522" name="Group 576">
                  <a:extLst>
                    <a:ext uri="{FF2B5EF4-FFF2-40B4-BE49-F238E27FC236}">
                      <a16:creationId xmlns:a16="http://schemas.microsoft.com/office/drawing/2014/main" id="{7F48340D-51C1-4037-AC7C-2BA0A4A3DE8D}"/>
                    </a:ext>
                  </a:extLst>
                </p:cNvPr>
                <p:cNvGrpSpPr/>
                <p:nvPr/>
              </p:nvGrpSpPr>
              <p:grpSpPr>
                <a:xfrm>
                  <a:off x="1922403" y="2884415"/>
                  <a:ext cx="165133" cy="2060423"/>
                  <a:chOff x="1922403" y="2884415"/>
                  <a:chExt cx="165133" cy="2060423"/>
                </a:xfrm>
              </p:grpSpPr>
              <p:sp>
                <p:nvSpPr>
                  <p:cNvPr id="557" name="Parallelogram 556">
                    <a:extLst>
                      <a:ext uri="{FF2B5EF4-FFF2-40B4-BE49-F238E27FC236}">
                        <a16:creationId xmlns:a16="http://schemas.microsoft.com/office/drawing/2014/main" id="{9290F1F6-571B-46FE-99C4-DE1543C204D8}"/>
                      </a:ext>
                    </a:extLst>
                  </p:cNvPr>
                  <p:cNvSpPr/>
                  <p:nvPr/>
                </p:nvSpPr>
                <p:spPr>
                  <a:xfrm rot="921293">
                    <a:off x="2006576" y="2912769"/>
                    <a:ext cx="80960" cy="2032069"/>
                  </a:xfrm>
                  <a:prstGeom prst="parallelogram">
                    <a:avLst/>
                  </a:prstGeom>
                  <a:gradFill flip="none" rotWithShape="1">
                    <a:gsLst>
                      <a:gs pos="0">
                        <a:schemeClr val="bg1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558" name="Parallelogram 557">
                    <a:extLst>
                      <a:ext uri="{FF2B5EF4-FFF2-40B4-BE49-F238E27FC236}">
                        <a16:creationId xmlns:a16="http://schemas.microsoft.com/office/drawing/2014/main" id="{507AFF07-31D9-44EB-99F6-3981EF213C64}"/>
                      </a:ext>
                    </a:extLst>
                  </p:cNvPr>
                  <p:cNvSpPr/>
                  <p:nvPr/>
                </p:nvSpPr>
                <p:spPr>
                  <a:xfrm rot="921293">
                    <a:off x="1922403" y="2884415"/>
                    <a:ext cx="80960" cy="2032069"/>
                  </a:xfrm>
                  <a:prstGeom prst="parallelogram">
                    <a:avLst/>
                  </a:prstGeom>
                  <a:gradFill flip="none" rotWithShape="1">
                    <a:gsLst>
                      <a:gs pos="0">
                        <a:schemeClr val="bg1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sp>
              <p:nvSpPr>
                <p:cNvPr id="523" name="Parallelogram 522">
                  <a:extLst>
                    <a:ext uri="{FF2B5EF4-FFF2-40B4-BE49-F238E27FC236}">
                      <a16:creationId xmlns:a16="http://schemas.microsoft.com/office/drawing/2014/main" id="{5E558357-A29A-4EA7-840B-40D4D3ECA1BF}"/>
                    </a:ext>
                  </a:extLst>
                </p:cNvPr>
                <p:cNvSpPr/>
                <p:nvPr/>
              </p:nvSpPr>
              <p:spPr>
                <a:xfrm rot="20492193">
                  <a:off x="3035967" y="3574842"/>
                  <a:ext cx="160420" cy="2032069"/>
                </a:xfrm>
                <a:prstGeom prst="parallelogram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524" name="Parallelogram 523">
                  <a:extLst>
                    <a:ext uri="{FF2B5EF4-FFF2-40B4-BE49-F238E27FC236}">
                      <a16:creationId xmlns:a16="http://schemas.microsoft.com/office/drawing/2014/main" id="{1B613501-A37E-42C2-8C10-BC0C237CFC3E}"/>
                    </a:ext>
                  </a:extLst>
                </p:cNvPr>
                <p:cNvSpPr/>
                <p:nvPr/>
              </p:nvSpPr>
              <p:spPr>
                <a:xfrm rot="20545172">
                  <a:off x="2905915" y="2887073"/>
                  <a:ext cx="80960" cy="2032069"/>
                </a:xfrm>
                <a:prstGeom prst="parallelogram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525" name="Trapezoid 524">
                  <a:extLst>
                    <a:ext uri="{FF2B5EF4-FFF2-40B4-BE49-F238E27FC236}">
                      <a16:creationId xmlns:a16="http://schemas.microsoft.com/office/drawing/2014/main" id="{6F9BC349-B1E6-4640-8228-9A45E9054F12}"/>
                    </a:ext>
                  </a:extLst>
                </p:cNvPr>
                <p:cNvSpPr/>
                <p:nvPr/>
              </p:nvSpPr>
              <p:spPr>
                <a:xfrm rot="21480000" flipV="1">
                  <a:off x="2418527" y="3428528"/>
                  <a:ext cx="173417" cy="1435395"/>
                </a:xfrm>
                <a:prstGeom prst="trapezoid">
                  <a:avLst>
                    <a:gd name="adj" fmla="val 15450"/>
                  </a:avLst>
                </a:pr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526" name="Parallelogram 525">
                  <a:extLst>
                    <a:ext uri="{FF2B5EF4-FFF2-40B4-BE49-F238E27FC236}">
                      <a16:creationId xmlns:a16="http://schemas.microsoft.com/office/drawing/2014/main" id="{27E699AC-C7ED-4926-B0A2-F00D725F57B1}"/>
                    </a:ext>
                  </a:extLst>
                </p:cNvPr>
                <p:cNvSpPr/>
                <p:nvPr/>
              </p:nvSpPr>
              <p:spPr>
                <a:xfrm rot="21365986">
                  <a:off x="2386195" y="2982277"/>
                  <a:ext cx="71769" cy="1442781"/>
                </a:xfrm>
                <a:prstGeom prst="parallelogram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527" name="Parallelogram 526">
                  <a:extLst>
                    <a:ext uri="{FF2B5EF4-FFF2-40B4-BE49-F238E27FC236}">
                      <a16:creationId xmlns:a16="http://schemas.microsoft.com/office/drawing/2014/main" id="{6A6BDF0F-40AC-49C8-88DC-3BDF8A7E308A}"/>
                    </a:ext>
                  </a:extLst>
                </p:cNvPr>
                <p:cNvSpPr/>
                <p:nvPr/>
              </p:nvSpPr>
              <p:spPr>
                <a:xfrm rot="-60000">
                  <a:off x="2519254" y="2977847"/>
                  <a:ext cx="71769" cy="1442781"/>
                </a:xfrm>
                <a:prstGeom prst="parallelogram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grpSp>
              <p:nvGrpSpPr>
                <p:cNvPr id="528" name="Group 569">
                  <a:extLst>
                    <a:ext uri="{FF2B5EF4-FFF2-40B4-BE49-F238E27FC236}">
                      <a16:creationId xmlns:a16="http://schemas.microsoft.com/office/drawing/2014/main" id="{7E6C6DFE-FD1E-43C3-82E8-855DF5836736}"/>
                    </a:ext>
                  </a:extLst>
                </p:cNvPr>
                <p:cNvGrpSpPr/>
                <p:nvPr/>
              </p:nvGrpSpPr>
              <p:grpSpPr>
                <a:xfrm>
                  <a:off x="3315345" y="5410521"/>
                  <a:ext cx="273843" cy="421481"/>
                  <a:chOff x="2947988" y="4836318"/>
                  <a:chExt cx="273843" cy="421481"/>
                </a:xfrm>
              </p:grpSpPr>
              <p:sp>
                <p:nvSpPr>
                  <p:cNvPr id="554" name="Freeform 210">
                    <a:extLst>
                      <a:ext uri="{FF2B5EF4-FFF2-40B4-BE49-F238E27FC236}">
                        <a16:creationId xmlns:a16="http://schemas.microsoft.com/office/drawing/2014/main" id="{712DBF3F-1909-4835-8536-1F3B182E828B}"/>
                      </a:ext>
                    </a:extLst>
                  </p:cNvPr>
                  <p:cNvSpPr/>
                  <p:nvPr/>
                </p:nvSpPr>
                <p:spPr>
                  <a:xfrm>
                    <a:off x="2947988" y="4836318"/>
                    <a:ext cx="169069" cy="421481"/>
                  </a:xfrm>
                  <a:custGeom>
                    <a:avLst/>
                    <a:gdLst>
                      <a:gd name="connsiteX0" fmla="*/ 0 w 169069"/>
                      <a:gd name="connsiteY0" fmla="*/ 59531 h 421481"/>
                      <a:gd name="connsiteX1" fmla="*/ 50006 w 169069"/>
                      <a:gd name="connsiteY1" fmla="*/ 45244 h 421481"/>
                      <a:gd name="connsiteX2" fmla="*/ 121444 w 169069"/>
                      <a:gd name="connsiteY2" fmla="*/ 0 h 421481"/>
                      <a:gd name="connsiteX3" fmla="*/ 150019 w 169069"/>
                      <a:gd name="connsiteY3" fmla="*/ 107156 h 421481"/>
                      <a:gd name="connsiteX4" fmla="*/ 164306 w 169069"/>
                      <a:gd name="connsiteY4" fmla="*/ 214313 h 421481"/>
                      <a:gd name="connsiteX5" fmla="*/ 169069 w 169069"/>
                      <a:gd name="connsiteY5" fmla="*/ 376238 h 421481"/>
                      <a:gd name="connsiteX6" fmla="*/ 142875 w 169069"/>
                      <a:gd name="connsiteY6" fmla="*/ 421481 h 421481"/>
                      <a:gd name="connsiteX7" fmla="*/ 111919 w 169069"/>
                      <a:gd name="connsiteY7" fmla="*/ 371475 h 421481"/>
                      <a:gd name="connsiteX8" fmla="*/ 0 w 169069"/>
                      <a:gd name="connsiteY8" fmla="*/ 59531 h 421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9069" h="421481">
                        <a:moveTo>
                          <a:pt x="0" y="59531"/>
                        </a:moveTo>
                        <a:lnTo>
                          <a:pt x="50006" y="45244"/>
                        </a:lnTo>
                        <a:lnTo>
                          <a:pt x="121444" y="0"/>
                        </a:lnTo>
                        <a:lnTo>
                          <a:pt x="150019" y="107156"/>
                        </a:lnTo>
                        <a:lnTo>
                          <a:pt x="164306" y="214313"/>
                        </a:lnTo>
                        <a:lnTo>
                          <a:pt x="169069" y="376238"/>
                        </a:lnTo>
                        <a:lnTo>
                          <a:pt x="142875" y="421481"/>
                        </a:lnTo>
                        <a:lnTo>
                          <a:pt x="111919" y="371475"/>
                        </a:lnTo>
                        <a:lnTo>
                          <a:pt x="0" y="59531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6600">
                          <a:shade val="30000"/>
                          <a:satMod val="115000"/>
                        </a:srgbClr>
                      </a:gs>
                      <a:gs pos="50000">
                        <a:srgbClr val="FF6600">
                          <a:shade val="67500"/>
                          <a:satMod val="115000"/>
                        </a:srgbClr>
                      </a:gs>
                      <a:gs pos="100000">
                        <a:srgbClr val="FF6600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555" name="Freeform 211">
                    <a:extLst>
                      <a:ext uri="{FF2B5EF4-FFF2-40B4-BE49-F238E27FC236}">
                        <a16:creationId xmlns:a16="http://schemas.microsoft.com/office/drawing/2014/main" id="{CD3F8413-6600-44BB-BF9D-D5F9A348A44B}"/>
                      </a:ext>
                    </a:extLst>
                  </p:cNvPr>
                  <p:cNvSpPr/>
                  <p:nvPr/>
                </p:nvSpPr>
                <p:spPr>
                  <a:xfrm>
                    <a:off x="3043238" y="4950619"/>
                    <a:ext cx="178593" cy="71437"/>
                  </a:xfrm>
                  <a:custGeom>
                    <a:avLst/>
                    <a:gdLst>
                      <a:gd name="connsiteX0" fmla="*/ 35718 w 178593"/>
                      <a:gd name="connsiteY0" fmla="*/ 0 h 71437"/>
                      <a:gd name="connsiteX1" fmla="*/ 178593 w 178593"/>
                      <a:gd name="connsiteY1" fmla="*/ 7144 h 71437"/>
                      <a:gd name="connsiteX2" fmla="*/ 150018 w 178593"/>
                      <a:gd name="connsiteY2" fmla="*/ 71437 h 71437"/>
                      <a:gd name="connsiteX3" fmla="*/ 0 w 178593"/>
                      <a:gd name="connsiteY3" fmla="*/ 61912 h 71437"/>
                      <a:gd name="connsiteX4" fmla="*/ 35718 w 178593"/>
                      <a:gd name="connsiteY4" fmla="*/ 0 h 714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593" h="71437">
                        <a:moveTo>
                          <a:pt x="35718" y="0"/>
                        </a:moveTo>
                        <a:lnTo>
                          <a:pt x="178593" y="7144"/>
                        </a:lnTo>
                        <a:lnTo>
                          <a:pt x="150018" y="71437"/>
                        </a:lnTo>
                        <a:lnTo>
                          <a:pt x="0" y="61912"/>
                        </a:lnTo>
                        <a:lnTo>
                          <a:pt x="35718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6600">
                          <a:shade val="30000"/>
                          <a:satMod val="115000"/>
                        </a:srgbClr>
                      </a:gs>
                      <a:gs pos="50000">
                        <a:srgbClr val="FF6600">
                          <a:shade val="67500"/>
                          <a:satMod val="115000"/>
                        </a:srgbClr>
                      </a:gs>
                      <a:gs pos="100000">
                        <a:srgbClr val="FF6600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556" name="Freeform 212">
                    <a:extLst>
                      <a:ext uri="{FF2B5EF4-FFF2-40B4-BE49-F238E27FC236}">
                        <a16:creationId xmlns:a16="http://schemas.microsoft.com/office/drawing/2014/main" id="{5B6F9F64-4E07-4EAB-A569-7F4540B1E649}"/>
                      </a:ext>
                    </a:extLst>
                  </p:cNvPr>
                  <p:cNvSpPr/>
                  <p:nvPr/>
                </p:nvSpPr>
                <p:spPr>
                  <a:xfrm>
                    <a:off x="3059906" y="5012531"/>
                    <a:ext cx="85725" cy="54769"/>
                  </a:xfrm>
                  <a:custGeom>
                    <a:avLst/>
                    <a:gdLst>
                      <a:gd name="connsiteX0" fmla="*/ 0 w 85725"/>
                      <a:gd name="connsiteY0" fmla="*/ 0 h 54769"/>
                      <a:gd name="connsiteX1" fmla="*/ 28575 w 85725"/>
                      <a:gd name="connsiteY1" fmla="*/ 54769 h 54769"/>
                      <a:gd name="connsiteX2" fmla="*/ 85725 w 85725"/>
                      <a:gd name="connsiteY2" fmla="*/ 7144 h 54769"/>
                      <a:gd name="connsiteX3" fmla="*/ 0 w 85725"/>
                      <a:gd name="connsiteY3" fmla="*/ 0 h 54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5725" h="54769">
                        <a:moveTo>
                          <a:pt x="0" y="0"/>
                        </a:moveTo>
                        <a:lnTo>
                          <a:pt x="28575" y="54769"/>
                        </a:lnTo>
                        <a:lnTo>
                          <a:pt x="85725" y="71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933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grpSp>
              <p:nvGrpSpPr>
                <p:cNvPr id="529" name="Group 570">
                  <a:extLst>
                    <a:ext uri="{FF2B5EF4-FFF2-40B4-BE49-F238E27FC236}">
                      <a16:creationId xmlns:a16="http://schemas.microsoft.com/office/drawing/2014/main" id="{D426734A-F6C5-4125-9B8B-F8C40E2E9A09}"/>
                    </a:ext>
                  </a:extLst>
                </p:cNvPr>
                <p:cNvGrpSpPr/>
                <p:nvPr/>
              </p:nvGrpSpPr>
              <p:grpSpPr>
                <a:xfrm>
                  <a:off x="2442262" y="4797960"/>
                  <a:ext cx="166688" cy="252413"/>
                  <a:chOff x="2247900" y="4402931"/>
                  <a:chExt cx="166688" cy="252413"/>
                </a:xfrm>
              </p:grpSpPr>
              <p:sp>
                <p:nvSpPr>
                  <p:cNvPr id="552" name="Freeform 208">
                    <a:extLst>
                      <a:ext uri="{FF2B5EF4-FFF2-40B4-BE49-F238E27FC236}">
                        <a16:creationId xmlns:a16="http://schemas.microsoft.com/office/drawing/2014/main" id="{C99358A1-0B79-49C0-AA76-30F4CFD380F7}"/>
                      </a:ext>
                    </a:extLst>
                  </p:cNvPr>
                  <p:cNvSpPr/>
                  <p:nvPr/>
                </p:nvSpPr>
                <p:spPr>
                  <a:xfrm>
                    <a:off x="2247900" y="4402931"/>
                    <a:ext cx="166688" cy="252413"/>
                  </a:xfrm>
                  <a:custGeom>
                    <a:avLst/>
                    <a:gdLst>
                      <a:gd name="connsiteX0" fmla="*/ 0 w 166688"/>
                      <a:gd name="connsiteY0" fmla="*/ 4763 h 252413"/>
                      <a:gd name="connsiteX1" fmla="*/ 164306 w 166688"/>
                      <a:gd name="connsiteY1" fmla="*/ 0 h 252413"/>
                      <a:gd name="connsiteX2" fmla="*/ 166688 w 166688"/>
                      <a:gd name="connsiteY2" fmla="*/ 64294 h 252413"/>
                      <a:gd name="connsiteX3" fmla="*/ 130969 w 166688"/>
                      <a:gd name="connsiteY3" fmla="*/ 71438 h 252413"/>
                      <a:gd name="connsiteX4" fmla="*/ 130969 w 166688"/>
                      <a:gd name="connsiteY4" fmla="*/ 150019 h 252413"/>
                      <a:gd name="connsiteX5" fmla="*/ 102394 w 166688"/>
                      <a:gd name="connsiteY5" fmla="*/ 252413 h 252413"/>
                      <a:gd name="connsiteX6" fmla="*/ 47625 w 166688"/>
                      <a:gd name="connsiteY6" fmla="*/ 142875 h 252413"/>
                      <a:gd name="connsiteX7" fmla="*/ 40481 w 166688"/>
                      <a:gd name="connsiteY7" fmla="*/ 66675 h 252413"/>
                      <a:gd name="connsiteX8" fmla="*/ 9525 w 166688"/>
                      <a:gd name="connsiteY8" fmla="*/ 54769 h 252413"/>
                      <a:gd name="connsiteX9" fmla="*/ 0 w 166688"/>
                      <a:gd name="connsiteY9" fmla="*/ 4763 h 252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66688" h="252413">
                        <a:moveTo>
                          <a:pt x="0" y="4763"/>
                        </a:moveTo>
                        <a:lnTo>
                          <a:pt x="164306" y="0"/>
                        </a:lnTo>
                        <a:lnTo>
                          <a:pt x="166688" y="64294"/>
                        </a:lnTo>
                        <a:lnTo>
                          <a:pt x="130969" y="71438"/>
                        </a:lnTo>
                        <a:lnTo>
                          <a:pt x="130969" y="150019"/>
                        </a:lnTo>
                        <a:lnTo>
                          <a:pt x="102394" y="252413"/>
                        </a:lnTo>
                        <a:lnTo>
                          <a:pt x="47625" y="142875"/>
                        </a:lnTo>
                        <a:lnTo>
                          <a:pt x="40481" y="66675"/>
                        </a:lnTo>
                        <a:lnTo>
                          <a:pt x="9525" y="54769"/>
                        </a:lnTo>
                        <a:lnTo>
                          <a:pt x="0" y="4763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6600">
                          <a:shade val="30000"/>
                          <a:satMod val="115000"/>
                        </a:srgbClr>
                      </a:gs>
                      <a:gs pos="50000">
                        <a:srgbClr val="FF6600">
                          <a:shade val="67500"/>
                          <a:satMod val="115000"/>
                        </a:srgbClr>
                      </a:gs>
                      <a:gs pos="100000">
                        <a:srgbClr val="FF6600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cxnSp>
                <p:nvCxnSpPr>
                  <p:cNvPr id="553" name="Straight Connector 552">
                    <a:extLst>
                      <a:ext uri="{FF2B5EF4-FFF2-40B4-BE49-F238E27FC236}">
                        <a16:creationId xmlns:a16="http://schemas.microsoft.com/office/drawing/2014/main" id="{E96FCD42-9D5E-4791-B925-698D66771188}"/>
                      </a:ext>
                    </a:extLst>
                  </p:cNvPr>
                  <p:cNvCxnSpPr>
                    <a:stCxn id="552" idx="7"/>
                    <a:endCxn id="552" idx="3"/>
                  </p:cNvCxnSpPr>
                  <p:nvPr/>
                </p:nvCxnSpPr>
                <p:spPr>
                  <a:xfrm>
                    <a:off x="2288381" y="4469606"/>
                    <a:ext cx="90488" cy="4763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30" name="Group 571">
                  <a:extLst>
                    <a:ext uri="{FF2B5EF4-FFF2-40B4-BE49-F238E27FC236}">
                      <a16:creationId xmlns:a16="http://schemas.microsoft.com/office/drawing/2014/main" id="{FC97DEDE-68B8-4B44-9D35-CEABC276933D}"/>
                    </a:ext>
                  </a:extLst>
                </p:cNvPr>
                <p:cNvGrpSpPr/>
                <p:nvPr/>
              </p:nvGrpSpPr>
              <p:grpSpPr>
                <a:xfrm>
                  <a:off x="1389041" y="5250848"/>
                  <a:ext cx="280988" cy="423862"/>
                  <a:chOff x="1312069" y="4843462"/>
                  <a:chExt cx="280988" cy="423862"/>
                </a:xfrm>
              </p:grpSpPr>
              <p:sp>
                <p:nvSpPr>
                  <p:cNvPr id="549" name="Freeform 205">
                    <a:extLst>
                      <a:ext uri="{FF2B5EF4-FFF2-40B4-BE49-F238E27FC236}">
                        <a16:creationId xmlns:a16="http://schemas.microsoft.com/office/drawing/2014/main" id="{737215CB-9D71-4982-8CF8-66D6F45EF500}"/>
                      </a:ext>
                    </a:extLst>
                  </p:cNvPr>
                  <p:cNvSpPr/>
                  <p:nvPr/>
                </p:nvSpPr>
                <p:spPr>
                  <a:xfrm>
                    <a:off x="1421607" y="4843462"/>
                    <a:ext cx="171450" cy="423862"/>
                  </a:xfrm>
                  <a:custGeom>
                    <a:avLst/>
                    <a:gdLst>
                      <a:gd name="connsiteX0" fmla="*/ 57150 w 171450"/>
                      <a:gd name="connsiteY0" fmla="*/ 0 h 423862"/>
                      <a:gd name="connsiteX1" fmla="*/ 135731 w 171450"/>
                      <a:gd name="connsiteY1" fmla="*/ 73819 h 423862"/>
                      <a:gd name="connsiteX2" fmla="*/ 171450 w 171450"/>
                      <a:gd name="connsiteY2" fmla="*/ 69056 h 423862"/>
                      <a:gd name="connsiteX3" fmla="*/ 38100 w 171450"/>
                      <a:gd name="connsiteY3" fmla="*/ 392906 h 423862"/>
                      <a:gd name="connsiteX4" fmla="*/ 38100 w 171450"/>
                      <a:gd name="connsiteY4" fmla="*/ 423862 h 423862"/>
                      <a:gd name="connsiteX5" fmla="*/ 7143 w 171450"/>
                      <a:gd name="connsiteY5" fmla="*/ 373856 h 423862"/>
                      <a:gd name="connsiteX6" fmla="*/ 0 w 171450"/>
                      <a:gd name="connsiteY6" fmla="*/ 219075 h 423862"/>
                      <a:gd name="connsiteX7" fmla="*/ 33337 w 171450"/>
                      <a:gd name="connsiteY7" fmla="*/ 97631 h 423862"/>
                      <a:gd name="connsiteX8" fmla="*/ 57150 w 171450"/>
                      <a:gd name="connsiteY8" fmla="*/ 0 h 423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1450" h="423862">
                        <a:moveTo>
                          <a:pt x="57150" y="0"/>
                        </a:moveTo>
                        <a:lnTo>
                          <a:pt x="135731" y="73819"/>
                        </a:lnTo>
                        <a:lnTo>
                          <a:pt x="171450" y="69056"/>
                        </a:lnTo>
                        <a:lnTo>
                          <a:pt x="38100" y="392906"/>
                        </a:lnTo>
                        <a:lnTo>
                          <a:pt x="38100" y="423862"/>
                        </a:lnTo>
                        <a:lnTo>
                          <a:pt x="7143" y="373856"/>
                        </a:lnTo>
                        <a:lnTo>
                          <a:pt x="0" y="219075"/>
                        </a:lnTo>
                        <a:lnTo>
                          <a:pt x="33337" y="97631"/>
                        </a:lnTo>
                        <a:lnTo>
                          <a:pt x="5715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6600">
                          <a:shade val="30000"/>
                          <a:satMod val="115000"/>
                        </a:srgbClr>
                      </a:gs>
                      <a:gs pos="50000">
                        <a:srgbClr val="FF6600">
                          <a:shade val="67500"/>
                          <a:satMod val="115000"/>
                        </a:srgbClr>
                      </a:gs>
                      <a:gs pos="100000">
                        <a:srgbClr val="FF6600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550" name="Freeform 206">
                    <a:extLst>
                      <a:ext uri="{FF2B5EF4-FFF2-40B4-BE49-F238E27FC236}">
                        <a16:creationId xmlns:a16="http://schemas.microsoft.com/office/drawing/2014/main" id="{60905205-7C06-4B67-B6C0-5AE5F6530A10}"/>
                      </a:ext>
                    </a:extLst>
                  </p:cNvPr>
                  <p:cNvSpPr/>
                  <p:nvPr/>
                </p:nvSpPr>
                <p:spPr>
                  <a:xfrm>
                    <a:off x="1312069" y="4972050"/>
                    <a:ext cx="178594" cy="61913"/>
                  </a:xfrm>
                  <a:custGeom>
                    <a:avLst/>
                    <a:gdLst>
                      <a:gd name="connsiteX0" fmla="*/ 0 w 178594"/>
                      <a:gd name="connsiteY0" fmla="*/ 7144 h 61913"/>
                      <a:gd name="connsiteX1" fmla="*/ 152400 w 178594"/>
                      <a:gd name="connsiteY1" fmla="*/ 0 h 61913"/>
                      <a:gd name="connsiteX2" fmla="*/ 178594 w 178594"/>
                      <a:gd name="connsiteY2" fmla="*/ 54769 h 61913"/>
                      <a:gd name="connsiteX3" fmla="*/ 35719 w 178594"/>
                      <a:gd name="connsiteY3" fmla="*/ 61913 h 61913"/>
                      <a:gd name="connsiteX4" fmla="*/ 0 w 178594"/>
                      <a:gd name="connsiteY4" fmla="*/ 7144 h 619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594" h="61913">
                        <a:moveTo>
                          <a:pt x="0" y="7144"/>
                        </a:moveTo>
                        <a:lnTo>
                          <a:pt x="152400" y="0"/>
                        </a:lnTo>
                        <a:lnTo>
                          <a:pt x="178594" y="54769"/>
                        </a:lnTo>
                        <a:lnTo>
                          <a:pt x="35719" y="61913"/>
                        </a:lnTo>
                        <a:lnTo>
                          <a:pt x="0" y="7144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6600">
                          <a:shade val="30000"/>
                          <a:satMod val="115000"/>
                        </a:srgbClr>
                      </a:gs>
                      <a:gs pos="50000">
                        <a:srgbClr val="FF6600">
                          <a:shade val="67500"/>
                          <a:satMod val="115000"/>
                        </a:srgbClr>
                      </a:gs>
                      <a:gs pos="100000">
                        <a:srgbClr val="FF6600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551" name="Freeform 207">
                    <a:extLst>
                      <a:ext uri="{FF2B5EF4-FFF2-40B4-BE49-F238E27FC236}">
                        <a16:creationId xmlns:a16="http://schemas.microsoft.com/office/drawing/2014/main" id="{C64FDD72-AE4A-4A20-9ADF-DD36A9B8F1FA}"/>
                      </a:ext>
                    </a:extLst>
                  </p:cNvPr>
                  <p:cNvSpPr/>
                  <p:nvPr/>
                </p:nvSpPr>
                <p:spPr>
                  <a:xfrm>
                    <a:off x="1362075" y="5031581"/>
                    <a:ext cx="126206" cy="40481"/>
                  </a:xfrm>
                  <a:custGeom>
                    <a:avLst/>
                    <a:gdLst>
                      <a:gd name="connsiteX0" fmla="*/ 126206 w 126206"/>
                      <a:gd name="connsiteY0" fmla="*/ 0 h 40481"/>
                      <a:gd name="connsiteX1" fmla="*/ 76200 w 126206"/>
                      <a:gd name="connsiteY1" fmla="*/ 40481 h 40481"/>
                      <a:gd name="connsiteX2" fmla="*/ 0 w 126206"/>
                      <a:gd name="connsiteY2" fmla="*/ 2381 h 40481"/>
                      <a:gd name="connsiteX3" fmla="*/ 126206 w 126206"/>
                      <a:gd name="connsiteY3" fmla="*/ 0 h 40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6206" h="40481">
                        <a:moveTo>
                          <a:pt x="126206" y="0"/>
                        </a:moveTo>
                        <a:lnTo>
                          <a:pt x="76200" y="40481"/>
                        </a:lnTo>
                        <a:lnTo>
                          <a:pt x="0" y="2381"/>
                        </a:lnTo>
                        <a:lnTo>
                          <a:pt x="126206" y="0"/>
                        </a:lnTo>
                        <a:close/>
                      </a:path>
                    </a:pathLst>
                  </a:custGeom>
                  <a:solidFill>
                    <a:srgbClr val="9933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grpSp>
              <p:nvGrpSpPr>
                <p:cNvPr id="531" name="Group 542">
                  <a:extLst>
                    <a:ext uri="{FF2B5EF4-FFF2-40B4-BE49-F238E27FC236}">
                      <a16:creationId xmlns:a16="http://schemas.microsoft.com/office/drawing/2014/main" id="{F7B47F6E-D126-4D15-9453-735BB9803AC2}"/>
                    </a:ext>
                  </a:extLst>
                </p:cNvPr>
                <p:cNvGrpSpPr/>
                <p:nvPr/>
              </p:nvGrpSpPr>
              <p:grpSpPr>
                <a:xfrm>
                  <a:off x="1586877" y="4819328"/>
                  <a:ext cx="228601" cy="200026"/>
                  <a:chOff x="2328862" y="2776537"/>
                  <a:chExt cx="228601" cy="200026"/>
                </a:xfrm>
                <a:solidFill>
                  <a:schemeClr val="tx1">
                    <a:lumMod val="65000"/>
                    <a:lumOff val="35000"/>
                  </a:schemeClr>
                </a:solidFill>
              </p:grpSpPr>
              <p:sp>
                <p:nvSpPr>
                  <p:cNvPr id="547" name="Freeform 203">
                    <a:extLst>
                      <a:ext uri="{FF2B5EF4-FFF2-40B4-BE49-F238E27FC236}">
                        <a16:creationId xmlns:a16="http://schemas.microsoft.com/office/drawing/2014/main" id="{FCE407D5-E46D-4BD5-B74F-C813D6E89621}"/>
                      </a:ext>
                    </a:extLst>
                  </p:cNvPr>
                  <p:cNvSpPr/>
                  <p:nvPr/>
                </p:nvSpPr>
                <p:spPr>
                  <a:xfrm>
                    <a:off x="2328862" y="2793207"/>
                    <a:ext cx="95250" cy="183356"/>
                  </a:xfrm>
                  <a:custGeom>
                    <a:avLst/>
                    <a:gdLst>
                      <a:gd name="connsiteX0" fmla="*/ 95250 w 95250"/>
                      <a:gd name="connsiteY0" fmla="*/ 0 h 183356"/>
                      <a:gd name="connsiteX1" fmla="*/ 78582 w 95250"/>
                      <a:gd name="connsiteY1" fmla="*/ 50006 h 183356"/>
                      <a:gd name="connsiteX2" fmla="*/ 42863 w 95250"/>
                      <a:gd name="connsiteY2" fmla="*/ 150019 h 183356"/>
                      <a:gd name="connsiteX3" fmla="*/ 59532 w 95250"/>
                      <a:gd name="connsiteY3" fmla="*/ 176213 h 183356"/>
                      <a:gd name="connsiteX4" fmla="*/ 54769 w 95250"/>
                      <a:gd name="connsiteY4" fmla="*/ 183356 h 183356"/>
                      <a:gd name="connsiteX5" fmla="*/ 11907 w 95250"/>
                      <a:gd name="connsiteY5" fmla="*/ 176213 h 183356"/>
                      <a:gd name="connsiteX6" fmla="*/ 0 w 95250"/>
                      <a:gd name="connsiteY6" fmla="*/ 154781 h 183356"/>
                      <a:gd name="connsiteX7" fmla="*/ 35719 w 95250"/>
                      <a:gd name="connsiteY7" fmla="*/ 9525 h 183356"/>
                      <a:gd name="connsiteX8" fmla="*/ 95250 w 95250"/>
                      <a:gd name="connsiteY8" fmla="*/ 0 h 1833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5250" h="183356">
                        <a:moveTo>
                          <a:pt x="95250" y="0"/>
                        </a:moveTo>
                        <a:lnTo>
                          <a:pt x="78582" y="50006"/>
                        </a:lnTo>
                        <a:lnTo>
                          <a:pt x="42863" y="150019"/>
                        </a:lnTo>
                        <a:lnTo>
                          <a:pt x="59532" y="176213"/>
                        </a:lnTo>
                        <a:lnTo>
                          <a:pt x="54769" y="183356"/>
                        </a:lnTo>
                        <a:lnTo>
                          <a:pt x="11907" y="176213"/>
                        </a:lnTo>
                        <a:lnTo>
                          <a:pt x="0" y="154781"/>
                        </a:lnTo>
                        <a:lnTo>
                          <a:pt x="35719" y="9525"/>
                        </a:lnTo>
                        <a:lnTo>
                          <a:pt x="95250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548" name="Freeform 204">
                    <a:extLst>
                      <a:ext uri="{FF2B5EF4-FFF2-40B4-BE49-F238E27FC236}">
                        <a16:creationId xmlns:a16="http://schemas.microsoft.com/office/drawing/2014/main" id="{E5E0A91A-DF22-4DAC-8C5E-01DD6992C70A}"/>
                      </a:ext>
                    </a:extLst>
                  </p:cNvPr>
                  <p:cNvSpPr/>
                  <p:nvPr/>
                </p:nvSpPr>
                <p:spPr>
                  <a:xfrm>
                    <a:off x="2359820" y="2776537"/>
                    <a:ext cx="197643" cy="119063"/>
                  </a:xfrm>
                  <a:custGeom>
                    <a:avLst/>
                    <a:gdLst>
                      <a:gd name="connsiteX0" fmla="*/ 0 w 197643"/>
                      <a:gd name="connsiteY0" fmla="*/ 23813 h 119063"/>
                      <a:gd name="connsiteX1" fmla="*/ 54768 w 197643"/>
                      <a:gd name="connsiteY1" fmla="*/ 0 h 119063"/>
                      <a:gd name="connsiteX2" fmla="*/ 135731 w 197643"/>
                      <a:gd name="connsiteY2" fmla="*/ 7144 h 119063"/>
                      <a:gd name="connsiteX3" fmla="*/ 197643 w 197643"/>
                      <a:gd name="connsiteY3" fmla="*/ 21432 h 119063"/>
                      <a:gd name="connsiteX4" fmla="*/ 176212 w 197643"/>
                      <a:gd name="connsiteY4" fmla="*/ 119063 h 119063"/>
                      <a:gd name="connsiteX5" fmla="*/ 114300 w 197643"/>
                      <a:gd name="connsiteY5" fmla="*/ 100013 h 119063"/>
                      <a:gd name="connsiteX6" fmla="*/ 38100 w 197643"/>
                      <a:gd name="connsiteY6" fmla="*/ 100013 h 119063"/>
                      <a:gd name="connsiteX7" fmla="*/ 59531 w 197643"/>
                      <a:gd name="connsiteY7" fmla="*/ 28575 h 119063"/>
                      <a:gd name="connsiteX8" fmla="*/ 0 w 197643"/>
                      <a:gd name="connsiteY8" fmla="*/ 23813 h 1190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7643" h="119063">
                        <a:moveTo>
                          <a:pt x="0" y="23813"/>
                        </a:moveTo>
                        <a:lnTo>
                          <a:pt x="54768" y="0"/>
                        </a:lnTo>
                        <a:lnTo>
                          <a:pt x="135731" y="7144"/>
                        </a:lnTo>
                        <a:lnTo>
                          <a:pt x="197643" y="21432"/>
                        </a:lnTo>
                        <a:lnTo>
                          <a:pt x="176212" y="119063"/>
                        </a:lnTo>
                        <a:lnTo>
                          <a:pt x="114300" y="100013"/>
                        </a:lnTo>
                        <a:lnTo>
                          <a:pt x="38100" y="100013"/>
                        </a:lnTo>
                        <a:lnTo>
                          <a:pt x="59531" y="28575"/>
                        </a:lnTo>
                        <a:lnTo>
                          <a:pt x="0" y="23813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sp>
              <p:nvSpPr>
                <p:cNvPr id="532" name="Freeform 188">
                  <a:extLst>
                    <a:ext uri="{FF2B5EF4-FFF2-40B4-BE49-F238E27FC236}">
                      <a16:creationId xmlns:a16="http://schemas.microsoft.com/office/drawing/2014/main" id="{D67EA517-6A27-415C-8D83-90922B6A787C}"/>
                    </a:ext>
                  </a:extLst>
                </p:cNvPr>
                <p:cNvSpPr/>
                <p:nvPr/>
              </p:nvSpPr>
              <p:spPr>
                <a:xfrm>
                  <a:off x="2388715" y="4329305"/>
                  <a:ext cx="246856" cy="109538"/>
                </a:xfrm>
                <a:custGeom>
                  <a:avLst/>
                  <a:gdLst>
                    <a:gd name="connsiteX0" fmla="*/ 245269 w 246856"/>
                    <a:gd name="connsiteY0" fmla="*/ 85725 h 109538"/>
                    <a:gd name="connsiteX1" fmla="*/ 204788 w 246856"/>
                    <a:gd name="connsiteY1" fmla="*/ 107156 h 109538"/>
                    <a:gd name="connsiteX2" fmla="*/ 42863 w 246856"/>
                    <a:gd name="connsiteY2" fmla="*/ 109538 h 109538"/>
                    <a:gd name="connsiteX3" fmla="*/ 2382 w 246856"/>
                    <a:gd name="connsiteY3" fmla="*/ 100013 h 109538"/>
                    <a:gd name="connsiteX4" fmla="*/ 0 w 246856"/>
                    <a:gd name="connsiteY4" fmla="*/ 19050 h 109538"/>
                    <a:gd name="connsiteX5" fmla="*/ 26194 w 246856"/>
                    <a:gd name="connsiteY5" fmla="*/ 4763 h 109538"/>
                    <a:gd name="connsiteX6" fmla="*/ 228600 w 246856"/>
                    <a:gd name="connsiteY6" fmla="*/ 0 h 109538"/>
                    <a:gd name="connsiteX7" fmla="*/ 245269 w 246856"/>
                    <a:gd name="connsiteY7" fmla="*/ 23813 h 109538"/>
                    <a:gd name="connsiteX8" fmla="*/ 245269 w 246856"/>
                    <a:gd name="connsiteY8" fmla="*/ 85725 h 109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6856" h="109538">
                      <a:moveTo>
                        <a:pt x="245269" y="85725"/>
                      </a:moveTo>
                      <a:lnTo>
                        <a:pt x="204788" y="107156"/>
                      </a:lnTo>
                      <a:lnTo>
                        <a:pt x="42863" y="109538"/>
                      </a:lnTo>
                      <a:lnTo>
                        <a:pt x="2382" y="100013"/>
                      </a:lnTo>
                      <a:lnTo>
                        <a:pt x="0" y="19050"/>
                      </a:lnTo>
                      <a:lnTo>
                        <a:pt x="26194" y="4763"/>
                      </a:lnTo>
                      <a:lnTo>
                        <a:pt x="228600" y="0"/>
                      </a:lnTo>
                      <a:lnTo>
                        <a:pt x="245269" y="23813"/>
                      </a:lnTo>
                      <a:cubicBezTo>
                        <a:pt x="246063" y="46038"/>
                        <a:pt x="246856" y="68263"/>
                        <a:pt x="245269" y="85725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533" name="Parallelogram 532">
                  <a:extLst>
                    <a:ext uri="{FF2B5EF4-FFF2-40B4-BE49-F238E27FC236}">
                      <a16:creationId xmlns:a16="http://schemas.microsoft.com/office/drawing/2014/main" id="{F6B18DF1-A9B8-4207-84F0-AE692B265879}"/>
                    </a:ext>
                  </a:extLst>
                </p:cNvPr>
                <p:cNvSpPr/>
                <p:nvPr/>
              </p:nvSpPr>
              <p:spPr>
                <a:xfrm rot="20545172">
                  <a:off x="2815705" y="2884433"/>
                  <a:ext cx="80960" cy="2058361"/>
                </a:xfrm>
                <a:prstGeom prst="parallelogram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grpSp>
              <p:nvGrpSpPr>
                <p:cNvPr id="534" name="Group 586">
                  <a:extLst>
                    <a:ext uri="{FF2B5EF4-FFF2-40B4-BE49-F238E27FC236}">
                      <a16:creationId xmlns:a16="http://schemas.microsoft.com/office/drawing/2014/main" id="{86E2DA57-5102-420E-A135-21970AA89B15}"/>
                    </a:ext>
                  </a:extLst>
                </p:cNvPr>
                <p:cNvGrpSpPr/>
                <p:nvPr/>
              </p:nvGrpSpPr>
              <p:grpSpPr>
                <a:xfrm>
                  <a:off x="2197121" y="2711675"/>
                  <a:ext cx="485775" cy="285751"/>
                  <a:chOff x="2197121" y="2711675"/>
                  <a:chExt cx="485775" cy="285751"/>
                </a:xfrm>
              </p:grpSpPr>
              <p:sp>
                <p:nvSpPr>
                  <p:cNvPr id="538" name="Freeform 194">
                    <a:extLst>
                      <a:ext uri="{FF2B5EF4-FFF2-40B4-BE49-F238E27FC236}">
                        <a16:creationId xmlns:a16="http://schemas.microsoft.com/office/drawing/2014/main" id="{EA26364C-19FB-4185-A94A-7D70000AA57D}"/>
                      </a:ext>
                    </a:extLst>
                  </p:cNvPr>
                  <p:cNvSpPr/>
                  <p:nvPr/>
                </p:nvSpPr>
                <p:spPr>
                  <a:xfrm>
                    <a:off x="2350513" y="2814070"/>
                    <a:ext cx="230002" cy="183356"/>
                  </a:xfrm>
                  <a:custGeom>
                    <a:avLst/>
                    <a:gdLst>
                      <a:gd name="connsiteX0" fmla="*/ 0 w 195262"/>
                      <a:gd name="connsiteY0" fmla="*/ 183356 h 183356"/>
                      <a:gd name="connsiteX1" fmla="*/ 195262 w 195262"/>
                      <a:gd name="connsiteY1" fmla="*/ 180975 h 183356"/>
                      <a:gd name="connsiteX2" fmla="*/ 185737 w 195262"/>
                      <a:gd name="connsiteY2" fmla="*/ 0 h 183356"/>
                      <a:gd name="connsiteX3" fmla="*/ 4762 w 195262"/>
                      <a:gd name="connsiteY3" fmla="*/ 4762 h 183356"/>
                      <a:gd name="connsiteX4" fmla="*/ 0 w 195262"/>
                      <a:gd name="connsiteY4" fmla="*/ 183356 h 1833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5262" h="183356">
                        <a:moveTo>
                          <a:pt x="0" y="183356"/>
                        </a:moveTo>
                        <a:lnTo>
                          <a:pt x="195262" y="180975"/>
                        </a:lnTo>
                        <a:lnTo>
                          <a:pt x="185737" y="0"/>
                        </a:lnTo>
                        <a:lnTo>
                          <a:pt x="4762" y="4762"/>
                        </a:lnTo>
                        <a:lnTo>
                          <a:pt x="0" y="183356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6600">
                          <a:shade val="30000"/>
                          <a:satMod val="115000"/>
                        </a:srgbClr>
                      </a:gs>
                      <a:gs pos="50000">
                        <a:srgbClr val="FF6600">
                          <a:shade val="67500"/>
                          <a:satMod val="115000"/>
                        </a:srgbClr>
                      </a:gs>
                      <a:gs pos="100000">
                        <a:srgbClr val="FF6600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grpSp>
                <p:nvGrpSpPr>
                  <p:cNvPr id="539" name="Group 584">
                    <a:extLst>
                      <a:ext uri="{FF2B5EF4-FFF2-40B4-BE49-F238E27FC236}">
                        <a16:creationId xmlns:a16="http://schemas.microsoft.com/office/drawing/2014/main" id="{DC6C814E-99F7-4C92-979D-6060DA8F6E74}"/>
                      </a:ext>
                    </a:extLst>
                  </p:cNvPr>
                  <p:cNvGrpSpPr/>
                  <p:nvPr/>
                </p:nvGrpSpPr>
                <p:grpSpPr>
                  <a:xfrm>
                    <a:off x="2416044" y="2829642"/>
                    <a:ext cx="68258" cy="147736"/>
                    <a:chOff x="2946172" y="2588419"/>
                    <a:chExt cx="71851" cy="164151"/>
                  </a:xfrm>
                </p:grpSpPr>
                <p:sp>
                  <p:nvSpPr>
                    <p:cNvPr id="545" name="Rectangle 544">
                      <a:extLst>
                        <a:ext uri="{FF2B5EF4-FFF2-40B4-BE49-F238E27FC236}">
                          <a16:creationId xmlns:a16="http://schemas.microsoft.com/office/drawing/2014/main" id="{30E23AF8-AF34-42E8-9842-E56D224CB1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52748" y="2588419"/>
                      <a:ext cx="59533" cy="107156"/>
                    </a:xfrm>
                    <a:prstGeom prst="rect">
                      <a:avLst/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546" name="Rectangle 545">
                      <a:extLst>
                        <a:ext uri="{FF2B5EF4-FFF2-40B4-BE49-F238E27FC236}">
                          <a16:creationId xmlns:a16="http://schemas.microsoft.com/office/drawing/2014/main" id="{348BFD5A-D025-4092-B56E-81F04E5D47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46172" y="2653067"/>
                      <a:ext cx="71851" cy="99503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65000"/>
                            <a:lumOff val="35000"/>
                            <a:shade val="30000"/>
                            <a:satMod val="115000"/>
                          </a:schemeClr>
                        </a:gs>
                        <a:gs pos="50000">
                          <a:schemeClr val="tx1">
                            <a:lumMod val="65000"/>
                            <a:lumOff val="35000"/>
                            <a:shade val="67500"/>
                            <a:satMod val="11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</p:grpSp>
              <p:grpSp>
                <p:nvGrpSpPr>
                  <p:cNvPr id="540" name="Group 554">
                    <a:extLst>
                      <a:ext uri="{FF2B5EF4-FFF2-40B4-BE49-F238E27FC236}">
                        <a16:creationId xmlns:a16="http://schemas.microsoft.com/office/drawing/2014/main" id="{9B3F6F7F-1E82-448A-B069-F84E7F10859D}"/>
                      </a:ext>
                    </a:extLst>
                  </p:cNvPr>
                  <p:cNvGrpSpPr/>
                  <p:nvPr/>
                </p:nvGrpSpPr>
                <p:grpSpPr>
                  <a:xfrm>
                    <a:off x="2197121" y="2711675"/>
                    <a:ext cx="485775" cy="259556"/>
                    <a:chOff x="2016919" y="2702719"/>
                    <a:chExt cx="485775" cy="259556"/>
                  </a:xfrm>
                  <a:gradFill flip="none" rotWithShape="1">
                    <a:gsLst>
                      <a:gs pos="0">
                        <a:srgbClr val="FF6600">
                          <a:shade val="30000"/>
                          <a:satMod val="115000"/>
                        </a:srgbClr>
                      </a:gs>
                      <a:gs pos="50000">
                        <a:srgbClr val="FF6600">
                          <a:shade val="67500"/>
                          <a:satMod val="115000"/>
                        </a:srgbClr>
                      </a:gs>
                      <a:gs pos="100000">
                        <a:srgbClr val="FF6600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</p:grpSpPr>
                <p:sp>
                  <p:nvSpPr>
                    <p:cNvPr id="541" name="Rectangle 540">
                      <a:extLst>
                        <a:ext uri="{FF2B5EF4-FFF2-40B4-BE49-F238E27FC236}">
                          <a16:creationId xmlns:a16="http://schemas.microsoft.com/office/drawing/2014/main" id="{9A42D699-8FE5-4003-93F0-D54684F143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4075" y="2762250"/>
                      <a:ext cx="250031" cy="59531"/>
                    </a:xfrm>
                    <a:prstGeom prst="rect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542" name="Rectangle 541">
                      <a:extLst>
                        <a:ext uri="{FF2B5EF4-FFF2-40B4-BE49-F238E27FC236}">
                          <a16:creationId xmlns:a16="http://schemas.microsoft.com/office/drawing/2014/main" id="{63454D5C-0389-4F24-88CE-5077FBC0E6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83594" y="2702719"/>
                      <a:ext cx="352425" cy="85725"/>
                    </a:xfrm>
                    <a:prstGeom prst="rect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543" name="Freeform 199">
                      <a:extLst>
                        <a:ext uri="{FF2B5EF4-FFF2-40B4-BE49-F238E27FC236}">
                          <a16:creationId xmlns:a16="http://schemas.microsoft.com/office/drawing/2014/main" id="{630F3462-D2CA-42CD-874D-9EDD342728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12194" y="2755106"/>
                      <a:ext cx="190500" cy="204788"/>
                    </a:xfrm>
                    <a:custGeom>
                      <a:avLst/>
                      <a:gdLst>
                        <a:gd name="connsiteX0" fmla="*/ 33337 w 190500"/>
                        <a:gd name="connsiteY0" fmla="*/ 204788 h 204788"/>
                        <a:gd name="connsiteX1" fmla="*/ 80962 w 190500"/>
                        <a:gd name="connsiteY1" fmla="*/ 180975 h 204788"/>
                        <a:gd name="connsiteX2" fmla="*/ 190500 w 190500"/>
                        <a:gd name="connsiteY2" fmla="*/ 188119 h 204788"/>
                        <a:gd name="connsiteX3" fmla="*/ 159544 w 190500"/>
                        <a:gd name="connsiteY3" fmla="*/ 66675 h 204788"/>
                        <a:gd name="connsiteX4" fmla="*/ 102394 w 190500"/>
                        <a:gd name="connsiteY4" fmla="*/ 0 h 204788"/>
                        <a:gd name="connsiteX5" fmla="*/ 16669 w 190500"/>
                        <a:gd name="connsiteY5" fmla="*/ 14288 h 204788"/>
                        <a:gd name="connsiteX6" fmla="*/ 30956 w 190500"/>
                        <a:gd name="connsiteY6" fmla="*/ 57150 h 204788"/>
                        <a:gd name="connsiteX7" fmla="*/ 0 w 190500"/>
                        <a:gd name="connsiteY7" fmla="*/ 78582 h 204788"/>
                        <a:gd name="connsiteX8" fmla="*/ 33337 w 190500"/>
                        <a:gd name="connsiteY8" fmla="*/ 204788 h 2047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90500" h="204788">
                          <a:moveTo>
                            <a:pt x="33337" y="204788"/>
                          </a:moveTo>
                          <a:lnTo>
                            <a:pt x="80962" y="180975"/>
                          </a:lnTo>
                          <a:lnTo>
                            <a:pt x="190500" y="188119"/>
                          </a:lnTo>
                          <a:lnTo>
                            <a:pt x="159544" y="66675"/>
                          </a:lnTo>
                          <a:lnTo>
                            <a:pt x="102394" y="0"/>
                          </a:lnTo>
                          <a:lnTo>
                            <a:pt x="16669" y="14288"/>
                          </a:lnTo>
                          <a:lnTo>
                            <a:pt x="30956" y="57150"/>
                          </a:lnTo>
                          <a:lnTo>
                            <a:pt x="0" y="78582"/>
                          </a:lnTo>
                          <a:lnTo>
                            <a:pt x="33337" y="204788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544" name="Freeform 200">
                      <a:extLst>
                        <a:ext uri="{FF2B5EF4-FFF2-40B4-BE49-F238E27FC236}">
                          <a16:creationId xmlns:a16="http://schemas.microsoft.com/office/drawing/2014/main" id="{48D207B0-E384-444E-AE3B-96FF0935C3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16919" y="2774156"/>
                      <a:ext cx="195262" cy="188119"/>
                    </a:xfrm>
                    <a:custGeom>
                      <a:avLst/>
                      <a:gdLst>
                        <a:gd name="connsiteX0" fmla="*/ 0 w 195262"/>
                        <a:gd name="connsiteY0" fmla="*/ 171450 h 188119"/>
                        <a:gd name="connsiteX1" fmla="*/ 35719 w 195262"/>
                        <a:gd name="connsiteY1" fmla="*/ 59532 h 188119"/>
                        <a:gd name="connsiteX2" fmla="*/ 102394 w 195262"/>
                        <a:gd name="connsiteY2" fmla="*/ 0 h 188119"/>
                        <a:gd name="connsiteX3" fmla="*/ 195262 w 195262"/>
                        <a:gd name="connsiteY3" fmla="*/ 0 h 188119"/>
                        <a:gd name="connsiteX4" fmla="*/ 192881 w 195262"/>
                        <a:gd name="connsiteY4" fmla="*/ 52388 h 188119"/>
                        <a:gd name="connsiteX5" fmla="*/ 161925 w 195262"/>
                        <a:gd name="connsiteY5" fmla="*/ 188119 h 188119"/>
                        <a:gd name="connsiteX6" fmla="*/ 107156 w 195262"/>
                        <a:gd name="connsiteY6" fmla="*/ 164307 h 188119"/>
                        <a:gd name="connsiteX7" fmla="*/ 0 w 195262"/>
                        <a:gd name="connsiteY7" fmla="*/ 171450 h 1881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95262" h="188119">
                          <a:moveTo>
                            <a:pt x="0" y="171450"/>
                          </a:moveTo>
                          <a:lnTo>
                            <a:pt x="35719" y="59532"/>
                          </a:lnTo>
                          <a:lnTo>
                            <a:pt x="102394" y="0"/>
                          </a:lnTo>
                          <a:lnTo>
                            <a:pt x="195262" y="0"/>
                          </a:lnTo>
                          <a:lnTo>
                            <a:pt x="192881" y="52388"/>
                          </a:lnTo>
                          <a:lnTo>
                            <a:pt x="161925" y="188119"/>
                          </a:lnTo>
                          <a:lnTo>
                            <a:pt x="107156" y="164307"/>
                          </a:lnTo>
                          <a:lnTo>
                            <a:pt x="0" y="171450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</p:grpSp>
            </p:grpSp>
            <p:grpSp>
              <p:nvGrpSpPr>
                <p:cNvPr id="535" name="Group 546">
                  <a:extLst>
                    <a:ext uri="{FF2B5EF4-FFF2-40B4-BE49-F238E27FC236}">
                      <a16:creationId xmlns:a16="http://schemas.microsoft.com/office/drawing/2014/main" id="{F323264C-86BE-4083-B6DB-E45EB3A2D5B1}"/>
                    </a:ext>
                  </a:extLst>
                </p:cNvPr>
                <p:cNvGrpSpPr/>
                <p:nvPr/>
              </p:nvGrpSpPr>
              <p:grpSpPr>
                <a:xfrm>
                  <a:off x="3101160" y="4815982"/>
                  <a:ext cx="247650" cy="216693"/>
                  <a:chOff x="2836069" y="2767013"/>
                  <a:chExt cx="247650" cy="216693"/>
                </a:xfrm>
                <a:solidFill>
                  <a:schemeClr val="tx1">
                    <a:lumMod val="65000"/>
                    <a:lumOff val="35000"/>
                  </a:schemeClr>
                </a:solidFill>
              </p:grpSpPr>
              <p:sp>
                <p:nvSpPr>
                  <p:cNvPr id="536" name="Freeform 192">
                    <a:extLst>
                      <a:ext uri="{FF2B5EF4-FFF2-40B4-BE49-F238E27FC236}">
                        <a16:creationId xmlns:a16="http://schemas.microsoft.com/office/drawing/2014/main" id="{CFD267DB-81E0-43B7-B4E7-5D1984F620BD}"/>
                      </a:ext>
                    </a:extLst>
                  </p:cNvPr>
                  <p:cNvSpPr/>
                  <p:nvPr/>
                </p:nvSpPr>
                <p:spPr>
                  <a:xfrm>
                    <a:off x="2836069" y="2767013"/>
                    <a:ext cx="204787" cy="128587"/>
                  </a:xfrm>
                  <a:custGeom>
                    <a:avLst/>
                    <a:gdLst>
                      <a:gd name="connsiteX0" fmla="*/ 0 w 204787"/>
                      <a:gd name="connsiteY0" fmla="*/ 35718 h 128587"/>
                      <a:gd name="connsiteX1" fmla="*/ 57150 w 204787"/>
                      <a:gd name="connsiteY1" fmla="*/ 9525 h 128587"/>
                      <a:gd name="connsiteX2" fmla="*/ 164306 w 204787"/>
                      <a:gd name="connsiteY2" fmla="*/ 0 h 128587"/>
                      <a:gd name="connsiteX3" fmla="*/ 204787 w 204787"/>
                      <a:gd name="connsiteY3" fmla="*/ 95250 h 128587"/>
                      <a:gd name="connsiteX4" fmla="*/ 88106 w 204787"/>
                      <a:gd name="connsiteY4" fmla="*/ 111918 h 128587"/>
                      <a:gd name="connsiteX5" fmla="*/ 30956 w 204787"/>
                      <a:gd name="connsiteY5" fmla="*/ 128587 h 128587"/>
                      <a:gd name="connsiteX6" fmla="*/ 0 w 204787"/>
                      <a:gd name="connsiteY6" fmla="*/ 35718 h 1285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4787" h="128587">
                        <a:moveTo>
                          <a:pt x="0" y="35718"/>
                        </a:moveTo>
                        <a:lnTo>
                          <a:pt x="57150" y="9525"/>
                        </a:lnTo>
                        <a:lnTo>
                          <a:pt x="164306" y="0"/>
                        </a:lnTo>
                        <a:lnTo>
                          <a:pt x="204787" y="95250"/>
                        </a:lnTo>
                        <a:lnTo>
                          <a:pt x="88106" y="111918"/>
                        </a:lnTo>
                        <a:lnTo>
                          <a:pt x="30956" y="128587"/>
                        </a:lnTo>
                        <a:lnTo>
                          <a:pt x="0" y="3571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537" name="Freeform 193">
                    <a:extLst>
                      <a:ext uri="{FF2B5EF4-FFF2-40B4-BE49-F238E27FC236}">
                        <a16:creationId xmlns:a16="http://schemas.microsoft.com/office/drawing/2014/main" id="{AAB4C438-405F-44F2-B3D8-7248A0DD14D4}"/>
                      </a:ext>
                    </a:extLst>
                  </p:cNvPr>
                  <p:cNvSpPr/>
                  <p:nvPr/>
                </p:nvSpPr>
                <p:spPr>
                  <a:xfrm>
                    <a:off x="2990850" y="2781300"/>
                    <a:ext cx="92869" cy="202406"/>
                  </a:xfrm>
                  <a:custGeom>
                    <a:avLst/>
                    <a:gdLst>
                      <a:gd name="connsiteX0" fmla="*/ 0 w 92869"/>
                      <a:gd name="connsiteY0" fmla="*/ 0 h 202406"/>
                      <a:gd name="connsiteX1" fmla="*/ 47625 w 92869"/>
                      <a:gd name="connsiteY1" fmla="*/ 19050 h 202406"/>
                      <a:gd name="connsiteX2" fmla="*/ 92869 w 92869"/>
                      <a:gd name="connsiteY2" fmla="*/ 178594 h 202406"/>
                      <a:gd name="connsiteX3" fmla="*/ 45244 w 92869"/>
                      <a:gd name="connsiteY3" fmla="*/ 202406 h 202406"/>
                      <a:gd name="connsiteX4" fmla="*/ 35719 w 92869"/>
                      <a:gd name="connsiteY4" fmla="*/ 185738 h 202406"/>
                      <a:gd name="connsiteX5" fmla="*/ 42863 w 92869"/>
                      <a:gd name="connsiteY5" fmla="*/ 147638 h 202406"/>
                      <a:gd name="connsiteX6" fmla="*/ 7144 w 92869"/>
                      <a:gd name="connsiteY6" fmla="*/ 78581 h 202406"/>
                      <a:gd name="connsiteX7" fmla="*/ 0 w 92869"/>
                      <a:gd name="connsiteY7" fmla="*/ 0 h 2024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2869" h="202406">
                        <a:moveTo>
                          <a:pt x="0" y="0"/>
                        </a:moveTo>
                        <a:lnTo>
                          <a:pt x="47625" y="19050"/>
                        </a:lnTo>
                        <a:lnTo>
                          <a:pt x="92869" y="178594"/>
                        </a:lnTo>
                        <a:lnTo>
                          <a:pt x="45244" y="202406"/>
                        </a:lnTo>
                        <a:lnTo>
                          <a:pt x="35719" y="185738"/>
                        </a:lnTo>
                        <a:lnTo>
                          <a:pt x="42863" y="147638"/>
                        </a:lnTo>
                        <a:lnTo>
                          <a:pt x="7144" y="785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</p:grpSp>
          <p:grpSp>
            <p:nvGrpSpPr>
              <p:cNvPr id="496" name="Group 121">
                <a:extLst>
                  <a:ext uri="{FF2B5EF4-FFF2-40B4-BE49-F238E27FC236}">
                    <a16:creationId xmlns:a16="http://schemas.microsoft.com/office/drawing/2014/main" id="{DE185848-C93A-44AB-B7CB-1C0771800F21}"/>
                  </a:ext>
                </a:extLst>
              </p:cNvPr>
              <p:cNvGrpSpPr/>
              <p:nvPr/>
            </p:nvGrpSpPr>
            <p:grpSpPr>
              <a:xfrm>
                <a:off x="1985234" y="4371171"/>
                <a:ext cx="284331" cy="537628"/>
                <a:chOff x="1985234" y="4371171"/>
                <a:chExt cx="284331" cy="537628"/>
              </a:xfrm>
            </p:grpSpPr>
            <p:grpSp>
              <p:nvGrpSpPr>
                <p:cNvPr id="497" name="Group 1858">
                  <a:extLst>
                    <a:ext uri="{FF2B5EF4-FFF2-40B4-BE49-F238E27FC236}">
                      <a16:creationId xmlns:a16="http://schemas.microsoft.com/office/drawing/2014/main" id="{C20AD6C9-09E7-4643-9AD4-BAD3076CEC42}"/>
                    </a:ext>
                  </a:extLst>
                </p:cNvPr>
                <p:cNvGrpSpPr/>
                <p:nvPr/>
              </p:nvGrpSpPr>
              <p:grpSpPr>
                <a:xfrm rot="21138801">
                  <a:off x="1985234" y="4480677"/>
                  <a:ext cx="284331" cy="99900"/>
                  <a:chOff x="5587013" y="2302276"/>
                  <a:chExt cx="437966" cy="153879"/>
                </a:xfrm>
              </p:grpSpPr>
              <p:sp>
                <p:nvSpPr>
                  <p:cNvPr id="519" name="Rectangle 518">
                    <a:extLst>
                      <a:ext uri="{FF2B5EF4-FFF2-40B4-BE49-F238E27FC236}">
                        <a16:creationId xmlns:a16="http://schemas.microsoft.com/office/drawing/2014/main" id="{46421CD5-1BBA-42A3-88C4-4CB55F2AB874}"/>
                      </a:ext>
                    </a:extLst>
                  </p:cNvPr>
                  <p:cNvSpPr/>
                  <p:nvPr/>
                </p:nvSpPr>
                <p:spPr>
                  <a:xfrm>
                    <a:off x="5640280" y="2302276"/>
                    <a:ext cx="384699" cy="153879"/>
                  </a:xfrm>
                  <a:prstGeom prst="rect">
                    <a:avLst/>
                  </a:prstGeom>
                  <a:solidFill>
                    <a:srgbClr val="0080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</a:endParaRPr>
                  </a:p>
                </p:txBody>
              </p:sp>
              <p:sp>
                <p:nvSpPr>
                  <p:cNvPr id="520" name="Trapezoid 519">
                    <a:extLst>
                      <a:ext uri="{FF2B5EF4-FFF2-40B4-BE49-F238E27FC236}">
                        <a16:creationId xmlns:a16="http://schemas.microsoft.com/office/drawing/2014/main" id="{02E55EF0-7C4D-47DE-9303-F864DF73AAEA}"/>
                      </a:ext>
                    </a:extLst>
                  </p:cNvPr>
                  <p:cNvSpPr/>
                  <p:nvPr/>
                </p:nvSpPr>
                <p:spPr>
                  <a:xfrm rot="-5400000">
                    <a:off x="5560380" y="2355542"/>
                    <a:ext cx="106532" cy="53266"/>
                  </a:xfrm>
                  <a:prstGeom prst="trapezoid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</a:endParaRPr>
                  </a:p>
                </p:txBody>
              </p:sp>
            </p:grpSp>
            <p:sp>
              <p:nvSpPr>
                <p:cNvPr id="498" name="Oval 497">
                  <a:extLst>
                    <a:ext uri="{FF2B5EF4-FFF2-40B4-BE49-F238E27FC236}">
                      <a16:creationId xmlns:a16="http://schemas.microsoft.com/office/drawing/2014/main" id="{9B69AE42-6421-4C80-AE4A-52B833C47BE5}"/>
                    </a:ext>
                  </a:extLst>
                </p:cNvPr>
                <p:cNvSpPr/>
                <p:nvPr/>
              </p:nvSpPr>
              <p:spPr>
                <a:xfrm>
                  <a:off x="2040438" y="4436489"/>
                  <a:ext cx="201720" cy="188273"/>
                </a:xfrm>
                <a:prstGeom prst="ellipse">
                  <a:avLst/>
                </a:prstGeom>
                <a:solidFill>
                  <a:srgbClr val="92D05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499" name="Trapezoid 498">
                  <a:extLst>
                    <a:ext uri="{FF2B5EF4-FFF2-40B4-BE49-F238E27FC236}">
                      <a16:creationId xmlns:a16="http://schemas.microsoft.com/office/drawing/2014/main" id="{9EF901A0-2B34-4707-918F-B8AEC3891398}"/>
                    </a:ext>
                  </a:extLst>
                </p:cNvPr>
                <p:cNvSpPr/>
                <p:nvPr/>
              </p:nvSpPr>
              <p:spPr>
                <a:xfrm>
                  <a:off x="2009121" y="4682398"/>
                  <a:ext cx="259355" cy="97979"/>
                </a:xfrm>
                <a:prstGeom prst="trapezoid">
                  <a:avLst/>
                </a:prstGeom>
                <a:solidFill>
                  <a:srgbClr val="008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500" name="Trapezoid 499">
                  <a:extLst>
                    <a:ext uri="{FF2B5EF4-FFF2-40B4-BE49-F238E27FC236}">
                      <a16:creationId xmlns:a16="http://schemas.microsoft.com/office/drawing/2014/main" id="{0D34CD66-117C-4F30-9E92-313EF7290BA2}"/>
                    </a:ext>
                  </a:extLst>
                </p:cNvPr>
                <p:cNvSpPr/>
                <p:nvPr/>
              </p:nvSpPr>
              <p:spPr>
                <a:xfrm>
                  <a:off x="2110687" y="4371171"/>
                  <a:ext cx="61477" cy="73003"/>
                </a:xfrm>
                <a:prstGeom prst="trapezoid">
                  <a:avLst/>
                </a:prstGeom>
                <a:solidFill>
                  <a:srgbClr val="008000"/>
                </a:solidFill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</a:endParaRPr>
                </a:p>
              </p:txBody>
            </p:sp>
            <p:grpSp>
              <p:nvGrpSpPr>
                <p:cNvPr id="501" name="Group 362">
                  <a:extLst>
                    <a:ext uri="{FF2B5EF4-FFF2-40B4-BE49-F238E27FC236}">
                      <a16:creationId xmlns:a16="http://schemas.microsoft.com/office/drawing/2014/main" id="{89E466A8-E428-4A00-AC0F-017649B77896}"/>
                    </a:ext>
                  </a:extLst>
                </p:cNvPr>
                <p:cNvGrpSpPr/>
                <p:nvPr/>
              </p:nvGrpSpPr>
              <p:grpSpPr>
                <a:xfrm>
                  <a:off x="2029677" y="4786141"/>
                  <a:ext cx="208162" cy="122658"/>
                  <a:chOff x="4398049" y="5138331"/>
                  <a:chExt cx="832649" cy="490630"/>
                </a:xfrm>
              </p:grpSpPr>
              <p:grpSp>
                <p:nvGrpSpPr>
                  <p:cNvPr id="507" name="Group 72">
                    <a:extLst>
                      <a:ext uri="{FF2B5EF4-FFF2-40B4-BE49-F238E27FC236}">
                        <a16:creationId xmlns:a16="http://schemas.microsoft.com/office/drawing/2014/main" id="{00DB7809-AA19-49B2-B793-A1A53E211296}"/>
                      </a:ext>
                    </a:extLst>
                  </p:cNvPr>
                  <p:cNvGrpSpPr/>
                  <p:nvPr/>
                </p:nvGrpSpPr>
                <p:grpSpPr>
                  <a:xfrm>
                    <a:off x="4852544" y="5378494"/>
                    <a:ext cx="189964" cy="149596"/>
                    <a:chOff x="5646283" y="853457"/>
                    <a:chExt cx="73152" cy="64008"/>
                  </a:xfrm>
                </p:grpSpPr>
                <p:sp>
                  <p:nvSpPr>
                    <p:cNvPr id="517" name="Rectangle 516">
                      <a:extLst>
                        <a:ext uri="{FF2B5EF4-FFF2-40B4-BE49-F238E27FC236}">
                          <a16:creationId xmlns:a16="http://schemas.microsoft.com/office/drawing/2014/main" id="{A2E6EFCD-53E1-48AE-861B-03448AC86E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68776" y="853457"/>
                      <a:ext cx="27432" cy="64008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>
                        <a:latin typeface="+mj-lt"/>
                      </a:endParaRPr>
                    </a:p>
                  </p:txBody>
                </p:sp>
                <p:sp>
                  <p:nvSpPr>
                    <p:cNvPr id="518" name="Rectangle 517">
                      <a:extLst>
                        <a:ext uri="{FF2B5EF4-FFF2-40B4-BE49-F238E27FC236}">
                          <a16:creationId xmlns:a16="http://schemas.microsoft.com/office/drawing/2014/main" id="{06BC5AE3-A5CA-4F15-B0D2-247B59591E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6283" y="870061"/>
                      <a:ext cx="73152" cy="27432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>
                        <a:latin typeface="+mj-lt"/>
                      </a:endParaRPr>
                    </a:p>
                  </p:txBody>
                </p:sp>
              </p:grpSp>
              <p:sp>
                <p:nvSpPr>
                  <p:cNvPr id="508" name="Rectangle 507">
                    <a:extLst>
                      <a:ext uri="{FF2B5EF4-FFF2-40B4-BE49-F238E27FC236}">
                        <a16:creationId xmlns:a16="http://schemas.microsoft.com/office/drawing/2014/main" id="{44F72448-926D-485E-BAC8-EC25963225A2}"/>
                      </a:ext>
                    </a:extLst>
                  </p:cNvPr>
                  <p:cNvSpPr/>
                  <p:nvPr/>
                </p:nvSpPr>
                <p:spPr>
                  <a:xfrm>
                    <a:off x="4469163" y="5522109"/>
                    <a:ext cx="761535" cy="106852"/>
                  </a:xfrm>
                  <a:prstGeom prst="rect">
                    <a:avLst/>
                  </a:prstGeom>
                  <a:solidFill>
                    <a:srgbClr val="0080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</a:endParaRPr>
                  </a:p>
                </p:txBody>
              </p:sp>
              <p:grpSp>
                <p:nvGrpSpPr>
                  <p:cNvPr id="509" name="Group 71">
                    <a:extLst>
                      <a:ext uri="{FF2B5EF4-FFF2-40B4-BE49-F238E27FC236}">
                        <a16:creationId xmlns:a16="http://schemas.microsoft.com/office/drawing/2014/main" id="{EB0529FB-D54D-49A3-86CE-CD7DB356E693}"/>
                      </a:ext>
                    </a:extLst>
                  </p:cNvPr>
                  <p:cNvGrpSpPr/>
                  <p:nvPr/>
                </p:nvGrpSpPr>
                <p:grpSpPr>
                  <a:xfrm>
                    <a:off x="4458615" y="5373404"/>
                    <a:ext cx="189964" cy="149596"/>
                    <a:chOff x="5646283" y="853457"/>
                    <a:chExt cx="73152" cy="64008"/>
                  </a:xfrm>
                </p:grpSpPr>
                <p:sp>
                  <p:nvSpPr>
                    <p:cNvPr id="515" name="Rectangle 514">
                      <a:extLst>
                        <a:ext uri="{FF2B5EF4-FFF2-40B4-BE49-F238E27FC236}">
                          <a16:creationId xmlns:a16="http://schemas.microsoft.com/office/drawing/2014/main" id="{0D188197-41A3-41CA-99C0-EB802337FD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68776" y="853457"/>
                      <a:ext cx="27432" cy="64008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>
                        <a:latin typeface="+mj-lt"/>
                      </a:endParaRPr>
                    </a:p>
                  </p:txBody>
                </p:sp>
                <p:sp>
                  <p:nvSpPr>
                    <p:cNvPr id="516" name="Rectangle 515">
                      <a:extLst>
                        <a:ext uri="{FF2B5EF4-FFF2-40B4-BE49-F238E27FC236}">
                          <a16:creationId xmlns:a16="http://schemas.microsoft.com/office/drawing/2014/main" id="{0BE44CB9-34D4-41ED-92C7-70C3BC47E2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6283" y="870061"/>
                      <a:ext cx="73152" cy="27432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>
                        <a:latin typeface="+mj-lt"/>
                      </a:endParaRPr>
                    </a:p>
                  </p:txBody>
                </p:sp>
              </p:grpSp>
              <p:sp>
                <p:nvSpPr>
                  <p:cNvPr id="510" name="Trapezoid 509">
                    <a:extLst>
                      <a:ext uri="{FF2B5EF4-FFF2-40B4-BE49-F238E27FC236}">
                        <a16:creationId xmlns:a16="http://schemas.microsoft.com/office/drawing/2014/main" id="{A7CDAFB1-1E17-4E25-B6FA-8F044E23CD6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490263" y="5138331"/>
                    <a:ext cx="637821" cy="118725"/>
                  </a:xfrm>
                  <a:prstGeom prst="trapezoid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</a:endParaRPr>
                  </a:p>
                </p:txBody>
              </p:sp>
              <p:sp>
                <p:nvSpPr>
                  <p:cNvPr id="511" name="Rectangle 510">
                    <a:extLst>
                      <a:ext uri="{FF2B5EF4-FFF2-40B4-BE49-F238E27FC236}">
                        <a16:creationId xmlns:a16="http://schemas.microsoft.com/office/drawing/2014/main" id="{2EE4C3E1-0AC0-4842-9867-658EB372AA9A}"/>
                      </a:ext>
                    </a:extLst>
                  </p:cNvPr>
                  <p:cNvSpPr/>
                  <p:nvPr/>
                </p:nvSpPr>
                <p:spPr>
                  <a:xfrm>
                    <a:off x="4398049" y="5253599"/>
                    <a:ext cx="814570" cy="122952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</a:endParaRPr>
                  </a:p>
                </p:txBody>
              </p:sp>
              <p:grpSp>
                <p:nvGrpSpPr>
                  <p:cNvPr id="512" name="Group 72">
                    <a:extLst>
                      <a:ext uri="{FF2B5EF4-FFF2-40B4-BE49-F238E27FC236}">
                        <a16:creationId xmlns:a16="http://schemas.microsoft.com/office/drawing/2014/main" id="{44CF234C-6D7C-41C6-9B6B-6C518001BD35}"/>
                      </a:ext>
                    </a:extLst>
                  </p:cNvPr>
                  <p:cNvGrpSpPr/>
                  <p:nvPr/>
                </p:nvGrpSpPr>
                <p:grpSpPr>
                  <a:xfrm>
                    <a:off x="5006225" y="5378494"/>
                    <a:ext cx="189964" cy="149596"/>
                    <a:chOff x="5646283" y="853457"/>
                    <a:chExt cx="73152" cy="64008"/>
                  </a:xfrm>
                </p:grpSpPr>
                <p:sp>
                  <p:nvSpPr>
                    <p:cNvPr id="513" name="Rectangle 512">
                      <a:extLst>
                        <a:ext uri="{FF2B5EF4-FFF2-40B4-BE49-F238E27FC236}">
                          <a16:creationId xmlns:a16="http://schemas.microsoft.com/office/drawing/2014/main" id="{5FEFAC78-480C-4F6F-9E70-E24A3D9111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68776" y="853457"/>
                      <a:ext cx="27432" cy="64008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>
                        <a:latin typeface="+mj-lt"/>
                      </a:endParaRPr>
                    </a:p>
                  </p:txBody>
                </p:sp>
                <p:sp>
                  <p:nvSpPr>
                    <p:cNvPr id="514" name="Rectangle 513">
                      <a:extLst>
                        <a:ext uri="{FF2B5EF4-FFF2-40B4-BE49-F238E27FC236}">
                          <a16:creationId xmlns:a16="http://schemas.microsoft.com/office/drawing/2014/main" id="{85C3CD65-D8CD-4C45-ACBB-26D69E2C4E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6283" y="870061"/>
                      <a:ext cx="73152" cy="27432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>
                        <a:latin typeface="+mj-lt"/>
                      </a:endParaRPr>
                    </a:p>
                  </p:txBody>
                </p:sp>
              </p:grpSp>
            </p:grpSp>
            <p:sp>
              <p:nvSpPr>
                <p:cNvPr id="502" name="Rounded Rectangle 158">
                  <a:extLst>
                    <a:ext uri="{FF2B5EF4-FFF2-40B4-BE49-F238E27FC236}">
                      <a16:creationId xmlns:a16="http://schemas.microsoft.com/office/drawing/2014/main" id="{71418DCF-4105-4642-AD27-E406FE448787}"/>
                    </a:ext>
                  </a:extLst>
                </p:cNvPr>
                <p:cNvSpPr/>
                <p:nvPr/>
              </p:nvSpPr>
              <p:spPr>
                <a:xfrm>
                  <a:off x="2078027" y="4446095"/>
                  <a:ext cx="121032" cy="330439"/>
                </a:xfrm>
                <a:prstGeom prst="roundRect">
                  <a:avLst/>
                </a:prstGeom>
                <a:solidFill>
                  <a:srgbClr val="92D05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</a:endParaRPr>
                </a:p>
              </p:txBody>
            </p:sp>
            <p:grpSp>
              <p:nvGrpSpPr>
                <p:cNvPr id="503" name="Group 71">
                  <a:extLst>
                    <a:ext uri="{FF2B5EF4-FFF2-40B4-BE49-F238E27FC236}">
                      <a16:creationId xmlns:a16="http://schemas.microsoft.com/office/drawing/2014/main" id="{1B5DE29F-C12D-45F8-9167-DC7BBD5E67D2}"/>
                    </a:ext>
                  </a:extLst>
                </p:cNvPr>
                <p:cNvGrpSpPr/>
                <p:nvPr/>
              </p:nvGrpSpPr>
              <p:grpSpPr>
                <a:xfrm rot="16200000">
                  <a:off x="2033147" y="4632896"/>
                  <a:ext cx="47491" cy="37399"/>
                  <a:chOff x="5646283" y="853457"/>
                  <a:chExt cx="73152" cy="64008"/>
                </a:xfrm>
              </p:grpSpPr>
              <p:sp>
                <p:nvSpPr>
                  <p:cNvPr id="505" name="Rectangle 504">
                    <a:extLst>
                      <a:ext uri="{FF2B5EF4-FFF2-40B4-BE49-F238E27FC236}">
                        <a16:creationId xmlns:a16="http://schemas.microsoft.com/office/drawing/2014/main" id="{EB095E4D-D01E-457A-B49B-6B658BDE4887}"/>
                      </a:ext>
                    </a:extLst>
                  </p:cNvPr>
                  <p:cNvSpPr/>
                  <p:nvPr/>
                </p:nvSpPr>
                <p:spPr>
                  <a:xfrm>
                    <a:off x="5668776" y="853457"/>
                    <a:ext cx="27432" cy="6400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</a:endParaRPr>
                  </a:p>
                </p:txBody>
              </p:sp>
              <p:sp>
                <p:nvSpPr>
                  <p:cNvPr id="506" name="Rectangle 505">
                    <a:extLst>
                      <a:ext uri="{FF2B5EF4-FFF2-40B4-BE49-F238E27FC236}">
                        <a16:creationId xmlns:a16="http://schemas.microsoft.com/office/drawing/2014/main" id="{88D56878-E686-4FCE-9DB9-C6BD9D66E937}"/>
                      </a:ext>
                    </a:extLst>
                  </p:cNvPr>
                  <p:cNvSpPr/>
                  <p:nvPr/>
                </p:nvSpPr>
                <p:spPr>
                  <a:xfrm>
                    <a:off x="5646283" y="870061"/>
                    <a:ext cx="73152" cy="27432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</a:endParaRPr>
                  </a:p>
                </p:txBody>
              </p:sp>
            </p:grpSp>
            <p:sp>
              <p:nvSpPr>
                <p:cNvPr id="504" name="Oval 503">
                  <a:extLst>
                    <a:ext uri="{FF2B5EF4-FFF2-40B4-BE49-F238E27FC236}">
                      <a16:creationId xmlns:a16="http://schemas.microsoft.com/office/drawing/2014/main" id="{24B84D1C-A52B-4FD6-ABCC-AC86FDE18D45}"/>
                    </a:ext>
                  </a:extLst>
                </p:cNvPr>
                <p:cNvSpPr/>
                <p:nvPr/>
              </p:nvSpPr>
              <p:spPr>
                <a:xfrm>
                  <a:off x="2026465" y="4738659"/>
                  <a:ext cx="29682" cy="2968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</a:endParaRPr>
                </a:p>
              </p:txBody>
            </p:sp>
          </p:grpSp>
        </p:grpSp>
        <p:grpSp>
          <p:nvGrpSpPr>
            <p:cNvPr id="389" name="Group 388">
              <a:extLst>
                <a:ext uri="{FF2B5EF4-FFF2-40B4-BE49-F238E27FC236}">
                  <a16:creationId xmlns:a16="http://schemas.microsoft.com/office/drawing/2014/main" id="{DB06B0BE-FAB4-4531-B092-84BFBA841EB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138347" y="3784750"/>
              <a:ext cx="83509" cy="1143000"/>
              <a:chOff x="6357671" y="889150"/>
              <a:chExt cx="353106" cy="4832980"/>
            </a:xfrm>
          </p:grpSpPr>
          <p:grpSp>
            <p:nvGrpSpPr>
              <p:cNvPr id="459" name="Group 537">
                <a:extLst>
                  <a:ext uri="{FF2B5EF4-FFF2-40B4-BE49-F238E27FC236}">
                    <a16:creationId xmlns:a16="http://schemas.microsoft.com/office/drawing/2014/main" id="{6A5B81B2-6838-47A2-A254-AC7B7067F6FC}"/>
                  </a:ext>
                </a:extLst>
              </p:cNvPr>
              <p:cNvGrpSpPr/>
              <p:nvPr/>
            </p:nvGrpSpPr>
            <p:grpSpPr>
              <a:xfrm>
                <a:off x="6476730" y="1365062"/>
                <a:ext cx="133623" cy="1830983"/>
                <a:chOff x="8423921" y="1973340"/>
                <a:chExt cx="133623" cy="1830983"/>
              </a:xfrm>
            </p:grpSpPr>
            <p:sp>
              <p:nvSpPr>
                <p:cNvPr id="493" name="Rectangle 12">
                  <a:extLst>
                    <a:ext uri="{FF2B5EF4-FFF2-40B4-BE49-F238E27FC236}">
                      <a16:creationId xmlns:a16="http://schemas.microsoft.com/office/drawing/2014/main" id="{FE510977-07EF-43F8-83C9-D37F03610509}"/>
                    </a:ext>
                  </a:extLst>
                </p:cNvPr>
                <p:cNvSpPr/>
                <p:nvPr/>
              </p:nvSpPr>
              <p:spPr>
                <a:xfrm>
                  <a:off x="8457543" y="1975523"/>
                  <a:ext cx="64008" cy="18288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  <a:tint val="66000"/>
                        <a:satMod val="160000"/>
                      </a:schemeClr>
                    </a:gs>
                    <a:gs pos="50000">
                      <a:schemeClr val="bg1">
                        <a:lumMod val="75000"/>
                        <a:tint val="44500"/>
                        <a:satMod val="160000"/>
                      </a:schemeClr>
                    </a:gs>
                    <a:gs pos="100000">
                      <a:schemeClr val="bg1">
                        <a:lumMod val="75000"/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494" name="Rectangle 13">
                  <a:extLst>
                    <a:ext uri="{FF2B5EF4-FFF2-40B4-BE49-F238E27FC236}">
                      <a16:creationId xmlns:a16="http://schemas.microsoft.com/office/drawing/2014/main" id="{66A57E67-07E7-45FF-B3F0-16270252C8F4}"/>
                    </a:ext>
                  </a:extLst>
                </p:cNvPr>
                <p:cNvSpPr/>
                <p:nvPr/>
              </p:nvSpPr>
              <p:spPr>
                <a:xfrm>
                  <a:off x="8423921" y="1973340"/>
                  <a:ext cx="133623" cy="2743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lumMod val="6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6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6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</a:endParaRPr>
                </a:p>
              </p:txBody>
            </p:sp>
          </p:grpSp>
          <p:grpSp>
            <p:nvGrpSpPr>
              <p:cNvPr id="460" name="Group 130">
                <a:extLst>
                  <a:ext uri="{FF2B5EF4-FFF2-40B4-BE49-F238E27FC236}">
                    <a16:creationId xmlns:a16="http://schemas.microsoft.com/office/drawing/2014/main" id="{963D0453-53F9-4CC8-B8D2-2AD4D6C34F8C}"/>
                  </a:ext>
                </a:extLst>
              </p:cNvPr>
              <p:cNvGrpSpPr/>
              <p:nvPr/>
            </p:nvGrpSpPr>
            <p:grpSpPr>
              <a:xfrm>
                <a:off x="6471879" y="2211508"/>
                <a:ext cx="238898" cy="3510622"/>
                <a:chOff x="4101542" y="2539982"/>
                <a:chExt cx="238898" cy="3510622"/>
              </a:xfrm>
            </p:grpSpPr>
            <p:sp>
              <p:nvSpPr>
                <p:cNvPr id="486" name="Rectangle 7">
                  <a:extLst>
                    <a:ext uri="{FF2B5EF4-FFF2-40B4-BE49-F238E27FC236}">
                      <a16:creationId xmlns:a16="http://schemas.microsoft.com/office/drawing/2014/main" id="{1F8AAC9A-84A9-4CBB-B956-D11782FAFA16}"/>
                    </a:ext>
                  </a:extLst>
                </p:cNvPr>
                <p:cNvSpPr/>
                <p:nvPr/>
              </p:nvSpPr>
              <p:spPr>
                <a:xfrm>
                  <a:off x="4126256" y="2539982"/>
                  <a:ext cx="91440" cy="822960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487" name="Rectangle 486">
                  <a:extLst>
                    <a:ext uri="{FF2B5EF4-FFF2-40B4-BE49-F238E27FC236}">
                      <a16:creationId xmlns:a16="http://schemas.microsoft.com/office/drawing/2014/main" id="{6B7AF8D6-EDCC-4112-B7CE-9D0F8A221576}"/>
                    </a:ext>
                  </a:extLst>
                </p:cNvPr>
                <p:cNvSpPr/>
                <p:nvPr/>
              </p:nvSpPr>
              <p:spPr>
                <a:xfrm>
                  <a:off x="4126256" y="3362942"/>
                  <a:ext cx="91440" cy="82296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488" name="Rectangle 487">
                  <a:extLst>
                    <a:ext uri="{FF2B5EF4-FFF2-40B4-BE49-F238E27FC236}">
                      <a16:creationId xmlns:a16="http://schemas.microsoft.com/office/drawing/2014/main" id="{5FD95684-A493-4417-BEBA-FB48E828BD7C}"/>
                    </a:ext>
                  </a:extLst>
                </p:cNvPr>
                <p:cNvSpPr/>
                <p:nvPr/>
              </p:nvSpPr>
              <p:spPr>
                <a:xfrm>
                  <a:off x="4126256" y="4185902"/>
                  <a:ext cx="91440" cy="822960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489" name="Rectangle 488">
                  <a:extLst>
                    <a:ext uri="{FF2B5EF4-FFF2-40B4-BE49-F238E27FC236}">
                      <a16:creationId xmlns:a16="http://schemas.microsoft.com/office/drawing/2014/main" id="{38513996-FCB1-408C-A743-D0B4EA8E3136}"/>
                    </a:ext>
                  </a:extLst>
                </p:cNvPr>
                <p:cNvSpPr/>
                <p:nvPr/>
              </p:nvSpPr>
              <p:spPr>
                <a:xfrm>
                  <a:off x="4126256" y="5008862"/>
                  <a:ext cx="91440" cy="82296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490" name="Isosceles Triangle 489">
                  <a:extLst>
                    <a:ext uri="{FF2B5EF4-FFF2-40B4-BE49-F238E27FC236}">
                      <a16:creationId xmlns:a16="http://schemas.microsoft.com/office/drawing/2014/main" id="{21DE4EF6-9CD6-4611-A5E0-A2CC5A9FCBB5}"/>
                    </a:ext>
                  </a:extLst>
                </p:cNvPr>
                <p:cNvSpPr/>
                <p:nvPr/>
              </p:nvSpPr>
              <p:spPr>
                <a:xfrm rot="10800000">
                  <a:off x="4126256" y="5831822"/>
                  <a:ext cx="91440" cy="218782"/>
                </a:xfrm>
                <a:prstGeom prst="triangl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491" name="Rectangle 5">
                  <a:extLst>
                    <a:ext uri="{FF2B5EF4-FFF2-40B4-BE49-F238E27FC236}">
                      <a16:creationId xmlns:a16="http://schemas.microsoft.com/office/drawing/2014/main" id="{87F32DDF-EBB9-49B6-981E-27107EA93977}"/>
                    </a:ext>
                  </a:extLst>
                </p:cNvPr>
                <p:cNvSpPr/>
                <p:nvPr/>
              </p:nvSpPr>
              <p:spPr>
                <a:xfrm>
                  <a:off x="4105956" y="2540595"/>
                  <a:ext cx="133623" cy="6288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lumMod val="6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6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6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492" name="Rectangle 6">
                  <a:extLst>
                    <a:ext uri="{FF2B5EF4-FFF2-40B4-BE49-F238E27FC236}">
                      <a16:creationId xmlns:a16="http://schemas.microsoft.com/office/drawing/2014/main" id="{DAC1BE09-2D6E-4926-BB07-E8D6212A0564}"/>
                    </a:ext>
                  </a:extLst>
                </p:cNvPr>
                <p:cNvSpPr/>
                <p:nvPr/>
              </p:nvSpPr>
              <p:spPr>
                <a:xfrm>
                  <a:off x="4101542" y="2745929"/>
                  <a:ext cx="238898" cy="74141"/>
                </a:xfrm>
                <a:prstGeom prst="rect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</a:endParaRPr>
                </a:p>
              </p:txBody>
            </p:sp>
          </p:grpSp>
          <p:grpSp>
            <p:nvGrpSpPr>
              <p:cNvPr id="461" name="Group 46">
                <a:extLst>
                  <a:ext uri="{FF2B5EF4-FFF2-40B4-BE49-F238E27FC236}">
                    <a16:creationId xmlns:a16="http://schemas.microsoft.com/office/drawing/2014/main" id="{88A2DF2F-8E52-43C7-99B2-67A8B5EAF9DA}"/>
                  </a:ext>
                </a:extLst>
              </p:cNvPr>
              <p:cNvGrpSpPr/>
              <p:nvPr/>
            </p:nvGrpSpPr>
            <p:grpSpPr>
              <a:xfrm>
                <a:off x="6511702" y="1562624"/>
                <a:ext cx="61137" cy="640080"/>
                <a:chOff x="4662359" y="1929794"/>
                <a:chExt cx="61137" cy="640080"/>
              </a:xfrm>
            </p:grpSpPr>
            <p:cxnSp>
              <p:nvCxnSpPr>
                <p:cNvPr id="478" name="Straight Connector 477">
                  <a:extLst>
                    <a:ext uri="{FF2B5EF4-FFF2-40B4-BE49-F238E27FC236}">
                      <a16:creationId xmlns:a16="http://schemas.microsoft.com/office/drawing/2014/main" id="{8665B199-3E96-4CE1-8C1F-89B0DA02F044}"/>
                    </a:ext>
                  </a:extLst>
                </p:cNvPr>
                <p:cNvCxnSpPr/>
                <p:nvPr/>
              </p:nvCxnSpPr>
              <p:spPr>
                <a:xfrm>
                  <a:off x="4662359" y="1929794"/>
                  <a:ext cx="61137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>
                  <a:extLst>
                    <a:ext uri="{FF2B5EF4-FFF2-40B4-BE49-F238E27FC236}">
                      <a16:creationId xmlns:a16="http://schemas.microsoft.com/office/drawing/2014/main" id="{E801A10D-58DB-4D7B-80F1-057C79137220}"/>
                    </a:ext>
                  </a:extLst>
                </p:cNvPr>
                <p:cNvCxnSpPr/>
                <p:nvPr/>
              </p:nvCxnSpPr>
              <p:spPr>
                <a:xfrm>
                  <a:off x="4662359" y="2021234"/>
                  <a:ext cx="61137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>
                  <a:extLst>
                    <a:ext uri="{FF2B5EF4-FFF2-40B4-BE49-F238E27FC236}">
                      <a16:creationId xmlns:a16="http://schemas.microsoft.com/office/drawing/2014/main" id="{8550FAF4-2A78-4273-B597-15C7CC1244A8}"/>
                    </a:ext>
                  </a:extLst>
                </p:cNvPr>
                <p:cNvCxnSpPr/>
                <p:nvPr/>
              </p:nvCxnSpPr>
              <p:spPr>
                <a:xfrm>
                  <a:off x="4662359" y="2112674"/>
                  <a:ext cx="61137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1" name="Straight Connector 480">
                  <a:extLst>
                    <a:ext uri="{FF2B5EF4-FFF2-40B4-BE49-F238E27FC236}">
                      <a16:creationId xmlns:a16="http://schemas.microsoft.com/office/drawing/2014/main" id="{743CC509-5C46-49FC-ACE8-211FCE983AE7}"/>
                    </a:ext>
                  </a:extLst>
                </p:cNvPr>
                <p:cNvCxnSpPr/>
                <p:nvPr/>
              </p:nvCxnSpPr>
              <p:spPr>
                <a:xfrm>
                  <a:off x="4662359" y="2204114"/>
                  <a:ext cx="61137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2" name="Straight Connector 481">
                  <a:extLst>
                    <a:ext uri="{FF2B5EF4-FFF2-40B4-BE49-F238E27FC236}">
                      <a16:creationId xmlns:a16="http://schemas.microsoft.com/office/drawing/2014/main" id="{4FAF1682-7645-459A-B204-B2AD86E8A01C}"/>
                    </a:ext>
                  </a:extLst>
                </p:cNvPr>
                <p:cNvCxnSpPr/>
                <p:nvPr/>
              </p:nvCxnSpPr>
              <p:spPr>
                <a:xfrm>
                  <a:off x="4662359" y="2295554"/>
                  <a:ext cx="61137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3" name="Straight Connector 482">
                  <a:extLst>
                    <a:ext uri="{FF2B5EF4-FFF2-40B4-BE49-F238E27FC236}">
                      <a16:creationId xmlns:a16="http://schemas.microsoft.com/office/drawing/2014/main" id="{2C1D42F0-68BD-4CCB-A660-07B36CB8BF93}"/>
                    </a:ext>
                  </a:extLst>
                </p:cNvPr>
                <p:cNvCxnSpPr/>
                <p:nvPr/>
              </p:nvCxnSpPr>
              <p:spPr>
                <a:xfrm>
                  <a:off x="4662359" y="2386994"/>
                  <a:ext cx="61137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4" name="Straight Connector 483">
                  <a:extLst>
                    <a:ext uri="{FF2B5EF4-FFF2-40B4-BE49-F238E27FC236}">
                      <a16:creationId xmlns:a16="http://schemas.microsoft.com/office/drawing/2014/main" id="{AF653588-C7A0-44DF-A4DC-C169E943703B}"/>
                    </a:ext>
                  </a:extLst>
                </p:cNvPr>
                <p:cNvCxnSpPr/>
                <p:nvPr/>
              </p:nvCxnSpPr>
              <p:spPr>
                <a:xfrm>
                  <a:off x="4662359" y="2478434"/>
                  <a:ext cx="61137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>
                  <a:extLst>
                    <a:ext uri="{FF2B5EF4-FFF2-40B4-BE49-F238E27FC236}">
                      <a16:creationId xmlns:a16="http://schemas.microsoft.com/office/drawing/2014/main" id="{0DD5132A-85C3-4D64-80F0-3EE56A1DF5D4}"/>
                    </a:ext>
                  </a:extLst>
                </p:cNvPr>
                <p:cNvCxnSpPr/>
                <p:nvPr/>
              </p:nvCxnSpPr>
              <p:spPr>
                <a:xfrm>
                  <a:off x="4662359" y="2569874"/>
                  <a:ext cx="61137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2" name="Rectangle 461">
                <a:extLst>
                  <a:ext uri="{FF2B5EF4-FFF2-40B4-BE49-F238E27FC236}">
                    <a16:creationId xmlns:a16="http://schemas.microsoft.com/office/drawing/2014/main" id="{284082C6-FC66-42AA-9C6B-280591DFD063}"/>
                  </a:ext>
                </a:extLst>
              </p:cNvPr>
              <p:cNvSpPr/>
              <p:nvPr/>
            </p:nvSpPr>
            <p:spPr>
              <a:xfrm>
                <a:off x="6416926" y="1293839"/>
                <a:ext cx="287562" cy="3886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+mj-lt"/>
                </a:endParaRPr>
              </a:p>
            </p:txBody>
          </p:sp>
          <p:grpSp>
            <p:nvGrpSpPr>
              <p:cNvPr id="463" name="Group 462">
                <a:extLst>
                  <a:ext uri="{FF2B5EF4-FFF2-40B4-BE49-F238E27FC236}">
                    <a16:creationId xmlns:a16="http://schemas.microsoft.com/office/drawing/2014/main" id="{70924462-BBDB-421B-979A-6962AE0FCF06}"/>
                  </a:ext>
                </a:extLst>
              </p:cNvPr>
              <p:cNvGrpSpPr/>
              <p:nvPr/>
            </p:nvGrpSpPr>
            <p:grpSpPr>
              <a:xfrm rot="20863263">
                <a:off x="6357671" y="889150"/>
                <a:ext cx="328408" cy="470144"/>
                <a:chOff x="6397552" y="823634"/>
                <a:chExt cx="328408" cy="470144"/>
              </a:xfrm>
            </p:grpSpPr>
            <p:grpSp>
              <p:nvGrpSpPr>
                <p:cNvPr id="467" name="Group 274">
                  <a:extLst>
                    <a:ext uri="{FF2B5EF4-FFF2-40B4-BE49-F238E27FC236}">
                      <a16:creationId xmlns:a16="http://schemas.microsoft.com/office/drawing/2014/main" id="{56D5647C-411D-4762-AD4C-A35C5C9B7C29}"/>
                    </a:ext>
                  </a:extLst>
                </p:cNvPr>
                <p:cNvGrpSpPr/>
                <p:nvPr/>
              </p:nvGrpSpPr>
              <p:grpSpPr>
                <a:xfrm>
                  <a:off x="6397552" y="823634"/>
                  <a:ext cx="230123" cy="288136"/>
                  <a:chOff x="7318049" y="4090587"/>
                  <a:chExt cx="270733" cy="338983"/>
                </a:xfrm>
              </p:grpSpPr>
              <p:sp>
                <p:nvSpPr>
                  <p:cNvPr id="471" name="Round Same Side Corner Rectangle 129">
                    <a:extLst>
                      <a:ext uri="{FF2B5EF4-FFF2-40B4-BE49-F238E27FC236}">
                        <a16:creationId xmlns:a16="http://schemas.microsoft.com/office/drawing/2014/main" id="{85AA1724-083C-4DB5-B0AF-3DFAC08589F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297781" y="4126006"/>
                    <a:ext cx="314632" cy="267370"/>
                  </a:xfrm>
                  <a:prstGeom prst="round2SameRect">
                    <a:avLst/>
                  </a:prstGeom>
                  <a:solidFill>
                    <a:srgbClr val="EE6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</a:endParaRPr>
                  </a:p>
                </p:txBody>
              </p:sp>
              <p:sp>
                <p:nvSpPr>
                  <p:cNvPr id="472" name="Rectangle 471">
                    <a:extLst>
                      <a:ext uri="{FF2B5EF4-FFF2-40B4-BE49-F238E27FC236}">
                        <a16:creationId xmlns:a16="http://schemas.microsoft.com/office/drawing/2014/main" id="{C744F2A5-2E48-43B9-A011-226456E3F99A}"/>
                      </a:ext>
                    </a:extLst>
                  </p:cNvPr>
                  <p:cNvSpPr/>
                  <p:nvPr/>
                </p:nvSpPr>
                <p:spPr>
                  <a:xfrm>
                    <a:off x="7318049" y="4090587"/>
                    <a:ext cx="71215" cy="338983"/>
                  </a:xfrm>
                  <a:prstGeom prst="rect">
                    <a:avLst/>
                  </a:prstGeom>
                  <a:solidFill>
                    <a:srgbClr val="EE60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</a:endParaRPr>
                  </a:p>
                </p:txBody>
              </p:sp>
              <p:cxnSp>
                <p:nvCxnSpPr>
                  <p:cNvPr id="473" name="Straight Connector 472">
                    <a:extLst>
                      <a:ext uri="{FF2B5EF4-FFF2-40B4-BE49-F238E27FC236}">
                        <a16:creationId xmlns:a16="http://schemas.microsoft.com/office/drawing/2014/main" id="{9E31A97A-2382-4E0C-A083-30C11A59EAD5}"/>
                      </a:ext>
                    </a:extLst>
                  </p:cNvPr>
                  <p:cNvCxnSpPr>
                    <a:stCxn id="472" idx="3"/>
                    <a:endCxn id="471" idx="3"/>
                  </p:cNvCxnSpPr>
                  <p:nvPr/>
                </p:nvCxnSpPr>
                <p:spPr>
                  <a:xfrm flipV="1">
                    <a:off x="7389264" y="4259691"/>
                    <a:ext cx="199518" cy="388"/>
                  </a:xfrm>
                  <a:prstGeom prst="line">
                    <a:avLst/>
                  </a:prstGeom>
                  <a:ln w="952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4" name="Straight Connector 473">
                    <a:extLst>
                      <a:ext uri="{FF2B5EF4-FFF2-40B4-BE49-F238E27FC236}">
                        <a16:creationId xmlns:a16="http://schemas.microsoft.com/office/drawing/2014/main" id="{70804785-5584-4C13-81BD-539EA24A441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387840" y="4144322"/>
                    <a:ext cx="199518" cy="388"/>
                  </a:xfrm>
                  <a:prstGeom prst="line">
                    <a:avLst/>
                  </a:prstGeom>
                  <a:ln w="952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5" name="Straight Connector 474">
                    <a:extLst>
                      <a:ext uri="{FF2B5EF4-FFF2-40B4-BE49-F238E27FC236}">
                        <a16:creationId xmlns:a16="http://schemas.microsoft.com/office/drawing/2014/main" id="{0CA78F60-657A-4843-8944-55F591E83EE3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389264" y="4197022"/>
                    <a:ext cx="199518" cy="388"/>
                  </a:xfrm>
                  <a:prstGeom prst="line">
                    <a:avLst/>
                  </a:prstGeom>
                  <a:ln w="952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6" name="Straight Connector 475">
                    <a:extLst>
                      <a:ext uri="{FF2B5EF4-FFF2-40B4-BE49-F238E27FC236}">
                        <a16:creationId xmlns:a16="http://schemas.microsoft.com/office/drawing/2014/main" id="{0020C17B-AC57-481F-AD73-6EACC99CA852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387839" y="4318087"/>
                    <a:ext cx="199518" cy="388"/>
                  </a:xfrm>
                  <a:prstGeom prst="line">
                    <a:avLst/>
                  </a:prstGeom>
                  <a:ln w="952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7" name="Straight Connector 476">
                    <a:extLst>
                      <a:ext uri="{FF2B5EF4-FFF2-40B4-BE49-F238E27FC236}">
                        <a16:creationId xmlns:a16="http://schemas.microsoft.com/office/drawing/2014/main" id="{26F19534-85E2-40D1-8F87-9592047874BF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386415" y="4376484"/>
                    <a:ext cx="199518" cy="388"/>
                  </a:xfrm>
                  <a:prstGeom prst="line">
                    <a:avLst/>
                  </a:prstGeom>
                  <a:ln w="952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68" name="Rectangle 467">
                  <a:extLst>
                    <a:ext uri="{FF2B5EF4-FFF2-40B4-BE49-F238E27FC236}">
                      <a16:creationId xmlns:a16="http://schemas.microsoft.com/office/drawing/2014/main" id="{9D52F809-846E-49DE-9A70-3795C6D883F4}"/>
                    </a:ext>
                  </a:extLst>
                </p:cNvPr>
                <p:cNvSpPr/>
                <p:nvPr/>
              </p:nvSpPr>
              <p:spPr>
                <a:xfrm>
                  <a:off x="6655709" y="905158"/>
                  <a:ext cx="49611" cy="388620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469" name="Rectangle 468">
                  <a:extLst>
                    <a:ext uri="{FF2B5EF4-FFF2-40B4-BE49-F238E27FC236}">
                      <a16:creationId xmlns:a16="http://schemas.microsoft.com/office/drawing/2014/main" id="{9119B609-2440-49E9-A4BA-2258A57CC398}"/>
                    </a:ext>
                  </a:extLst>
                </p:cNvPr>
                <p:cNvSpPr/>
                <p:nvPr/>
              </p:nvSpPr>
              <p:spPr>
                <a:xfrm>
                  <a:off x="6702643" y="913223"/>
                  <a:ext cx="23317" cy="104117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470" name="Rectangle 469">
                  <a:extLst>
                    <a:ext uri="{FF2B5EF4-FFF2-40B4-BE49-F238E27FC236}">
                      <a16:creationId xmlns:a16="http://schemas.microsoft.com/office/drawing/2014/main" id="{9D5A1B4E-47D4-450D-8EEC-46E72C96E430}"/>
                    </a:ext>
                  </a:extLst>
                </p:cNvPr>
                <p:cNvSpPr/>
                <p:nvPr/>
              </p:nvSpPr>
              <p:spPr>
                <a:xfrm>
                  <a:off x="6631206" y="914433"/>
                  <a:ext cx="23317" cy="104117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</a:endParaRPr>
                </a:p>
              </p:txBody>
            </p:sp>
          </p:grpSp>
          <p:grpSp>
            <p:nvGrpSpPr>
              <p:cNvPr id="464" name="Group 277">
                <a:extLst>
                  <a:ext uri="{FF2B5EF4-FFF2-40B4-BE49-F238E27FC236}">
                    <a16:creationId xmlns:a16="http://schemas.microsoft.com/office/drawing/2014/main" id="{DEE31D52-7264-4FEF-A603-7834469E4383}"/>
                  </a:ext>
                </a:extLst>
              </p:cNvPr>
              <p:cNvGrpSpPr/>
              <p:nvPr/>
            </p:nvGrpSpPr>
            <p:grpSpPr>
              <a:xfrm rot="5400000">
                <a:off x="6499246" y="1260266"/>
                <a:ext cx="94754" cy="105327"/>
                <a:chOff x="7711147" y="4348385"/>
                <a:chExt cx="111475" cy="123914"/>
              </a:xfrm>
            </p:grpSpPr>
            <p:sp>
              <p:nvSpPr>
                <p:cNvPr id="465" name="Rectangle 464">
                  <a:extLst>
                    <a:ext uri="{FF2B5EF4-FFF2-40B4-BE49-F238E27FC236}">
                      <a16:creationId xmlns:a16="http://schemas.microsoft.com/office/drawing/2014/main" id="{78B4A189-E40D-4DE6-B438-A60BF2280A57}"/>
                    </a:ext>
                  </a:extLst>
                </p:cNvPr>
                <p:cNvSpPr/>
                <p:nvPr/>
              </p:nvSpPr>
              <p:spPr>
                <a:xfrm>
                  <a:off x="7795190" y="4348385"/>
                  <a:ext cx="27432" cy="12249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466" name="Rectangle 465">
                  <a:extLst>
                    <a:ext uri="{FF2B5EF4-FFF2-40B4-BE49-F238E27FC236}">
                      <a16:creationId xmlns:a16="http://schemas.microsoft.com/office/drawing/2014/main" id="{42B6A771-4524-418E-9E91-3C8F2F72BE6F}"/>
                    </a:ext>
                  </a:extLst>
                </p:cNvPr>
                <p:cNvSpPr/>
                <p:nvPr/>
              </p:nvSpPr>
              <p:spPr>
                <a:xfrm>
                  <a:off x="7711147" y="4349809"/>
                  <a:ext cx="27432" cy="12249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</a:endParaRPr>
                </a:p>
              </p:txBody>
            </p:sp>
          </p:grpSp>
        </p:grpSp>
        <p:sp>
          <p:nvSpPr>
            <p:cNvPr id="390" name="TextBox 389">
              <a:extLst>
                <a:ext uri="{FF2B5EF4-FFF2-40B4-BE49-F238E27FC236}">
                  <a16:creationId xmlns:a16="http://schemas.microsoft.com/office/drawing/2014/main" id="{E916FA08-2523-4333-A531-D265A37F4320}"/>
                </a:ext>
              </a:extLst>
            </p:cNvPr>
            <p:cNvSpPr txBox="1"/>
            <p:nvPr/>
          </p:nvSpPr>
          <p:spPr>
            <a:xfrm>
              <a:off x="2509534" y="4281993"/>
              <a:ext cx="311179" cy="291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>
                  <a:latin typeface="+mj-lt"/>
                </a:rPr>
                <a:t>D</a:t>
              </a:r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5791DCEE-FE80-4734-8905-0E5F0531C7C7}"/>
                </a:ext>
              </a:extLst>
            </p:cNvPr>
            <p:cNvSpPr/>
            <p:nvPr/>
          </p:nvSpPr>
          <p:spPr>
            <a:xfrm>
              <a:off x="1070043" y="4484449"/>
              <a:ext cx="182880" cy="45719"/>
            </a:xfrm>
            <a:prstGeom prst="ellipse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+mj-lt"/>
              </a:endParaRPr>
            </a:p>
          </p:txBody>
        </p: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02A324FC-8C26-4A99-AD4A-1E2F796BCA11}"/>
                </a:ext>
              </a:extLst>
            </p:cNvPr>
            <p:cNvCxnSpPr>
              <a:cxnSpLocks/>
            </p:cNvCxnSpPr>
            <p:nvPr/>
          </p:nvCxnSpPr>
          <p:spPr>
            <a:xfrm>
              <a:off x="1156679" y="4440677"/>
              <a:ext cx="0" cy="1371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3" name="Group 392">
              <a:extLst>
                <a:ext uri="{FF2B5EF4-FFF2-40B4-BE49-F238E27FC236}">
                  <a16:creationId xmlns:a16="http://schemas.microsoft.com/office/drawing/2014/main" id="{502F7770-4C27-4E44-84D5-1A24F9334CE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29593" y="5393155"/>
              <a:ext cx="54173" cy="54864"/>
              <a:chOff x="5167084" y="4746412"/>
              <a:chExt cx="774382" cy="1176407"/>
            </a:xfrm>
          </p:grpSpPr>
          <p:sp>
            <p:nvSpPr>
              <p:cNvPr id="456" name="Parallelogram 455">
                <a:extLst>
                  <a:ext uri="{FF2B5EF4-FFF2-40B4-BE49-F238E27FC236}">
                    <a16:creationId xmlns:a16="http://schemas.microsoft.com/office/drawing/2014/main" id="{CBFF73CA-7891-4455-9488-6E8CF1F42B69}"/>
                  </a:ext>
                </a:extLst>
              </p:cNvPr>
              <p:cNvSpPr/>
              <p:nvPr/>
            </p:nvSpPr>
            <p:spPr>
              <a:xfrm>
                <a:off x="5169991" y="4763588"/>
                <a:ext cx="771475" cy="379573"/>
              </a:xfrm>
              <a:prstGeom prst="parallelogram">
                <a:avLst>
                  <a:gd name="adj" fmla="val 75267"/>
                </a:avLst>
              </a:prstGeom>
              <a:solidFill>
                <a:schemeClr val="bg2">
                  <a:lumMod val="90000"/>
                </a:schemeClr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457" name="Parallelogram 456">
                <a:extLst>
                  <a:ext uri="{FF2B5EF4-FFF2-40B4-BE49-F238E27FC236}">
                    <a16:creationId xmlns:a16="http://schemas.microsoft.com/office/drawing/2014/main" id="{41344D69-5FFE-4D00-9224-A581BFAF0056}"/>
                  </a:ext>
                </a:extLst>
              </p:cNvPr>
              <p:cNvSpPr/>
              <p:nvPr/>
            </p:nvSpPr>
            <p:spPr>
              <a:xfrm rot="5400000" flipV="1">
                <a:off x="5329299" y="5154159"/>
                <a:ext cx="1018687" cy="203193"/>
              </a:xfrm>
              <a:prstGeom prst="parallelogram">
                <a:avLst>
                  <a:gd name="adj" fmla="val 135768"/>
                </a:avLst>
              </a:prstGeom>
              <a:solidFill>
                <a:schemeClr val="bg2">
                  <a:lumMod val="50000"/>
                </a:schemeClr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458" name="Flowchart: Document 457">
                <a:extLst>
                  <a:ext uri="{FF2B5EF4-FFF2-40B4-BE49-F238E27FC236}">
                    <a16:creationId xmlns:a16="http://schemas.microsoft.com/office/drawing/2014/main" id="{C6BB4957-C7AD-4DE5-B060-AA767B390ADC}"/>
                  </a:ext>
                </a:extLst>
              </p:cNvPr>
              <p:cNvSpPr/>
              <p:nvPr/>
            </p:nvSpPr>
            <p:spPr>
              <a:xfrm>
                <a:off x="5167084" y="5137857"/>
                <a:ext cx="600893" cy="784962"/>
              </a:xfrm>
              <a:prstGeom prst="flowChartDocument">
                <a:avLst/>
              </a:prstGeom>
              <a:solidFill>
                <a:schemeClr val="bg2">
                  <a:lumMod val="75000"/>
                </a:schemeClr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</p:grp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2B4CFABD-538A-4117-8D3A-8266860BCF9C}"/>
                </a:ext>
              </a:extLst>
            </p:cNvPr>
            <p:cNvSpPr/>
            <p:nvPr/>
          </p:nvSpPr>
          <p:spPr>
            <a:xfrm flipV="1">
              <a:off x="4048330" y="3691644"/>
              <a:ext cx="274320" cy="36576"/>
            </a:xfrm>
            <a:prstGeom prst="ellipse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+mj-lt"/>
              </a:endParaRPr>
            </a:p>
          </p:txBody>
        </p:sp>
        <p:cxnSp>
          <p:nvCxnSpPr>
            <p:cNvPr id="395" name="Straight Connector 394">
              <a:extLst>
                <a:ext uri="{FF2B5EF4-FFF2-40B4-BE49-F238E27FC236}">
                  <a16:creationId xmlns:a16="http://schemas.microsoft.com/office/drawing/2014/main" id="{E87DEFA9-1008-41E7-B25E-DFDC42929CB5}"/>
                </a:ext>
              </a:extLst>
            </p:cNvPr>
            <p:cNvCxnSpPr>
              <a:cxnSpLocks/>
            </p:cNvCxnSpPr>
            <p:nvPr/>
          </p:nvCxnSpPr>
          <p:spPr>
            <a:xfrm>
              <a:off x="4183585" y="3625175"/>
              <a:ext cx="0" cy="1371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3" name="TextBox 452">
              <a:extLst>
                <a:ext uri="{FF2B5EF4-FFF2-40B4-BE49-F238E27FC236}">
                  <a16:creationId xmlns:a16="http://schemas.microsoft.com/office/drawing/2014/main" id="{4C22F766-8E91-48C5-BD36-946B0E994294}"/>
                </a:ext>
              </a:extLst>
            </p:cNvPr>
            <p:cNvSpPr txBox="1"/>
            <p:nvPr/>
          </p:nvSpPr>
          <p:spPr>
            <a:xfrm>
              <a:off x="998505" y="4176612"/>
              <a:ext cx="388878" cy="291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+mj-lt"/>
                </a:rPr>
                <a:t>E</a:t>
              </a:r>
              <a:r>
                <a:rPr lang="en-US" sz="1000" baseline="-25000">
                  <a:solidFill>
                    <a:srgbClr val="FF0000"/>
                  </a:solidFill>
                  <a:latin typeface="+mj-lt"/>
                </a:rPr>
                <a:t>tsi</a:t>
              </a:r>
            </a:p>
          </p:txBody>
        </p:sp>
        <p:sp>
          <p:nvSpPr>
            <p:cNvPr id="454" name="TextBox 453">
              <a:extLst>
                <a:ext uri="{FF2B5EF4-FFF2-40B4-BE49-F238E27FC236}">
                  <a16:creationId xmlns:a16="http://schemas.microsoft.com/office/drawing/2014/main" id="{41E57195-63E0-4143-9C5E-1B47921FED56}"/>
                </a:ext>
              </a:extLst>
            </p:cNvPr>
            <p:cNvSpPr txBox="1"/>
            <p:nvPr/>
          </p:nvSpPr>
          <p:spPr>
            <a:xfrm>
              <a:off x="2143125" y="3939905"/>
              <a:ext cx="976364" cy="291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+mj-lt"/>
                </a:rPr>
                <a:t>MSA: ±(C+P)</a:t>
              </a:r>
            </a:p>
          </p:txBody>
        </p:sp>
        <p:sp>
          <p:nvSpPr>
            <p:cNvPr id="455" name="TextBox 454">
              <a:extLst>
                <a:ext uri="{FF2B5EF4-FFF2-40B4-BE49-F238E27FC236}">
                  <a16:creationId xmlns:a16="http://schemas.microsoft.com/office/drawing/2014/main" id="{C71B2C97-7372-4E79-83CE-9010A32539BF}"/>
                </a:ext>
              </a:extLst>
            </p:cNvPr>
            <p:cNvSpPr txBox="1"/>
            <p:nvPr/>
          </p:nvSpPr>
          <p:spPr>
            <a:xfrm>
              <a:off x="4021725" y="3391854"/>
              <a:ext cx="405935" cy="291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+mj-lt"/>
                </a:rPr>
                <a:t>E</a:t>
              </a:r>
              <a:r>
                <a:rPr lang="en-US" sz="1000" baseline="-25000">
                  <a:solidFill>
                    <a:srgbClr val="FF0000"/>
                  </a:solidFill>
                  <a:latin typeface="+mj-lt"/>
                </a:rPr>
                <a:t>ref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81974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F18324-5F83-4238-BEF6-7CD0351A9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F. Linear/Non-Linear; 1. Vertical</a:t>
            </a:r>
          </a:p>
          <a:p>
            <a:pPr lvl="1"/>
            <a:r>
              <a:rPr lang="en-US" dirty="0"/>
              <a:t>An LSA minimizes the sum of the squares of the residuals of the observations: </a:t>
            </a:r>
            <a:r>
              <a:rPr lang="el-GR" dirty="0"/>
              <a:t>Σ</a:t>
            </a:r>
            <a:r>
              <a:rPr lang="en-US" dirty="0"/>
              <a:t>(v</a:t>
            </a:r>
            <a:r>
              <a:rPr lang="en-US" baseline="30000" dirty="0"/>
              <a:t>2</a:t>
            </a:r>
            <a:r>
              <a:rPr lang="en-US" dirty="0"/>
              <a:t>)=min</a:t>
            </a:r>
          </a:p>
          <a:p>
            <a:pPr lvl="1"/>
            <a:endParaRPr lang="en-US" i="1" dirty="0"/>
          </a:p>
          <a:p>
            <a:pPr lvl="1"/>
            <a:r>
              <a:rPr lang="en-US" i="1" dirty="0"/>
              <a:t>Vertical</a:t>
            </a:r>
          </a:p>
          <a:p>
            <a:pPr lvl="2"/>
            <a:r>
              <a:rPr lang="en-US" dirty="0"/>
              <a:t>Unknowns are elevations</a:t>
            </a:r>
          </a:p>
          <a:p>
            <a:pPr lvl="2"/>
            <a:r>
              <a:rPr lang="en-US" dirty="0"/>
              <a:t>Measurements are simple addition and subtraction</a:t>
            </a:r>
          </a:p>
          <a:p>
            <a:pPr lvl="3"/>
            <a:r>
              <a:rPr lang="en-US" dirty="0" err="1"/>
              <a:t>Elev</a:t>
            </a:r>
            <a:r>
              <a:rPr lang="en-US" baseline="-25000" dirty="0" err="1"/>
              <a:t>B</a:t>
            </a:r>
            <a:r>
              <a:rPr lang="en-US" dirty="0"/>
              <a:t> = </a:t>
            </a:r>
            <a:r>
              <a:rPr lang="en-US" dirty="0" err="1"/>
              <a:t>Elev</a:t>
            </a:r>
            <a:r>
              <a:rPr lang="en-US" baseline="-25000" dirty="0" err="1"/>
              <a:t>A</a:t>
            </a:r>
            <a:r>
              <a:rPr lang="en-US" dirty="0"/>
              <a:t> + BS</a:t>
            </a:r>
            <a:r>
              <a:rPr lang="en-US" baseline="-25000" dirty="0"/>
              <a:t>A</a:t>
            </a:r>
            <a:r>
              <a:rPr lang="en-US" dirty="0"/>
              <a:t> – FS</a:t>
            </a:r>
            <a:r>
              <a:rPr lang="en-US" baseline="-25000" dirty="0"/>
              <a:t>B</a:t>
            </a:r>
          </a:p>
          <a:p>
            <a:pPr lvl="2"/>
            <a:r>
              <a:rPr lang="en-US" dirty="0"/>
              <a:t>Simple math means LSA is a direct solution of simultaneous equations.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CAA230C-90E1-4A56-BE46-3A4724FAEBF7}"/>
              </a:ext>
            </a:extLst>
          </p:cNvPr>
          <p:cNvGrpSpPr/>
          <p:nvPr/>
        </p:nvGrpSpPr>
        <p:grpSpPr>
          <a:xfrm>
            <a:off x="1446901" y="4393353"/>
            <a:ext cx="3676552" cy="1520765"/>
            <a:chOff x="1449773" y="3595681"/>
            <a:chExt cx="3676552" cy="1520765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900BD656-FBBA-4E5E-9C2B-4D22D5C3CE7C}"/>
                </a:ext>
              </a:extLst>
            </p:cNvPr>
            <p:cNvGrpSpPr/>
            <p:nvPr/>
          </p:nvGrpSpPr>
          <p:grpSpPr>
            <a:xfrm>
              <a:off x="1449773" y="3595681"/>
              <a:ext cx="3676552" cy="1112869"/>
              <a:chOff x="1449773" y="3595681"/>
              <a:chExt cx="3676552" cy="1112869"/>
            </a:xfrm>
          </p:grpSpPr>
          <p:sp>
            <p:nvSpPr>
              <p:cNvPr id="59" name="Rectangle 71">
                <a:extLst>
                  <a:ext uri="{FF2B5EF4-FFF2-40B4-BE49-F238E27FC236}">
                    <a16:creationId xmlns:a16="http://schemas.microsoft.com/office/drawing/2014/main" id="{E5C91811-F51E-499E-8442-4BED9904DD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1015" y="4499969"/>
                <a:ext cx="76944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>
                    <a:solidFill>
                      <a:srgbClr val="000000"/>
                    </a:solidFill>
                    <a:latin typeface="+mj-lt"/>
                    <a:ea typeface="Verdana" pitchFamily="34" charset="0"/>
                    <a:cs typeface="Verdana" pitchFamily="34" charset="0"/>
                  </a:rPr>
                  <a:t>K</a:t>
                </a:r>
                <a:endParaRPr lang="en-US" sz="1200" dirty="0">
                  <a:solidFill>
                    <a:srgbClr val="000000"/>
                  </a:solidFill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60" name="Rectangle 68">
                <a:extLst>
                  <a:ext uri="{FF2B5EF4-FFF2-40B4-BE49-F238E27FC236}">
                    <a16:creationId xmlns:a16="http://schemas.microsoft.com/office/drawing/2014/main" id="{6CA3EAC4-7B7C-45CB-A2E5-841AD945B6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1488" y="4173224"/>
                <a:ext cx="64120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00000"/>
                    </a:solidFill>
                    <a:latin typeface="+mj-lt"/>
                    <a:ea typeface="Verdana" pitchFamily="34" charset="0"/>
                    <a:cs typeface="Verdana" pitchFamily="34" charset="0"/>
                  </a:rPr>
                  <a:t>L</a:t>
                </a: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7F73EA2A-11DC-4D60-ABC8-86CB777BC8C5}"/>
                  </a:ext>
                </a:extLst>
              </p:cNvPr>
              <p:cNvSpPr/>
              <p:nvPr/>
            </p:nvSpPr>
            <p:spPr>
              <a:xfrm>
                <a:off x="3243195" y="3922950"/>
                <a:ext cx="12988" cy="565611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+mj-lt"/>
                </a:endParaRPr>
              </a:p>
            </p:txBody>
          </p: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077E1442-FCAF-4EE2-9E63-6B67A3047730}"/>
                  </a:ext>
                </a:extLst>
              </p:cNvPr>
              <p:cNvGrpSpPr/>
              <p:nvPr/>
            </p:nvGrpSpPr>
            <p:grpSpPr>
              <a:xfrm>
                <a:off x="1564834" y="3880283"/>
                <a:ext cx="28422" cy="594308"/>
                <a:chOff x="7439528" y="2101187"/>
                <a:chExt cx="40022" cy="836856"/>
              </a:xfrm>
            </p:grpSpPr>
            <p:grpSp>
              <p:nvGrpSpPr>
                <p:cNvPr id="216" name="Group 215">
                  <a:extLst>
                    <a:ext uri="{FF2B5EF4-FFF2-40B4-BE49-F238E27FC236}">
                      <a16:creationId xmlns:a16="http://schemas.microsoft.com/office/drawing/2014/main" id="{D75C8058-A9AA-47E3-9C73-F05170ADB890}"/>
                    </a:ext>
                  </a:extLst>
                </p:cNvPr>
                <p:cNvGrpSpPr/>
                <p:nvPr/>
              </p:nvGrpSpPr>
              <p:grpSpPr>
                <a:xfrm>
                  <a:off x="7439528" y="2903515"/>
                  <a:ext cx="40022" cy="34528"/>
                  <a:chOff x="7439528" y="2903515"/>
                  <a:chExt cx="40022" cy="34528"/>
                </a:xfrm>
              </p:grpSpPr>
              <p:sp>
                <p:nvSpPr>
                  <p:cNvPr id="218" name="Line 19">
                    <a:extLst>
                      <a:ext uri="{FF2B5EF4-FFF2-40B4-BE49-F238E27FC236}">
                        <a16:creationId xmlns:a16="http://schemas.microsoft.com/office/drawing/2014/main" id="{2FABE186-4DA8-4A50-BA04-AB505B1F04E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449729" y="2903515"/>
                    <a:ext cx="1961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19" name="Line 26">
                    <a:extLst>
                      <a:ext uri="{FF2B5EF4-FFF2-40B4-BE49-F238E27FC236}">
                        <a16:creationId xmlns:a16="http://schemas.microsoft.com/office/drawing/2014/main" id="{E986D998-7CA0-4246-BEB2-7767689BB8D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439528" y="2903515"/>
                    <a:ext cx="0" cy="34528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20" name="Line 27">
                    <a:extLst>
                      <a:ext uri="{FF2B5EF4-FFF2-40B4-BE49-F238E27FC236}">
                        <a16:creationId xmlns:a16="http://schemas.microsoft.com/office/drawing/2014/main" id="{0970095A-87E5-4338-8C34-E0EDB22E94C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439528" y="2938043"/>
                    <a:ext cx="4002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21" name="Line 28">
                    <a:extLst>
                      <a:ext uri="{FF2B5EF4-FFF2-40B4-BE49-F238E27FC236}">
                        <a16:creationId xmlns:a16="http://schemas.microsoft.com/office/drawing/2014/main" id="{F8919643-BD47-4E0B-B694-CB3F34A5C74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479549" y="2903515"/>
                    <a:ext cx="0" cy="34528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22" name="Line 29">
                    <a:extLst>
                      <a:ext uri="{FF2B5EF4-FFF2-40B4-BE49-F238E27FC236}">
                        <a16:creationId xmlns:a16="http://schemas.microsoft.com/office/drawing/2014/main" id="{DB3F4881-91EE-4034-805F-9B58BAE86B8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439528" y="2903515"/>
                    <a:ext cx="4002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id="{DDDC3DA8-5370-48E4-97B2-036B86173078}"/>
                    </a:ext>
                  </a:extLst>
                </p:cNvPr>
                <p:cNvSpPr/>
                <p:nvPr/>
              </p:nvSpPr>
              <p:spPr>
                <a:xfrm>
                  <a:off x="7448492" y="2101187"/>
                  <a:ext cx="18288" cy="796448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0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+mj-lt"/>
                  </a:endParaRPr>
                </a:p>
              </p:txBody>
            </p:sp>
          </p:grpSp>
          <p:sp>
            <p:nvSpPr>
              <p:cNvPr id="63" name="Line 64">
                <a:extLst>
                  <a:ext uri="{FF2B5EF4-FFF2-40B4-BE49-F238E27FC236}">
                    <a16:creationId xmlns:a16="http://schemas.microsoft.com/office/drawing/2014/main" id="{6C3E1575-F6F3-42EC-9E39-0E1846CA2A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55043" y="4079871"/>
                <a:ext cx="1737360" cy="0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grpSp>
            <p:nvGrpSpPr>
              <p:cNvPr id="64" name="Group 113">
                <a:extLst>
                  <a:ext uri="{FF2B5EF4-FFF2-40B4-BE49-F238E27FC236}">
                    <a16:creationId xmlns:a16="http://schemas.microsoft.com/office/drawing/2014/main" id="{2A59B1C7-FB3E-4C4F-A725-F19F1BCF337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086407" y="4070376"/>
                <a:ext cx="161112" cy="285142"/>
                <a:chOff x="5473812" y="3258212"/>
                <a:chExt cx="1912288" cy="3384440"/>
              </a:xfrm>
            </p:grpSpPr>
            <p:grpSp>
              <p:nvGrpSpPr>
                <p:cNvPr id="171" name="Group 1905">
                  <a:extLst>
                    <a:ext uri="{FF2B5EF4-FFF2-40B4-BE49-F238E27FC236}">
                      <a16:creationId xmlns:a16="http://schemas.microsoft.com/office/drawing/2014/main" id="{43BB26A8-098A-4102-8BB1-0B606324473F}"/>
                    </a:ext>
                  </a:extLst>
                </p:cNvPr>
                <p:cNvGrpSpPr/>
                <p:nvPr/>
              </p:nvGrpSpPr>
              <p:grpSpPr>
                <a:xfrm>
                  <a:off x="6146584" y="3258212"/>
                  <a:ext cx="579803" cy="337849"/>
                  <a:chOff x="6511020" y="2181474"/>
                  <a:chExt cx="579803" cy="337849"/>
                </a:xfrm>
              </p:grpSpPr>
              <p:grpSp>
                <p:nvGrpSpPr>
                  <p:cNvPr id="198" name="Group 1872">
                    <a:extLst>
                      <a:ext uri="{FF2B5EF4-FFF2-40B4-BE49-F238E27FC236}">
                        <a16:creationId xmlns:a16="http://schemas.microsoft.com/office/drawing/2014/main" id="{1AC596B2-974B-4C44-B84F-09FB1D79950D}"/>
                      </a:ext>
                    </a:extLst>
                  </p:cNvPr>
                  <p:cNvGrpSpPr/>
                  <p:nvPr/>
                </p:nvGrpSpPr>
                <p:grpSpPr>
                  <a:xfrm>
                    <a:off x="6511020" y="2181474"/>
                    <a:ext cx="579803" cy="189166"/>
                    <a:chOff x="6472550" y="2134126"/>
                    <a:chExt cx="644226" cy="236457"/>
                  </a:xfrm>
                </p:grpSpPr>
                <p:sp>
                  <p:nvSpPr>
                    <p:cNvPr id="210" name="Rectangle 209">
                      <a:extLst>
                        <a:ext uri="{FF2B5EF4-FFF2-40B4-BE49-F238E27FC236}">
                          <a16:creationId xmlns:a16="http://schemas.microsoft.com/office/drawing/2014/main" id="{93494014-841D-4703-A4A9-3B09985270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540" y="2164261"/>
                      <a:ext cx="101236" cy="190093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211" name="Rectangle 210">
                      <a:extLst>
                        <a:ext uri="{FF2B5EF4-FFF2-40B4-BE49-F238E27FC236}">
                          <a16:creationId xmlns:a16="http://schemas.microsoft.com/office/drawing/2014/main" id="{2727809B-D916-4C2C-A4B4-6D12A65F48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18408" y="2166582"/>
                      <a:ext cx="45719" cy="197047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212" name="Rounded Rectangle 318">
                      <a:extLst>
                        <a:ext uri="{FF2B5EF4-FFF2-40B4-BE49-F238E27FC236}">
                          <a16:creationId xmlns:a16="http://schemas.microsoft.com/office/drawing/2014/main" id="{4B2D057E-69FE-4809-98DA-9321914EA2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59621" y="2134126"/>
                      <a:ext cx="461064" cy="236456"/>
                    </a:xfrm>
                    <a:prstGeom prst="roundRect">
                      <a:avLst/>
                    </a:prstGeom>
                    <a:solidFill>
                      <a:srgbClr val="008000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213" name="Rectangle 212">
                      <a:extLst>
                        <a:ext uri="{FF2B5EF4-FFF2-40B4-BE49-F238E27FC236}">
                          <a16:creationId xmlns:a16="http://schemas.microsoft.com/office/drawing/2014/main" id="{DF20B4BB-451E-4D43-ABC1-EA52EC7BAC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550" y="2205991"/>
                      <a:ext cx="45719" cy="108956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214" name="Rounded Rectangle 320">
                      <a:extLst>
                        <a:ext uri="{FF2B5EF4-FFF2-40B4-BE49-F238E27FC236}">
                          <a16:creationId xmlns:a16="http://schemas.microsoft.com/office/drawing/2014/main" id="{D25747A2-9AF4-49C0-9380-FAC497096D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72955" y="2194400"/>
                      <a:ext cx="337426" cy="176183"/>
                    </a:xfrm>
                    <a:prstGeom prst="roundRect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215" name="Oval 214">
                      <a:extLst>
                        <a:ext uri="{FF2B5EF4-FFF2-40B4-BE49-F238E27FC236}">
                          <a16:creationId xmlns:a16="http://schemas.microsoft.com/office/drawing/2014/main" id="{A319F5B3-3244-4178-AEB9-31B8EE6B8E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58411" y="2247719"/>
                      <a:ext cx="121061" cy="104319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75000"/>
                            <a:lumOff val="25000"/>
                            <a:shade val="30000"/>
                            <a:satMod val="115000"/>
                          </a:schemeClr>
                        </a:gs>
                        <a:gs pos="50000">
                          <a:schemeClr val="tx1">
                            <a:lumMod val="75000"/>
                            <a:lumOff val="25000"/>
                            <a:shade val="67500"/>
                            <a:satMod val="115000"/>
                          </a:schemeClr>
                        </a:gs>
                        <a:gs pos="100000">
                          <a:schemeClr val="tx1">
                            <a:lumMod val="75000"/>
                            <a:lumOff val="2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</p:grpSp>
              <p:sp>
                <p:nvSpPr>
                  <p:cNvPr id="199" name="Rectangle 198">
                    <a:extLst>
                      <a:ext uri="{FF2B5EF4-FFF2-40B4-BE49-F238E27FC236}">
                        <a16:creationId xmlns:a16="http://schemas.microsoft.com/office/drawing/2014/main" id="{1AE77550-4827-471B-A18A-A99AC47C20F6}"/>
                      </a:ext>
                    </a:extLst>
                  </p:cNvPr>
                  <p:cNvSpPr/>
                  <p:nvPr/>
                </p:nvSpPr>
                <p:spPr>
                  <a:xfrm>
                    <a:off x="6614969" y="2379856"/>
                    <a:ext cx="373229" cy="41728"/>
                  </a:xfrm>
                  <a:prstGeom prst="rect">
                    <a:avLst/>
                  </a:prstGeom>
                  <a:solidFill>
                    <a:srgbClr val="008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grpSp>
                <p:nvGrpSpPr>
                  <p:cNvPr id="200" name="Group 72">
                    <a:extLst>
                      <a:ext uri="{FF2B5EF4-FFF2-40B4-BE49-F238E27FC236}">
                        <a16:creationId xmlns:a16="http://schemas.microsoft.com/office/drawing/2014/main" id="{627ADC9C-7701-429F-8B28-B8C19AF506C6}"/>
                      </a:ext>
                    </a:extLst>
                  </p:cNvPr>
                  <p:cNvGrpSpPr/>
                  <p:nvPr/>
                </p:nvGrpSpPr>
                <p:grpSpPr>
                  <a:xfrm>
                    <a:off x="6808119" y="2422872"/>
                    <a:ext cx="73152" cy="57607"/>
                    <a:chOff x="5646283" y="853457"/>
                    <a:chExt cx="73152" cy="64008"/>
                  </a:xfrm>
                </p:grpSpPr>
                <p:sp>
                  <p:nvSpPr>
                    <p:cNvPr id="208" name="Rectangle 207">
                      <a:extLst>
                        <a:ext uri="{FF2B5EF4-FFF2-40B4-BE49-F238E27FC236}">
                          <a16:creationId xmlns:a16="http://schemas.microsoft.com/office/drawing/2014/main" id="{47A6F77A-7978-46E2-8F95-F519D34514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68776" y="853457"/>
                      <a:ext cx="27432" cy="64008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209" name="Rectangle 208">
                      <a:extLst>
                        <a:ext uri="{FF2B5EF4-FFF2-40B4-BE49-F238E27FC236}">
                          <a16:creationId xmlns:a16="http://schemas.microsoft.com/office/drawing/2014/main" id="{9C5D919D-F630-467B-ADC3-300993BF6F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6283" y="870061"/>
                      <a:ext cx="73152" cy="27432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</p:grpSp>
              <p:sp>
                <p:nvSpPr>
                  <p:cNvPr id="201" name="Rectangle 200">
                    <a:extLst>
                      <a:ext uri="{FF2B5EF4-FFF2-40B4-BE49-F238E27FC236}">
                        <a16:creationId xmlns:a16="http://schemas.microsoft.com/office/drawing/2014/main" id="{F6682E89-03D0-4615-B5D2-5D59F67064BD}"/>
                      </a:ext>
                    </a:extLst>
                  </p:cNvPr>
                  <p:cNvSpPr/>
                  <p:nvPr/>
                </p:nvSpPr>
                <p:spPr>
                  <a:xfrm>
                    <a:off x="6660485" y="2478176"/>
                    <a:ext cx="293255" cy="41147"/>
                  </a:xfrm>
                  <a:prstGeom prst="rect">
                    <a:avLst/>
                  </a:prstGeom>
                  <a:solidFill>
                    <a:srgbClr val="008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grpSp>
                <p:nvGrpSpPr>
                  <p:cNvPr id="202" name="Group 71">
                    <a:extLst>
                      <a:ext uri="{FF2B5EF4-FFF2-40B4-BE49-F238E27FC236}">
                        <a16:creationId xmlns:a16="http://schemas.microsoft.com/office/drawing/2014/main" id="{734B90D9-32AA-4AAB-8986-D793242B157C}"/>
                      </a:ext>
                    </a:extLst>
                  </p:cNvPr>
                  <p:cNvGrpSpPr/>
                  <p:nvPr/>
                </p:nvGrpSpPr>
                <p:grpSpPr>
                  <a:xfrm>
                    <a:off x="6656423" y="2420912"/>
                    <a:ext cx="73152" cy="57607"/>
                    <a:chOff x="5646283" y="853457"/>
                    <a:chExt cx="73152" cy="64008"/>
                  </a:xfrm>
                </p:grpSpPr>
                <p:sp>
                  <p:nvSpPr>
                    <p:cNvPr id="206" name="Rectangle 205">
                      <a:extLst>
                        <a:ext uri="{FF2B5EF4-FFF2-40B4-BE49-F238E27FC236}">
                          <a16:creationId xmlns:a16="http://schemas.microsoft.com/office/drawing/2014/main" id="{2E0143AE-6383-4DCE-9FD4-2934CCC564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68776" y="853457"/>
                      <a:ext cx="27432" cy="64008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207" name="Rectangle 206">
                      <a:extLst>
                        <a:ext uri="{FF2B5EF4-FFF2-40B4-BE49-F238E27FC236}">
                          <a16:creationId xmlns:a16="http://schemas.microsoft.com/office/drawing/2014/main" id="{A9A65153-3C74-4BFC-BEC0-2B5433C14A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6283" y="870061"/>
                      <a:ext cx="73152" cy="27432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</p:grpSp>
              <p:grpSp>
                <p:nvGrpSpPr>
                  <p:cNvPr id="203" name="Group 72">
                    <a:extLst>
                      <a:ext uri="{FF2B5EF4-FFF2-40B4-BE49-F238E27FC236}">
                        <a16:creationId xmlns:a16="http://schemas.microsoft.com/office/drawing/2014/main" id="{BE71AF64-25FB-46D5-9ECC-BF6AD622F36B}"/>
                      </a:ext>
                    </a:extLst>
                  </p:cNvPr>
                  <p:cNvGrpSpPr/>
                  <p:nvPr/>
                </p:nvGrpSpPr>
                <p:grpSpPr>
                  <a:xfrm>
                    <a:off x="6867299" y="2422872"/>
                    <a:ext cx="73152" cy="57607"/>
                    <a:chOff x="5646283" y="853457"/>
                    <a:chExt cx="73152" cy="64008"/>
                  </a:xfrm>
                </p:grpSpPr>
                <p:sp>
                  <p:nvSpPr>
                    <p:cNvPr id="204" name="Rectangle 203">
                      <a:extLst>
                        <a:ext uri="{FF2B5EF4-FFF2-40B4-BE49-F238E27FC236}">
                          <a16:creationId xmlns:a16="http://schemas.microsoft.com/office/drawing/2014/main" id="{7A5E6EFB-DBB6-4B5A-ACE9-A21EC6519F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68776" y="853457"/>
                      <a:ext cx="27432" cy="64008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205" name="Rectangle 204">
                      <a:extLst>
                        <a:ext uri="{FF2B5EF4-FFF2-40B4-BE49-F238E27FC236}">
                          <a16:creationId xmlns:a16="http://schemas.microsoft.com/office/drawing/2014/main" id="{6867AF0D-9811-4C9F-8939-669B701A52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6283" y="870061"/>
                      <a:ext cx="73152" cy="27432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72" name="Group 1924">
                  <a:extLst>
                    <a:ext uri="{FF2B5EF4-FFF2-40B4-BE49-F238E27FC236}">
                      <a16:creationId xmlns:a16="http://schemas.microsoft.com/office/drawing/2014/main" id="{3632EF26-E4EC-4BC7-9A2C-56AB6D3611BF}"/>
                    </a:ext>
                  </a:extLst>
                </p:cNvPr>
                <p:cNvGrpSpPr/>
                <p:nvPr/>
              </p:nvGrpSpPr>
              <p:grpSpPr>
                <a:xfrm>
                  <a:off x="5473812" y="3597179"/>
                  <a:ext cx="1912288" cy="3045473"/>
                  <a:chOff x="1812899" y="3196301"/>
                  <a:chExt cx="1912288" cy="3045473"/>
                </a:xfrm>
              </p:grpSpPr>
              <p:grpSp>
                <p:nvGrpSpPr>
                  <p:cNvPr id="173" name="Group 53">
                    <a:extLst>
                      <a:ext uri="{FF2B5EF4-FFF2-40B4-BE49-F238E27FC236}">
                        <a16:creationId xmlns:a16="http://schemas.microsoft.com/office/drawing/2014/main" id="{1C654121-8605-48D8-9791-19EA5B296A3A}"/>
                      </a:ext>
                    </a:extLst>
                  </p:cNvPr>
                  <p:cNvGrpSpPr/>
                  <p:nvPr/>
                </p:nvGrpSpPr>
                <p:grpSpPr>
                  <a:xfrm>
                    <a:off x="1812899" y="3196301"/>
                    <a:ext cx="1912288" cy="3045473"/>
                    <a:chOff x="3582063" y="1443038"/>
                    <a:chExt cx="1912288" cy="3045473"/>
                  </a:xfrm>
                </p:grpSpPr>
                <p:sp>
                  <p:nvSpPr>
                    <p:cNvPr id="176" name="Freeform 282">
                      <a:extLst>
                        <a:ext uri="{FF2B5EF4-FFF2-40B4-BE49-F238E27FC236}">
                          <a16:creationId xmlns:a16="http://schemas.microsoft.com/office/drawing/2014/main" id="{B0BAC897-6813-4526-AC77-A49CF1F878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36828" y="2027583"/>
                      <a:ext cx="174929" cy="1963972"/>
                    </a:xfrm>
                    <a:custGeom>
                      <a:avLst/>
                      <a:gdLst>
                        <a:gd name="connsiteX0" fmla="*/ 23854 w 174929"/>
                        <a:gd name="connsiteY0" fmla="*/ 0 h 1963972"/>
                        <a:gd name="connsiteX1" fmla="*/ 174929 w 174929"/>
                        <a:gd name="connsiteY1" fmla="*/ 7951 h 1963972"/>
                        <a:gd name="connsiteX2" fmla="*/ 163002 w 174929"/>
                        <a:gd name="connsiteY2" fmla="*/ 1900361 h 1963972"/>
                        <a:gd name="connsiteX3" fmla="*/ 131196 w 174929"/>
                        <a:gd name="connsiteY3" fmla="*/ 1963972 h 1963972"/>
                        <a:gd name="connsiteX4" fmla="*/ 27829 w 174929"/>
                        <a:gd name="connsiteY4" fmla="*/ 1956020 h 1963972"/>
                        <a:gd name="connsiteX5" fmla="*/ 0 w 174929"/>
                        <a:gd name="connsiteY5" fmla="*/ 1892410 h 1963972"/>
                        <a:gd name="connsiteX6" fmla="*/ 23854 w 174929"/>
                        <a:gd name="connsiteY6" fmla="*/ 0 h 19639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74929" h="1963972">
                          <a:moveTo>
                            <a:pt x="23854" y="0"/>
                          </a:moveTo>
                          <a:lnTo>
                            <a:pt x="174929" y="7951"/>
                          </a:lnTo>
                          <a:cubicBezTo>
                            <a:pt x="170953" y="638754"/>
                            <a:pt x="166978" y="1269558"/>
                            <a:pt x="163002" y="1900361"/>
                          </a:cubicBezTo>
                          <a:lnTo>
                            <a:pt x="131196" y="1963972"/>
                          </a:lnTo>
                          <a:lnTo>
                            <a:pt x="27829" y="1956020"/>
                          </a:lnTo>
                          <a:lnTo>
                            <a:pt x="0" y="1892410"/>
                          </a:lnTo>
                          <a:lnTo>
                            <a:pt x="23854" y="0"/>
                          </a:lnTo>
                          <a:close/>
                        </a:path>
                      </a:pathLst>
                    </a:custGeom>
                    <a:blipFill>
                      <a:blip r:embed="rId3" cstate="print"/>
                      <a:tile tx="0" ty="0" sx="100000" sy="100000" flip="none" algn="tl"/>
                    </a:blip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177" name="Freeform 283">
                      <a:extLst>
                        <a:ext uri="{FF2B5EF4-FFF2-40B4-BE49-F238E27FC236}">
                          <a16:creationId xmlns:a16="http://schemas.microsoft.com/office/drawing/2014/main" id="{34DD8ECE-1A53-4343-8FFC-179606929F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94637" y="2087217"/>
                      <a:ext cx="608274" cy="1641945"/>
                    </a:xfrm>
                    <a:custGeom>
                      <a:avLst/>
                      <a:gdLst>
                        <a:gd name="connsiteX0" fmla="*/ 0 w 608274"/>
                        <a:gd name="connsiteY0" fmla="*/ 0 h 1641945"/>
                        <a:gd name="connsiteX1" fmla="*/ 51683 w 608274"/>
                        <a:gd name="connsiteY1" fmla="*/ 7952 h 1641945"/>
                        <a:gd name="connsiteX2" fmla="*/ 592372 w 608274"/>
                        <a:gd name="connsiteY2" fmla="*/ 1550505 h 1641945"/>
                        <a:gd name="connsiteX3" fmla="*/ 584420 w 608274"/>
                        <a:gd name="connsiteY3" fmla="*/ 1582310 h 1641945"/>
                        <a:gd name="connsiteX4" fmla="*/ 608274 w 608274"/>
                        <a:gd name="connsiteY4" fmla="*/ 1641945 h 1641945"/>
                        <a:gd name="connsiteX5" fmla="*/ 532737 w 608274"/>
                        <a:gd name="connsiteY5" fmla="*/ 1610140 h 1641945"/>
                        <a:gd name="connsiteX6" fmla="*/ 524786 w 608274"/>
                        <a:gd name="connsiteY6" fmla="*/ 1578334 h 1641945"/>
                        <a:gd name="connsiteX7" fmla="*/ 492980 w 608274"/>
                        <a:gd name="connsiteY7" fmla="*/ 1550505 h 1641945"/>
                        <a:gd name="connsiteX8" fmla="*/ 0 w 608274"/>
                        <a:gd name="connsiteY8" fmla="*/ 0 h 16419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08274" h="1641945">
                          <a:moveTo>
                            <a:pt x="0" y="0"/>
                          </a:moveTo>
                          <a:lnTo>
                            <a:pt x="51683" y="7952"/>
                          </a:lnTo>
                          <a:lnTo>
                            <a:pt x="592372" y="1550505"/>
                          </a:lnTo>
                          <a:lnTo>
                            <a:pt x="584420" y="1582310"/>
                          </a:lnTo>
                          <a:lnTo>
                            <a:pt x="608274" y="1641945"/>
                          </a:lnTo>
                          <a:lnTo>
                            <a:pt x="532737" y="1610140"/>
                          </a:lnTo>
                          <a:lnTo>
                            <a:pt x="524786" y="1578334"/>
                          </a:lnTo>
                          <a:lnTo>
                            <a:pt x="492980" y="155050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3" cstate="print"/>
                      <a:tile tx="0" ty="0" sx="100000" sy="100000" flip="none" algn="tl"/>
                    </a:blip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178" name="Freeform 284">
                      <a:extLst>
                        <a:ext uri="{FF2B5EF4-FFF2-40B4-BE49-F238E27FC236}">
                          <a16:creationId xmlns:a16="http://schemas.microsoft.com/office/drawing/2014/main" id="{E7419B69-5FCF-47FF-8A33-BDBBF6043B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7478" y="2075290"/>
                      <a:ext cx="628153" cy="1614115"/>
                    </a:xfrm>
                    <a:custGeom>
                      <a:avLst/>
                      <a:gdLst>
                        <a:gd name="connsiteX0" fmla="*/ 560567 w 628153"/>
                        <a:gd name="connsiteY0" fmla="*/ 0 h 1614115"/>
                        <a:gd name="connsiteX1" fmla="*/ 107343 w 628153"/>
                        <a:gd name="connsiteY1" fmla="*/ 1248355 h 1614115"/>
                        <a:gd name="connsiteX2" fmla="*/ 0 w 628153"/>
                        <a:gd name="connsiteY2" fmla="*/ 1550505 h 1614115"/>
                        <a:gd name="connsiteX3" fmla="*/ 3976 w 628153"/>
                        <a:gd name="connsiteY3" fmla="*/ 1578334 h 1614115"/>
                        <a:gd name="connsiteX4" fmla="*/ 3976 w 628153"/>
                        <a:gd name="connsiteY4" fmla="*/ 1614115 h 1614115"/>
                        <a:gd name="connsiteX5" fmla="*/ 63611 w 628153"/>
                        <a:gd name="connsiteY5" fmla="*/ 1598213 h 1614115"/>
                        <a:gd name="connsiteX6" fmla="*/ 83489 w 628153"/>
                        <a:gd name="connsiteY6" fmla="*/ 1550505 h 1614115"/>
                        <a:gd name="connsiteX7" fmla="*/ 115294 w 628153"/>
                        <a:gd name="connsiteY7" fmla="*/ 1542553 h 1614115"/>
                        <a:gd name="connsiteX8" fmla="*/ 210710 w 628153"/>
                        <a:gd name="connsiteY8" fmla="*/ 1236428 h 1614115"/>
                        <a:gd name="connsiteX9" fmla="*/ 628153 w 628153"/>
                        <a:gd name="connsiteY9" fmla="*/ 11927 h 1614115"/>
                        <a:gd name="connsiteX10" fmla="*/ 560567 w 628153"/>
                        <a:gd name="connsiteY10" fmla="*/ 0 h 16141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628153" h="1614115">
                          <a:moveTo>
                            <a:pt x="560567" y="0"/>
                          </a:moveTo>
                          <a:lnTo>
                            <a:pt x="107343" y="1248355"/>
                          </a:lnTo>
                          <a:lnTo>
                            <a:pt x="0" y="1550505"/>
                          </a:lnTo>
                          <a:lnTo>
                            <a:pt x="3976" y="1578334"/>
                          </a:lnTo>
                          <a:lnTo>
                            <a:pt x="3976" y="1614115"/>
                          </a:lnTo>
                          <a:lnTo>
                            <a:pt x="63611" y="1598213"/>
                          </a:lnTo>
                          <a:lnTo>
                            <a:pt x="83489" y="1550505"/>
                          </a:lnTo>
                          <a:lnTo>
                            <a:pt x="115294" y="1542553"/>
                          </a:lnTo>
                          <a:lnTo>
                            <a:pt x="210710" y="1236428"/>
                          </a:lnTo>
                          <a:lnTo>
                            <a:pt x="628153" y="11927"/>
                          </a:lnTo>
                          <a:lnTo>
                            <a:pt x="560567" y="0"/>
                          </a:lnTo>
                          <a:close/>
                        </a:path>
                      </a:pathLst>
                    </a:custGeom>
                    <a:blipFill>
                      <a:blip r:embed="rId3" cstate="print"/>
                      <a:tile tx="0" ty="0" sx="100000" sy="100000" flip="none" algn="tl"/>
                    </a:blip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179" name="Freeform 285">
                      <a:extLst>
                        <a:ext uri="{FF2B5EF4-FFF2-40B4-BE49-F238E27FC236}">
                          <a16:creationId xmlns:a16="http://schemas.microsoft.com/office/drawing/2014/main" id="{F8C43808-B53F-46FB-8FEC-90096A73C5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04699" y="1665798"/>
                      <a:ext cx="568518" cy="1510748"/>
                    </a:xfrm>
                    <a:custGeom>
                      <a:avLst/>
                      <a:gdLst>
                        <a:gd name="connsiteX0" fmla="*/ 512859 w 568518"/>
                        <a:gd name="connsiteY0" fmla="*/ 0 h 1510748"/>
                        <a:gd name="connsiteX1" fmla="*/ 0 w 568518"/>
                        <a:gd name="connsiteY1" fmla="*/ 1490870 h 1510748"/>
                        <a:gd name="connsiteX2" fmla="*/ 31805 w 568518"/>
                        <a:gd name="connsiteY2" fmla="*/ 1510748 h 1510748"/>
                        <a:gd name="connsiteX3" fmla="*/ 568518 w 568518"/>
                        <a:gd name="connsiteY3" fmla="*/ 11927 h 1510748"/>
                        <a:gd name="connsiteX4" fmla="*/ 512859 w 568518"/>
                        <a:gd name="connsiteY4" fmla="*/ 0 h 15107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68518" h="1510748">
                          <a:moveTo>
                            <a:pt x="512859" y="0"/>
                          </a:moveTo>
                          <a:lnTo>
                            <a:pt x="0" y="1490870"/>
                          </a:lnTo>
                          <a:lnTo>
                            <a:pt x="31805" y="1510748"/>
                          </a:lnTo>
                          <a:lnTo>
                            <a:pt x="568518" y="11927"/>
                          </a:lnTo>
                          <a:lnTo>
                            <a:pt x="512859" y="0"/>
                          </a:lnTo>
                          <a:close/>
                        </a:path>
                      </a:pathLst>
                    </a:custGeom>
                    <a:blipFill>
                      <a:blip r:embed="rId3" cstate="print"/>
                      <a:tile tx="0" ty="0" sx="100000" sy="100000" flip="none" algn="tl"/>
                    </a:blip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180" name="Freeform 286">
                      <a:extLst>
                        <a:ext uri="{FF2B5EF4-FFF2-40B4-BE49-F238E27FC236}">
                          <a16:creationId xmlns:a16="http://schemas.microsoft.com/office/drawing/2014/main" id="{E8254403-64EB-4BE5-A425-90EEC512F1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97071" y="1626042"/>
                      <a:ext cx="75538" cy="1717481"/>
                    </a:xfrm>
                    <a:custGeom>
                      <a:avLst/>
                      <a:gdLst>
                        <a:gd name="connsiteX0" fmla="*/ 19879 w 75538"/>
                        <a:gd name="connsiteY0" fmla="*/ 3975 h 1717481"/>
                        <a:gd name="connsiteX1" fmla="*/ 0 w 75538"/>
                        <a:gd name="connsiteY1" fmla="*/ 1717481 h 1717481"/>
                        <a:gd name="connsiteX2" fmla="*/ 51684 w 75538"/>
                        <a:gd name="connsiteY2" fmla="*/ 1717481 h 1717481"/>
                        <a:gd name="connsiteX3" fmla="*/ 75538 w 75538"/>
                        <a:gd name="connsiteY3" fmla="*/ 0 h 1717481"/>
                        <a:gd name="connsiteX4" fmla="*/ 19879 w 75538"/>
                        <a:gd name="connsiteY4" fmla="*/ 3975 h 17174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5538" h="1717481">
                          <a:moveTo>
                            <a:pt x="19879" y="3975"/>
                          </a:moveTo>
                          <a:lnTo>
                            <a:pt x="0" y="1717481"/>
                          </a:lnTo>
                          <a:lnTo>
                            <a:pt x="51684" y="1717481"/>
                          </a:lnTo>
                          <a:lnTo>
                            <a:pt x="75538" y="0"/>
                          </a:lnTo>
                          <a:lnTo>
                            <a:pt x="19879" y="3975"/>
                          </a:lnTo>
                          <a:close/>
                        </a:path>
                      </a:pathLst>
                    </a:custGeom>
                    <a:blipFill>
                      <a:blip r:embed="rId3" cstate="print"/>
                      <a:tile tx="0" ty="0" sx="100000" sy="100000" flip="none" algn="tl"/>
                    </a:blip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181" name="Freeform 287">
                      <a:extLst>
                        <a:ext uri="{FF2B5EF4-FFF2-40B4-BE49-F238E27FC236}">
                          <a16:creationId xmlns:a16="http://schemas.microsoft.com/office/drawing/2014/main" id="{6CF6E919-C519-47AF-9412-10A4D17EB0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03805" y="1618090"/>
                      <a:ext cx="51684" cy="1733385"/>
                    </a:xfrm>
                    <a:custGeom>
                      <a:avLst/>
                      <a:gdLst>
                        <a:gd name="connsiteX0" fmla="*/ 0 w 51684"/>
                        <a:gd name="connsiteY0" fmla="*/ 3976 h 1733385"/>
                        <a:gd name="connsiteX1" fmla="*/ 3976 w 51684"/>
                        <a:gd name="connsiteY1" fmla="*/ 1725433 h 1733385"/>
                        <a:gd name="connsiteX2" fmla="*/ 47708 w 51684"/>
                        <a:gd name="connsiteY2" fmla="*/ 1733385 h 1733385"/>
                        <a:gd name="connsiteX3" fmla="*/ 51684 w 51684"/>
                        <a:gd name="connsiteY3" fmla="*/ 0 h 1733385"/>
                        <a:gd name="connsiteX4" fmla="*/ 0 w 51684"/>
                        <a:gd name="connsiteY4" fmla="*/ 3976 h 17333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1684" h="1733385">
                          <a:moveTo>
                            <a:pt x="0" y="3976"/>
                          </a:moveTo>
                          <a:cubicBezTo>
                            <a:pt x="1325" y="577795"/>
                            <a:pt x="2651" y="1151614"/>
                            <a:pt x="3976" y="1725433"/>
                          </a:cubicBezTo>
                          <a:lnTo>
                            <a:pt x="47708" y="1733385"/>
                          </a:lnTo>
                          <a:cubicBezTo>
                            <a:pt x="49033" y="1155590"/>
                            <a:pt x="50359" y="577795"/>
                            <a:pt x="51684" y="0"/>
                          </a:cubicBezTo>
                          <a:lnTo>
                            <a:pt x="0" y="3976"/>
                          </a:lnTo>
                          <a:close/>
                        </a:path>
                      </a:pathLst>
                    </a:custGeom>
                    <a:blipFill>
                      <a:blip r:embed="rId3" cstate="print"/>
                      <a:tile tx="0" ty="0" sx="100000" sy="100000" flip="none" algn="tl"/>
                    </a:blip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182" name="Freeform 288">
                      <a:extLst>
                        <a:ext uri="{FF2B5EF4-FFF2-40B4-BE49-F238E27FC236}">
                          <a16:creationId xmlns:a16="http://schemas.microsoft.com/office/drawing/2014/main" id="{B28875C7-F6C6-46D3-B836-7C369D3EE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08066" y="1717482"/>
                      <a:ext cx="504908" cy="1451113"/>
                    </a:xfrm>
                    <a:custGeom>
                      <a:avLst/>
                      <a:gdLst>
                        <a:gd name="connsiteX0" fmla="*/ 500932 w 504908"/>
                        <a:gd name="connsiteY0" fmla="*/ 0 h 1451113"/>
                        <a:gd name="connsiteX1" fmla="*/ 0 w 504908"/>
                        <a:gd name="connsiteY1" fmla="*/ 1451113 h 1451113"/>
                        <a:gd name="connsiteX2" fmla="*/ 51684 w 504908"/>
                        <a:gd name="connsiteY2" fmla="*/ 1439186 h 1451113"/>
                        <a:gd name="connsiteX3" fmla="*/ 504908 w 504908"/>
                        <a:gd name="connsiteY3" fmla="*/ 111318 h 1451113"/>
                        <a:gd name="connsiteX4" fmla="*/ 500932 w 504908"/>
                        <a:gd name="connsiteY4" fmla="*/ 0 h 14511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04908" h="1451113">
                          <a:moveTo>
                            <a:pt x="500932" y="0"/>
                          </a:moveTo>
                          <a:lnTo>
                            <a:pt x="0" y="1451113"/>
                          </a:lnTo>
                          <a:lnTo>
                            <a:pt x="51684" y="1439186"/>
                          </a:lnTo>
                          <a:lnTo>
                            <a:pt x="504908" y="111318"/>
                          </a:lnTo>
                          <a:lnTo>
                            <a:pt x="500932" y="0"/>
                          </a:lnTo>
                          <a:close/>
                        </a:path>
                      </a:pathLst>
                    </a:custGeom>
                    <a:blipFill>
                      <a:blip r:embed="rId3" cstate="print"/>
                      <a:tile tx="0" ty="0" sx="100000" sy="100000" flip="none" algn="tl"/>
                    </a:blip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183" name="Freeform 289">
                      <a:extLst>
                        <a:ext uri="{FF2B5EF4-FFF2-40B4-BE49-F238E27FC236}">
                          <a16:creationId xmlns:a16="http://schemas.microsoft.com/office/drawing/2014/main" id="{BA139D81-7D6B-45C5-B968-7F0677DEE3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37113" y="3152692"/>
                      <a:ext cx="234564" cy="170953"/>
                    </a:xfrm>
                    <a:custGeom>
                      <a:avLst/>
                      <a:gdLst>
                        <a:gd name="connsiteX0" fmla="*/ 51684 w 234564"/>
                        <a:gd name="connsiteY0" fmla="*/ 0 h 170953"/>
                        <a:gd name="connsiteX1" fmla="*/ 103367 w 234564"/>
                        <a:gd name="connsiteY1" fmla="*/ 31805 h 170953"/>
                        <a:gd name="connsiteX2" fmla="*/ 234564 w 234564"/>
                        <a:gd name="connsiteY2" fmla="*/ 3976 h 170953"/>
                        <a:gd name="connsiteX3" fmla="*/ 166977 w 234564"/>
                        <a:gd name="connsiteY3" fmla="*/ 170953 h 170953"/>
                        <a:gd name="connsiteX4" fmla="*/ 35781 w 234564"/>
                        <a:gd name="connsiteY4" fmla="*/ 170953 h 170953"/>
                        <a:gd name="connsiteX5" fmla="*/ 0 w 234564"/>
                        <a:gd name="connsiteY5" fmla="*/ 155051 h 170953"/>
                        <a:gd name="connsiteX6" fmla="*/ 51684 w 234564"/>
                        <a:gd name="connsiteY6" fmla="*/ 0 h 170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34564" h="170953">
                          <a:moveTo>
                            <a:pt x="51684" y="0"/>
                          </a:moveTo>
                          <a:lnTo>
                            <a:pt x="103367" y="31805"/>
                          </a:lnTo>
                          <a:lnTo>
                            <a:pt x="234564" y="3976"/>
                          </a:lnTo>
                          <a:lnTo>
                            <a:pt x="166977" y="170953"/>
                          </a:lnTo>
                          <a:lnTo>
                            <a:pt x="35781" y="170953"/>
                          </a:lnTo>
                          <a:lnTo>
                            <a:pt x="0" y="155051"/>
                          </a:lnTo>
                          <a:lnTo>
                            <a:pt x="51684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184" name="Freeform 290">
                      <a:extLst>
                        <a:ext uri="{FF2B5EF4-FFF2-40B4-BE49-F238E27FC236}">
                          <a16:creationId xmlns:a16="http://schemas.microsoft.com/office/drawing/2014/main" id="{814F093E-EF42-46CC-B3C9-1A75E72DBA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85144" y="3339548"/>
                      <a:ext cx="282272" cy="143123"/>
                    </a:xfrm>
                    <a:custGeom>
                      <a:avLst/>
                      <a:gdLst>
                        <a:gd name="connsiteX0" fmla="*/ 0 w 282272"/>
                        <a:gd name="connsiteY0" fmla="*/ 0 h 143123"/>
                        <a:gd name="connsiteX1" fmla="*/ 282272 w 282272"/>
                        <a:gd name="connsiteY1" fmla="*/ 11927 h 143123"/>
                        <a:gd name="connsiteX2" fmla="*/ 278296 w 282272"/>
                        <a:gd name="connsiteY2" fmla="*/ 143123 h 143123"/>
                        <a:gd name="connsiteX3" fmla="*/ 15903 w 282272"/>
                        <a:gd name="connsiteY3" fmla="*/ 135172 h 143123"/>
                        <a:gd name="connsiteX4" fmla="*/ 0 w 282272"/>
                        <a:gd name="connsiteY4" fmla="*/ 0 h 1431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82272" h="143123">
                          <a:moveTo>
                            <a:pt x="0" y="0"/>
                          </a:moveTo>
                          <a:lnTo>
                            <a:pt x="282272" y="11927"/>
                          </a:lnTo>
                          <a:lnTo>
                            <a:pt x="278296" y="143123"/>
                          </a:lnTo>
                          <a:lnTo>
                            <a:pt x="15903" y="13517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185" name="Freeform 291">
                      <a:extLst>
                        <a:ext uri="{FF2B5EF4-FFF2-40B4-BE49-F238E27FC236}">
                          <a16:creationId xmlns:a16="http://schemas.microsoft.com/office/drawing/2014/main" id="{C5EF6DB4-E7CE-4154-8B86-9BC8234AA6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67416" y="1689652"/>
                      <a:ext cx="500932" cy="1542553"/>
                    </a:xfrm>
                    <a:custGeom>
                      <a:avLst/>
                      <a:gdLst>
                        <a:gd name="connsiteX0" fmla="*/ 7951 w 500932"/>
                        <a:gd name="connsiteY0" fmla="*/ 0 h 1542553"/>
                        <a:gd name="connsiteX1" fmla="*/ 500932 w 500932"/>
                        <a:gd name="connsiteY1" fmla="*/ 1542553 h 1542553"/>
                        <a:gd name="connsiteX2" fmla="*/ 465151 w 500932"/>
                        <a:gd name="connsiteY2" fmla="*/ 1530626 h 1542553"/>
                        <a:gd name="connsiteX3" fmla="*/ 0 w 500932"/>
                        <a:gd name="connsiteY3" fmla="*/ 135172 h 1542553"/>
                        <a:gd name="connsiteX4" fmla="*/ 7951 w 500932"/>
                        <a:gd name="connsiteY4" fmla="*/ 0 h 15425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00932" h="1542553">
                          <a:moveTo>
                            <a:pt x="7951" y="0"/>
                          </a:moveTo>
                          <a:lnTo>
                            <a:pt x="500932" y="1542553"/>
                          </a:lnTo>
                          <a:lnTo>
                            <a:pt x="465151" y="1530626"/>
                          </a:lnTo>
                          <a:lnTo>
                            <a:pt x="0" y="135172"/>
                          </a:lnTo>
                          <a:lnTo>
                            <a:pt x="7951" y="0"/>
                          </a:lnTo>
                          <a:close/>
                        </a:path>
                      </a:pathLst>
                    </a:custGeom>
                    <a:blipFill>
                      <a:blip r:embed="rId3" cstate="print"/>
                      <a:tile tx="0" ty="0" sx="100000" sy="100000" flip="none" algn="tl"/>
                    </a:blip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186" name="Freeform 292">
                      <a:extLst>
                        <a:ext uri="{FF2B5EF4-FFF2-40B4-BE49-F238E27FC236}">
                          <a16:creationId xmlns:a16="http://schemas.microsoft.com/office/drawing/2014/main" id="{A8C1CDF4-FBCC-456B-83F1-198437D89C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11148" y="1665798"/>
                      <a:ext cx="568518" cy="1582310"/>
                    </a:xfrm>
                    <a:custGeom>
                      <a:avLst/>
                      <a:gdLst>
                        <a:gd name="connsiteX0" fmla="*/ 55659 w 568518"/>
                        <a:gd name="connsiteY0" fmla="*/ 0 h 1582310"/>
                        <a:gd name="connsiteX1" fmla="*/ 568518 w 568518"/>
                        <a:gd name="connsiteY1" fmla="*/ 1570383 h 1582310"/>
                        <a:gd name="connsiteX2" fmla="*/ 540689 w 568518"/>
                        <a:gd name="connsiteY2" fmla="*/ 1582310 h 1582310"/>
                        <a:gd name="connsiteX3" fmla="*/ 0 w 568518"/>
                        <a:gd name="connsiteY3" fmla="*/ 11927 h 1582310"/>
                        <a:gd name="connsiteX4" fmla="*/ 55659 w 568518"/>
                        <a:gd name="connsiteY4" fmla="*/ 0 h 15823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68518" h="1582310">
                          <a:moveTo>
                            <a:pt x="55659" y="0"/>
                          </a:moveTo>
                          <a:lnTo>
                            <a:pt x="568518" y="1570383"/>
                          </a:lnTo>
                          <a:lnTo>
                            <a:pt x="540689" y="1582310"/>
                          </a:lnTo>
                          <a:lnTo>
                            <a:pt x="0" y="11927"/>
                          </a:lnTo>
                          <a:lnTo>
                            <a:pt x="55659" y="0"/>
                          </a:lnTo>
                          <a:close/>
                        </a:path>
                      </a:pathLst>
                    </a:custGeom>
                    <a:blipFill>
                      <a:blip r:embed="rId3" cstate="print"/>
                      <a:tile tx="0" ty="0" sx="100000" sy="100000" flip="none" algn="tl"/>
                    </a:blip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187" name="Freeform 293">
                      <a:extLst>
                        <a:ext uri="{FF2B5EF4-FFF2-40B4-BE49-F238E27FC236}">
                          <a16:creationId xmlns:a16="http://schemas.microsoft.com/office/drawing/2014/main" id="{F1771909-B73A-4E46-8288-6FFF96E00D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24616" y="3216303"/>
                      <a:ext cx="206734" cy="143123"/>
                    </a:xfrm>
                    <a:custGeom>
                      <a:avLst/>
                      <a:gdLst>
                        <a:gd name="connsiteX0" fmla="*/ 0 w 206734"/>
                        <a:gd name="connsiteY0" fmla="*/ 0 h 143123"/>
                        <a:gd name="connsiteX1" fmla="*/ 127221 w 206734"/>
                        <a:gd name="connsiteY1" fmla="*/ 27829 h 143123"/>
                        <a:gd name="connsiteX2" fmla="*/ 170953 w 206734"/>
                        <a:gd name="connsiteY2" fmla="*/ 19878 h 143123"/>
                        <a:gd name="connsiteX3" fmla="*/ 206734 w 206734"/>
                        <a:gd name="connsiteY3" fmla="*/ 115294 h 143123"/>
                        <a:gd name="connsiteX4" fmla="*/ 143123 w 206734"/>
                        <a:gd name="connsiteY4" fmla="*/ 143123 h 143123"/>
                        <a:gd name="connsiteX5" fmla="*/ 23854 w 206734"/>
                        <a:gd name="connsiteY5" fmla="*/ 107342 h 143123"/>
                        <a:gd name="connsiteX6" fmla="*/ 0 w 206734"/>
                        <a:gd name="connsiteY6" fmla="*/ 0 h 1431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06734" h="143123">
                          <a:moveTo>
                            <a:pt x="0" y="0"/>
                          </a:moveTo>
                          <a:lnTo>
                            <a:pt x="127221" y="27829"/>
                          </a:lnTo>
                          <a:lnTo>
                            <a:pt x="170953" y="19878"/>
                          </a:lnTo>
                          <a:lnTo>
                            <a:pt x="206734" y="115294"/>
                          </a:lnTo>
                          <a:lnTo>
                            <a:pt x="143123" y="143123"/>
                          </a:lnTo>
                          <a:lnTo>
                            <a:pt x="23854" y="10734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cxnSp>
                  <p:nvCxnSpPr>
                    <p:cNvPr id="188" name="Straight Connector 187">
                      <a:extLst>
                        <a:ext uri="{FF2B5EF4-FFF2-40B4-BE49-F238E27FC236}">
                          <a16:creationId xmlns:a16="http://schemas.microsoft.com/office/drawing/2014/main" id="{E762226B-74F6-4178-9D5F-6576CE7BCD15}"/>
                        </a:ext>
                      </a:extLst>
                    </p:cNvPr>
                    <p:cNvCxnSpPr>
                      <a:stCxn id="187" idx="1"/>
                      <a:endCxn id="187" idx="4"/>
                    </p:cNvCxnSpPr>
                    <p:nvPr/>
                  </p:nvCxnSpPr>
                  <p:spPr>
                    <a:xfrm>
                      <a:off x="5251837" y="3244132"/>
                      <a:ext cx="15902" cy="115294"/>
                    </a:xfrm>
                    <a:prstGeom prst="line">
                      <a:avLst/>
                    </a:prstGeom>
                    <a:ln w="31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9" name="Straight Connector 188">
                      <a:extLst>
                        <a:ext uri="{FF2B5EF4-FFF2-40B4-BE49-F238E27FC236}">
                          <a16:creationId xmlns:a16="http://schemas.microsoft.com/office/drawing/2014/main" id="{3E8977D6-42B6-4966-A511-0FA2E2EE8E72}"/>
                        </a:ext>
                      </a:extLst>
                    </p:cNvPr>
                    <p:cNvCxnSpPr>
                      <a:stCxn id="183" idx="1"/>
                      <a:endCxn id="183" idx="4"/>
                    </p:cNvCxnSpPr>
                    <p:nvPr/>
                  </p:nvCxnSpPr>
                  <p:spPr>
                    <a:xfrm flipH="1">
                      <a:off x="3772894" y="3184497"/>
                      <a:ext cx="67586" cy="139148"/>
                    </a:xfrm>
                    <a:prstGeom prst="line">
                      <a:avLst/>
                    </a:prstGeom>
                    <a:ln w="31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90" name="Freeform 296">
                      <a:extLst>
                        <a:ext uri="{FF2B5EF4-FFF2-40B4-BE49-F238E27FC236}">
                          <a16:creationId xmlns:a16="http://schemas.microsoft.com/office/drawing/2014/main" id="{232F4072-A468-45EE-B108-BF0C9005D4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82063" y="3677478"/>
                      <a:ext cx="155050" cy="326004"/>
                    </a:xfrm>
                    <a:custGeom>
                      <a:avLst/>
                      <a:gdLst>
                        <a:gd name="connsiteX0" fmla="*/ 155050 w 155050"/>
                        <a:gd name="connsiteY0" fmla="*/ 0 h 326004"/>
                        <a:gd name="connsiteX1" fmla="*/ 39756 w 155050"/>
                        <a:gd name="connsiteY1" fmla="*/ 326004 h 326004"/>
                        <a:gd name="connsiteX2" fmla="*/ 55659 w 155050"/>
                        <a:gd name="connsiteY2" fmla="*/ 135172 h 326004"/>
                        <a:gd name="connsiteX3" fmla="*/ 0 w 155050"/>
                        <a:gd name="connsiteY3" fmla="*/ 39757 h 326004"/>
                        <a:gd name="connsiteX4" fmla="*/ 67586 w 155050"/>
                        <a:gd name="connsiteY4" fmla="*/ 59635 h 326004"/>
                        <a:gd name="connsiteX5" fmla="*/ 99391 w 155050"/>
                        <a:gd name="connsiteY5" fmla="*/ 7952 h 326004"/>
                        <a:gd name="connsiteX6" fmla="*/ 155050 w 155050"/>
                        <a:gd name="connsiteY6" fmla="*/ 0 h 3260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55050" h="326004">
                          <a:moveTo>
                            <a:pt x="155050" y="0"/>
                          </a:moveTo>
                          <a:lnTo>
                            <a:pt x="39756" y="326004"/>
                          </a:lnTo>
                          <a:lnTo>
                            <a:pt x="55659" y="135172"/>
                          </a:lnTo>
                          <a:lnTo>
                            <a:pt x="0" y="39757"/>
                          </a:lnTo>
                          <a:lnTo>
                            <a:pt x="67586" y="59635"/>
                          </a:lnTo>
                          <a:lnTo>
                            <a:pt x="99391" y="7952"/>
                          </a:lnTo>
                          <a:lnTo>
                            <a:pt x="155050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191" name="Freeform 297">
                      <a:extLst>
                        <a:ext uri="{FF2B5EF4-FFF2-40B4-BE49-F238E27FC236}">
                          <a16:creationId xmlns:a16="http://schemas.microsoft.com/office/drawing/2014/main" id="{E7711DC4-EF81-45D2-9217-7DAF026D13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48755" y="3987579"/>
                      <a:ext cx="123245" cy="500932"/>
                    </a:xfrm>
                    <a:custGeom>
                      <a:avLst/>
                      <a:gdLst>
                        <a:gd name="connsiteX0" fmla="*/ 7951 w 123245"/>
                        <a:gd name="connsiteY0" fmla="*/ 0 h 500932"/>
                        <a:gd name="connsiteX1" fmla="*/ 123245 w 123245"/>
                        <a:gd name="connsiteY1" fmla="*/ 7951 h 500932"/>
                        <a:gd name="connsiteX2" fmla="*/ 115294 w 123245"/>
                        <a:gd name="connsiteY2" fmla="*/ 294198 h 500932"/>
                        <a:gd name="connsiteX3" fmla="*/ 59635 w 123245"/>
                        <a:gd name="connsiteY3" fmla="*/ 500932 h 500932"/>
                        <a:gd name="connsiteX4" fmla="*/ 0 w 123245"/>
                        <a:gd name="connsiteY4" fmla="*/ 238539 h 500932"/>
                        <a:gd name="connsiteX5" fmla="*/ 7951 w 123245"/>
                        <a:gd name="connsiteY5" fmla="*/ 0 h 5009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23245" h="500932">
                          <a:moveTo>
                            <a:pt x="7951" y="0"/>
                          </a:moveTo>
                          <a:lnTo>
                            <a:pt x="123245" y="7951"/>
                          </a:lnTo>
                          <a:lnTo>
                            <a:pt x="115294" y="294198"/>
                          </a:lnTo>
                          <a:lnTo>
                            <a:pt x="59635" y="500932"/>
                          </a:lnTo>
                          <a:lnTo>
                            <a:pt x="0" y="238539"/>
                          </a:lnTo>
                          <a:lnTo>
                            <a:pt x="7951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cxnSp>
                  <p:nvCxnSpPr>
                    <p:cNvPr id="192" name="Straight Connector 191">
                      <a:extLst>
                        <a:ext uri="{FF2B5EF4-FFF2-40B4-BE49-F238E27FC236}">
                          <a16:creationId xmlns:a16="http://schemas.microsoft.com/office/drawing/2014/main" id="{6F3FB031-8A06-46FB-B832-CD89899218A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452730" y="4114800"/>
                      <a:ext cx="119270" cy="7951"/>
                    </a:xfrm>
                    <a:prstGeom prst="line">
                      <a:avLst/>
                    </a:prstGeom>
                    <a:ln w="31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93" name="Freeform 299">
                      <a:extLst>
                        <a:ext uri="{FF2B5EF4-FFF2-40B4-BE49-F238E27FC236}">
                          <a16:creationId xmlns:a16="http://schemas.microsoft.com/office/drawing/2014/main" id="{2C19C894-A212-4E2B-93B2-852C1F3D70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19423" y="3693381"/>
                      <a:ext cx="174928" cy="337930"/>
                    </a:xfrm>
                    <a:custGeom>
                      <a:avLst/>
                      <a:gdLst>
                        <a:gd name="connsiteX0" fmla="*/ 0 w 174928"/>
                        <a:gd name="connsiteY0" fmla="*/ 0 h 337930"/>
                        <a:gd name="connsiteX1" fmla="*/ 59634 w 174928"/>
                        <a:gd name="connsiteY1" fmla="*/ 178904 h 337930"/>
                        <a:gd name="connsiteX2" fmla="*/ 131196 w 174928"/>
                        <a:gd name="connsiteY2" fmla="*/ 337930 h 337930"/>
                        <a:gd name="connsiteX3" fmla="*/ 123245 w 174928"/>
                        <a:gd name="connsiteY3" fmla="*/ 139148 h 337930"/>
                        <a:gd name="connsiteX4" fmla="*/ 174928 w 174928"/>
                        <a:gd name="connsiteY4" fmla="*/ 55659 h 337930"/>
                        <a:gd name="connsiteX5" fmla="*/ 147099 w 174928"/>
                        <a:gd name="connsiteY5" fmla="*/ 55659 h 337930"/>
                        <a:gd name="connsiteX6" fmla="*/ 91440 w 174928"/>
                        <a:gd name="connsiteY6" fmla="*/ 71562 h 337930"/>
                        <a:gd name="connsiteX7" fmla="*/ 79513 w 174928"/>
                        <a:gd name="connsiteY7" fmla="*/ 35781 h 337930"/>
                        <a:gd name="connsiteX8" fmla="*/ 0 w 174928"/>
                        <a:gd name="connsiteY8" fmla="*/ 0 h 3379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74928" h="337930">
                          <a:moveTo>
                            <a:pt x="0" y="0"/>
                          </a:moveTo>
                          <a:lnTo>
                            <a:pt x="59634" y="178904"/>
                          </a:lnTo>
                          <a:lnTo>
                            <a:pt x="131196" y="337930"/>
                          </a:lnTo>
                          <a:lnTo>
                            <a:pt x="123245" y="139148"/>
                          </a:lnTo>
                          <a:lnTo>
                            <a:pt x="174928" y="55659"/>
                          </a:lnTo>
                          <a:lnTo>
                            <a:pt x="147099" y="55659"/>
                          </a:lnTo>
                          <a:lnTo>
                            <a:pt x="91440" y="71562"/>
                          </a:lnTo>
                          <a:lnTo>
                            <a:pt x="79513" y="3578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194" name="Freeform 300">
                      <a:extLst>
                        <a:ext uri="{FF2B5EF4-FFF2-40B4-BE49-F238E27FC236}">
                          <a16:creationId xmlns:a16="http://schemas.microsoft.com/office/drawing/2014/main" id="{955BE8D0-3975-4184-9C15-56EF853C9B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12974" y="1470991"/>
                      <a:ext cx="254442" cy="147099"/>
                    </a:xfrm>
                    <a:custGeom>
                      <a:avLst/>
                      <a:gdLst>
                        <a:gd name="connsiteX0" fmla="*/ 254442 w 254442"/>
                        <a:gd name="connsiteY0" fmla="*/ 147099 h 147099"/>
                        <a:gd name="connsiteX1" fmla="*/ 0 w 254442"/>
                        <a:gd name="connsiteY1" fmla="*/ 147099 h 147099"/>
                        <a:gd name="connsiteX2" fmla="*/ 0 w 254442"/>
                        <a:gd name="connsiteY2" fmla="*/ 51684 h 147099"/>
                        <a:gd name="connsiteX3" fmla="*/ 35781 w 254442"/>
                        <a:gd name="connsiteY3" fmla="*/ 47708 h 147099"/>
                        <a:gd name="connsiteX4" fmla="*/ 51683 w 254442"/>
                        <a:gd name="connsiteY4" fmla="*/ 3976 h 147099"/>
                        <a:gd name="connsiteX5" fmla="*/ 234563 w 254442"/>
                        <a:gd name="connsiteY5" fmla="*/ 0 h 147099"/>
                        <a:gd name="connsiteX6" fmla="*/ 218661 w 254442"/>
                        <a:gd name="connsiteY6" fmla="*/ 47708 h 147099"/>
                        <a:gd name="connsiteX7" fmla="*/ 238539 w 254442"/>
                        <a:gd name="connsiteY7" fmla="*/ 67586 h 147099"/>
                        <a:gd name="connsiteX8" fmla="*/ 254442 w 254442"/>
                        <a:gd name="connsiteY8" fmla="*/ 147099 h 1470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54442" h="147099">
                          <a:moveTo>
                            <a:pt x="254442" y="147099"/>
                          </a:moveTo>
                          <a:lnTo>
                            <a:pt x="0" y="147099"/>
                          </a:lnTo>
                          <a:lnTo>
                            <a:pt x="0" y="51684"/>
                          </a:lnTo>
                          <a:lnTo>
                            <a:pt x="35781" y="47708"/>
                          </a:lnTo>
                          <a:lnTo>
                            <a:pt x="51683" y="3976"/>
                          </a:lnTo>
                          <a:lnTo>
                            <a:pt x="234563" y="0"/>
                          </a:lnTo>
                          <a:lnTo>
                            <a:pt x="218661" y="47708"/>
                          </a:lnTo>
                          <a:lnTo>
                            <a:pt x="238539" y="67586"/>
                          </a:lnTo>
                          <a:lnTo>
                            <a:pt x="254442" y="147099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195" name="Freeform 301">
                      <a:extLst>
                        <a:ext uri="{FF2B5EF4-FFF2-40B4-BE49-F238E27FC236}">
                          <a16:creationId xmlns:a16="http://schemas.microsoft.com/office/drawing/2014/main" id="{72870FD7-2F9D-4B55-B471-4085B11A84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13583" y="1534602"/>
                      <a:ext cx="107342" cy="159026"/>
                    </a:xfrm>
                    <a:custGeom>
                      <a:avLst/>
                      <a:gdLst>
                        <a:gd name="connsiteX0" fmla="*/ 0 w 107342"/>
                        <a:gd name="connsiteY0" fmla="*/ 119269 h 159026"/>
                        <a:gd name="connsiteX1" fmla="*/ 47707 w 107342"/>
                        <a:gd name="connsiteY1" fmla="*/ 19878 h 159026"/>
                        <a:gd name="connsiteX2" fmla="*/ 71561 w 107342"/>
                        <a:gd name="connsiteY2" fmla="*/ 0 h 159026"/>
                        <a:gd name="connsiteX3" fmla="*/ 103367 w 107342"/>
                        <a:gd name="connsiteY3" fmla="*/ 0 h 159026"/>
                        <a:gd name="connsiteX4" fmla="*/ 107342 w 107342"/>
                        <a:gd name="connsiteY4" fmla="*/ 159026 h 159026"/>
                        <a:gd name="connsiteX5" fmla="*/ 67586 w 107342"/>
                        <a:gd name="connsiteY5" fmla="*/ 147099 h 159026"/>
                        <a:gd name="connsiteX6" fmla="*/ 0 w 107342"/>
                        <a:gd name="connsiteY6" fmla="*/ 119269 h 1590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07342" h="159026">
                          <a:moveTo>
                            <a:pt x="0" y="119269"/>
                          </a:moveTo>
                          <a:lnTo>
                            <a:pt x="47707" y="19878"/>
                          </a:lnTo>
                          <a:lnTo>
                            <a:pt x="71561" y="0"/>
                          </a:lnTo>
                          <a:lnTo>
                            <a:pt x="103367" y="0"/>
                          </a:lnTo>
                          <a:lnTo>
                            <a:pt x="107342" y="159026"/>
                          </a:lnTo>
                          <a:lnTo>
                            <a:pt x="67586" y="147099"/>
                          </a:lnTo>
                          <a:lnTo>
                            <a:pt x="0" y="119269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196" name="Freeform 302">
                      <a:extLst>
                        <a:ext uri="{FF2B5EF4-FFF2-40B4-BE49-F238E27FC236}">
                          <a16:creationId xmlns:a16="http://schemas.microsoft.com/office/drawing/2014/main" id="{964BBD96-4E0B-4E10-9089-2B56388F03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43562" y="1522675"/>
                      <a:ext cx="119269" cy="159026"/>
                    </a:xfrm>
                    <a:custGeom>
                      <a:avLst/>
                      <a:gdLst>
                        <a:gd name="connsiteX0" fmla="*/ 119269 w 119269"/>
                        <a:gd name="connsiteY0" fmla="*/ 135172 h 159026"/>
                        <a:gd name="connsiteX1" fmla="*/ 27829 w 119269"/>
                        <a:gd name="connsiteY1" fmla="*/ 159026 h 159026"/>
                        <a:gd name="connsiteX2" fmla="*/ 19878 w 119269"/>
                        <a:gd name="connsiteY2" fmla="*/ 35781 h 159026"/>
                        <a:gd name="connsiteX3" fmla="*/ 0 w 119269"/>
                        <a:gd name="connsiteY3" fmla="*/ 0 h 159026"/>
                        <a:gd name="connsiteX4" fmla="*/ 51683 w 119269"/>
                        <a:gd name="connsiteY4" fmla="*/ 7951 h 159026"/>
                        <a:gd name="connsiteX5" fmla="*/ 67586 w 119269"/>
                        <a:gd name="connsiteY5" fmla="*/ 31805 h 159026"/>
                        <a:gd name="connsiteX6" fmla="*/ 91440 w 119269"/>
                        <a:gd name="connsiteY6" fmla="*/ 47708 h 159026"/>
                        <a:gd name="connsiteX7" fmla="*/ 119269 w 119269"/>
                        <a:gd name="connsiteY7" fmla="*/ 135172 h 1590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9269" h="159026">
                          <a:moveTo>
                            <a:pt x="119269" y="135172"/>
                          </a:moveTo>
                          <a:lnTo>
                            <a:pt x="27829" y="159026"/>
                          </a:lnTo>
                          <a:lnTo>
                            <a:pt x="19878" y="35781"/>
                          </a:lnTo>
                          <a:lnTo>
                            <a:pt x="0" y="0"/>
                          </a:lnTo>
                          <a:lnTo>
                            <a:pt x="51683" y="7951"/>
                          </a:lnTo>
                          <a:lnTo>
                            <a:pt x="67586" y="31805"/>
                          </a:lnTo>
                          <a:lnTo>
                            <a:pt x="91440" y="47708"/>
                          </a:lnTo>
                          <a:lnTo>
                            <a:pt x="119269" y="135172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197" name="Freeform 303">
                      <a:extLst>
                        <a:ext uri="{FF2B5EF4-FFF2-40B4-BE49-F238E27FC236}">
                          <a16:creationId xmlns:a16="http://schemas.microsoft.com/office/drawing/2014/main" id="{2BBEFF4B-50EE-4386-9112-837558891B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76738" y="1443038"/>
                      <a:ext cx="328612" cy="83343"/>
                    </a:xfrm>
                    <a:custGeom>
                      <a:avLst/>
                      <a:gdLst>
                        <a:gd name="connsiteX0" fmla="*/ 0 w 328612"/>
                        <a:gd name="connsiteY0" fmla="*/ 83343 h 83343"/>
                        <a:gd name="connsiteX1" fmla="*/ 4762 w 328612"/>
                        <a:gd name="connsiteY1" fmla="*/ 11906 h 83343"/>
                        <a:gd name="connsiteX2" fmla="*/ 35718 w 328612"/>
                        <a:gd name="connsiteY2" fmla="*/ 0 h 83343"/>
                        <a:gd name="connsiteX3" fmla="*/ 311943 w 328612"/>
                        <a:gd name="connsiteY3" fmla="*/ 4762 h 83343"/>
                        <a:gd name="connsiteX4" fmla="*/ 328612 w 328612"/>
                        <a:gd name="connsiteY4" fmla="*/ 14287 h 83343"/>
                        <a:gd name="connsiteX5" fmla="*/ 326231 w 328612"/>
                        <a:gd name="connsiteY5" fmla="*/ 83343 h 83343"/>
                        <a:gd name="connsiteX6" fmla="*/ 264318 w 328612"/>
                        <a:gd name="connsiteY6" fmla="*/ 76200 h 83343"/>
                        <a:gd name="connsiteX7" fmla="*/ 69056 w 328612"/>
                        <a:gd name="connsiteY7" fmla="*/ 73818 h 83343"/>
                        <a:gd name="connsiteX8" fmla="*/ 0 w 328612"/>
                        <a:gd name="connsiteY8" fmla="*/ 83343 h 833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612" h="83343">
                          <a:moveTo>
                            <a:pt x="0" y="83343"/>
                          </a:moveTo>
                          <a:lnTo>
                            <a:pt x="4762" y="11906"/>
                          </a:lnTo>
                          <a:lnTo>
                            <a:pt x="35718" y="0"/>
                          </a:lnTo>
                          <a:lnTo>
                            <a:pt x="311943" y="4762"/>
                          </a:lnTo>
                          <a:lnTo>
                            <a:pt x="328612" y="14287"/>
                          </a:lnTo>
                          <a:cubicBezTo>
                            <a:pt x="327818" y="37306"/>
                            <a:pt x="327025" y="60324"/>
                            <a:pt x="326231" y="83343"/>
                          </a:cubicBezTo>
                          <a:lnTo>
                            <a:pt x="264318" y="76200"/>
                          </a:lnTo>
                          <a:lnTo>
                            <a:pt x="69056" y="73818"/>
                          </a:lnTo>
                          <a:lnTo>
                            <a:pt x="0" y="83343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</p:grpSp>
              <p:cxnSp>
                <p:nvCxnSpPr>
                  <p:cNvPr id="174" name="Straight Connector 173">
                    <a:extLst>
                      <a:ext uri="{FF2B5EF4-FFF2-40B4-BE49-F238E27FC236}">
                        <a16:creationId xmlns:a16="http://schemas.microsoft.com/office/drawing/2014/main" id="{5573A7E6-5928-4491-8868-682D4BDBB157}"/>
                      </a:ext>
                    </a:extLst>
                  </p:cNvPr>
                  <p:cNvCxnSpPr/>
                  <p:nvPr/>
                </p:nvCxnSpPr>
                <p:spPr>
                  <a:xfrm>
                    <a:off x="2691897" y="5869663"/>
                    <a:ext cx="54321" cy="144856"/>
                  </a:xfrm>
                  <a:prstGeom prst="line">
                    <a:avLst/>
                  </a:prstGeom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Connector 174">
                    <a:extLst>
                      <a:ext uri="{FF2B5EF4-FFF2-40B4-BE49-F238E27FC236}">
                        <a16:creationId xmlns:a16="http://schemas.microsoft.com/office/drawing/2014/main" id="{E0A18ECB-2C97-4AFD-AEC4-4C22424445AD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746217" y="5869666"/>
                    <a:ext cx="42250" cy="144854"/>
                  </a:xfrm>
                  <a:prstGeom prst="line">
                    <a:avLst/>
                  </a:prstGeom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65" name="Line 64">
                <a:extLst>
                  <a:ext uri="{FF2B5EF4-FFF2-40B4-BE49-F238E27FC236}">
                    <a16:creationId xmlns:a16="http://schemas.microsoft.com/office/drawing/2014/main" id="{F575F39A-A036-48E0-AF5B-FE79136D00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6391" y="4235793"/>
                <a:ext cx="1664208" cy="0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grpSp>
            <p:nvGrpSpPr>
              <p:cNvPr id="66" name="Group 113">
                <a:extLst>
                  <a:ext uri="{FF2B5EF4-FFF2-40B4-BE49-F238E27FC236}">
                    <a16:creationId xmlns:a16="http://schemas.microsoft.com/office/drawing/2014/main" id="{6484DC93-499D-4DD7-BA35-30C3E263C95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303720" y="4227921"/>
                <a:ext cx="161112" cy="285142"/>
                <a:chOff x="5473812" y="3258212"/>
                <a:chExt cx="1912288" cy="3384440"/>
              </a:xfrm>
            </p:grpSpPr>
            <p:grpSp>
              <p:nvGrpSpPr>
                <p:cNvPr id="81" name="Group 1905">
                  <a:extLst>
                    <a:ext uri="{FF2B5EF4-FFF2-40B4-BE49-F238E27FC236}">
                      <a16:creationId xmlns:a16="http://schemas.microsoft.com/office/drawing/2014/main" id="{FBF109A3-9702-42FA-BCAD-D6A380B9FF49}"/>
                    </a:ext>
                  </a:extLst>
                </p:cNvPr>
                <p:cNvGrpSpPr/>
                <p:nvPr/>
              </p:nvGrpSpPr>
              <p:grpSpPr>
                <a:xfrm>
                  <a:off x="6146584" y="3258212"/>
                  <a:ext cx="579803" cy="337849"/>
                  <a:chOff x="6511020" y="2181474"/>
                  <a:chExt cx="579803" cy="337849"/>
                </a:xfrm>
              </p:grpSpPr>
              <p:grpSp>
                <p:nvGrpSpPr>
                  <p:cNvPr id="153" name="Group 1872">
                    <a:extLst>
                      <a:ext uri="{FF2B5EF4-FFF2-40B4-BE49-F238E27FC236}">
                        <a16:creationId xmlns:a16="http://schemas.microsoft.com/office/drawing/2014/main" id="{6BCEC3A3-E44C-4F74-B0AD-A3C704E6529A}"/>
                      </a:ext>
                    </a:extLst>
                  </p:cNvPr>
                  <p:cNvGrpSpPr/>
                  <p:nvPr/>
                </p:nvGrpSpPr>
                <p:grpSpPr>
                  <a:xfrm>
                    <a:off x="6511020" y="2181474"/>
                    <a:ext cx="579803" cy="189166"/>
                    <a:chOff x="6472550" y="2134126"/>
                    <a:chExt cx="644226" cy="236457"/>
                  </a:xfrm>
                </p:grpSpPr>
                <p:sp>
                  <p:nvSpPr>
                    <p:cNvPr id="165" name="Rectangle 164">
                      <a:extLst>
                        <a:ext uri="{FF2B5EF4-FFF2-40B4-BE49-F238E27FC236}">
                          <a16:creationId xmlns:a16="http://schemas.microsoft.com/office/drawing/2014/main" id="{B7C98E51-3F5B-4F7A-8259-B1D3B1B107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540" y="2164261"/>
                      <a:ext cx="101236" cy="190093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166" name="Rectangle 165">
                      <a:extLst>
                        <a:ext uri="{FF2B5EF4-FFF2-40B4-BE49-F238E27FC236}">
                          <a16:creationId xmlns:a16="http://schemas.microsoft.com/office/drawing/2014/main" id="{1522A153-C280-4763-8D9B-B29C6EB852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18408" y="2166582"/>
                      <a:ext cx="45719" cy="197047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167" name="Rounded Rectangle 318">
                      <a:extLst>
                        <a:ext uri="{FF2B5EF4-FFF2-40B4-BE49-F238E27FC236}">
                          <a16:creationId xmlns:a16="http://schemas.microsoft.com/office/drawing/2014/main" id="{ABDAF28F-BB47-4FBA-94AF-3BB14D3E27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59621" y="2134126"/>
                      <a:ext cx="461064" cy="236456"/>
                    </a:xfrm>
                    <a:prstGeom prst="roundRect">
                      <a:avLst/>
                    </a:prstGeom>
                    <a:solidFill>
                      <a:srgbClr val="008000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168" name="Rectangle 167">
                      <a:extLst>
                        <a:ext uri="{FF2B5EF4-FFF2-40B4-BE49-F238E27FC236}">
                          <a16:creationId xmlns:a16="http://schemas.microsoft.com/office/drawing/2014/main" id="{B74E8A69-5479-4098-AEDE-92D21E3019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550" y="2205991"/>
                      <a:ext cx="45719" cy="108956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169" name="Rounded Rectangle 320">
                      <a:extLst>
                        <a:ext uri="{FF2B5EF4-FFF2-40B4-BE49-F238E27FC236}">
                          <a16:creationId xmlns:a16="http://schemas.microsoft.com/office/drawing/2014/main" id="{8899280C-AE17-4173-A826-521FC0913D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72955" y="2194400"/>
                      <a:ext cx="337426" cy="176183"/>
                    </a:xfrm>
                    <a:prstGeom prst="roundRect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170" name="Oval 169">
                      <a:extLst>
                        <a:ext uri="{FF2B5EF4-FFF2-40B4-BE49-F238E27FC236}">
                          <a16:creationId xmlns:a16="http://schemas.microsoft.com/office/drawing/2014/main" id="{A1211168-4105-43A2-90E6-D019BE8C2A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58411" y="2247719"/>
                      <a:ext cx="121061" cy="104319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75000"/>
                            <a:lumOff val="25000"/>
                            <a:shade val="30000"/>
                            <a:satMod val="115000"/>
                          </a:schemeClr>
                        </a:gs>
                        <a:gs pos="50000">
                          <a:schemeClr val="tx1">
                            <a:lumMod val="75000"/>
                            <a:lumOff val="25000"/>
                            <a:shade val="67500"/>
                            <a:satMod val="115000"/>
                          </a:schemeClr>
                        </a:gs>
                        <a:gs pos="100000">
                          <a:schemeClr val="tx1">
                            <a:lumMod val="75000"/>
                            <a:lumOff val="2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</p:grpSp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id="{52248DAA-F663-4947-BF77-18539AA715A6}"/>
                      </a:ext>
                    </a:extLst>
                  </p:cNvPr>
                  <p:cNvSpPr/>
                  <p:nvPr/>
                </p:nvSpPr>
                <p:spPr>
                  <a:xfrm>
                    <a:off x="6614969" y="2379856"/>
                    <a:ext cx="373229" cy="41728"/>
                  </a:xfrm>
                  <a:prstGeom prst="rect">
                    <a:avLst/>
                  </a:prstGeom>
                  <a:solidFill>
                    <a:srgbClr val="008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grpSp>
                <p:nvGrpSpPr>
                  <p:cNvPr id="155" name="Group 72">
                    <a:extLst>
                      <a:ext uri="{FF2B5EF4-FFF2-40B4-BE49-F238E27FC236}">
                        <a16:creationId xmlns:a16="http://schemas.microsoft.com/office/drawing/2014/main" id="{75B6C52E-E1F6-4A30-8A34-5F6D1F4C65B3}"/>
                      </a:ext>
                    </a:extLst>
                  </p:cNvPr>
                  <p:cNvGrpSpPr/>
                  <p:nvPr/>
                </p:nvGrpSpPr>
                <p:grpSpPr>
                  <a:xfrm>
                    <a:off x="6808119" y="2422872"/>
                    <a:ext cx="73152" cy="57607"/>
                    <a:chOff x="5646283" y="853457"/>
                    <a:chExt cx="73152" cy="64008"/>
                  </a:xfrm>
                </p:grpSpPr>
                <p:sp>
                  <p:nvSpPr>
                    <p:cNvPr id="163" name="Rectangle 162">
                      <a:extLst>
                        <a:ext uri="{FF2B5EF4-FFF2-40B4-BE49-F238E27FC236}">
                          <a16:creationId xmlns:a16="http://schemas.microsoft.com/office/drawing/2014/main" id="{9E7EB2A8-BE75-491F-BB75-3DF174A5FE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68776" y="853457"/>
                      <a:ext cx="27432" cy="64008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164" name="Rectangle 163">
                      <a:extLst>
                        <a:ext uri="{FF2B5EF4-FFF2-40B4-BE49-F238E27FC236}">
                          <a16:creationId xmlns:a16="http://schemas.microsoft.com/office/drawing/2014/main" id="{E4B436DA-D6DE-471A-B3E9-65B39FE260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6283" y="870061"/>
                      <a:ext cx="73152" cy="27432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</p:grpSp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id="{12FD8E9F-F16C-4FED-8927-D11A0335B216}"/>
                      </a:ext>
                    </a:extLst>
                  </p:cNvPr>
                  <p:cNvSpPr/>
                  <p:nvPr/>
                </p:nvSpPr>
                <p:spPr>
                  <a:xfrm>
                    <a:off x="6660485" y="2478176"/>
                    <a:ext cx="293255" cy="41147"/>
                  </a:xfrm>
                  <a:prstGeom prst="rect">
                    <a:avLst/>
                  </a:prstGeom>
                  <a:solidFill>
                    <a:srgbClr val="008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grpSp>
                <p:nvGrpSpPr>
                  <p:cNvPr id="157" name="Group 71">
                    <a:extLst>
                      <a:ext uri="{FF2B5EF4-FFF2-40B4-BE49-F238E27FC236}">
                        <a16:creationId xmlns:a16="http://schemas.microsoft.com/office/drawing/2014/main" id="{DE57FD72-936E-4008-AB83-A49D2EF79D35}"/>
                      </a:ext>
                    </a:extLst>
                  </p:cNvPr>
                  <p:cNvGrpSpPr/>
                  <p:nvPr/>
                </p:nvGrpSpPr>
                <p:grpSpPr>
                  <a:xfrm>
                    <a:off x="6656423" y="2420912"/>
                    <a:ext cx="73152" cy="57607"/>
                    <a:chOff x="5646283" y="853457"/>
                    <a:chExt cx="73152" cy="64008"/>
                  </a:xfrm>
                </p:grpSpPr>
                <p:sp>
                  <p:nvSpPr>
                    <p:cNvPr id="161" name="Rectangle 160">
                      <a:extLst>
                        <a:ext uri="{FF2B5EF4-FFF2-40B4-BE49-F238E27FC236}">
                          <a16:creationId xmlns:a16="http://schemas.microsoft.com/office/drawing/2014/main" id="{8CD31DAC-22AD-43B7-A120-8650ADDD0E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68776" y="853457"/>
                      <a:ext cx="27432" cy="64008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162" name="Rectangle 161">
                      <a:extLst>
                        <a:ext uri="{FF2B5EF4-FFF2-40B4-BE49-F238E27FC236}">
                          <a16:creationId xmlns:a16="http://schemas.microsoft.com/office/drawing/2014/main" id="{07E426CF-8C47-4554-9DBA-F832C409CD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6283" y="870061"/>
                      <a:ext cx="73152" cy="27432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</p:grpSp>
              <p:grpSp>
                <p:nvGrpSpPr>
                  <p:cNvPr id="158" name="Group 72">
                    <a:extLst>
                      <a:ext uri="{FF2B5EF4-FFF2-40B4-BE49-F238E27FC236}">
                        <a16:creationId xmlns:a16="http://schemas.microsoft.com/office/drawing/2014/main" id="{6AA6F996-DD77-4FE5-96DD-84EA0937E9FF}"/>
                      </a:ext>
                    </a:extLst>
                  </p:cNvPr>
                  <p:cNvGrpSpPr/>
                  <p:nvPr/>
                </p:nvGrpSpPr>
                <p:grpSpPr>
                  <a:xfrm>
                    <a:off x="6867299" y="2422872"/>
                    <a:ext cx="73152" cy="57607"/>
                    <a:chOff x="5646283" y="853457"/>
                    <a:chExt cx="73152" cy="64008"/>
                  </a:xfrm>
                </p:grpSpPr>
                <p:sp>
                  <p:nvSpPr>
                    <p:cNvPr id="159" name="Rectangle 158">
                      <a:extLst>
                        <a:ext uri="{FF2B5EF4-FFF2-40B4-BE49-F238E27FC236}">
                          <a16:creationId xmlns:a16="http://schemas.microsoft.com/office/drawing/2014/main" id="{FAD92583-8FE2-4DF2-9521-6F5618B034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68776" y="853457"/>
                      <a:ext cx="27432" cy="64008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160" name="Rectangle 159">
                      <a:extLst>
                        <a:ext uri="{FF2B5EF4-FFF2-40B4-BE49-F238E27FC236}">
                          <a16:creationId xmlns:a16="http://schemas.microsoft.com/office/drawing/2014/main" id="{081ACDE4-3314-45D8-8EA1-25C840627C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6283" y="870061"/>
                      <a:ext cx="73152" cy="27432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</p:grpSp>
            </p:grpSp>
            <p:grpSp>
              <p:nvGrpSpPr>
                <p:cNvPr id="82" name="Group 1924">
                  <a:extLst>
                    <a:ext uri="{FF2B5EF4-FFF2-40B4-BE49-F238E27FC236}">
                      <a16:creationId xmlns:a16="http://schemas.microsoft.com/office/drawing/2014/main" id="{31D65FC8-59E4-416F-A851-34144D8BE691}"/>
                    </a:ext>
                  </a:extLst>
                </p:cNvPr>
                <p:cNvGrpSpPr/>
                <p:nvPr/>
              </p:nvGrpSpPr>
              <p:grpSpPr>
                <a:xfrm>
                  <a:off x="5473812" y="3597179"/>
                  <a:ext cx="1912288" cy="3045473"/>
                  <a:chOff x="1812899" y="3196301"/>
                  <a:chExt cx="1912288" cy="3045473"/>
                </a:xfrm>
              </p:grpSpPr>
              <p:grpSp>
                <p:nvGrpSpPr>
                  <p:cNvPr id="83" name="Group 53">
                    <a:extLst>
                      <a:ext uri="{FF2B5EF4-FFF2-40B4-BE49-F238E27FC236}">
                        <a16:creationId xmlns:a16="http://schemas.microsoft.com/office/drawing/2014/main" id="{7C59668C-DD21-40F2-97A0-737876DC765D}"/>
                      </a:ext>
                    </a:extLst>
                  </p:cNvPr>
                  <p:cNvGrpSpPr/>
                  <p:nvPr/>
                </p:nvGrpSpPr>
                <p:grpSpPr>
                  <a:xfrm>
                    <a:off x="1812899" y="3196301"/>
                    <a:ext cx="1912288" cy="3045473"/>
                    <a:chOff x="3582063" y="1443038"/>
                    <a:chExt cx="1912288" cy="3045473"/>
                  </a:xfrm>
                </p:grpSpPr>
                <p:sp>
                  <p:nvSpPr>
                    <p:cNvPr id="86" name="Freeform 282">
                      <a:extLst>
                        <a:ext uri="{FF2B5EF4-FFF2-40B4-BE49-F238E27FC236}">
                          <a16:creationId xmlns:a16="http://schemas.microsoft.com/office/drawing/2014/main" id="{AF5214CF-A117-42E1-BB23-0F883BE56C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36828" y="2027583"/>
                      <a:ext cx="174929" cy="1963972"/>
                    </a:xfrm>
                    <a:custGeom>
                      <a:avLst/>
                      <a:gdLst>
                        <a:gd name="connsiteX0" fmla="*/ 23854 w 174929"/>
                        <a:gd name="connsiteY0" fmla="*/ 0 h 1963972"/>
                        <a:gd name="connsiteX1" fmla="*/ 174929 w 174929"/>
                        <a:gd name="connsiteY1" fmla="*/ 7951 h 1963972"/>
                        <a:gd name="connsiteX2" fmla="*/ 163002 w 174929"/>
                        <a:gd name="connsiteY2" fmla="*/ 1900361 h 1963972"/>
                        <a:gd name="connsiteX3" fmla="*/ 131196 w 174929"/>
                        <a:gd name="connsiteY3" fmla="*/ 1963972 h 1963972"/>
                        <a:gd name="connsiteX4" fmla="*/ 27829 w 174929"/>
                        <a:gd name="connsiteY4" fmla="*/ 1956020 h 1963972"/>
                        <a:gd name="connsiteX5" fmla="*/ 0 w 174929"/>
                        <a:gd name="connsiteY5" fmla="*/ 1892410 h 1963972"/>
                        <a:gd name="connsiteX6" fmla="*/ 23854 w 174929"/>
                        <a:gd name="connsiteY6" fmla="*/ 0 h 19639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74929" h="1963972">
                          <a:moveTo>
                            <a:pt x="23854" y="0"/>
                          </a:moveTo>
                          <a:lnTo>
                            <a:pt x="174929" y="7951"/>
                          </a:lnTo>
                          <a:cubicBezTo>
                            <a:pt x="170953" y="638754"/>
                            <a:pt x="166978" y="1269558"/>
                            <a:pt x="163002" y="1900361"/>
                          </a:cubicBezTo>
                          <a:lnTo>
                            <a:pt x="131196" y="1963972"/>
                          </a:lnTo>
                          <a:lnTo>
                            <a:pt x="27829" y="1956020"/>
                          </a:lnTo>
                          <a:lnTo>
                            <a:pt x="0" y="1892410"/>
                          </a:lnTo>
                          <a:lnTo>
                            <a:pt x="23854" y="0"/>
                          </a:lnTo>
                          <a:close/>
                        </a:path>
                      </a:pathLst>
                    </a:custGeom>
                    <a:blipFill>
                      <a:blip r:embed="rId3" cstate="print"/>
                      <a:tile tx="0" ty="0" sx="100000" sy="100000" flip="none" algn="tl"/>
                    </a:blip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87" name="Freeform 283">
                      <a:extLst>
                        <a:ext uri="{FF2B5EF4-FFF2-40B4-BE49-F238E27FC236}">
                          <a16:creationId xmlns:a16="http://schemas.microsoft.com/office/drawing/2014/main" id="{13153A7E-6C81-45AD-883D-D99C4A37C4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94637" y="2087217"/>
                      <a:ext cx="608274" cy="1641945"/>
                    </a:xfrm>
                    <a:custGeom>
                      <a:avLst/>
                      <a:gdLst>
                        <a:gd name="connsiteX0" fmla="*/ 0 w 608274"/>
                        <a:gd name="connsiteY0" fmla="*/ 0 h 1641945"/>
                        <a:gd name="connsiteX1" fmla="*/ 51683 w 608274"/>
                        <a:gd name="connsiteY1" fmla="*/ 7952 h 1641945"/>
                        <a:gd name="connsiteX2" fmla="*/ 592372 w 608274"/>
                        <a:gd name="connsiteY2" fmla="*/ 1550505 h 1641945"/>
                        <a:gd name="connsiteX3" fmla="*/ 584420 w 608274"/>
                        <a:gd name="connsiteY3" fmla="*/ 1582310 h 1641945"/>
                        <a:gd name="connsiteX4" fmla="*/ 608274 w 608274"/>
                        <a:gd name="connsiteY4" fmla="*/ 1641945 h 1641945"/>
                        <a:gd name="connsiteX5" fmla="*/ 532737 w 608274"/>
                        <a:gd name="connsiteY5" fmla="*/ 1610140 h 1641945"/>
                        <a:gd name="connsiteX6" fmla="*/ 524786 w 608274"/>
                        <a:gd name="connsiteY6" fmla="*/ 1578334 h 1641945"/>
                        <a:gd name="connsiteX7" fmla="*/ 492980 w 608274"/>
                        <a:gd name="connsiteY7" fmla="*/ 1550505 h 1641945"/>
                        <a:gd name="connsiteX8" fmla="*/ 0 w 608274"/>
                        <a:gd name="connsiteY8" fmla="*/ 0 h 16419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08274" h="1641945">
                          <a:moveTo>
                            <a:pt x="0" y="0"/>
                          </a:moveTo>
                          <a:lnTo>
                            <a:pt x="51683" y="7952"/>
                          </a:lnTo>
                          <a:lnTo>
                            <a:pt x="592372" y="1550505"/>
                          </a:lnTo>
                          <a:lnTo>
                            <a:pt x="584420" y="1582310"/>
                          </a:lnTo>
                          <a:lnTo>
                            <a:pt x="608274" y="1641945"/>
                          </a:lnTo>
                          <a:lnTo>
                            <a:pt x="532737" y="1610140"/>
                          </a:lnTo>
                          <a:lnTo>
                            <a:pt x="524786" y="1578334"/>
                          </a:lnTo>
                          <a:lnTo>
                            <a:pt x="492980" y="155050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3" cstate="print"/>
                      <a:tile tx="0" ty="0" sx="100000" sy="100000" flip="none" algn="tl"/>
                    </a:blip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88" name="Freeform 284">
                      <a:extLst>
                        <a:ext uri="{FF2B5EF4-FFF2-40B4-BE49-F238E27FC236}">
                          <a16:creationId xmlns:a16="http://schemas.microsoft.com/office/drawing/2014/main" id="{BBCA6EC0-942D-4D93-8973-BFB2F9CB9C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7478" y="2075290"/>
                      <a:ext cx="628153" cy="1614115"/>
                    </a:xfrm>
                    <a:custGeom>
                      <a:avLst/>
                      <a:gdLst>
                        <a:gd name="connsiteX0" fmla="*/ 560567 w 628153"/>
                        <a:gd name="connsiteY0" fmla="*/ 0 h 1614115"/>
                        <a:gd name="connsiteX1" fmla="*/ 107343 w 628153"/>
                        <a:gd name="connsiteY1" fmla="*/ 1248355 h 1614115"/>
                        <a:gd name="connsiteX2" fmla="*/ 0 w 628153"/>
                        <a:gd name="connsiteY2" fmla="*/ 1550505 h 1614115"/>
                        <a:gd name="connsiteX3" fmla="*/ 3976 w 628153"/>
                        <a:gd name="connsiteY3" fmla="*/ 1578334 h 1614115"/>
                        <a:gd name="connsiteX4" fmla="*/ 3976 w 628153"/>
                        <a:gd name="connsiteY4" fmla="*/ 1614115 h 1614115"/>
                        <a:gd name="connsiteX5" fmla="*/ 63611 w 628153"/>
                        <a:gd name="connsiteY5" fmla="*/ 1598213 h 1614115"/>
                        <a:gd name="connsiteX6" fmla="*/ 83489 w 628153"/>
                        <a:gd name="connsiteY6" fmla="*/ 1550505 h 1614115"/>
                        <a:gd name="connsiteX7" fmla="*/ 115294 w 628153"/>
                        <a:gd name="connsiteY7" fmla="*/ 1542553 h 1614115"/>
                        <a:gd name="connsiteX8" fmla="*/ 210710 w 628153"/>
                        <a:gd name="connsiteY8" fmla="*/ 1236428 h 1614115"/>
                        <a:gd name="connsiteX9" fmla="*/ 628153 w 628153"/>
                        <a:gd name="connsiteY9" fmla="*/ 11927 h 1614115"/>
                        <a:gd name="connsiteX10" fmla="*/ 560567 w 628153"/>
                        <a:gd name="connsiteY10" fmla="*/ 0 h 16141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628153" h="1614115">
                          <a:moveTo>
                            <a:pt x="560567" y="0"/>
                          </a:moveTo>
                          <a:lnTo>
                            <a:pt x="107343" y="1248355"/>
                          </a:lnTo>
                          <a:lnTo>
                            <a:pt x="0" y="1550505"/>
                          </a:lnTo>
                          <a:lnTo>
                            <a:pt x="3976" y="1578334"/>
                          </a:lnTo>
                          <a:lnTo>
                            <a:pt x="3976" y="1614115"/>
                          </a:lnTo>
                          <a:lnTo>
                            <a:pt x="63611" y="1598213"/>
                          </a:lnTo>
                          <a:lnTo>
                            <a:pt x="83489" y="1550505"/>
                          </a:lnTo>
                          <a:lnTo>
                            <a:pt x="115294" y="1542553"/>
                          </a:lnTo>
                          <a:lnTo>
                            <a:pt x="210710" y="1236428"/>
                          </a:lnTo>
                          <a:lnTo>
                            <a:pt x="628153" y="11927"/>
                          </a:lnTo>
                          <a:lnTo>
                            <a:pt x="560567" y="0"/>
                          </a:lnTo>
                          <a:close/>
                        </a:path>
                      </a:pathLst>
                    </a:custGeom>
                    <a:blipFill>
                      <a:blip r:embed="rId3" cstate="print"/>
                      <a:tile tx="0" ty="0" sx="100000" sy="100000" flip="none" algn="tl"/>
                    </a:blip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89" name="Freeform 285">
                      <a:extLst>
                        <a:ext uri="{FF2B5EF4-FFF2-40B4-BE49-F238E27FC236}">
                          <a16:creationId xmlns:a16="http://schemas.microsoft.com/office/drawing/2014/main" id="{DE4B8671-4813-4C26-8DC1-027D381513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04699" y="1665798"/>
                      <a:ext cx="568518" cy="1510748"/>
                    </a:xfrm>
                    <a:custGeom>
                      <a:avLst/>
                      <a:gdLst>
                        <a:gd name="connsiteX0" fmla="*/ 512859 w 568518"/>
                        <a:gd name="connsiteY0" fmla="*/ 0 h 1510748"/>
                        <a:gd name="connsiteX1" fmla="*/ 0 w 568518"/>
                        <a:gd name="connsiteY1" fmla="*/ 1490870 h 1510748"/>
                        <a:gd name="connsiteX2" fmla="*/ 31805 w 568518"/>
                        <a:gd name="connsiteY2" fmla="*/ 1510748 h 1510748"/>
                        <a:gd name="connsiteX3" fmla="*/ 568518 w 568518"/>
                        <a:gd name="connsiteY3" fmla="*/ 11927 h 1510748"/>
                        <a:gd name="connsiteX4" fmla="*/ 512859 w 568518"/>
                        <a:gd name="connsiteY4" fmla="*/ 0 h 15107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68518" h="1510748">
                          <a:moveTo>
                            <a:pt x="512859" y="0"/>
                          </a:moveTo>
                          <a:lnTo>
                            <a:pt x="0" y="1490870"/>
                          </a:lnTo>
                          <a:lnTo>
                            <a:pt x="31805" y="1510748"/>
                          </a:lnTo>
                          <a:lnTo>
                            <a:pt x="568518" y="11927"/>
                          </a:lnTo>
                          <a:lnTo>
                            <a:pt x="512859" y="0"/>
                          </a:lnTo>
                          <a:close/>
                        </a:path>
                      </a:pathLst>
                    </a:custGeom>
                    <a:blipFill>
                      <a:blip r:embed="rId3" cstate="print"/>
                      <a:tile tx="0" ty="0" sx="100000" sy="100000" flip="none" algn="tl"/>
                    </a:blip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90" name="Freeform 286">
                      <a:extLst>
                        <a:ext uri="{FF2B5EF4-FFF2-40B4-BE49-F238E27FC236}">
                          <a16:creationId xmlns:a16="http://schemas.microsoft.com/office/drawing/2014/main" id="{A12E77ED-6747-480F-B012-037BBFC95C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97071" y="1626042"/>
                      <a:ext cx="75538" cy="1717481"/>
                    </a:xfrm>
                    <a:custGeom>
                      <a:avLst/>
                      <a:gdLst>
                        <a:gd name="connsiteX0" fmla="*/ 19879 w 75538"/>
                        <a:gd name="connsiteY0" fmla="*/ 3975 h 1717481"/>
                        <a:gd name="connsiteX1" fmla="*/ 0 w 75538"/>
                        <a:gd name="connsiteY1" fmla="*/ 1717481 h 1717481"/>
                        <a:gd name="connsiteX2" fmla="*/ 51684 w 75538"/>
                        <a:gd name="connsiteY2" fmla="*/ 1717481 h 1717481"/>
                        <a:gd name="connsiteX3" fmla="*/ 75538 w 75538"/>
                        <a:gd name="connsiteY3" fmla="*/ 0 h 1717481"/>
                        <a:gd name="connsiteX4" fmla="*/ 19879 w 75538"/>
                        <a:gd name="connsiteY4" fmla="*/ 3975 h 17174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5538" h="1717481">
                          <a:moveTo>
                            <a:pt x="19879" y="3975"/>
                          </a:moveTo>
                          <a:lnTo>
                            <a:pt x="0" y="1717481"/>
                          </a:lnTo>
                          <a:lnTo>
                            <a:pt x="51684" y="1717481"/>
                          </a:lnTo>
                          <a:lnTo>
                            <a:pt x="75538" y="0"/>
                          </a:lnTo>
                          <a:lnTo>
                            <a:pt x="19879" y="3975"/>
                          </a:lnTo>
                          <a:close/>
                        </a:path>
                      </a:pathLst>
                    </a:custGeom>
                    <a:blipFill>
                      <a:blip r:embed="rId3" cstate="print"/>
                      <a:tile tx="0" ty="0" sx="100000" sy="100000" flip="none" algn="tl"/>
                    </a:blip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91" name="Freeform 287">
                      <a:extLst>
                        <a:ext uri="{FF2B5EF4-FFF2-40B4-BE49-F238E27FC236}">
                          <a16:creationId xmlns:a16="http://schemas.microsoft.com/office/drawing/2014/main" id="{49278097-F557-4185-8D9B-B7E9462EFA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03805" y="1618090"/>
                      <a:ext cx="51684" cy="1733385"/>
                    </a:xfrm>
                    <a:custGeom>
                      <a:avLst/>
                      <a:gdLst>
                        <a:gd name="connsiteX0" fmla="*/ 0 w 51684"/>
                        <a:gd name="connsiteY0" fmla="*/ 3976 h 1733385"/>
                        <a:gd name="connsiteX1" fmla="*/ 3976 w 51684"/>
                        <a:gd name="connsiteY1" fmla="*/ 1725433 h 1733385"/>
                        <a:gd name="connsiteX2" fmla="*/ 47708 w 51684"/>
                        <a:gd name="connsiteY2" fmla="*/ 1733385 h 1733385"/>
                        <a:gd name="connsiteX3" fmla="*/ 51684 w 51684"/>
                        <a:gd name="connsiteY3" fmla="*/ 0 h 1733385"/>
                        <a:gd name="connsiteX4" fmla="*/ 0 w 51684"/>
                        <a:gd name="connsiteY4" fmla="*/ 3976 h 17333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1684" h="1733385">
                          <a:moveTo>
                            <a:pt x="0" y="3976"/>
                          </a:moveTo>
                          <a:cubicBezTo>
                            <a:pt x="1325" y="577795"/>
                            <a:pt x="2651" y="1151614"/>
                            <a:pt x="3976" y="1725433"/>
                          </a:cubicBezTo>
                          <a:lnTo>
                            <a:pt x="47708" y="1733385"/>
                          </a:lnTo>
                          <a:cubicBezTo>
                            <a:pt x="49033" y="1155590"/>
                            <a:pt x="50359" y="577795"/>
                            <a:pt x="51684" y="0"/>
                          </a:cubicBezTo>
                          <a:lnTo>
                            <a:pt x="0" y="3976"/>
                          </a:lnTo>
                          <a:close/>
                        </a:path>
                      </a:pathLst>
                    </a:custGeom>
                    <a:blipFill>
                      <a:blip r:embed="rId3" cstate="print"/>
                      <a:tile tx="0" ty="0" sx="100000" sy="100000" flip="none" algn="tl"/>
                    </a:blip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93" name="Freeform 288">
                      <a:extLst>
                        <a:ext uri="{FF2B5EF4-FFF2-40B4-BE49-F238E27FC236}">
                          <a16:creationId xmlns:a16="http://schemas.microsoft.com/office/drawing/2014/main" id="{1472426E-1D7C-4927-8FB7-79CD88263F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08066" y="1717482"/>
                      <a:ext cx="504908" cy="1451113"/>
                    </a:xfrm>
                    <a:custGeom>
                      <a:avLst/>
                      <a:gdLst>
                        <a:gd name="connsiteX0" fmla="*/ 500932 w 504908"/>
                        <a:gd name="connsiteY0" fmla="*/ 0 h 1451113"/>
                        <a:gd name="connsiteX1" fmla="*/ 0 w 504908"/>
                        <a:gd name="connsiteY1" fmla="*/ 1451113 h 1451113"/>
                        <a:gd name="connsiteX2" fmla="*/ 51684 w 504908"/>
                        <a:gd name="connsiteY2" fmla="*/ 1439186 h 1451113"/>
                        <a:gd name="connsiteX3" fmla="*/ 504908 w 504908"/>
                        <a:gd name="connsiteY3" fmla="*/ 111318 h 1451113"/>
                        <a:gd name="connsiteX4" fmla="*/ 500932 w 504908"/>
                        <a:gd name="connsiteY4" fmla="*/ 0 h 14511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04908" h="1451113">
                          <a:moveTo>
                            <a:pt x="500932" y="0"/>
                          </a:moveTo>
                          <a:lnTo>
                            <a:pt x="0" y="1451113"/>
                          </a:lnTo>
                          <a:lnTo>
                            <a:pt x="51684" y="1439186"/>
                          </a:lnTo>
                          <a:lnTo>
                            <a:pt x="504908" y="111318"/>
                          </a:lnTo>
                          <a:lnTo>
                            <a:pt x="500932" y="0"/>
                          </a:lnTo>
                          <a:close/>
                        </a:path>
                      </a:pathLst>
                    </a:custGeom>
                    <a:blipFill>
                      <a:blip r:embed="rId3" cstate="print"/>
                      <a:tile tx="0" ty="0" sx="100000" sy="100000" flip="none" algn="tl"/>
                    </a:blip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94" name="Freeform 289">
                      <a:extLst>
                        <a:ext uri="{FF2B5EF4-FFF2-40B4-BE49-F238E27FC236}">
                          <a16:creationId xmlns:a16="http://schemas.microsoft.com/office/drawing/2014/main" id="{4E1AA3E9-F91B-4679-935C-475E407DB8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37113" y="3152692"/>
                      <a:ext cx="234564" cy="170953"/>
                    </a:xfrm>
                    <a:custGeom>
                      <a:avLst/>
                      <a:gdLst>
                        <a:gd name="connsiteX0" fmla="*/ 51684 w 234564"/>
                        <a:gd name="connsiteY0" fmla="*/ 0 h 170953"/>
                        <a:gd name="connsiteX1" fmla="*/ 103367 w 234564"/>
                        <a:gd name="connsiteY1" fmla="*/ 31805 h 170953"/>
                        <a:gd name="connsiteX2" fmla="*/ 234564 w 234564"/>
                        <a:gd name="connsiteY2" fmla="*/ 3976 h 170953"/>
                        <a:gd name="connsiteX3" fmla="*/ 166977 w 234564"/>
                        <a:gd name="connsiteY3" fmla="*/ 170953 h 170953"/>
                        <a:gd name="connsiteX4" fmla="*/ 35781 w 234564"/>
                        <a:gd name="connsiteY4" fmla="*/ 170953 h 170953"/>
                        <a:gd name="connsiteX5" fmla="*/ 0 w 234564"/>
                        <a:gd name="connsiteY5" fmla="*/ 155051 h 170953"/>
                        <a:gd name="connsiteX6" fmla="*/ 51684 w 234564"/>
                        <a:gd name="connsiteY6" fmla="*/ 0 h 170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34564" h="170953">
                          <a:moveTo>
                            <a:pt x="51684" y="0"/>
                          </a:moveTo>
                          <a:lnTo>
                            <a:pt x="103367" y="31805"/>
                          </a:lnTo>
                          <a:lnTo>
                            <a:pt x="234564" y="3976"/>
                          </a:lnTo>
                          <a:lnTo>
                            <a:pt x="166977" y="170953"/>
                          </a:lnTo>
                          <a:lnTo>
                            <a:pt x="35781" y="170953"/>
                          </a:lnTo>
                          <a:lnTo>
                            <a:pt x="0" y="155051"/>
                          </a:lnTo>
                          <a:lnTo>
                            <a:pt x="51684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97" name="Freeform 290">
                      <a:extLst>
                        <a:ext uri="{FF2B5EF4-FFF2-40B4-BE49-F238E27FC236}">
                          <a16:creationId xmlns:a16="http://schemas.microsoft.com/office/drawing/2014/main" id="{01D9FF74-816A-42AC-957F-7FBB3417B1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85144" y="3339548"/>
                      <a:ext cx="282272" cy="143123"/>
                    </a:xfrm>
                    <a:custGeom>
                      <a:avLst/>
                      <a:gdLst>
                        <a:gd name="connsiteX0" fmla="*/ 0 w 282272"/>
                        <a:gd name="connsiteY0" fmla="*/ 0 h 143123"/>
                        <a:gd name="connsiteX1" fmla="*/ 282272 w 282272"/>
                        <a:gd name="connsiteY1" fmla="*/ 11927 h 143123"/>
                        <a:gd name="connsiteX2" fmla="*/ 278296 w 282272"/>
                        <a:gd name="connsiteY2" fmla="*/ 143123 h 143123"/>
                        <a:gd name="connsiteX3" fmla="*/ 15903 w 282272"/>
                        <a:gd name="connsiteY3" fmla="*/ 135172 h 143123"/>
                        <a:gd name="connsiteX4" fmla="*/ 0 w 282272"/>
                        <a:gd name="connsiteY4" fmla="*/ 0 h 1431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82272" h="143123">
                          <a:moveTo>
                            <a:pt x="0" y="0"/>
                          </a:moveTo>
                          <a:lnTo>
                            <a:pt x="282272" y="11927"/>
                          </a:lnTo>
                          <a:lnTo>
                            <a:pt x="278296" y="143123"/>
                          </a:lnTo>
                          <a:lnTo>
                            <a:pt x="15903" y="13517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140" name="Freeform 291">
                      <a:extLst>
                        <a:ext uri="{FF2B5EF4-FFF2-40B4-BE49-F238E27FC236}">
                          <a16:creationId xmlns:a16="http://schemas.microsoft.com/office/drawing/2014/main" id="{D5F026E1-77F3-43DD-A6D8-931AE7B9DA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67416" y="1689652"/>
                      <a:ext cx="500932" cy="1542553"/>
                    </a:xfrm>
                    <a:custGeom>
                      <a:avLst/>
                      <a:gdLst>
                        <a:gd name="connsiteX0" fmla="*/ 7951 w 500932"/>
                        <a:gd name="connsiteY0" fmla="*/ 0 h 1542553"/>
                        <a:gd name="connsiteX1" fmla="*/ 500932 w 500932"/>
                        <a:gd name="connsiteY1" fmla="*/ 1542553 h 1542553"/>
                        <a:gd name="connsiteX2" fmla="*/ 465151 w 500932"/>
                        <a:gd name="connsiteY2" fmla="*/ 1530626 h 1542553"/>
                        <a:gd name="connsiteX3" fmla="*/ 0 w 500932"/>
                        <a:gd name="connsiteY3" fmla="*/ 135172 h 1542553"/>
                        <a:gd name="connsiteX4" fmla="*/ 7951 w 500932"/>
                        <a:gd name="connsiteY4" fmla="*/ 0 h 15425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00932" h="1542553">
                          <a:moveTo>
                            <a:pt x="7951" y="0"/>
                          </a:moveTo>
                          <a:lnTo>
                            <a:pt x="500932" y="1542553"/>
                          </a:lnTo>
                          <a:lnTo>
                            <a:pt x="465151" y="1530626"/>
                          </a:lnTo>
                          <a:lnTo>
                            <a:pt x="0" y="135172"/>
                          </a:lnTo>
                          <a:lnTo>
                            <a:pt x="7951" y="0"/>
                          </a:lnTo>
                          <a:close/>
                        </a:path>
                      </a:pathLst>
                    </a:custGeom>
                    <a:blipFill>
                      <a:blip r:embed="rId3" cstate="print"/>
                      <a:tile tx="0" ty="0" sx="100000" sy="100000" flip="none" algn="tl"/>
                    </a:blip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141" name="Freeform 292">
                      <a:extLst>
                        <a:ext uri="{FF2B5EF4-FFF2-40B4-BE49-F238E27FC236}">
                          <a16:creationId xmlns:a16="http://schemas.microsoft.com/office/drawing/2014/main" id="{D5B158EF-3445-42D5-AF4B-AEF760FC59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11148" y="1665798"/>
                      <a:ext cx="568518" cy="1582310"/>
                    </a:xfrm>
                    <a:custGeom>
                      <a:avLst/>
                      <a:gdLst>
                        <a:gd name="connsiteX0" fmla="*/ 55659 w 568518"/>
                        <a:gd name="connsiteY0" fmla="*/ 0 h 1582310"/>
                        <a:gd name="connsiteX1" fmla="*/ 568518 w 568518"/>
                        <a:gd name="connsiteY1" fmla="*/ 1570383 h 1582310"/>
                        <a:gd name="connsiteX2" fmla="*/ 540689 w 568518"/>
                        <a:gd name="connsiteY2" fmla="*/ 1582310 h 1582310"/>
                        <a:gd name="connsiteX3" fmla="*/ 0 w 568518"/>
                        <a:gd name="connsiteY3" fmla="*/ 11927 h 1582310"/>
                        <a:gd name="connsiteX4" fmla="*/ 55659 w 568518"/>
                        <a:gd name="connsiteY4" fmla="*/ 0 h 15823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68518" h="1582310">
                          <a:moveTo>
                            <a:pt x="55659" y="0"/>
                          </a:moveTo>
                          <a:lnTo>
                            <a:pt x="568518" y="1570383"/>
                          </a:lnTo>
                          <a:lnTo>
                            <a:pt x="540689" y="1582310"/>
                          </a:lnTo>
                          <a:lnTo>
                            <a:pt x="0" y="11927"/>
                          </a:lnTo>
                          <a:lnTo>
                            <a:pt x="55659" y="0"/>
                          </a:lnTo>
                          <a:close/>
                        </a:path>
                      </a:pathLst>
                    </a:custGeom>
                    <a:blipFill>
                      <a:blip r:embed="rId3" cstate="print"/>
                      <a:tile tx="0" ty="0" sx="100000" sy="100000" flip="none" algn="tl"/>
                    </a:blip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142" name="Freeform 293">
                      <a:extLst>
                        <a:ext uri="{FF2B5EF4-FFF2-40B4-BE49-F238E27FC236}">
                          <a16:creationId xmlns:a16="http://schemas.microsoft.com/office/drawing/2014/main" id="{11E12C3A-4689-4CBA-BA44-18FC19AED2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24616" y="3216303"/>
                      <a:ext cx="206734" cy="143123"/>
                    </a:xfrm>
                    <a:custGeom>
                      <a:avLst/>
                      <a:gdLst>
                        <a:gd name="connsiteX0" fmla="*/ 0 w 206734"/>
                        <a:gd name="connsiteY0" fmla="*/ 0 h 143123"/>
                        <a:gd name="connsiteX1" fmla="*/ 127221 w 206734"/>
                        <a:gd name="connsiteY1" fmla="*/ 27829 h 143123"/>
                        <a:gd name="connsiteX2" fmla="*/ 170953 w 206734"/>
                        <a:gd name="connsiteY2" fmla="*/ 19878 h 143123"/>
                        <a:gd name="connsiteX3" fmla="*/ 206734 w 206734"/>
                        <a:gd name="connsiteY3" fmla="*/ 115294 h 143123"/>
                        <a:gd name="connsiteX4" fmla="*/ 143123 w 206734"/>
                        <a:gd name="connsiteY4" fmla="*/ 143123 h 143123"/>
                        <a:gd name="connsiteX5" fmla="*/ 23854 w 206734"/>
                        <a:gd name="connsiteY5" fmla="*/ 107342 h 143123"/>
                        <a:gd name="connsiteX6" fmla="*/ 0 w 206734"/>
                        <a:gd name="connsiteY6" fmla="*/ 0 h 1431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06734" h="143123">
                          <a:moveTo>
                            <a:pt x="0" y="0"/>
                          </a:moveTo>
                          <a:lnTo>
                            <a:pt x="127221" y="27829"/>
                          </a:lnTo>
                          <a:lnTo>
                            <a:pt x="170953" y="19878"/>
                          </a:lnTo>
                          <a:lnTo>
                            <a:pt x="206734" y="115294"/>
                          </a:lnTo>
                          <a:lnTo>
                            <a:pt x="143123" y="143123"/>
                          </a:lnTo>
                          <a:lnTo>
                            <a:pt x="23854" y="10734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cxnSp>
                  <p:nvCxnSpPr>
                    <p:cNvPr id="143" name="Straight Connector 142">
                      <a:extLst>
                        <a:ext uri="{FF2B5EF4-FFF2-40B4-BE49-F238E27FC236}">
                          <a16:creationId xmlns:a16="http://schemas.microsoft.com/office/drawing/2014/main" id="{672A7F00-9D5C-4EF4-A48E-B2FC9ECC182C}"/>
                        </a:ext>
                      </a:extLst>
                    </p:cNvPr>
                    <p:cNvCxnSpPr>
                      <a:stCxn id="142" idx="1"/>
                      <a:endCxn id="142" idx="4"/>
                    </p:cNvCxnSpPr>
                    <p:nvPr/>
                  </p:nvCxnSpPr>
                  <p:spPr>
                    <a:xfrm>
                      <a:off x="5251837" y="3244132"/>
                      <a:ext cx="15902" cy="115294"/>
                    </a:xfrm>
                    <a:prstGeom prst="line">
                      <a:avLst/>
                    </a:prstGeom>
                    <a:ln w="31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4" name="Straight Connector 143">
                      <a:extLst>
                        <a:ext uri="{FF2B5EF4-FFF2-40B4-BE49-F238E27FC236}">
                          <a16:creationId xmlns:a16="http://schemas.microsoft.com/office/drawing/2014/main" id="{B663AF13-AA88-4570-88F3-A405D3321824}"/>
                        </a:ext>
                      </a:extLst>
                    </p:cNvPr>
                    <p:cNvCxnSpPr>
                      <a:stCxn id="94" idx="1"/>
                      <a:endCxn id="94" idx="4"/>
                    </p:cNvCxnSpPr>
                    <p:nvPr/>
                  </p:nvCxnSpPr>
                  <p:spPr>
                    <a:xfrm flipH="1">
                      <a:off x="3772894" y="3184497"/>
                      <a:ext cx="67586" cy="139148"/>
                    </a:xfrm>
                    <a:prstGeom prst="line">
                      <a:avLst/>
                    </a:prstGeom>
                    <a:ln w="31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45" name="Freeform 296">
                      <a:extLst>
                        <a:ext uri="{FF2B5EF4-FFF2-40B4-BE49-F238E27FC236}">
                          <a16:creationId xmlns:a16="http://schemas.microsoft.com/office/drawing/2014/main" id="{E4C36954-C0F2-4ADF-B698-C659AA9049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82063" y="3677478"/>
                      <a:ext cx="155050" cy="326004"/>
                    </a:xfrm>
                    <a:custGeom>
                      <a:avLst/>
                      <a:gdLst>
                        <a:gd name="connsiteX0" fmla="*/ 155050 w 155050"/>
                        <a:gd name="connsiteY0" fmla="*/ 0 h 326004"/>
                        <a:gd name="connsiteX1" fmla="*/ 39756 w 155050"/>
                        <a:gd name="connsiteY1" fmla="*/ 326004 h 326004"/>
                        <a:gd name="connsiteX2" fmla="*/ 55659 w 155050"/>
                        <a:gd name="connsiteY2" fmla="*/ 135172 h 326004"/>
                        <a:gd name="connsiteX3" fmla="*/ 0 w 155050"/>
                        <a:gd name="connsiteY3" fmla="*/ 39757 h 326004"/>
                        <a:gd name="connsiteX4" fmla="*/ 67586 w 155050"/>
                        <a:gd name="connsiteY4" fmla="*/ 59635 h 326004"/>
                        <a:gd name="connsiteX5" fmla="*/ 99391 w 155050"/>
                        <a:gd name="connsiteY5" fmla="*/ 7952 h 326004"/>
                        <a:gd name="connsiteX6" fmla="*/ 155050 w 155050"/>
                        <a:gd name="connsiteY6" fmla="*/ 0 h 3260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55050" h="326004">
                          <a:moveTo>
                            <a:pt x="155050" y="0"/>
                          </a:moveTo>
                          <a:lnTo>
                            <a:pt x="39756" y="326004"/>
                          </a:lnTo>
                          <a:lnTo>
                            <a:pt x="55659" y="135172"/>
                          </a:lnTo>
                          <a:lnTo>
                            <a:pt x="0" y="39757"/>
                          </a:lnTo>
                          <a:lnTo>
                            <a:pt x="67586" y="59635"/>
                          </a:lnTo>
                          <a:lnTo>
                            <a:pt x="99391" y="7952"/>
                          </a:lnTo>
                          <a:lnTo>
                            <a:pt x="155050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146" name="Freeform 297">
                      <a:extLst>
                        <a:ext uri="{FF2B5EF4-FFF2-40B4-BE49-F238E27FC236}">
                          <a16:creationId xmlns:a16="http://schemas.microsoft.com/office/drawing/2014/main" id="{4FE73511-70D3-4DC8-9317-665849B131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48755" y="3987579"/>
                      <a:ext cx="123245" cy="500932"/>
                    </a:xfrm>
                    <a:custGeom>
                      <a:avLst/>
                      <a:gdLst>
                        <a:gd name="connsiteX0" fmla="*/ 7951 w 123245"/>
                        <a:gd name="connsiteY0" fmla="*/ 0 h 500932"/>
                        <a:gd name="connsiteX1" fmla="*/ 123245 w 123245"/>
                        <a:gd name="connsiteY1" fmla="*/ 7951 h 500932"/>
                        <a:gd name="connsiteX2" fmla="*/ 115294 w 123245"/>
                        <a:gd name="connsiteY2" fmla="*/ 294198 h 500932"/>
                        <a:gd name="connsiteX3" fmla="*/ 59635 w 123245"/>
                        <a:gd name="connsiteY3" fmla="*/ 500932 h 500932"/>
                        <a:gd name="connsiteX4" fmla="*/ 0 w 123245"/>
                        <a:gd name="connsiteY4" fmla="*/ 238539 h 500932"/>
                        <a:gd name="connsiteX5" fmla="*/ 7951 w 123245"/>
                        <a:gd name="connsiteY5" fmla="*/ 0 h 5009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23245" h="500932">
                          <a:moveTo>
                            <a:pt x="7951" y="0"/>
                          </a:moveTo>
                          <a:lnTo>
                            <a:pt x="123245" y="7951"/>
                          </a:lnTo>
                          <a:lnTo>
                            <a:pt x="115294" y="294198"/>
                          </a:lnTo>
                          <a:lnTo>
                            <a:pt x="59635" y="500932"/>
                          </a:lnTo>
                          <a:lnTo>
                            <a:pt x="0" y="238539"/>
                          </a:lnTo>
                          <a:lnTo>
                            <a:pt x="7951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cxnSp>
                  <p:nvCxnSpPr>
                    <p:cNvPr id="147" name="Straight Connector 146">
                      <a:extLst>
                        <a:ext uri="{FF2B5EF4-FFF2-40B4-BE49-F238E27FC236}">
                          <a16:creationId xmlns:a16="http://schemas.microsoft.com/office/drawing/2014/main" id="{4C8CC8FE-3A3E-4385-A0FF-8F77B3CABFB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452730" y="4114800"/>
                      <a:ext cx="119270" cy="7951"/>
                    </a:xfrm>
                    <a:prstGeom prst="line">
                      <a:avLst/>
                    </a:prstGeom>
                    <a:ln w="31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48" name="Freeform 299">
                      <a:extLst>
                        <a:ext uri="{FF2B5EF4-FFF2-40B4-BE49-F238E27FC236}">
                          <a16:creationId xmlns:a16="http://schemas.microsoft.com/office/drawing/2014/main" id="{CEC90524-333B-4FD1-A382-9C06349D3D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19423" y="3693381"/>
                      <a:ext cx="174928" cy="337930"/>
                    </a:xfrm>
                    <a:custGeom>
                      <a:avLst/>
                      <a:gdLst>
                        <a:gd name="connsiteX0" fmla="*/ 0 w 174928"/>
                        <a:gd name="connsiteY0" fmla="*/ 0 h 337930"/>
                        <a:gd name="connsiteX1" fmla="*/ 59634 w 174928"/>
                        <a:gd name="connsiteY1" fmla="*/ 178904 h 337930"/>
                        <a:gd name="connsiteX2" fmla="*/ 131196 w 174928"/>
                        <a:gd name="connsiteY2" fmla="*/ 337930 h 337930"/>
                        <a:gd name="connsiteX3" fmla="*/ 123245 w 174928"/>
                        <a:gd name="connsiteY3" fmla="*/ 139148 h 337930"/>
                        <a:gd name="connsiteX4" fmla="*/ 174928 w 174928"/>
                        <a:gd name="connsiteY4" fmla="*/ 55659 h 337930"/>
                        <a:gd name="connsiteX5" fmla="*/ 147099 w 174928"/>
                        <a:gd name="connsiteY5" fmla="*/ 55659 h 337930"/>
                        <a:gd name="connsiteX6" fmla="*/ 91440 w 174928"/>
                        <a:gd name="connsiteY6" fmla="*/ 71562 h 337930"/>
                        <a:gd name="connsiteX7" fmla="*/ 79513 w 174928"/>
                        <a:gd name="connsiteY7" fmla="*/ 35781 h 337930"/>
                        <a:gd name="connsiteX8" fmla="*/ 0 w 174928"/>
                        <a:gd name="connsiteY8" fmla="*/ 0 h 3379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74928" h="337930">
                          <a:moveTo>
                            <a:pt x="0" y="0"/>
                          </a:moveTo>
                          <a:lnTo>
                            <a:pt x="59634" y="178904"/>
                          </a:lnTo>
                          <a:lnTo>
                            <a:pt x="131196" y="337930"/>
                          </a:lnTo>
                          <a:lnTo>
                            <a:pt x="123245" y="139148"/>
                          </a:lnTo>
                          <a:lnTo>
                            <a:pt x="174928" y="55659"/>
                          </a:lnTo>
                          <a:lnTo>
                            <a:pt x="147099" y="55659"/>
                          </a:lnTo>
                          <a:lnTo>
                            <a:pt x="91440" y="71562"/>
                          </a:lnTo>
                          <a:lnTo>
                            <a:pt x="79513" y="3578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149" name="Freeform 300">
                      <a:extLst>
                        <a:ext uri="{FF2B5EF4-FFF2-40B4-BE49-F238E27FC236}">
                          <a16:creationId xmlns:a16="http://schemas.microsoft.com/office/drawing/2014/main" id="{D2E8CEFC-7DB0-4903-8379-E206A93CEC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12974" y="1470991"/>
                      <a:ext cx="254442" cy="147099"/>
                    </a:xfrm>
                    <a:custGeom>
                      <a:avLst/>
                      <a:gdLst>
                        <a:gd name="connsiteX0" fmla="*/ 254442 w 254442"/>
                        <a:gd name="connsiteY0" fmla="*/ 147099 h 147099"/>
                        <a:gd name="connsiteX1" fmla="*/ 0 w 254442"/>
                        <a:gd name="connsiteY1" fmla="*/ 147099 h 147099"/>
                        <a:gd name="connsiteX2" fmla="*/ 0 w 254442"/>
                        <a:gd name="connsiteY2" fmla="*/ 51684 h 147099"/>
                        <a:gd name="connsiteX3" fmla="*/ 35781 w 254442"/>
                        <a:gd name="connsiteY3" fmla="*/ 47708 h 147099"/>
                        <a:gd name="connsiteX4" fmla="*/ 51683 w 254442"/>
                        <a:gd name="connsiteY4" fmla="*/ 3976 h 147099"/>
                        <a:gd name="connsiteX5" fmla="*/ 234563 w 254442"/>
                        <a:gd name="connsiteY5" fmla="*/ 0 h 147099"/>
                        <a:gd name="connsiteX6" fmla="*/ 218661 w 254442"/>
                        <a:gd name="connsiteY6" fmla="*/ 47708 h 147099"/>
                        <a:gd name="connsiteX7" fmla="*/ 238539 w 254442"/>
                        <a:gd name="connsiteY7" fmla="*/ 67586 h 147099"/>
                        <a:gd name="connsiteX8" fmla="*/ 254442 w 254442"/>
                        <a:gd name="connsiteY8" fmla="*/ 147099 h 1470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54442" h="147099">
                          <a:moveTo>
                            <a:pt x="254442" y="147099"/>
                          </a:moveTo>
                          <a:lnTo>
                            <a:pt x="0" y="147099"/>
                          </a:lnTo>
                          <a:lnTo>
                            <a:pt x="0" y="51684"/>
                          </a:lnTo>
                          <a:lnTo>
                            <a:pt x="35781" y="47708"/>
                          </a:lnTo>
                          <a:lnTo>
                            <a:pt x="51683" y="3976"/>
                          </a:lnTo>
                          <a:lnTo>
                            <a:pt x="234563" y="0"/>
                          </a:lnTo>
                          <a:lnTo>
                            <a:pt x="218661" y="47708"/>
                          </a:lnTo>
                          <a:lnTo>
                            <a:pt x="238539" y="67586"/>
                          </a:lnTo>
                          <a:lnTo>
                            <a:pt x="254442" y="147099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150" name="Freeform 301">
                      <a:extLst>
                        <a:ext uri="{FF2B5EF4-FFF2-40B4-BE49-F238E27FC236}">
                          <a16:creationId xmlns:a16="http://schemas.microsoft.com/office/drawing/2014/main" id="{B4C5826A-6BE5-4099-AF74-188DDF5B02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13583" y="1534602"/>
                      <a:ext cx="107342" cy="159026"/>
                    </a:xfrm>
                    <a:custGeom>
                      <a:avLst/>
                      <a:gdLst>
                        <a:gd name="connsiteX0" fmla="*/ 0 w 107342"/>
                        <a:gd name="connsiteY0" fmla="*/ 119269 h 159026"/>
                        <a:gd name="connsiteX1" fmla="*/ 47707 w 107342"/>
                        <a:gd name="connsiteY1" fmla="*/ 19878 h 159026"/>
                        <a:gd name="connsiteX2" fmla="*/ 71561 w 107342"/>
                        <a:gd name="connsiteY2" fmla="*/ 0 h 159026"/>
                        <a:gd name="connsiteX3" fmla="*/ 103367 w 107342"/>
                        <a:gd name="connsiteY3" fmla="*/ 0 h 159026"/>
                        <a:gd name="connsiteX4" fmla="*/ 107342 w 107342"/>
                        <a:gd name="connsiteY4" fmla="*/ 159026 h 159026"/>
                        <a:gd name="connsiteX5" fmla="*/ 67586 w 107342"/>
                        <a:gd name="connsiteY5" fmla="*/ 147099 h 159026"/>
                        <a:gd name="connsiteX6" fmla="*/ 0 w 107342"/>
                        <a:gd name="connsiteY6" fmla="*/ 119269 h 1590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07342" h="159026">
                          <a:moveTo>
                            <a:pt x="0" y="119269"/>
                          </a:moveTo>
                          <a:lnTo>
                            <a:pt x="47707" y="19878"/>
                          </a:lnTo>
                          <a:lnTo>
                            <a:pt x="71561" y="0"/>
                          </a:lnTo>
                          <a:lnTo>
                            <a:pt x="103367" y="0"/>
                          </a:lnTo>
                          <a:lnTo>
                            <a:pt x="107342" y="159026"/>
                          </a:lnTo>
                          <a:lnTo>
                            <a:pt x="67586" y="147099"/>
                          </a:lnTo>
                          <a:lnTo>
                            <a:pt x="0" y="119269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151" name="Freeform 302">
                      <a:extLst>
                        <a:ext uri="{FF2B5EF4-FFF2-40B4-BE49-F238E27FC236}">
                          <a16:creationId xmlns:a16="http://schemas.microsoft.com/office/drawing/2014/main" id="{C169E679-FC14-4762-93CF-77116A402B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43562" y="1522675"/>
                      <a:ext cx="119269" cy="159026"/>
                    </a:xfrm>
                    <a:custGeom>
                      <a:avLst/>
                      <a:gdLst>
                        <a:gd name="connsiteX0" fmla="*/ 119269 w 119269"/>
                        <a:gd name="connsiteY0" fmla="*/ 135172 h 159026"/>
                        <a:gd name="connsiteX1" fmla="*/ 27829 w 119269"/>
                        <a:gd name="connsiteY1" fmla="*/ 159026 h 159026"/>
                        <a:gd name="connsiteX2" fmla="*/ 19878 w 119269"/>
                        <a:gd name="connsiteY2" fmla="*/ 35781 h 159026"/>
                        <a:gd name="connsiteX3" fmla="*/ 0 w 119269"/>
                        <a:gd name="connsiteY3" fmla="*/ 0 h 159026"/>
                        <a:gd name="connsiteX4" fmla="*/ 51683 w 119269"/>
                        <a:gd name="connsiteY4" fmla="*/ 7951 h 159026"/>
                        <a:gd name="connsiteX5" fmla="*/ 67586 w 119269"/>
                        <a:gd name="connsiteY5" fmla="*/ 31805 h 159026"/>
                        <a:gd name="connsiteX6" fmla="*/ 91440 w 119269"/>
                        <a:gd name="connsiteY6" fmla="*/ 47708 h 159026"/>
                        <a:gd name="connsiteX7" fmla="*/ 119269 w 119269"/>
                        <a:gd name="connsiteY7" fmla="*/ 135172 h 1590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9269" h="159026">
                          <a:moveTo>
                            <a:pt x="119269" y="135172"/>
                          </a:moveTo>
                          <a:lnTo>
                            <a:pt x="27829" y="159026"/>
                          </a:lnTo>
                          <a:lnTo>
                            <a:pt x="19878" y="35781"/>
                          </a:lnTo>
                          <a:lnTo>
                            <a:pt x="0" y="0"/>
                          </a:lnTo>
                          <a:lnTo>
                            <a:pt x="51683" y="7951"/>
                          </a:lnTo>
                          <a:lnTo>
                            <a:pt x="67586" y="31805"/>
                          </a:lnTo>
                          <a:lnTo>
                            <a:pt x="91440" y="47708"/>
                          </a:lnTo>
                          <a:lnTo>
                            <a:pt x="119269" y="135172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152" name="Freeform 303">
                      <a:extLst>
                        <a:ext uri="{FF2B5EF4-FFF2-40B4-BE49-F238E27FC236}">
                          <a16:creationId xmlns:a16="http://schemas.microsoft.com/office/drawing/2014/main" id="{A5D7D0E8-18DD-41AC-B7FA-3359093E02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76738" y="1443038"/>
                      <a:ext cx="328612" cy="83343"/>
                    </a:xfrm>
                    <a:custGeom>
                      <a:avLst/>
                      <a:gdLst>
                        <a:gd name="connsiteX0" fmla="*/ 0 w 328612"/>
                        <a:gd name="connsiteY0" fmla="*/ 83343 h 83343"/>
                        <a:gd name="connsiteX1" fmla="*/ 4762 w 328612"/>
                        <a:gd name="connsiteY1" fmla="*/ 11906 h 83343"/>
                        <a:gd name="connsiteX2" fmla="*/ 35718 w 328612"/>
                        <a:gd name="connsiteY2" fmla="*/ 0 h 83343"/>
                        <a:gd name="connsiteX3" fmla="*/ 311943 w 328612"/>
                        <a:gd name="connsiteY3" fmla="*/ 4762 h 83343"/>
                        <a:gd name="connsiteX4" fmla="*/ 328612 w 328612"/>
                        <a:gd name="connsiteY4" fmla="*/ 14287 h 83343"/>
                        <a:gd name="connsiteX5" fmla="*/ 326231 w 328612"/>
                        <a:gd name="connsiteY5" fmla="*/ 83343 h 83343"/>
                        <a:gd name="connsiteX6" fmla="*/ 264318 w 328612"/>
                        <a:gd name="connsiteY6" fmla="*/ 76200 h 83343"/>
                        <a:gd name="connsiteX7" fmla="*/ 69056 w 328612"/>
                        <a:gd name="connsiteY7" fmla="*/ 73818 h 83343"/>
                        <a:gd name="connsiteX8" fmla="*/ 0 w 328612"/>
                        <a:gd name="connsiteY8" fmla="*/ 83343 h 833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8612" h="83343">
                          <a:moveTo>
                            <a:pt x="0" y="83343"/>
                          </a:moveTo>
                          <a:lnTo>
                            <a:pt x="4762" y="11906"/>
                          </a:lnTo>
                          <a:lnTo>
                            <a:pt x="35718" y="0"/>
                          </a:lnTo>
                          <a:lnTo>
                            <a:pt x="311943" y="4762"/>
                          </a:lnTo>
                          <a:lnTo>
                            <a:pt x="328612" y="14287"/>
                          </a:lnTo>
                          <a:cubicBezTo>
                            <a:pt x="327818" y="37306"/>
                            <a:pt x="327025" y="60324"/>
                            <a:pt x="326231" y="83343"/>
                          </a:cubicBezTo>
                          <a:lnTo>
                            <a:pt x="264318" y="76200"/>
                          </a:lnTo>
                          <a:lnTo>
                            <a:pt x="69056" y="73818"/>
                          </a:lnTo>
                          <a:lnTo>
                            <a:pt x="0" y="83343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</p:grpSp>
              <p:cxnSp>
                <p:nvCxnSpPr>
                  <p:cNvPr id="84" name="Straight Connector 83">
                    <a:extLst>
                      <a:ext uri="{FF2B5EF4-FFF2-40B4-BE49-F238E27FC236}">
                        <a16:creationId xmlns:a16="http://schemas.microsoft.com/office/drawing/2014/main" id="{C19A18B7-370F-452D-B005-8D79FC45BFF1}"/>
                      </a:ext>
                    </a:extLst>
                  </p:cNvPr>
                  <p:cNvCxnSpPr/>
                  <p:nvPr/>
                </p:nvCxnSpPr>
                <p:spPr>
                  <a:xfrm>
                    <a:off x="2691897" y="5869663"/>
                    <a:ext cx="54321" cy="144856"/>
                  </a:xfrm>
                  <a:prstGeom prst="line">
                    <a:avLst/>
                  </a:prstGeom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Straight Connector 84">
                    <a:extLst>
                      <a:ext uri="{FF2B5EF4-FFF2-40B4-BE49-F238E27FC236}">
                        <a16:creationId xmlns:a16="http://schemas.microsoft.com/office/drawing/2014/main" id="{0B88851C-47CF-4300-8FA8-3B02F4682A47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746217" y="5869666"/>
                    <a:ext cx="42250" cy="144854"/>
                  </a:xfrm>
                  <a:prstGeom prst="line">
                    <a:avLst/>
                  </a:prstGeom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BF35FE84-39E2-48ED-8708-AB26DA1760BA}"/>
                  </a:ext>
                </a:extLst>
              </p:cNvPr>
              <p:cNvGrpSpPr/>
              <p:nvPr/>
            </p:nvGrpSpPr>
            <p:grpSpPr>
              <a:xfrm>
                <a:off x="4988508" y="3595681"/>
                <a:ext cx="28422" cy="594308"/>
                <a:chOff x="892366" y="2217372"/>
                <a:chExt cx="40022" cy="836856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1A8ADB9E-1D25-419E-BD4A-8C780CF18079}"/>
                    </a:ext>
                  </a:extLst>
                </p:cNvPr>
                <p:cNvGrpSpPr/>
                <p:nvPr/>
              </p:nvGrpSpPr>
              <p:grpSpPr>
                <a:xfrm>
                  <a:off x="892366" y="3019700"/>
                  <a:ext cx="40022" cy="34528"/>
                  <a:chOff x="892366" y="3019700"/>
                  <a:chExt cx="40022" cy="34528"/>
                </a:xfrm>
              </p:grpSpPr>
              <p:sp>
                <p:nvSpPr>
                  <p:cNvPr id="76" name="Line 19">
                    <a:extLst>
                      <a:ext uri="{FF2B5EF4-FFF2-40B4-BE49-F238E27FC236}">
                        <a16:creationId xmlns:a16="http://schemas.microsoft.com/office/drawing/2014/main" id="{256BA3C6-8CD5-4969-BD11-B7D7CCE56A7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02567" y="3019700"/>
                    <a:ext cx="1961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77" name="Line 26">
                    <a:extLst>
                      <a:ext uri="{FF2B5EF4-FFF2-40B4-BE49-F238E27FC236}">
                        <a16:creationId xmlns:a16="http://schemas.microsoft.com/office/drawing/2014/main" id="{E5449983-9968-40A9-86AA-5B3D620DD14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92366" y="3019700"/>
                    <a:ext cx="0" cy="34528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78" name="Line 27">
                    <a:extLst>
                      <a:ext uri="{FF2B5EF4-FFF2-40B4-BE49-F238E27FC236}">
                        <a16:creationId xmlns:a16="http://schemas.microsoft.com/office/drawing/2014/main" id="{460B1600-DEBB-4935-BA8F-3BD01B1DD2C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92366" y="3054228"/>
                    <a:ext cx="4002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79" name="Line 28">
                    <a:extLst>
                      <a:ext uri="{FF2B5EF4-FFF2-40B4-BE49-F238E27FC236}">
                        <a16:creationId xmlns:a16="http://schemas.microsoft.com/office/drawing/2014/main" id="{D28D32F3-23C2-4EB9-B2D9-0BFA54DA136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32387" y="3019700"/>
                    <a:ext cx="0" cy="34528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80" name="Line 29">
                    <a:extLst>
                      <a:ext uri="{FF2B5EF4-FFF2-40B4-BE49-F238E27FC236}">
                        <a16:creationId xmlns:a16="http://schemas.microsoft.com/office/drawing/2014/main" id="{731E540D-5C2E-4A7B-94F1-9108A10DD33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92366" y="3019700"/>
                    <a:ext cx="40022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81625CF1-3C1F-401D-9A44-4B1287B6A887}"/>
                    </a:ext>
                  </a:extLst>
                </p:cNvPr>
                <p:cNvSpPr/>
                <p:nvPr/>
              </p:nvSpPr>
              <p:spPr>
                <a:xfrm>
                  <a:off x="901330" y="2217372"/>
                  <a:ext cx="18288" cy="796448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0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+mj-lt"/>
                  </a:endParaRPr>
                </a:p>
              </p:txBody>
            </p:sp>
          </p:grpSp>
          <p:sp>
            <p:nvSpPr>
              <p:cNvPr id="68" name="Freeform 258">
                <a:extLst>
                  <a:ext uri="{FF2B5EF4-FFF2-40B4-BE49-F238E27FC236}">
                    <a16:creationId xmlns:a16="http://schemas.microsoft.com/office/drawing/2014/main" id="{5906363C-84A9-48A9-A3E3-A7FF7B3BD840}"/>
                  </a:ext>
                </a:extLst>
              </p:cNvPr>
              <p:cNvSpPr/>
              <p:nvPr/>
            </p:nvSpPr>
            <p:spPr>
              <a:xfrm rot="21240000" flipV="1">
                <a:off x="1449773" y="4255615"/>
                <a:ext cx="3676552" cy="283219"/>
              </a:xfrm>
              <a:custGeom>
                <a:avLst/>
                <a:gdLst>
                  <a:gd name="connsiteX0" fmla="*/ 0 w 7725508"/>
                  <a:gd name="connsiteY0" fmla="*/ 502138 h 502138"/>
                  <a:gd name="connsiteX1" fmla="*/ 322385 w 7725508"/>
                  <a:gd name="connsiteY1" fmla="*/ 449385 h 502138"/>
                  <a:gd name="connsiteX2" fmla="*/ 527538 w 7725508"/>
                  <a:gd name="connsiteY2" fmla="*/ 437661 h 502138"/>
                  <a:gd name="connsiteX3" fmla="*/ 885092 w 7725508"/>
                  <a:gd name="connsiteY3" fmla="*/ 332154 h 502138"/>
                  <a:gd name="connsiteX4" fmla="*/ 1512277 w 7725508"/>
                  <a:gd name="connsiteY4" fmla="*/ 343877 h 502138"/>
                  <a:gd name="connsiteX5" fmla="*/ 1828800 w 7725508"/>
                  <a:gd name="connsiteY5" fmla="*/ 314569 h 502138"/>
                  <a:gd name="connsiteX6" fmla="*/ 2074985 w 7725508"/>
                  <a:gd name="connsiteY6" fmla="*/ 320431 h 502138"/>
                  <a:gd name="connsiteX7" fmla="*/ 2409092 w 7725508"/>
                  <a:gd name="connsiteY7" fmla="*/ 367323 h 502138"/>
                  <a:gd name="connsiteX8" fmla="*/ 2620108 w 7725508"/>
                  <a:gd name="connsiteY8" fmla="*/ 302846 h 502138"/>
                  <a:gd name="connsiteX9" fmla="*/ 2760785 w 7725508"/>
                  <a:gd name="connsiteY9" fmla="*/ 197338 h 502138"/>
                  <a:gd name="connsiteX10" fmla="*/ 3171092 w 7725508"/>
                  <a:gd name="connsiteY10" fmla="*/ 50800 h 502138"/>
                  <a:gd name="connsiteX11" fmla="*/ 3493477 w 7725508"/>
                  <a:gd name="connsiteY11" fmla="*/ 15631 h 502138"/>
                  <a:gd name="connsiteX12" fmla="*/ 3956538 w 7725508"/>
                  <a:gd name="connsiteY12" fmla="*/ 144585 h 502138"/>
                  <a:gd name="connsiteX13" fmla="*/ 4366846 w 7725508"/>
                  <a:gd name="connsiteY13" fmla="*/ 132861 h 502138"/>
                  <a:gd name="connsiteX14" fmla="*/ 4560277 w 7725508"/>
                  <a:gd name="connsiteY14" fmla="*/ 132861 h 502138"/>
                  <a:gd name="connsiteX15" fmla="*/ 4923692 w 7725508"/>
                  <a:gd name="connsiteY15" fmla="*/ 127000 h 502138"/>
                  <a:gd name="connsiteX16" fmla="*/ 5334000 w 7725508"/>
                  <a:gd name="connsiteY16" fmla="*/ 197338 h 502138"/>
                  <a:gd name="connsiteX17" fmla="*/ 5732585 w 7725508"/>
                  <a:gd name="connsiteY17" fmla="*/ 302846 h 502138"/>
                  <a:gd name="connsiteX18" fmla="*/ 6178061 w 7725508"/>
                  <a:gd name="connsiteY18" fmla="*/ 332154 h 502138"/>
                  <a:gd name="connsiteX19" fmla="*/ 6488723 w 7725508"/>
                  <a:gd name="connsiteY19" fmla="*/ 338015 h 502138"/>
                  <a:gd name="connsiteX20" fmla="*/ 6828692 w 7725508"/>
                  <a:gd name="connsiteY20" fmla="*/ 273538 h 502138"/>
                  <a:gd name="connsiteX21" fmla="*/ 7127631 w 7725508"/>
                  <a:gd name="connsiteY21" fmla="*/ 314569 h 502138"/>
                  <a:gd name="connsiteX22" fmla="*/ 7573108 w 7725508"/>
                  <a:gd name="connsiteY22" fmla="*/ 296985 h 502138"/>
                  <a:gd name="connsiteX23" fmla="*/ 7725508 w 7725508"/>
                  <a:gd name="connsiteY23" fmla="*/ 255954 h 502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25508" h="502138">
                    <a:moveTo>
                      <a:pt x="0" y="502138"/>
                    </a:moveTo>
                    <a:cubicBezTo>
                      <a:pt x="117231" y="481134"/>
                      <a:pt x="234462" y="460131"/>
                      <a:pt x="322385" y="449385"/>
                    </a:cubicBezTo>
                    <a:cubicBezTo>
                      <a:pt x="410308" y="438639"/>
                      <a:pt x="433754" y="457199"/>
                      <a:pt x="527538" y="437661"/>
                    </a:cubicBezTo>
                    <a:cubicBezTo>
                      <a:pt x="621322" y="418123"/>
                      <a:pt x="720969" y="347785"/>
                      <a:pt x="885092" y="332154"/>
                    </a:cubicBezTo>
                    <a:cubicBezTo>
                      <a:pt x="1049215" y="316523"/>
                      <a:pt x="1354992" y="346808"/>
                      <a:pt x="1512277" y="343877"/>
                    </a:cubicBezTo>
                    <a:cubicBezTo>
                      <a:pt x="1669562" y="340946"/>
                      <a:pt x="1735015" y="318477"/>
                      <a:pt x="1828800" y="314569"/>
                    </a:cubicBezTo>
                    <a:cubicBezTo>
                      <a:pt x="1922585" y="310661"/>
                      <a:pt x="1978270" y="311639"/>
                      <a:pt x="2074985" y="320431"/>
                    </a:cubicBezTo>
                    <a:cubicBezTo>
                      <a:pt x="2171700" y="329223"/>
                      <a:pt x="2318238" y="370254"/>
                      <a:pt x="2409092" y="367323"/>
                    </a:cubicBezTo>
                    <a:cubicBezTo>
                      <a:pt x="2499946" y="364392"/>
                      <a:pt x="2561493" y="331177"/>
                      <a:pt x="2620108" y="302846"/>
                    </a:cubicBezTo>
                    <a:cubicBezTo>
                      <a:pt x="2678723" y="274515"/>
                      <a:pt x="2668955" y="239346"/>
                      <a:pt x="2760785" y="197338"/>
                    </a:cubicBezTo>
                    <a:cubicBezTo>
                      <a:pt x="2852615" y="155330"/>
                      <a:pt x="3048977" y="81084"/>
                      <a:pt x="3171092" y="50800"/>
                    </a:cubicBezTo>
                    <a:cubicBezTo>
                      <a:pt x="3293207" y="20516"/>
                      <a:pt x="3362569" y="0"/>
                      <a:pt x="3493477" y="15631"/>
                    </a:cubicBezTo>
                    <a:cubicBezTo>
                      <a:pt x="3624385" y="31262"/>
                      <a:pt x="3810977" y="125047"/>
                      <a:pt x="3956538" y="144585"/>
                    </a:cubicBezTo>
                    <a:cubicBezTo>
                      <a:pt x="4102099" y="164123"/>
                      <a:pt x="4266223" y="134815"/>
                      <a:pt x="4366846" y="132861"/>
                    </a:cubicBezTo>
                    <a:cubicBezTo>
                      <a:pt x="4467469" y="130907"/>
                      <a:pt x="4560277" y="132861"/>
                      <a:pt x="4560277" y="132861"/>
                    </a:cubicBezTo>
                    <a:cubicBezTo>
                      <a:pt x="4653085" y="131884"/>
                      <a:pt x="4794738" y="116254"/>
                      <a:pt x="4923692" y="127000"/>
                    </a:cubicBezTo>
                    <a:cubicBezTo>
                      <a:pt x="5052646" y="137746"/>
                      <a:pt x="5199185" y="168030"/>
                      <a:pt x="5334000" y="197338"/>
                    </a:cubicBezTo>
                    <a:cubicBezTo>
                      <a:pt x="5468815" y="226646"/>
                      <a:pt x="5591908" y="280377"/>
                      <a:pt x="5732585" y="302846"/>
                    </a:cubicBezTo>
                    <a:cubicBezTo>
                      <a:pt x="5873262" y="325315"/>
                      <a:pt x="6052038" y="326293"/>
                      <a:pt x="6178061" y="332154"/>
                    </a:cubicBezTo>
                    <a:cubicBezTo>
                      <a:pt x="6304084" y="338015"/>
                      <a:pt x="6380285" y="347784"/>
                      <a:pt x="6488723" y="338015"/>
                    </a:cubicBezTo>
                    <a:cubicBezTo>
                      <a:pt x="6597161" y="328246"/>
                      <a:pt x="6722207" y="277446"/>
                      <a:pt x="6828692" y="273538"/>
                    </a:cubicBezTo>
                    <a:cubicBezTo>
                      <a:pt x="6935177" y="269630"/>
                      <a:pt x="7003562" y="310661"/>
                      <a:pt x="7127631" y="314569"/>
                    </a:cubicBezTo>
                    <a:cubicBezTo>
                      <a:pt x="7251700" y="318477"/>
                      <a:pt x="7473462" y="306754"/>
                      <a:pt x="7573108" y="296985"/>
                    </a:cubicBezTo>
                    <a:cubicBezTo>
                      <a:pt x="7672754" y="287216"/>
                      <a:pt x="7699131" y="271585"/>
                      <a:pt x="7725508" y="255954"/>
                    </a:cubicBezTo>
                  </a:path>
                </a:pathLst>
              </a:cu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+mj-lt"/>
                </a:endParaRPr>
              </a:p>
            </p:txBody>
          </p:sp>
          <p:sp>
            <p:nvSpPr>
              <p:cNvPr id="69" name="Rectangle 71">
                <a:extLst>
                  <a:ext uri="{FF2B5EF4-FFF2-40B4-BE49-F238E27FC236}">
                    <a16:creationId xmlns:a16="http://schemas.microsoft.com/office/drawing/2014/main" id="{8D85203D-6500-4D99-98A1-5A782AD90C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0134" y="4523884"/>
                <a:ext cx="131446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dirty="0" err="1">
                    <a:solidFill>
                      <a:srgbClr val="000000"/>
                    </a:solidFill>
                    <a:latin typeface="+mj-lt"/>
                    <a:ea typeface="Verdana" pitchFamily="34" charset="0"/>
                    <a:cs typeface="Verdana" pitchFamily="34" charset="0"/>
                  </a:rPr>
                  <a:t>tp</a:t>
                </a:r>
                <a:endParaRPr lang="en-US" sz="1200" dirty="0">
                  <a:solidFill>
                    <a:srgbClr val="000000"/>
                  </a:solidFill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7C980AA2-F3F4-489E-87A0-B92FEC60BA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5339" y="4067953"/>
                <a:ext cx="150682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dirty="0">
                    <a:solidFill>
                      <a:srgbClr val="000000"/>
                    </a:solidFill>
                    <a:latin typeface="+mj-lt"/>
                    <a:ea typeface="Verdana" pitchFamily="34" charset="0"/>
                    <a:cs typeface="Verdana" pitchFamily="34" charset="0"/>
                  </a:rPr>
                  <a:t>BS</a:t>
                </a:r>
              </a:p>
            </p:txBody>
          </p:sp>
          <p:sp>
            <p:nvSpPr>
              <p:cNvPr id="71" name="Rectangle 71">
                <a:extLst>
                  <a:ext uri="{FF2B5EF4-FFF2-40B4-BE49-F238E27FC236}">
                    <a16:creationId xmlns:a16="http://schemas.microsoft.com/office/drawing/2014/main" id="{FDC02C5A-2B71-4178-84BB-E3D576DD53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5314" y="3921080"/>
                <a:ext cx="137217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dirty="0">
                    <a:solidFill>
                      <a:srgbClr val="000000"/>
                    </a:solidFill>
                    <a:latin typeface="+mj-lt"/>
                    <a:ea typeface="Verdana" pitchFamily="34" charset="0"/>
                    <a:cs typeface="Verdana" pitchFamily="34" charset="0"/>
                  </a:rPr>
                  <a:t>FS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E5273698-779E-4735-9F4A-11385D677E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043" y="4061820"/>
                <a:ext cx="137217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dirty="0">
                    <a:solidFill>
                      <a:srgbClr val="000000"/>
                    </a:solidFill>
                    <a:latin typeface="+mj-lt"/>
                    <a:ea typeface="Verdana" pitchFamily="34" charset="0"/>
                    <a:cs typeface="Verdana" pitchFamily="34" charset="0"/>
                  </a:rPr>
                  <a:t>FS</a:t>
                </a:r>
              </a:p>
            </p:txBody>
          </p:sp>
          <p:sp>
            <p:nvSpPr>
              <p:cNvPr id="73" name="Rectangle 71">
                <a:extLst>
                  <a:ext uri="{FF2B5EF4-FFF2-40B4-BE49-F238E27FC236}">
                    <a16:creationId xmlns:a16="http://schemas.microsoft.com/office/drawing/2014/main" id="{A1270098-20A2-4854-B19F-D8B81B71A4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3377" y="3907543"/>
                <a:ext cx="150682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dirty="0">
                    <a:solidFill>
                      <a:srgbClr val="000000"/>
                    </a:solidFill>
                    <a:latin typeface="+mj-lt"/>
                    <a:ea typeface="Verdana" pitchFamily="34" charset="0"/>
                    <a:cs typeface="Verdana" pitchFamily="34" charset="0"/>
                  </a:rPr>
                  <a:t>BS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6CD4E756-7B61-4CB8-8C84-B8C65B190CA3}"/>
                </a:ext>
              </a:extLst>
            </p:cNvPr>
            <p:cNvGrpSpPr/>
            <p:nvPr/>
          </p:nvGrpSpPr>
          <p:grpSpPr>
            <a:xfrm>
              <a:off x="1569319" y="4351466"/>
              <a:ext cx="3443744" cy="586292"/>
              <a:chOff x="1569319" y="4351466"/>
              <a:chExt cx="3443744" cy="586292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B64F14FA-A698-4821-B7CE-80DAFC1333FE}"/>
                  </a:ext>
                </a:extLst>
              </p:cNvPr>
              <p:cNvCxnSpPr/>
              <p:nvPr/>
            </p:nvCxnSpPr>
            <p:spPr>
              <a:xfrm>
                <a:off x="1569319" y="4710324"/>
                <a:ext cx="0" cy="194554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3F86461E-CFC6-493E-951D-A89C857DBB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73667" y="4817329"/>
                <a:ext cx="3439396" cy="0"/>
              </a:xfrm>
              <a:prstGeom prst="straightConnector1">
                <a:avLst/>
              </a:prstGeom>
              <a:ln w="0">
                <a:solidFill>
                  <a:schemeClr val="tx1"/>
                </a:solidFill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06EF324C-2878-4002-A2C3-C78DF6BA83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2911" y="4351466"/>
                <a:ext cx="0" cy="586292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EC04DD2-EEFF-447A-8390-53C88A334033}"/>
                </a:ext>
              </a:extLst>
            </p:cNvPr>
            <p:cNvSpPr txBox="1"/>
            <p:nvPr/>
          </p:nvSpPr>
          <p:spPr>
            <a:xfrm>
              <a:off x="3012141" y="4808669"/>
              <a:ext cx="3914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latin typeface="+mj-lt"/>
                </a:rPr>
                <a:t>d</a:t>
              </a:r>
              <a:r>
                <a:rPr lang="en-US" sz="1400" baseline="-25000">
                  <a:latin typeface="+mj-lt"/>
                </a:rPr>
                <a:t>KL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84898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F18324-5F83-4238-BEF6-7CD0351A9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F. Linear/Non-Linear; 1. Vertical</a:t>
            </a:r>
          </a:p>
          <a:p>
            <a:pPr lvl="1"/>
            <a:r>
              <a:rPr lang="en-US" dirty="0"/>
              <a:t>To minimize </a:t>
            </a:r>
            <a:r>
              <a:rPr lang="el-GR" dirty="0"/>
              <a:t>Σ</a:t>
            </a:r>
            <a:r>
              <a:rPr lang="en-US" dirty="0"/>
              <a:t>(v</a:t>
            </a:r>
            <a:r>
              <a:rPr lang="en-US" baseline="30000" dirty="0"/>
              <a:t>2</a:t>
            </a:r>
            <a:r>
              <a:rPr lang="en-US" dirty="0"/>
              <a:t>), an equation including a residual must be created for each measurement.</a:t>
            </a:r>
          </a:p>
        </p:txBody>
      </p:sp>
      <p:grpSp>
        <p:nvGrpSpPr>
          <p:cNvPr id="95" name="Group 95">
            <a:extLst>
              <a:ext uri="{FF2B5EF4-FFF2-40B4-BE49-F238E27FC236}">
                <a16:creationId xmlns:a16="http://schemas.microsoft.com/office/drawing/2014/main" id="{9B717A3D-B818-49BD-A120-BC793DE8A844}"/>
              </a:ext>
            </a:extLst>
          </p:cNvPr>
          <p:cNvGrpSpPr/>
          <p:nvPr/>
        </p:nvGrpSpPr>
        <p:grpSpPr>
          <a:xfrm>
            <a:off x="506205" y="1913814"/>
            <a:ext cx="4633750" cy="1808197"/>
            <a:chOff x="827218" y="1553891"/>
            <a:chExt cx="4633750" cy="1808197"/>
          </a:xfrm>
        </p:grpSpPr>
        <p:grpSp>
          <p:nvGrpSpPr>
            <p:cNvPr id="96" name="Group 49">
              <a:extLst>
                <a:ext uri="{FF2B5EF4-FFF2-40B4-BE49-F238E27FC236}">
                  <a16:creationId xmlns:a16="http://schemas.microsoft.com/office/drawing/2014/main" id="{8FAE714B-4740-4A92-BF2E-FF7022D631E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27218" y="1553891"/>
              <a:ext cx="4633750" cy="1808197"/>
              <a:chOff x="732625" y="5192035"/>
              <a:chExt cx="3333430" cy="1300782"/>
            </a:xfrm>
          </p:grpSpPr>
          <p:grpSp>
            <p:nvGrpSpPr>
              <p:cNvPr id="99" name="Group 50">
                <a:extLst>
                  <a:ext uri="{FF2B5EF4-FFF2-40B4-BE49-F238E27FC236}">
                    <a16:creationId xmlns:a16="http://schemas.microsoft.com/office/drawing/2014/main" id="{9ABD6D09-E1E5-4804-BF9A-8E056CD49182}"/>
                  </a:ext>
                </a:extLst>
              </p:cNvPr>
              <p:cNvGrpSpPr/>
              <p:nvPr/>
            </p:nvGrpSpPr>
            <p:grpSpPr>
              <a:xfrm>
                <a:off x="1159407" y="5612242"/>
                <a:ext cx="1539128" cy="436291"/>
                <a:chOff x="1194043" y="3641433"/>
                <a:chExt cx="1539128" cy="436291"/>
              </a:xfrm>
            </p:grpSpPr>
            <p:sp>
              <p:nvSpPr>
                <p:cNvPr id="134" name="Line 78">
                  <a:extLst>
                    <a:ext uri="{FF2B5EF4-FFF2-40B4-BE49-F238E27FC236}">
                      <a16:creationId xmlns:a16="http://schemas.microsoft.com/office/drawing/2014/main" id="{8DBC94EC-38EF-4145-AD0E-F75ED690BE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94043" y="3641433"/>
                  <a:ext cx="1534581" cy="422266"/>
                </a:xfrm>
                <a:prstGeom prst="line">
                  <a:avLst/>
                </a:pr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latin typeface="+mj-lt"/>
                  </a:endParaRPr>
                </a:p>
              </p:txBody>
            </p:sp>
            <p:grpSp>
              <p:nvGrpSpPr>
                <p:cNvPr id="135" name="Group 65">
                  <a:extLst>
                    <a:ext uri="{FF2B5EF4-FFF2-40B4-BE49-F238E27FC236}">
                      <a16:creationId xmlns:a16="http://schemas.microsoft.com/office/drawing/2014/main" id="{0CF79208-855A-44B3-8265-E869CCAEA06A}"/>
                    </a:ext>
                  </a:extLst>
                </p:cNvPr>
                <p:cNvGrpSpPr/>
                <p:nvPr/>
              </p:nvGrpSpPr>
              <p:grpSpPr>
                <a:xfrm>
                  <a:off x="2673435" y="4026227"/>
                  <a:ext cx="59736" cy="51497"/>
                  <a:chOff x="1971676" y="5583414"/>
                  <a:chExt cx="46038" cy="39688"/>
                </a:xfrm>
              </p:grpSpPr>
              <p:sp>
                <p:nvSpPr>
                  <p:cNvPr id="137" name="Line 104">
                    <a:extLst>
                      <a:ext uri="{FF2B5EF4-FFF2-40B4-BE49-F238E27FC236}">
                        <a16:creationId xmlns:a16="http://schemas.microsoft.com/office/drawing/2014/main" id="{24B5BB1A-F25B-474C-B46A-D1E2FEDE794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1676" y="5613577"/>
                    <a:ext cx="46038" cy="9525"/>
                  </a:xfrm>
                  <a:prstGeom prst="line">
                    <a:avLst/>
                  </a:prstGeom>
                  <a:noFill/>
                  <a:ln w="317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latin typeface="+mj-lt"/>
                    </a:endParaRPr>
                  </a:p>
                </p:txBody>
              </p:sp>
              <p:sp>
                <p:nvSpPr>
                  <p:cNvPr id="138" name="Line 105">
                    <a:extLst>
                      <a:ext uri="{FF2B5EF4-FFF2-40B4-BE49-F238E27FC236}">
                        <a16:creationId xmlns:a16="http://schemas.microsoft.com/office/drawing/2014/main" id="{C7F97F2C-2E85-460F-9136-F2B229A86D9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82788" y="5583414"/>
                    <a:ext cx="34925" cy="30162"/>
                  </a:xfrm>
                  <a:prstGeom prst="line">
                    <a:avLst/>
                  </a:prstGeom>
                  <a:noFill/>
                  <a:ln w="317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latin typeface="+mj-lt"/>
                    </a:endParaRPr>
                  </a:p>
                </p:txBody>
              </p:sp>
              <p:sp>
                <p:nvSpPr>
                  <p:cNvPr id="139" name="Line 106">
                    <a:extLst>
                      <a:ext uri="{FF2B5EF4-FFF2-40B4-BE49-F238E27FC236}">
                        <a16:creationId xmlns:a16="http://schemas.microsoft.com/office/drawing/2014/main" id="{CA313055-20C9-4483-A5F6-ABBDF9704F7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82788" y="5583414"/>
                    <a:ext cx="34925" cy="30162"/>
                  </a:xfrm>
                  <a:prstGeom prst="line">
                    <a:avLst/>
                  </a:prstGeom>
                  <a:noFill/>
                  <a:ln w="317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latin typeface="+mj-lt"/>
                    </a:endParaRPr>
                  </a:p>
                </p:txBody>
              </p:sp>
            </p:grpSp>
            <p:sp>
              <p:nvSpPr>
                <p:cNvPr id="136" name="Rectangle 125">
                  <a:extLst>
                    <a:ext uri="{FF2B5EF4-FFF2-40B4-BE49-F238E27FC236}">
                      <a16:creationId xmlns:a16="http://schemas.microsoft.com/office/drawing/2014/main" id="{9420BA15-38D2-48B6-9C40-062ACA82F8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65940" y="3656661"/>
                  <a:ext cx="298671" cy="1549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en-US" sz="1400" dirty="0">
                      <a:solidFill>
                        <a:srgbClr val="FF0000"/>
                      </a:solidFill>
                      <a:latin typeface="+mj-lt"/>
                    </a:rPr>
                    <a:t>-8.66’</a:t>
                  </a:r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j-lt"/>
                  </a:endParaRPr>
                </a:p>
              </p:txBody>
            </p:sp>
          </p:grpSp>
          <p:grpSp>
            <p:nvGrpSpPr>
              <p:cNvPr id="100" name="Group 51">
                <a:extLst>
                  <a:ext uri="{FF2B5EF4-FFF2-40B4-BE49-F238E27FC236}">
                    <a16:creationId xmlns:a16="http://schemas.microsoft.com/office/drawing/2014/main" id="{5FC20019-94CB-433D-A0EB-85D6D20B85CE}"/>
                  </a:ext>
                </a:extLst>
              </p:cNvPr>
              <p:cNvGrpSpPr/>
              <p:nvPr/>
            </p:nvGrpSpPr>
            <p:grpSpPr>
              <a:xfrm>
                <a:off x="732625" y="5192035"/>
                <a:ext cx="3333430" cy="1300782"/>
                <a:chOff x="732625" y="5192035"/>
                <a:chExt cx="3333430" cy="1300782"/>
              </a:xfrm>
            </p:grpSpPr>
            <p:sp>
              <p:nvSpPr>
                <p:cNvPr id="101" name="Rectangle 126">
                  <a:extLst>
                    <a:ext uri="{FF2B5EF4-FFF2-40B4-BE49-F238E27FC236}">
                      <a16:creationId xmlns:a16="http://schemas.microsoft.com/office/drawing/2014/main" id="{F6BBB62B-8691-49F4-8270-025F351EBD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95247" y="6245309"/>
                  <a:ext cx="352870" cy="1549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en-US" sz="1400" dirty="0">
                      <a:solidFill>
                        <a:srgbClr val="0000FF"/>
                      </a:solidFill>
                      <a:latin typeface="+mj-lt"/>
                    </a:rPr>
                    <a:t> +6.89’</a:t>
                  </a:r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102" name="Rectangle 128">
                  <a:extLst>
                    <a:ext uri="{FF2B5EF4-FFF2-40B4-BE49-F238E27FC236}">
                      <a16:creationId xmlns:a16="http://schemas.microsoft.com/office/drawing/2014/main" id="{9B2330CA-14AC-458C-8EA7-E4B7F5788D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84229" y="5628721"/>
                  <a:ext cx="324041" cy="1549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en-US" sz="1400" dirty="0">
                      <a:solidFill>
                        <a:srgbClr val="0000FF"/>
                      </a:solidFill>
                      <a:latin typeface="+mj-lt"/>
                    </a:rPr>
                    <a:t>+8.91’</a:t>
                  </a:r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grpSp>
              <p:nvGrpSpPr>
                <p:cNvPr id="103" name="Group 54">
                  <a:extLst>
                    <a:ext uri="{FF2B5EF4-FFF2-40B4-BE49-F238E27FC236}">
                      <a16:creationId xmlns:a16="http://schemas.microsoft.com/office/drawing/2014/main" id="{01D8181A-9F32-4BB8-8E5B-B35325C32656}"/>
                    </a:ext>
                  </a:extLst>
                </p:cNvPr>
                <p:cNvGrpSpPr/>
                <p:nvPr/>
              </p:nvGrpSpPr>
              <p:grpSpPr>
                <a:xfrm>
                  <a:off x="732625" y="5192035"/>
                  <a:ext cx="3333430" cy="1300782"/>
                  <a:chOff x="767261" y="3221226"/>
                  <a:chExt cx="3333430" cy="1300782"/>
                </a:xfrm>
              </p:grpSpPr>
              <p:sp>
                <p:nvSpPr>
                  <p:cNvPr id="104" name="Rectangle 141">
                    <a:extLst>
                      <a:ext uri="{FF2B5EF4-FFF2-40B4-BE49-F238E27FC236}">
                        <a16:creationId xmlns:a16="http://schemas.microsoft.com/office/drawing/2014/main" id="{F15B965B-D84E-42FE-B6A2-F44999EF1B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06272" y="4367022"/>
                    <a:ext cx="62271" cy="1549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en-US" sz="1400" dirty="0">
                        <a:solidFill>
                          <a:srgbClr val="000000"/>
                        </a:solidFill>
                        <a:latin typeface="+mj-lt"/>
                      </a:rPr>
                      <a:t>T</a:t>
                    </a:r>
                    <a:endParaRPr kumimoji="0" lang="en-US" altLang="en-US" sz="1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  <p:grpSp>
                <p:nvGrpSpPr>
                  <p:cNvPr id="105" name="Group 56">
                    <a:extLst>
                      <a:ext uri="{FF2B5EF4-FFF2-40B4-BE49-F238E27FC236}">
                        <a16:creationId xmlns:a16="http://schemas.microsoft.com/office/drawing/2014/main" id="{C682853B-4AE2-4CA2-A166-4681CB1D92EF}"/>
                      </a:ext>
                    </a:extLst>
                  </p:cNvPr>
                  <p:cNvGrpSpPr/>
                  <p:nvPr/>
                </p:nvGrpSpPr>
                <p:grpSpPr>
                  <a:xfrm>
                    <a:off x="767261" y="3221226"/>
                    <a:ext cx="3333430" cy="1104600"/>
                    <a:chOff x="767261" y="3221226"/>
                    <a:chExt cx="3333430" cy="1104600"/>
                  </a:xfrm>
                </p:grpSpPr>
                <p:sp>
                  <p:nvSpPr>
                    <p:cNvPr id="106" name="Line 79">
                      <a:extLst>
                        <a:ext uri="{FF2B5EF4-FFF2-40B4-BE49-F238E27FC236}">
                          <a16:creationId xmlns:a16="http://schemas.microsoft.com/office/drawing/2014/main" id="{F0965F99-83DC-422F-B16E-38819EF51A0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790418" y="3278901"/>
                      <a:ext cx="832175" cy="77038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107" name="Line 81">
                      <a:extLst>
                        <a:ext uri="{FF2B5EF4-FFF2-40B4-BE49-F238E27FC236}">
                          <a16:creationId xmlns:a16="http://schemas.microsoft.com/office/drawing/2014/main" id="{17F4D170-CDF1-404E-8AEF-EDCDFA15F7E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762871" y="4094597"/>
                      <a:ext cx="969873" cy="202223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108" name="Rectangle 82">
                      <a:extLst>
                        <a:ext uri="{FF2B5EF4-FFF2-40B4-BE49-F238E27FC236}">
                          <a16:creationId xmlns:a16="http://schemas.microsoft.com/office/drawing/2014/main" id="{2AE14274-D287-490F-B356-78A2EFA32A1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73445" y="3620835"/>
                      <a:ext cx="41197" cy="39136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109" name="Rectangle 83">
                      <a:extLst>
                        <a:ext uri="{FF2B5EF4-FFF2-40B4-BE49-F238E27FC236}">
                          <a16:creationId xmlns:a16="http://schemas.microsoft.com/office/drawing/2014/main" id="{0427C2A6-757D-4A6A-831F-9AEBEC4F146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73445" y="3620835"/>
                      <a:ext cx="41197" cy="39136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110" name="Rectangle 88">
                      <a:extLst>
                        <a:ext uri="{FF2B5EF4-FFF2-40B4-BE49-F238E27FC236}">
                          <a16:creationId xmlns:a16="http://schemas.microsoft.com/office/drawing/2014/main" id="{E56E30E4-8B84-40DB-ACF9-9A99742C7B6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1995" y="3258303"/>
                      <a:ext cx="41197" cy="41197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111" name="Rectangle 89">
                      <a:extLst>
                        <a:ext uri="{FF2B5EF4-FFF2-40B4-BE49-F238E27FC236}">
                          <a16:creationId xmlns:a16="http://schemas.microsoft.com/office/drawing/2014/main" id="{1468385F-8405-4D57-958B-03497F2F954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1995" y="3258303"/>
                      <a:ext cx="41197" cy="4119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112" name="Freeform 90">
                      <a:extLst>
                        <a:ext uri="{FF2B5EF4-FFF2-40B4-BE49-F238E27FC236}">
                          <a16:creationId xmlns:a16="http://schemas.microsoft.com/office/drawing/2014/main" id="{DB651214-7592-471C-B346-98DB3CD3035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43042" y="4053401"/>
                      <a:ext cx="41197" cy="41197"/>
                    </a:xfrm>
                    <a:custGeom>
                      <a:avLst/>
                      <a:gdLst>
                        <a:gd name="T0" fmla="*/ 20 w 20"/>
                        <a:gd name="T1" fmla="*/ 10 h 20"/>
                        <a:gd name="T2" fmla="*/ 20 w 20"/>
                        <a:gd name="T3" fmla="*/ 9 h 20"/>
                        <a:gd name="T4" fmla="*/ 19 w 20"/>
                        <a:gd name="T5" fmla="*/ 8 h 20"/>
                        <a:gd name="T6" fmla="*/ 19 w 20"/>
                        <a:gd name="T7" fmla="*/ 6 h 20"/>
                        <a:gd name="T8" fmla="*/ 19 w 20"/>
                        <a:gd name="T9" fmla="*/ 5 h 20"/>
                        <a:gd name="T10" fmla="*/ 18 w 20"/>
                        <a:gd name="T11" fmla="*/ 4 h 20"/>
                        <a:gd name="T12" fmla="*/ 17 w 20"/>
                        <a:gd name="T13" fmla="*/ 3 h 20"/>
                        <a:gd name="T14" fmla="*/ 16 w 20"/>
                        <a:gd name="T15" fmla="*/ 2 h 20"/>
                        <a:gd name="T16" fmla="*/ 15 w 20"/>
                        <a:gd name="T17" fmla="*/ 2 h 20"/>
                        <a:gd name="T18" fmla="*/ 14 w 20"/>
                        <a:gd name="T19" fmla="*/ 1 h 20"/>
                        <a:gd name="T20" fmla="*/ 13 w 20"/>
                        <a:gd name="T21" fmla="*/ 1 h 20"/>
                        <a:gd name="T22" fmla="*/ 11 w 20"/>
                        <a:gd name="T23" fmla="*/ 0 h 20"/>
                        <a:gd name="T24" fmla="*/ 10 w 20"/>
                        <a:gd name="T25" fmla="*/ 0 h 20"/>
                        <a:gd name="T26" fmla="*/ 9 w 20"/>
                        <a:gd name="T27" fmla="*/ 0 h 20"/>
                        <a:gd name="T28" fmla="*/ 8 w 20"/>
                        <a:gd name="T29" fmla="*/ 1 h 20"/>
                        <a:gd name="T30" fmla="*/ 6 w 20"/>
                        <a:gd name="T31" fmla="*/ 1 h 20"/>
                        <a:gd name="T32" fmla="*/ 5 w 20"/>
                        <a:gd name="T33" fmla="*/ 2 h 20"/>
                        <a:gd name="T34" fmla="*/ 4 w 20"/>
                        <a:gd name="T35" fmla="*/ 2 h 20"/>
                        <a:gd name="T36" fmla="*/ 3 w 20"/>
                        <a:gd name="T37" fmla="*/ 3 h 20"/>
                        <a:gd name="T38" fmla="*/ 2 w 20"/>
                        <a:gd name="T39" fmla="*/ 4 h 20"/>
                        <a:gd name="T40" fmla="*/ 2 w 20"/>
                        <a:gd name="T41" fmla="*/ 5 h 20"/>
                        <a:gd name="T42" fmla="*/ 1 w 20"/>
                        <a:gd name="T43" fmla="*/ 6 h 20"/>
                        <a:gd name="T44" fmla="*/ 1 w 20"/>
                        <a:gd name="T45" fmla="*/ 8 h 20"/>
                        <a:gd name="T46" fmla="*/ 0 w 20"/>
                        <a:gd name="T47" fmla="*/ 9 h 20"/>
                        <a:gd name="T48" fmla="*/ 0 w 20"/>
                        <a:gd name="T49" fmla="*/ 10 h 20"/>
                        <a:gd name="T50" fmla="*/ 0 w 20"/>
                        <a:gd name="T51" fmla="*/ 11 h 20"/>
                        <a:gd name="T52" fmla="*/ 1 w 20"/>
                        <a:gd name="T53" fmla="*/ 13 h 20"/>
                        <a:gd name="T54" fmla="*/ 1 w 20"/>
                        <a:gd name="T55" fmla="*/ 14 h 20"/>
                        <a:gd name="T56" fmla="*/ 2 w 20"/>
                        <a:gd name="T57" fmla="*/ 15 h 20"/>
                        <a:gd name="T58" fmla="*/ 2 w 20"/>
                        <a:gd name="T59" fmla="*/ 16 h 20"/>
                        <a:gd name="T60" fmla="*/ 3 w 20"/>
                        <a:gd name="T61" fmla="*/ 17 h 20"/>
                        <a:gd name="T62" fmla="*/ 4 w 20"/>
                        <a:gd name="T63" fmla="*/ 18 h 20"/>
                        <a:gd name="T64" fmla="*/ 5 w 20"/>
                        <a:gd name="T65" fmla="*/ 19 h 20"/>
                        <a:gd name="T66" fmla="*/ 6 w 20"/>
                        <a:gd name="T67" fmla="*/ 19 h 20"/>
                        <a:gd name="T68" fmla="*/ 8 w 20"/>
                        <a:gd name="T69" fmla="*/ 20 h 20"/>
                        <a:gd name="T70" fmla="*/ 9 w 20"/>
                        <a:gd name="T71" fmla="*/ 20 h 20"/>
                        <a:gd name="T72" fmla="*/ 10 w 20"/>
                        <a:gd name="T73" fmla="*/ 20 h 20"/>
                        <a:gd name="T74" fmla="*/ 11 w 20"/>
                        <a:gd name="T75" fmla="*/ 20 h 20"/>
                        <a:gd name="T76" fmla="*/ 13 w 20"/>
                        <a:gd name="T77" fmla="*/ 20 h 20"/>
                        <a:gd name="T78" fmla="*/ 14 w 20"/>
                        <a:gd name="T79" fmla="*/ 19 h 20"/>
                        <a:gd name="T80" fmla="*/ 15 w 20"/>
                        <a:gd name="T81" fmla="*/ 19 h 20"/>
                        <a:gd name="T82" fmla="*/ 16 w 20"/>
                        <a:gd name="T83" fmla="*/ 18 h 20"/>
                        <a:gd name="T84" fmla="*/ 17 w 20"/>
                        <a:gd name="T85" fmla="*/ 17 h 20"/>
                        <a:gd name="T86" fmla="*/ 18 w 20"/>
                        <a:gd name="T87" fmla="*/ 16 h 20"/>
                        <a:gd name="T88" fmla="*/ 19 w 20"/>
                        <a:gd name="T89" fmla="*/ 15 h 20"/>
                        <a:gd name="T90" fmla="*/ 19 w 20"/>
                        <a:gd name="T91" fmla="*/ 14 h 20"/>
                        <a:gd name="T92" fmla="*/ 19 w 20"/>
                        <a:gd name="T93" fmla="*/ 13 h 20"/>
                        <a:gd name="T94" fmla="*/ 20 w 20"/>
                        <a:gd name="T95" fmla="*/ 11 h 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</a:cxnLst>
                      <a:rect l="0" t="0" r="r" b="b"/>
                      <a:pathLst>
                        <a:path w="20" h="20">
                          <a:moveTo>
                            <a:pt x="20" y="11"/>
                          </a:moveTo>
                          <a:lnTo>
                            <a:pt x="20" y="10"/>
                          </a:lnTo>
                          <a:lnTo>
                            <a:pt x="20" y="9"/>
                          </a:lnTo>
                          <a:lnTo>
                            <a:pt x="20" y="9"/>
                          </a:lnTo>
                          <a:lnTo>
                            <a:pt x="20" y="8"/>
                          </a:lnTo>
                          <a:lnTo>
                            <a:pt x="19" y="8"/>
                          </a:lnTo>
                          <a:lnTo>
                            <a:pt x="19" y="7"/>
                          </a:lnTo>
                          <a:lnTo>
                            <a:pt x="19" y="6"/>
                          </a:lnTo>
                          <a:lnTo>
                            <a:pt x="19" y="6"/>
                          </a:lnTo>
                          <a:lnTo>
                            <a:pt x="19" y="5"/>
                          </a:lnTo>
                          <a:lnTo>
                            <a:pt x="18" y="5"/>
                          </a:lnTo>
                          <a:lnTo>
                            <a:pt x="18" y="4"/>
                          </a:lnTo>
                          <a:lnTo>
                            <a:pt x="17" y="4"/>
                          </a:lnTo>
                          <a:lnTo>
                            <a:pt x="17" y="3"/>
                          </a:lnTo>
                          <a:lnTo>
                            <a:pt x="17" y="3"/>
                          </a:lnTo>
                          <a:lnTo>
                            <a:pt x="16" y="2"/>
                          </a:lnTo>
                          <a:lnTo>
                            <a:pt x="16" y="2"/>
                          </a:lnTo>
                          <a:lnTo>
                            <a:pt x="15" y="2"/>
                          </a:lnTo>
                          <a:lnTo>
                            <a:pt x="14" y="1"/>
                          </a:lnTo>
                          <a:lnTo>
                            <a:pt x="14" y="1"/>
                          </a:lnTo>
                          <a:lnTo>
                            <a:pt x="13" y="1"/>
                          </a:lnTo>
                          <a:lnTo>
                            <a:pt x="13" y="1"/>
                          </a:lnTo>
                          <a:lnTo>
                            <a:pt x="12" y="1"/>
                          </a:lnTo>
                          <a:lnTo>
                            <a:pt x="11" y="0"/>
                          </a:lnTo>
                          <a:lnTo>
                            <a:pt x="11" y="0"/>
                          </a:lnTo>
                          <a:lnTo>
                            <a:pt x="10" y="0"/>
                          </a:lnTo>
                          <a:lnTo>
                            <a:pt x="10" y="0"/>
                          </a:lnTo>
                          <a:lnTo>
                            <a:pt x="9" y="0"/>
                          </a:lnTo>
                          <a:lnTo>
                            <a:pt x="8" y="1"/>
                          </a:lnTo>
                          <a:lnTo>
                            <a:pt x="8" y="1"/>
                          </a:lnTo>
                          <a:lnTo>
                            <a:pt x="7" y="1"/>
                          </a:lnTo>
                          <a:lnTo>
                            <a:pt x="6" y="1"/>
                          </a:lnTo>
                          <a:lnTo>
                            <a:pt x="6" y="1"/>
                          </a:lnTo>
                          <a:lnTo>
                            <a:pt x="5" y="2"/>
                          </a:lnTo>
                          <a:lnTo>
                            <a:pt x="5" y="2"/>
                          </a:lnTo>
                          <a:lnTo>
                            <a:pt x="4" y="2"/>
                          </a:lnTo>
                          <a:lnTo>
                            <a:pt x="4" y="3"/>
                          </a:lnTo>
                          <a:lnTo>
                            <a:pt x="3" y="3"/>
                          </a:lnTo>
                          <a:lnTo>
                            <a:pt x="3" y="4"/>
                          </a:lnTo>
                          <a:lnTo>
                            <a:pt x="2" y="4"/>
                          </a:lnTo>
                          <a:lnTo>
                            <a:pt x="2" y="5"/>
                          </a:lnTo>
                          <a:lnTo>
                            <a:pt x="2" y="5"/>
                          </a:lnTo>
                          <a:lnTo>
                            <a:pt x="1" y="6"/>
                          </a:lnTo>
                          <a:lnTo>
                            <a:pt x="1" y="6"/>
                          </a:lnTo>
                          <a:lnTo>
                            <a:pt x="1" y="7"/>
                          </a:lnTo>
                          <a:lnTo>
                            <a:pt x="1" y="8"/>
                          </a:lnTo>
                          <a:lnTo>
                            <a:pt x="1" y="8"/>
                          </a:lnTo>
                          <a:lnTo>
                            <a:pt x="0" y="9"/>
                          </a:lnTo>
                          <a:lnTo>
                            <a:pt x="0" y="9"/>
                          </a:lnTo>
                          <a:lnTo>
                            <a:pt x="0" y="10"/>
                          </a:lnTo>
                          <a:lnTo>
                            <a:pt x="0" y="11"/>
                          </a:lnTo>
                          <a:lnTo>
                            <a:pt x="0" y="11"/>
                          </a:lnTo>
                          <a:lnTo>
                            <a:pt x="1" y="12"/>
                          </a:lnTo>
                          <a:lnTo>
                            <a:pt x="1" y="13"/>
                          </a:lnTo>
                          <a:lnTo>
                            <a:pt x="1" y="13"/>
                          </a:lnTo>
                          <a:lnTo>
                            <a:pt x="1" y="14"/>
                          </a:lnTo>
                          <a:lnTo>
                            <a:pt x="1" y="14"/>
                          </a:lnTo>
                          <a:lnTo>
                            <a:pt x="2" y="15"/>
                          </a:lnTo>
                          <a:lnTo>
                            <a:pt x="2" y="16"/>
                          </a:lnTo>
                          <a:lnTo>
                            <a:pt x="2" y="16"/>
                          </a:lnTo>
                          <a:lnTo>
                            <a:pt x="3" y="17"/>
                          </a:lnTo>
                          <a:lnTo>
                            <a:pt x="3" y="17"/>
                          </a:lnTo>
                          <a:lnTo>
                            <a:pt x="4" y="17"/>
                          </a:lnTo>
                          <a:lnTo>
                            <a:pt x="4" y="18"/>
                          </a:lnTo>
                          <a:lnTo>
                            <a:pt x="5" y="18"/>
                          </a:lnTo>
                          <a:lnTo>
                            <a:pt x="5" y="19"/>
                          </a:lnTo>
                          <a:lnTo>
                            <a:pt x="6" y="19"/>
                          </a:lnTo>
                          <a:lnTo>
                            <a:pt x="6" y="19"/>
                          </a:lnTo>
                          <a:lnTo>
                            <a:pt x="7" y="19"/>
                          </a:lnTo>
                          <a:lnTo>
                            <a:pt x="8" y="20"/>
                          </a:lnTo>
                          <a:lnTo>
                            <a:pt x="8" y="20"/>
                          </a:lnTo>
                          <a:lnTo>
                            <a:pt x="9" y="20"/>
                          </a:lnTo>
                          <a:lnTo>
                            <a:pt x="10" y="20"/>
                          </a:lnTo>
                          <a:lnTo>
                            <a:pt x="10" y="20"/>
                          </a:lnTo>
                          <a:lnTo>
                            <a:pt x="11" y="20"/>
                          </a:lnTo>
                          <a:lnTo>
                            <a:pt x="11" y="20"/>
                          </a:lnTo>
                          <a:lnTo>
                            <a:pt x="12" y="20"/>
                          </a:lnTo>
                          <a:lnTo>
                            <a:pt x="13" y="20"/>
                          </a:lnTo>
                          <a:lnTo>
                            <a:pt x="13" y="19"/>
                          </a:lnTo>
                          <a:lnTo>
                            <a:pt x="14" y="19"/>
                          </a:lnTo>
                          <a:lnTo>
                            <a:pt x="14" y="19"/>
                          </a:lnTo>
                          <a:lnTo>
                            <a:pt x="15" y="19"/>
                          </a:lnTo>
                          <a:lnTo>
                            <a:pt x="16" y="18"/>
                          </a:lnTo>
                          <a:lnTo>
                            <a:pt x="16" y="18"/>
                          </a:lnTo>
                          <a:lnTo>
                            <a:pt x="17" y="17"/>
                          </a:lnTo>
                          <a:lnTo>
                            <a:pt x="17" y="17"/>
                          </a:lnTo>
                          <a:lnTo>
                            <a:pt x="17" y="17"/>
                          </a:lnTo>
                          <a:lnTo>
                            <a:pt x="18" y="16"/>
                          </a:lnTo>
                          <a:lnTo>
                            <a:pt x="18" y="16"/>
                          </a:lnTo>
                          <a:lnTo>
                            <a:pt x="19" y="15"/>
                          </a:lnTo>
                          <a:lnTo>
                            <a:pt x="19" y="14"/>
                          </a:lnTo>
                          <a:lnTo>
                            <a:pt x="19" y="14"/>
                          </a:lnTo>
                          <a:lnTo>
                            <a:pt x="19" y="13"/>
                          </a:lnTo>
                          <a:lnTo>
                            <a:pt x="19" y="13"/>
                          </a:lnTo>
                          <a:lnTo>
                            <a:pt x="20" y="12"/>
                          </a:lnTo>
                          <a:lnTo>
                            <a:pt x="20" y="1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113" name="Freeform 91">
                      <a:extLst>
                        <a:ext uri="{FF2B5EF4-FFF2-40B4-BE49-F238E27FC236}">
                          <a16:creationId xmlns:a16="http://schemas.microsoft.com/office/drawing/2014/main" id="{B1B5AC26-6F78-49B1-9EC7-98F52C90FF7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43042" y="4053401"/>
                      <a:ext cx="41197" cy="41197"/>
                    </a:xfrm>
                    <a:custGeom>
                      <a:avLst/>
                      <a:gdLst>
                        <a:gd name="T0" fmla="*/ 153 w 153"/>
                        <a:gd name="T1" fmla="*/ 71 h 153"/>
                        <a:gd name="T2" fmla="*/ 151 w 153"/>
                        <a:gd name="T3" fmla="*/ 61 h 153"/>
                        <a:gd name="T4" fmla="*/ 149 w 153"/>
                        <a:gd name="T5" fmla="*/ 52 h 153"/>
                        <a:gd name="T6" fmla="*/ 145 w 153"/>
                        <a:gd name="T7" fmla="*/ 43 h 153"/>
                        <a:gd name="T8" fmla="*/ 140 w 153"/>
                        <a:gd name="T9" fmla="*/ 34 h 153"/>
                        <a:gd name="T10" fmla="*/ 134 w 153"/>
                        <a:gd name="T11" fmla="*/ 26 h 153"/>
                        <a:gd name="T12" fmla="*/ 127 w 153"/>
                        <a:gd name="T13" fmla="*/ 19 h 153"/>
                        <a:gd name="T14" fmla="*/ 119 w 153"/>
                        <a:gd name="T15" fmla="*/ 13 h 153"/>
                        <a:gd name="T16" fmla="*/ 110 w 153"/>
                        <a:gd name="T17" fmla="*/ 8 h 153"/>
                        <a:gd name="T18" fmla="*/ 101 w 153"/>
                        <a:gd name="T19" fmla="*/ 4 h 153"/>
                        <a:gd name="T20" fmla="*/ 91 w 153"/>
                        <a:gd name="T21" fmla="*/ 2 h 153"/>
                        <a:gd name="T22" fmla="*/ 82 w 153"/>
                        <a:gd name="T23" fmla="*/ 0 h 153"/>
                        <a:gd name="T24" fmla="*/ 72 w 153"/>
                        <a:gd name="T25" fmla="*/ 0 h 153"/>
                        <a:gd name="T26" fmla="*/ 62 w 153"/>
                        <a:gd name="T27" fmla="*/ 2 h 153"/>
                        <a:gd name="T28" fmla="*/ 52 w 153"/>
                        <a:gd name="T29" fmla="*/ 4 h 153"/>
                        <a:gd name="T30" fmla="*/ 43 w 153"/>
                        <a:gd name="T31" fmla="*/ 8 h 153"/>
                        <a:gd name="T32" fmla="*/ 34 w 153"/>
                        <a:gd name="T33" fmla="*/ 13 h 153"/>
                        <a:gd name="T34" fmla="*/ 26 w 153"/>
                        <a:gd name="T35" fmla="*/ 19 h 153"/>
                        <a:gd name="T36" fmla="*/ 19 w 153"/>
                        <a:gd name="T37" fmla="*/ 26 h 153"/>
                        <a:gd name="T38" fmla="*/ 13 w 153"/>
                        <a:gd name="T39" fmla="*/ 34 h 153"/>
                        <a:gd name="T40" fmla="*/ 8 w 153"/>
                        <a:gd name="T41" fmla="*/ 43 h 153"/>
                        <a:gd name="T42" fmla="*/ 4 w 153"/>
                        <a:gd name="T43" fmla="*/ 52 h 153"/>
                        <a:gd name="T44" fmla="*/ 2 w 153"/>
                        <a:gd name="T45" fmla="*/ 61 h 153"/>
                        <a:gd name="T46" fmla="*/ 1 w 153"/>
                        <a:gd name="T47" fmla="*/ 71 h 153"/>
                        <a:gd name="T48" fmla="*/ 1 w 153"/>
                        <a:gd name="T49" fmla="*/ 81 h 153"/>
                        <a:gd name="T50" fmla="*/ 2 w 153"/>
                        <a:gd name="T51" fmla="*/ 91 h 153"/>
                        <a:gd name="T52" fmla="*/ 4 w 153"/>
                        <a:gd name="T53" fmla="*/ 101 h 153"/>
                        <a:gd name="T54" fmla="*/ 8 w 153"/>
                        <a:gd name="T55" fmla="*/ 110 h 153"/>
                        <a:gd name="T56" fmla="*/ 13 w 153"/>
                        <a:gd name="T57" fmla="*/ 119 h 153"/>
                        <a:gd name="T58" fmla="*/ 19 w 153"/>
                        <a:gd name="T59" fmla="*/ 127 h 153"/>
                        <a:gd name="T60" fmla="*/ 26 w 153"/>
                        <a:gd name="T61" fmla="*/ 134 h 153"/>
                        <a:gd name="T62" fmla="*/ 34 w 153"/>
                        <a:gd name="T63" fmla="*/ 140 h 153"/>
                        <a:gd name="T64" fmla="*/ 43 w 153"/>
                        <a:gd name="T65" fmla="*/ 145 h 153"/>
                        <a:gd name="T66" fmla="*/ 52 w 153"/>
                        <a:gd name="T67" fmla="*/ 148 h 153"/>
                        <a:gd name="T68" fmla="*/ 62 w 153"/>
                        <a:gd name="T69" fmla="*/ 151 h 153"/>
                        <a:gd name="T70" fmla="*/ 72 w 153"/>
                        <a:gd name="T71" fmla="*/ 152 h 153"/>
                        <a:gd name="T72" fmla="*/ 82 w 153"/>
                        <a:gd name="T73" fmla="*/ 152 h 153"/>
                        <a:gd name="T74" fmla="*/ 91 w 153"/>
                        <a:gd name="T75" fmla="*/ 151 h 153"/>
                        <a:gd name="T76" fmla="*/ 101 w 153"/>
                        <a:gd name="T77" fmla="*/ 148 h 153"/>
                        <a:gd name="T78" fmla="*/ 110 w 153"/>
                        <a:gd name="T79" fmla="*/ 145 h 153"/>
                        <a:gd name="T80" fmla="*/ 119 w 153"/>
                        <a:gd name="T81" fmla="*/ 140 h 153"/>
                        <a:gd name="T82" fmla="*/ 127 w 153"/>
                        <a:gd name="T83" fmla="*/ 134 h 153"/>
                        <a:gd name="T84" fmla="*/ 134 w 153"/>
                        <a:gd name="T85" fmla="*/ 127 h 153"/>
                        <a:gd name="T86" fmla="*/ 140 w 153"/>
                        <a:gd name="T87" fmla="*/ 119 h 153"/>
                        <a:gd name="T88" fmla="*/ 145 w 153"/>
                        <a:gd name="T89" fmla="*/ 110 h 153"/>
                        <a:gd name="T90" fmla="*/ 149 w 153"/>
                        <a:gd name="T91" fmla="*/ 101 h 153"/>
                        <a:gd name="T92" fmla="*/ 151 w 153"/>
                        <a:gd name="T93" fmla="*/ 91 h 153"/>
                        <a:gd name="T94" fmla="*/ 153 w 153"/>
                        <a:gd name="T95" fmla="*/ 81 h 15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</a:cxnLst>
                      <a:rect l="0" t="0" r="r" b="b"/>
                      <a:pathLst>
                        <a:path w="153" h="153">
                          <a:moveTo>
                            <a:pt x="153" y="76"/>
                          </a:moveTo>
                          <a:lnTo>
                            <a:pt x="153" y="71"/>
                          </a:lnTo>
                          <a:lnTo>
                            <a:pt x="152" y="66"/>
                          </a:lnTo>
                          <a:lnTo>
                            <a:pt x="151" y="61"/>
                          </a:lnTo>
                          <a:lnTo>
                            <a:pt x="150" y="57"/>
                          </a:lnTo>
                          <a:lnTo>
                            <a:pt x="149" y="52"/>
                          </a:lnTo>
                          <a:lnTo>
                            <a:pt x="147" y="47"/>
                          </a:lnTo>
                          <a:lnTo>
                            <a:pt x="145" y="43"/>
                          </a:lnTo>
                          <a:lnTo>
                            <a:pt x="143" y="38"/>
                          </a:lnTo>
                          <a:lnTo>
                            <a:pt x="140" y="34"/>
                          </a:lnTo>
                          <a:lnTo>
                            <a:pt x="137" y="30"/>
                          </a:lnTo>
                          <a:lnTo>
                            <a:pt x="134" y="26"/>
                          </a:lnTo>
                          <a:lnTo>
                            <a:pt x="130" y="22"/>
                          </a:lnTo>
                          <a:lnTo>
                            <a:pt x="127" y="19"/>
                          </a:lnTo>
                          <a:lnTo>
                            <a:pt x="123" y="16"/>
                          </a:lnTo>
                          <a:lnTo>
                            <a:pt x="119" y="13"/>
                          </a:lnTo>
                          <a:lnTo>
                            <a:pt x="115" y="10"/>
                          </a:lnTo>
                          <a:lnTo>
                            <a:pt x="110" y="8"/>
                          </a:lnTo>
                          <a:lnTo>
                            <a:pt x="106" y="6"/>
                          </a:lnTo>
                          <a:lnTo>
                            <a:pt x="101" y="4"/>
                          </a:lnTo>
                          <a:lnTo>
                            <a:pt x="96" y="3"/>
                          </a:lnTo>
                          <a:lnTo>
                            <a:pt x="91" y="2"/>
                          </a:lnTo>
                          <a:lnTo>
                            <a:pt x="87" y="1"/>
                          </a:lnTo>
                          <a:lnTo>
                            <a:pt x="82" y="0"/>
                          </a:lnTo>
                          <a:lnTo>
                            <a:pt x="77" y="0"/>
                          </a:lnTo>
                          <a:lnTo>
                            <a:pt x="72" y="0"/>
                          </a:lnTo>
                          <a:lnTo>
                            <a:pt x="67" y="1"/>
                          </a:lnTo>
                          <a:lnTo>
                            <a:pt x="62" y="2"/>
                          </a:lnTo>
                          <a:lnTo>
                            <a:pt x="57" y="3"/>
                          </a:lnTo>
                          <a:lnTo>
                            <a:pt x="52" y="4"/>
                          </a:lnTo>
                          <a:lnTo>
                            <a:pt x="47" y="6"/>
                          </a:lnTo>
                          <a:lnTo>
                            <a:pt x="43" y="8"/>
                          </a:lnTo>
                          <a:lnTo>
                            <a:pt x="38" y="10"/>
                          </a:lnTo>
                          <a:lnTo>
                            <a:pt x="34" y="13"/>
                          </a:lnTo>
                          <a:lnTo>
                            <a:pt x="30" y="16"/>
                          </a:lnTo>
                          <a:lnTo>
                            <a:pt x="26" y="19"/>
                          </a:lnTo>
                          <a:lnTo>
                            <a:pt x="23" y="22"/>
                          </a:lnTo>
                          <a:lnTo>
                            <a:pt x="19" y="26"/>
                          </a:lnTo>
                          <a:lnTo>
                            <a:pt x="16" y="30"/>
                          </a:lnTo>
                          <a:lnTo>
                            <a:pt x="13" y="34"/>
                          </a:lnTo>
                          <a:lnTo>
                            <a:pt x="11" y="38"/>
                          </a:lnTo>
                          <a:lnTo>
                            <a:pt x="8" y="43"/>
                          </a:lnTo>
                          <a:lnTo>
                            <a:pt x="6" y="47"/>
                          </a:lnTo>
                          <a:lnTo>
                            <a:pt x="4" y="52"/>
                          </a:lnTo>
                          <a:lnTo>
                            <a:pt x="3" y="57"/>
                          </a:lnTo>
                          <a:lnTo>
                            <a:pt x="2" y="61"/>
                          </a:lnTo>
                          <a:lnTo>
                            <a:pt x="1" y="66"/>
                          </a:lnTo>
                          <a:lnTo>
                            <a:pt x="1" y="71"/>
                          </a:lnTo>
                          <a:lnTo>
                            <a:pt x="0" y="76"/>
                          </a:lnTo>
                          <a:lnTo>
                            <a:pt x="1" y="81"/>
                          </a:lnTo>
                          <a:lnTo>
                            <a:pt x="1" y="86"/>
                          </a:lnTo>
                          <a:lnTo>
                            <a:pt x="2" y="91"/>
                          </a:lnTo>
                          <a:lnTo>
                            <a:pt x="3" y="96"/>
                          </a:lnTo>
                          <a:lnTo>
                            <a:pt x="4" y="101"/>
                          </a:lnTo>
                          <a:lnTo>
                            <a:pt x="6" y="105"/>
                          </a:lnTo>
                          <a:lnTo>
                            <a:pt x="8" y="110"/>
                          </a:lnTo>
                          <a:lnTo>
                            <a:pt x="11" y="114"/>
                          </a:lnTo>
                          <a:lnTo>
                            <a:pt x="13" y="119"/>
                          </a:lnTo>
                          <a:lnTo>
                            <a:pt x="16" y="123"/>
                          </a:lnTo>
                          <a:lnTo>
                            <a:pt x="19" y="127"/>
                          </a:lnTo>
                          <a:lnTo>
                            <a:pt x="23" y="130"/>
                          </a:lnTo>
                          <a:lnTo>
                            <a:pt x="26" y="134"/>
                          </a:lnTo>
                          <a:lnTo>
                            <a:pt x="30" y="137"/>
                          </a:lnTo>
                          <a:lnTo>
                            <a:pt x="34" y="140"/>
                          </a:lnTo>
                          <a:lnTo>
                            <a:pt x="38" y="142"/>
                          </a:lnTo>
                          <a:lnTo>
                            <a:pt x="43" y="145"/>
                          </a:lnTo>
                          <a:lnTo>
                            <a:pt x="47" y="147"/>
                          </a:lnTo>
                          <a:lnTo>
                            <a:pt x="52" y="148"/>
                          </a:lnTo>
                          <a:lnTo>
                            <a:pt x="57" y="150"/>
                          </a:lnTo>
                          <a:lnTo>
                            <a:pt x="62" y="151"/>
                          </a:lnTo>
                          <a:lnTo>
                            <a:pt x="67" y="152"/>
                          </a:lnTo>
                          <a:lnTo>
                            <a:pt x="72" y="152"/>
                          </a:lnTo>
                          <a:lnTo>
                            <a:pt x="77" y="153"/>
                          </a:lnTo>
                          <a:lnTo>
                            <a:pt x="82" y="152"/>
                          </a:lnTo>
                          <a:lnTo>
                            <a:pt x="87" y="152"/>
                          </a:lnTo>
                          <a:lnTo>
                            <a:pt x="91" y="151"/>
                          </a:lnTo>
                          <a:lnTo>
                            <a:pt x="96" y="150"/>
                          </a:lnTo>
                          <a:lnTo>
                            <a:pt x="101" y="148"/>
                          </a:lnTo>
                          <a:lnTo>
                            <a:pt x="106" y="147"/>
                          </a:lnTo>
                          <a:lnTo>
                            <a:pt x="110" y="145"/>
                          </a:lnTo>
                          <a:lnTo>
                            <a:pt x="115" y="142"/>
                          </a:lnTo>
                          <a:lnTo>
                            <a:pt x="119" y="140"/>
                          </a:lnTo>
                          <a:lnTo>
                            <a:pt x="123" y="137"/>
                          </a:lnTo>
                          <a:lnTo>
                            <a:pt x="127" y="134"/>
                          </a:lnTo>
                          <a:lnTo>
                            <a:pt x="130" y="130"/>
                          </a:lnTo>
                          <a:lnTo>
                            <a:pt x="134" y="127"/>
                          </a:lnTo>
                          <a:lnTo>
                            <a:pt x="137" y="123"/>
                          </a:lnTo>
                          <a:lnTo>
                            <a:pt x="140" y="119"/>
                          </a:lnTo>
                          <a:lnTo>
                            <a:pt x="143" y="114"/>
                          </a:lnTo>
                          <a:lnTo>
                            <a:pt x="145" y="110"/>
                          </a:lnTo>
                          <a:lnTo>
                            <a:pt x="147" y="105"/>
                          </a:lnTo>
                          <a:lnTo>
                            <a:pt x="149" y="101"/>
                          </a:lnTo>
                          <a:lnTo>
                            <a:pt x="150" y="96"/>
                          </a:lnTo>
                          <a:lnTo>
                            <a:pt x="151" y="91"/>
                          </a:lnTo>
                          <a:lnTo>
                            <a:pt x="152" y="86"/>
                          </a:lnTo>
                          <a:lnTo>
                            <a:pt x="153" y="81"/>
                          </a:lnTo>
                          <a:lnTo>
                            <a:pt x="153" y="76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114" name="Line 96">
                      <a:extLst>
                        <a:ext uri="{FF2B5EF4-FFF2-40B4-BE49-F238E27FC236}">
                          <a16:creationId xmlns:a16="http://schemas.microsoft.com/office/drawing/2014/main" id="{62253287-BC8E-4700-B160-955AEE3C62C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790418" y="4032802"/>
                      <a:ext cx="57676" cy="16479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grpSp>
                  <p:nvGrpSpPr>
                    <p:cNvPr id="115" name="Group 66">
                      <a:extLst>
                        <a:ext uri="{FF2B5EF4-FFF2-40B4-BE49-F238E27FC236}">
                          <a16:creationId xmlns:a16="http://schemas.microsoft.com/office/drawing/2014/main" id="{C84780B5-6A53-462D-B45E-932ED95B68C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790418" y="3993666"/>
                      <a:ext cx="57676" cy="55615"/>
                      <a:chOff x="2790418" y="3993666"/>
                      <a:chExt cx="57676" cy="55615"/>
                    </a:xfrm>
                  </p:grpSpPr>
                  <p:sp>
                    <p:nvSpPr>
                      <p:cNvPr id="132" name="Line 95">
                        <a:extLst>
                          <a:ext uri="{FF2B5EF4-FFF2-40B4-BE49-F238E27FC236}">
                            <a16:creationId xmlns:a16="http://schemas.microsoft.com/office/drawing/2014/main" id="{A12A964E-54DB-48D4-859A-E14305084EC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90418" y="3993666"/>
                        <a:ext cx="22659" cy="55615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400">
                          <a:latin typeface="+mj-lt"/>
                        </a:endParaRPr>
                      </a:p>
                    </p:txBody>
                  </p:sp>
                  <p:sp>
                    <p:nvSpPr>
                      <p:cNvPr id="133" name="Line 97">
                        <a:extLst>
                          <a:ext uri="{FF2B5EF4-FFF2-40B4-BE49-F238E27FC236}">
                            <a16:creationId xmlns:a16="http://schemas.microsoft.com/office/drawing/2014/main" id="{BD3323C8-E54F-45F3-8475-D7A2B014670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790418" y="4032802"/>
                        <a:ext cx="57676" cy="16479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400">
                          <a:latin typeface="+mj-lt"/>
                        </a:endParaRPr>
                      </a:p>
                    </p:txBody>
                  </p:sp>
                </p:grpSp>
                <p:sp>
                  <p:nvSpPr>
                    <p:cNvPr id="116" name="Line 80">
                      <a:extLst>
                        <a:ext uri="{FF2B5EF4-FFF2-40B4-BE49-F238E27FC236}">
                          <a16:creationId xmlns:a16="http://schemas.microsoft.com/office/drawing/2014/main" id="{91769A1E-FB04-47BC-8771-D1C4A63292C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1204935" y="3680122"/>
                      <a:ext cx="494985" cy="61145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grpSp>
                  <p:nvGrpSpPr>
                    <p:cNvPr id="117" name="Group 68">
                      <a:extLst>
                        <a:ext uri="{FF2B5EF4-FFF2-40B4-BE49-F238E27FC236}">
                          <a16:creationId xmlns:a16="http://schemas.microsoft.com/office/drawing/2014/main" id="{FAE061B2-24D4-4686-886B-614E1B410C37}"/>
                        </a:ext>
                      </a:extLst>
                    </p:cNvPr>
                    <p:cNvGrpSpPr/>
                    <p:nvPr/>
                  </p:nvGrpSpPr>
                  <p:grpSpPr>
                    <a:xfrm rot="2140740">
                      <a:off x="1183818" y="3677417"/>
                      <a:ext cx="59736" cy="51495"/>
                      <a:chOff x="1017153" y="4098582"/>
                      <a:chExt cx="59736" cy="51495"/>
                    </a:xfrm>
                  </p:grpSpPr>
                  <p:sp>
                    <p:nvSpPr>
                      <p:cNvPr id="129" name="Line 98">
                        <a:extLst>
                          <a:ext uri="{FF2B5EF4-FFF2-40B4-BE49-F238E27FC236}">
                            <a16:creationId xmlns:a16="http://schemas.microsoft.com/office/drawing/2014/main" id="{A21F84AD-4353-4EF6-9FED-6D4388E77D9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017153" y="4098582"/>
                        <a:ext cx="59736" cy="10299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400">
                          <a:latin typeface="+mj-lt"/>
                        </a:endParaRPr>
                      </a:p>
                    </p:txBody>
                  </p:sp>
                  <p:sp>
                    <p:nvSpPr>
                      <p:cNvPr id="130" name="Line 99">
                        <a:extLst>
                          <a:ext uri="{FF2B5EF4-FFF2-40B4-BE49-F238E27FC236}">
                            <a16:creationId xmlns:a16="http://schemas.microsoft.com/office/drawing/2014/main" id="{ACE8B63C-0FC5-4F52-9ABE-420732FD653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1017153" y="4108880"/>
                        <a:ext cx="43257" cy="41197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400">
                          <a:latin typeface="+mj-lt"/>
                        </a:endParaRPr>
                      </a:p>
                    </p:txBody>
                  </p:sp>
                  <p:sp>
                    <p:nvSpPr>
                      <p:cNvPr id="131" name="Line 100">
                        <a:extLst>
                          <a:ext uri="{FF2B5EF4-FFF2-40B4-BE49-F238E27FC236}">
                            <a16:creationId xmlns:a16="http://schemas.microsoft.com/office/drawing/2014/main" id="{E15ACF97-FAF5-450C-B056-52F752BDD5D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17153" y="4108880"/>
                        <a:ext cx="43257" cy="41197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400">
                          <a:latin typeface="+mj-lt"/>
                        </a:endParaRPr>
                      </a:p>
                    </p:txBody>
                  </p:sp>
                </p:grpSp>
                <p:grpSp>
                  <p:nvGrpSpPr>
                    <p:cNvPr id="118" name="Group 64">
                      <a:extLst>
                        <a:ext uri="{FF2B5EF4-FFF2-40B4-BE49-F238E27FC236}">
                          <a16:creationId xmlns:a16="http://schemas.microsoft.com/office/drawing/2014/main" id="{53ECED89-8D75-43D1-B50A-F665BCCF1E5E}"/>
                        </a:ext>
                      </a:extLst>
                    </p:cNvPr>
                    <p:cNvGrpSpPr/>
                    <p:nvPr/>
                  </p:nvGrpSpPr>
                  <p:grpSpPr>
                    <a:xfrm rot="11963780">
                      <a:off x="1764024" y="4257670"/>
                      <a:ext cx="57676" cy="53556"/>
                      <a:chOff x="1976438" y="5637389"/>
                      <a:chExt cx="44450" cy="41275"/>
                    </a:xfrm>
                  </p:grpSpPr>
                  <p:sp>
                    <p:nvSpPr>
                      <p:cNvPr id="126" name="Line 101">
                        <a:extLst>
                          <a:ext uri="{FF2B5EF4-FFF2-40B4-BE49-F238E27FC236}">
                            <a16:creationId xmlns:a16="http://schemas.microsoft.com/office/drawing/2014/main" id="{BE5EC0C2-4F40-4F9B-A7A3-3E7747D7182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98663" y="5637389"/>
                        <a:ext cx="22225" cy="41275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400">
                          <a:latin typeface="+mj-lt"/>
                        </a:endParaRPr>
                      </a:p>
                    </p:txBody>
                  </p:sp>
                  <p:sp>
                    <p:nvSpPr>
                      <p:cNvPr id="127" name="Line 102">
                        <a:extLst>
                          <a:ext uri="{FF2B5EF4-FFF2-40B4-BE49-F238E27FC236}">
                            <a16:creationId xmlns:a16="http://schemas.microsoft.com/office/drawing/2014/main" id="{4742E739-0564-4B4C-8C39-7D23B6A75F5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76438" y="5637389"/>
                        <a:ext cx="44450" cy="635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400">
                          <a:latin typeface="+mj-lt"/>
                        </a:endParaRPr>
                      </a:p>
                    </p:txBody>
                  </p:sp>
                  <p:sp>
                    <p:nvSpPr>
                      <p:cNvPr id="128" name="Line 103">
                        <a:extLst>
                          <a:ext uri="{FF2B5EF4-FFF2-40B4-BE49-F238E27FC236}">
                            <a16:creationId xmlns:a16="http://schemas.microsoft.com/office/drawing/2014/main" id="{2F740CF2-9FA7-4A2F-8C6C-96FBF8878A2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976438" y="5637389"/>
                        <a:ext cx="44450" cy="635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400">
                          <a:latin typeface="+mj-lt"/>
                        </a:endParaRPr>
                      </a:p>
                    </p:txBody>
                  </p:sp>
                </p:grpSp>
                <p:sp>
                  <p:nvSpPr>
                    <p:cNvPr id="119" name="Rectangle 132">
                      <a:extLst>
                        <a:ext uri="{FF2B5EF4-FFF2-40B4-BE49-F238E27FC236}">
                          <a16:creationId xmlns:a16="http://schemas.microsoft.com/office/drawing/2014/main" id="{331D5DEB-26A3-4AA2-AF05-AD846F25B70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13226" y="3221226"/>
                      <a:ext cx="251391" cy="15498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BMA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p:txBody>
                </p:sp>
                <p:sp>
                  <p:nvSpPr>
                    <p:cNvPr id="120" name="Rectangle 133">
                      <a:extLst>
                        <a:ext uri="{FF2B5EF4-FFF2-40B4-BE49-F238E27FC236}">
                          <a16:creationId xmlns:a16="http://schemas.microsoft.com/office/drawing/2014/main" id="{5962CE15-3360-46F6-A2B0-F5990371C9A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13226" y="3320098"/>
                      <a:ext cx="387465" cy="15498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806.52'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p:txBody>
                </p:sp>
                <p:sp>
                  <p:nvSpPr>
                    <p:cNvPr id="121" name="Rectangle 138">
                      <a:extLst>
                        <a:ext uri="{FF2B5EF4-FFF2-40B4-BE49-F238E27FC236}">
                          <a16:creationId xmlns:a16="http://schemas.microsoft.com/office/drawing/2014/main" id="{48666DE1-E602-4141-AB64-CB1B2C4D197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7261" y="3568151"/>
                      <a:ext cx="257157" cy="15498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BMD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p:txBody>
                </p:sp>
                <p:sp>
                  <p:nvSpPr>
                    <p:cNvPr id="122" name="Rectangle 139">
                      <a:extLst>
                        <a:ext uri="{FF2B5EF4-FFF2-40B4-BE49-F238E27FC236}">
                          <a16:creationId xmlns:a16="http://schemas.microsoft.com/office/drawing/2014/main" id="{1A32DD75-5A4E-433E-BCC6-2BAFCF8D42C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7261" y="3669084"/>
                      <a:ext cx="387465" cy="15498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824.04'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p:txBody>
                </p:sp>
                <p:sp>
                  <p:nvSpPr>
                    <p:cNvPr id="123" name="Rectangle 141">
                      <a:extLst>
                        <a:ext uri="{FF2B5EF4-FFF2-40B4-BE49-F238E27FC236}">
                          <a16:creationId xmlns:a16="http://schemas.microsoft.com/office/drawing/2014/main" id="{8FF40443-DE09-4352-B2C2-E3F8720050F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43042" y="4135794"/>
                      <a:ext cx="86488" cy="15498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Q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p:txBody>
                </p:sp>
                <p:sp>
                  <p:nvSpPr>
                    <p:cNvPr id="124" name="Freeform 90">
                      <a:extLst>
                        <a:ext uri="{FF2B5EF4-FFF2-40B4-BE49-F238E27FC236}">
                          <a16:creationId xmlns:a16="http://schemas.microsoft.com/office/drawing/2014/main" id="{7BC0556A-4243-468D-891A-A002B543719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06272" y="4284629"/>
                      <a:ext cx="41197" cy="41197"/>
                    </a:xfrm>
                    <a:custGeom>
                      <a:avLst/>
                      <a:gdLst>
                        <a:gd name="T0" fmla="*/ 20 w 20"/>
                        <a:gd name="T1" fmla="*/ 10 h 20"/>
                        <a:gd name="T2" fmla="*/ 20 w 20"/>
                        <a:gd name="T3" fmla="*/ 9 h 20"/>
                        <a:gd name="T4" fmla="*/ 19 w 20"/>
                        <a:gd name="T5" fmla="*/ 8 h 20"/>
                        <a:gd name="T6" fmla="*/ 19 w 20"/>
                        <a:gd name="T7" fmla="*/ 6 h 20"/>
                        <a:gd name="T8" fmla="*/ 19 w 20"/>
                        <a:gd name="T9" fmla="*/ 5 h 20"/>
                        <a:gd name="T10" fmla="*/ 18 w 20"/>
                        <a:gd name="T11" fmla="*/ 4 h 20"/>
                        <a:gd name="T12" fmla="*/ 17 w 20"/>
                        <a:gd name="T13" fmla="*/ 3 h 20"/>
                        <a:gd name="T14" fmla="*/ 16 w 20"/>
                        <a:gd name="T15" fmla="*/ 2 h 20"/>
                        <a:gd name="T16" fmla="*/ 15 w 20"/>
                        <a:gd name="T17" fmla="*/ 2 h 20"/>
                        <a:gd name="T18" fmla="*/ 14 w 20"/>
                        <a:gd name="T19" fmla="*/ 1 h 20"/>
                        <a:gd name="T20" fmla="*/ 13 w 20"/>
                        <a:gd name="T21" fmla="*/ 1 h 20"/>
                        <a:gd name="T22" fmla="*/ 11 w 20"/>
                        <a:gd name="T23" fmla="*/ 0 h 20"/>
                        <a:gd name="T24" fmla="*/ 10 w 20"/>
                        <a:gd name="T25" fmla="*/ 0 h 20"/>
                        <a:gd name="T26" fmla="*/ 9 w 20"/>
                        <a:gd name="T27" fmla="*/ 0 h 20"/>
                        <a:gd name="T28" fmla="*/ 8 w 20"/>
                        <a:gd name="T29" fmla="*/ 1 h 20"/>
                        <a:gd name="T30" fmla="*/ 6 w 20"/>
                        <a:gd name="T31" fmla="*/ 1 h 20"/>
                        <a:gd name="T32" fmla="*/ 5 w 20"/>
                        <a:gd name="T33" fmla="*/ 2 h 20"/>
                        <a:gd name="T34" fmla="*/ 4 w 20"/>
                        <a:gd name="T35" fmla="*/ 2 h 20"/>
                        <a:gd name="T36" fmla="*/ 3 w 20"/>
                        <a:gd name="T37" fmla="*/ 3 h 20"/>
                        <a:gd name="T38" fmla="*/ 2 w 20"/>
                        <a:gd name="T39" fmla="*/ 4 h 20"/>
                        <a:gd name="T40" fmla="*/ 2 w 20"/>
                        <a:gd name="T41" fmla="*/ 5 h 20"/>
                        <a:gd name="T42" fmla="*/ 1 w 20"/>
                        <a:gd name="T43" fmla="*/ 6 h 20"/>
                        <a:gd name="T44" fmla="*/ 1 w 20"/>
                        <a:gd name="T45" fmla="*/ 8 h 20"/>
                        <a:gd name="T46" fmla="*/ 0 w 20"/>
                        <a:gd name="T47" fmla="*/ 9 h 20"/>
                        <a:gd name="T48" fmla="*/ 0 w 20"/>
                        <a:gd name="T49" fmla="*/ 10 h 20"/>
                        <a:gd name="T50" fmla="*/ 0 w 20"/>
                        <a:gd name="T51" fmla="*/ 11 h 20"/>
                        <a:gd name="T52" fmla="*/ 1 w 20"/>
                        <a:gd name="T53" fmla="*/ 13 h 20"/>
                        <a:gd name="T54" fmla="*/ 1 w 20"/>
                        <a:gd name="T55" fmla="*/ 14 h 20"/>
                        <a:gd name="T56" fmla="*/ 2 w 20"/>
                        <a:gd name="T57" fmla="*/ 15 h 20"/>
                        <a:gd name="T58" fmla="*/ 2 w 20"/>
                        <a:gd name="T59" fmla="*/ 16 h 20"/>
                        <a:gd name="T60" fmla="*/ 3 w 20"/>
                        <a:gd name="T61" fmla="*/ 17 h 20"/>
                        <a:gd name="T62" fmla="*/ 4 w 20"/>
                        <a:gd name="T63" fmla="*/ 18 h 20"/>
                        <a:gd name="T64" fmla="*/ 5 w 20"/>
                        <a:gd name="T65" fmla="*/ 19 h 20"/>
                        <a:gd name="T66" fmla="*/ 6 w 20"/>
                        <a:gd name="T67" fmla="*/ 19 h 20"/>
                        <a:gd name="T68" fmla="*/ 8 w 20"/>
                        <a:gd name="T69" fmla="*/ 20 h 20"/>
                        <a:gd name="T70" fmla="*/ 9 w 20"/>
                        <a:gd name="T71" fmla="*/ 20 h 20"/>
                        <a:gd name="T72" fmla="*/ 10 w 20"/>
                        <a:gd name="T73" fmla="*/ 20 h 20"/>
                        <a:gd name="T74" fmla="*/ 11 w 20"/>
                        <a:gd name="T75" fmla="*/ 20 h 20"/>
                        <a:gd name="T76" fmla="*/ 13 w 20"/>
                        <a:gd name="T77" fmla="*/ 20 h 20"/>
                        <a:gd name="T78" fmla="*/ 14 w 20"/>
                        <a:gd name="T79" fmla="*/ 19 h 20"/>
                        <a:gd name="T80" fmla="*/ 15 w 20"/>
                        <a:gd name="T81" fmla="*/ 19 h 20"/>
                        <a:gd name="T82" fmla="*/ 16 w 20"/>
                        <a:gd name="T83" fmla="*/ 18 h 20"/>
                        <a:gd name="T84" fmla="*/ 17 w 20"/>
                        <a:gd name="T85" fmla="*/ 17 h 20"/>
                        <a:gd name="T86" fmla="*/ 18 w 20"/>
                        <a:gd name="T87" fmla="*/ 16 h 20"/>
                        <a:gd name="T88" fmla="*/ 19 w 20"/>
                        <a:gd name="T89" fmla="*/ 15 h 20"/>
                        <a:gd name="T90" fmla="*/ 19 w 20"/>
                        <a:gd name="T91" fmla="*/ 14 h 20"/>
                        <a:gd name="T92" fmla="*/ 19 w 20"/>
                        <a:gd name="T93" fmla="*/ 13 h 20"/>
                        <a:gd name="T94" fmla="*/ 20 w 20"/>
                        <a:gd name="T95" fmla="*/ 11 h 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</a:cxnLst>
                      <a:rect l="0" t="0" r="r" b="b"/>
                      <a:pathLst>
                        <a:path w="20" h="20">
                          <a:moveTo>
                            <a:pt x="20" y="11"/>
                          </a:moveTo>
                          <a:lnTo>
                            <a:pt x="20" y="10"/>
                          </a:lnTo>
                          <a:lnTo>
                            <a:pt x="20" y="9"/>
                          </a:lnTo>
                          <a:lnTo>
                            <a:pt x="20" y="9"/>
                          </a:lnTo>
                          <a:lnTo>
                            <a:pt x="20" y="8"/>
                          </a:lnTo>
                          <a:lnTo>
                            <a:pt x="19" y="8"/>
                          </a:lnTo>
                          <a:lnTo>
                            <a:pt x="19" y="7"/>
                          </a:lnTo>
                          <a:lnTo>
                            <a:pt x="19" y="6"/>
                          </a:lnTo>
                          <a:lnTo>
                            <a:pt x="19" y="6"/>
                          </a:lnTo>
                          <a:lnTo>
                            <a:pt x="19" y="5"/>
                          </a:lnTo>
                          <a:lnTo>
                            <a:pt x="18" y="5"/>
                          </a:lnTo>
                          <a:lnTo>
                            <a:pt x="18" y="4"/>
                          </a:lnTo>
                          <a:lnTo>
                            <a:pt x="17" y="4"/>
                          </a:lnTo>
                          <a:lnTo>
                            <a:pt x="17" y="3"/>
                          </a:lnTo>
                          <a:lnTo>
                            <a:pt x="17" y="3"/>
                          </a:lnTo>
                          <a:lnTo>
                            <a:pt x="16" y="2"/>
                          </a:lnTo>
                          <a:lnTo>
                            <a:pt x="16" y="2"/>
                          </a:lnTo>
                          <a:lnTo>
                            <a:pt x="15" y="2"/>
                          </a:lnTo>
                          <a:lnTo>
                            <a:pt x="14" y="1"/>
                          </a:lnTo>
                          <a:lnTo>
                            <a:pt x="14" y="1"/>
                          </a:lnTo>
                          <a:lnTo>
                            <a:pt x="13" y="1"/>
                          </a:lnTo>
                          <a:lnTo>
                            <a:pt x="13" y="1"/>
                          </a:lnTo>
                          <a:lnTo>
                            <a:pt x="12" y="1"/>
                          </a:lnTo>
                          <a:lnTo>
                            <a:pt x="11" y="0"/>
                          </a:lnTo>
                          <a:lnTo>
                            <a:pt x="11" y="0"/>
                          </a:lnTo>
                          <a:lnTo>
                            <a:pt x="10" y="0"/>
                          </a:lnTo>
                          <a:lnTo>
                            <a:pt x="10" y="0"/>
                          </a:lnTo>
                          <a:lnTo>
                            <a:pt x="9" y="0"/>
                          </a:lnTo>
                          <a:lnTo>
                            <a:pt x="8" y="1"/>
                          </a:lnTo>
                          <a:lnTo>
                            <a:pt x="8" y="1"/>
                          </a:lnTo>
                          <a:lnTo>
                            <a:pt x="7" y="1"/>
                          </a:lnTo>
                          <a:lnTo>
                            <a:pt x="6" y="1"/>
                          </a:lnTo>
                          <a:lnTo>
                            <a:pt x="6" y="1"/>
                          </a:lnTo>
                          <a:lnTo>
                            <a:pt x="5" y="2"/>
                          </a:lnTo>
                          <a:lnTo>
                            <a:pt x="5" y="2"/>
                          </a:lnTo>
                          <a:lnTo>
                            <a:pt x="4" y="2"/>
                          </a:lnTo>
                          <a:lnTo>
                            <a:pt x="4" y="3"/>
                          </a:lnTo>
                          <a:lnTo>
                            <a:pt x="3" y="3"/>
                          </a:lnTo>
                          <a:lnTo>
                            <a:pt x="3" y="4"/>
                          </a:lnTo>
                          <a:lnTo>
                            <a:pt x="2" y="4"/>
                          </a:lnTo>
                          <a:lnTo>
                            <a:pt x="2" y="5"/>
                          </a:lnTo>
                          <a:lnTo>
                            <a:pt x="2" y="5"/>
                          </a:lnTo>
                          <a:lnTo>
                            <a:pt x="1" y="6"/>
                          </a:lnTo>
                          <a:lnTo>
                            <a:pt x="1" y="6"/>
                          </a:lnTo>
                          <a:lnTo>
                            <a:pt x="1" y="7"/>
                          </a:lnTo>
                          <a:lnTo>
                            <a:pt x="1" y="8"/>
                          </a:lnTo>
                          <a:lnTo>
                            <a:pt x="1" y="8"/>
                          </a:lnTo>
                          <a:lnTo>
                            <a:pt x="0" y="9"/>
                          </a:lnTo>
                          <a:lnTo>
                            <a:pt x="0" y="9"/>
                          </a:lnTo>
                          <a:lnTo>
                            <a:pt x="0" y="10"/>
                          </a:lnTo>
                          <a:lnTo>
                            <a:pt x="0" y="11"/>
                          </a:lnTo>
                          <a:lnTo>
                            <a:pt x="0" y="11"/>
                          </a:lnTo>
                          <a:lnTo>
                            <a:pt x="1" y="12"/>
                          </a:lnTo>
                          <a:lnTo>
                            <a:pt x="1" y="13"/>
                          </a:lnTo>
                          <a:lnTo>
                            <a:pt x="1" y="13"/>
                          </a:lnTo>
                          <a:lnTo>
                            <a:pt x="1" y="14"/>
                          </a:lnTo>
                          <a:lnTo>
                            <a:pt x="1" y="14"/>
                          </a:lnTo>
                          <a:lnTo>
                            <a:pt x="2" y="15"/>
                          </a:lnTo>
                          <a:lnTo>
                            <a:pt x="2" y="16"/>
                          </a:lnTo>
                          <a:lnTo>
                            <a:pt x="2" y="16"/>
                          </a:lnTo>
                          <a:lnTo>
                            <a:pt x="3" y="17"/>
                          </a:lnTo>
                          <a:lnTo>
                            <a:pt x="3" y="17"/>
                          </a:lnTo>
                          <a:lnTo>
                            <a:pt x="4" y="17"/>
                          </a:lnTo>
                          <a:lnTo>
                            <a:pt x="4" y="18"/>
                          </a:lnTo>
                          <a:lnTo>
                            <a:pt x="5" y="18"/>
                          </a:lnTo>
                          <a:lnTo>
                            <a:pt x="5" y="19"/>
                          </a:lnTo>
                          <a:lnTo>
                            <a:pt x="6" y="19"/>
                          </a:lnTo>
                          <a:lnTo>
                            <a:pt x="6" y="19"/>
                          </a:lnTo>
                          <a:lnTo>
                            <a:pt x="7" y="19"/>
                          </a:lnTo>
                          <a:lnTo>
                            <a:pt x="8" y="20"/>
                          </a:lnTo>
                          <a:lnTo>
                            <a:pt x="8" y="20"/>
                          </a:lnTo>
                          <a:lnTo>
                            <a:pt x="9" y="20"/>
                          </a:lnTo>
                          <a:lnTo>
                            <a:pt x="10" y="20"/>
                          </a:lnTo>
                          <a:lnTo>
                            <a:pt x="10" y="20"/>
                          </a:lnTo>
                          <a:lnTo>
                            <a:pt x="11" y="20"/>
                          </a:lnTo>
                          <a:lnTo>
                            <a:pt x="11" y="20"/>
                          </a:lnTo>
                          <a:lnTo>
                            <a:pt x="12" y="20"/>
                          </a:lnTo>
                          <a:lnTo>
                            <a:pt x="13" y="20"/>
                          </a:lnTo>
                          <a:lnTo>
                            <a:pt x="13" y="19"/>
                          </a:lnTo>
                          <a:lnTo>
                            <a:pt x="14" y="19"/>
                          </a:lnTo>
                          <a:lnTo>
                            <a:pt x="14" y="19"/>
                          </a:lnTo>
                          <a:lnTo>
                            <a:pt x="15" y="19"/>
                          </a:lnTo>
                          <a:lnTo>
                            <a:pt x="16" y="18"/>
                          </a:lnTo>
                          <a:lnTo>
                            <a:pt x="16" y="18"/>
                          </a:lnTo>
                          <a:lnTo>
                            <a:pt x="17" y="17"/>
                          </a:lnTo>
                          <a:lnTo>
                            <a:pt x="17" y="17"/>
                          </a:lnTo>
                          <a:lnTo>
                            <a:pt x="17" y="17"/>
                          </a:lnTo>
                          <a:lnTo>
                            <a:pt x="18" y="16"/>
                          </a:lnTo>
                          <a:lnTo>
                            <a:pt x="18" y="16"/>
                          </a:lnTo>
                          <a:lnTo>
                            <a:pt x="19" y="15"/>
                          </a:lnTo>
                          <a:lnTo>
                            <a:pt x="19" y="14"/>
                          </a:lnTo>
                          <a:lnTo>
                            <a:pt x="19" y="14"/>
                          </a:lnTo>
                          <a:lnTo>
                            <a:pt x="19" y="13"/>
                          </a:lnTo>
                          <a:lnTo>
                            <a:pt x="19" y="13"/>
                          </a:lnTo>
                          <a:lnTo>
                            <a:pt x="20" y="12"/>
                          </a:lnTo>
                          <a:lnTo>
                            <a:pt x="20" y="1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125" name="Rectangle 126">
                      <a:extLst>
                        <a:ext uri="{FF2B5EF4-FFF2-40B4-BE49-F238E27FC236}">
                          <a16:creationId xmlns:a16="http://schemas.microsoft.com/office/drawing/2014/main" id="{5898D9F4-BFF6-453C-BA13-731FC4FBC74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5136" y="4007800"/>
                      <a:ext cx="352870" cy="15498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1400" dirty="0">
                          <a:solidFill>
                            <a:srgbClr val="0000FF"/>
                          </a:solidFill>
                          <a:latin typeface="+mj-lt"/>
                        </a:rPr>
                        <a:t> +1.75’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p:txBody>
                </p:sp>
              </p:grpSp>
            </p:grpSp>
          </p:grpSp>
        </p:grpSp>
        <p:sp>
          <p:nvSpPr>
            <p:cNvPr id="98" name="Rectangle 125">
              <a:extLst>
                <a:ext uri="{FF2B5EF4-FFF2-40B4-BE49-F238E27FC236}">
                  <a16:creationId xmlns:a16="http://schemas.microsoft.com/office/drawing/2014/main" id="{0E7339C4-221D-4A1B-8636-D0E6B061F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2946" y="2647130"/>
              <a:ext cx="6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80395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F18324-5F83-4238-BEF6-7CD0351A9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F. Linear/Non-Linear; 1. Vertical</a:t>
            </a:r>
          </a:p>
          <a:p>
            <a:pPr lvl="1"/>
            <a:r>
              <a:rPr lang="en-US" dirty="0"/>
              <a:t>To minimize </a:t>
            </a:r>
            <a:r>
              <a:rPr lang="el-GR" dirty="0"/>
              <a:t>Σ</a:t>
            </a:r>
            <a:r>
              <a:rPr lang="en-US" dirty="0"/>
              <a:t>(v</a:t>
            </a:r>
            <a:r>
              <a:rPr lang="en-US" baseline="30000" dirty="0"/>
              <a:t>2</a:t>
            </a:r>
            <a:r>
              <a:rPr lang="en-US" dirty="0"/>
              <a:t>), an equation including a residual must be created for each measurement.</a:t>
            </a:r>
          </a:p>
        </p:txBody>
      </p:sp>
      <p:graphicFrame>
        <p:nvGraphicFramePr>
          <p:cNvPr id="94" name="Object 93">
            <a:extLst>
              <a:ext uri="{FF2B5EF4-FFF2-40B4-BE49-F238E27FC236}">
                <a16:creationId xmlns:a16="http://schemas.microsoft.com/office/drawing/2014/main" id="{3066593C-3364-40BF-B70D-EA3791D4B3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845697"/>
              </p:ext>
            </p:extLst>
          </p:nvPr>
        </p:nvGraphicFramePr>
        <p:xfrm>
          <a:off x="1933021" y="4554538"/>
          <a:ext cx="2200275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8" name="Equation" r:id="rId4" imgW="34747200" imgH="19202400" progId="Equation.DSMT4">
                  <p:embed/>
                </p:oleObj>
              </mc:Choice>
              <mc:Fallback>
                <p:oleObj name="Equation" r:id="rId4" imgW="34747200" imgH="192024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021" y="4554538"/>
                        <a:ext cx="2200275" cy="121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" name="TextBox 96">
            <a:extLst>
              <a:ext uri="{FF2B5EF4-FFF2-40B4-BE49-F238E27FC236}">
                <a16:creationId xmlns:a16="http://schemas.microsoft.com/office/drawing/2014/main" id="{A08C6959-A793-4249-BEC7-32593D78B5B3}"/>
              </a:ext>
            </a:extLst>
          </p:cNvPr>
          <p:cNvSpPr txBox="1"/>
          <p:nvPr/>
        </p:nvSpPr>
        <p:spPr>
          <a:xfrm>
            <a:off x="932058" y="4204545"/>
            <a:ext cx="837089" cy="15499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i="1" dirty="0">
                <a:latin typeface="+mj-lt"/>
              </a:rPr>
              <a:t>Line</a:t>
            </a:r>
          </a:p>
          <a:p>
            <a:pPr algn="ctr">
              <a:lnSpc>
                <a:spcPct val="120000"/>
              </a:lnSpc>
            </a:pPr>
            <a:r>
              <a:rPr lang="en-US" sz="1600" dirty="0">
                <a:latin typeface="+mj-lt"/>
              </a:rPr>
              <a:t>BMA-Q:</a:t>
            </a:r>
          </a:p>
          <a:p>
            <a:pPr algn="ctr">
              <a:lnSpc>
                <a:spcPct val="120000"/>
              </a:lnSpc>
            </a:pPr>
            <a:r>
              <a:rPr lang="en-US" sz="1600" dirty="0">
                <a:latin typeface="+mj-lt"/>
              </a:rPr>
              <a:t>Q-T:</a:t>
            </a:r>
          </a:p>
          <a:p>
            <a:pPr algn="ctr">
              <a:lnSpc>
                <a:spcPct val="120000"/>
              </a:lnSpc>
            </a:pPr>
            <a:r>
              <a:rPr lang="en-US" sz="1600" dirty="0">
                <a:latin typeface="+mj-lt"/>
              </a:rPr>
              <a:t>T-BMD:</a:t>
            </a:r>
          </a:p>
          <a:p>
            <a:pPr algn="ctr">
              <a:lnSpc>
                <a:spcPct val="120000"/>
              </a:lnSpc>
            </a:pPr>
            <a:r>
              <a:rPr lang="en-US" sz="1600" dirty="0">
                <a:latin typeface="+mj-lt"/>
              </a:rPr>
              <a:t>BMD-Q</a:t>
            </a:r>
          </a:p>
        </p:txBody>
      </p:sp>
      <p:grpSp>
        <p:nvGrpSpPr>
          <p:cNvPr id="55" name="Group 95">
            <a:extLst>
              <a:ext uri="{FF2B5EF4-FFF2-40B4-BE49-F238E27FC236}">
                <a16:creationId xmlns:a16="http://schemas.microsoft.com/office/drawing/2014/main" id="{9B717A3D-B818-49BD-A120-BC793DE8A844}"/>
              </a:ext>
            </a:extLst>
          </p:cNvPr>
          <p:cNvGrpSpPr/>
          <p:nvPr/>
        </p:nvGrpSpPr>
        <p:grpSpPr>
          <a:xfrm>
            <a:off x="506205" y="1913814"/>
            <a:ext cx="4633750" cy="1808197"/>
            <a:chOff x="827218" y="1553891"/>
            <a:chExt cx="4633750" cy="1808197"/>
          </a:xfrm>
        </p:grpSpPr>
        <p:grpSp>
          <p:nvGrpSpPr>
            <p:cNvPr id="57" name="Group 49">
              <a:extLst>
                <a:ext uri="{FF2B5EF4-FFF2-40B4-BE49-F238E27FC236}">
                  <a16:creationId xmlns:a16="http://schemas.microsoft.com/office/drawing/2014/main" id="{8FAE714B-4740-4A92-BF2E-FF7022D631E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27218" y="1553891"/>
              <a:ext cx="4633750" cy="1808197"/>
              <a:chOff x="732625" y="5192035"/>
              <a:chExt cx="3333430" cy="1300782"/>
            </a:xfrm>
          </p:grpSpPr>
          <p:grpSp>
            <p:nvGrpSpPr>
              <p:cNvPr id="69" name="Group 50">
                <a:extLst>
                  <a:ext uri="{FF2B5EF4-FFF2-40B4-BE49-F238E27FC236}">
                    <a16:creationId xmlns:a16="http://schemas.microsoft.com/office/drawing/2014/main" id="{9ABD6D09-E1E5-4804-BF9A-8E056CD49182}"/>
                  </a:ext>
                </a:extLst>
              </p:cNvPr>
              <p:cNvGrpSpPr/>
              <p:nvPr/>
            </p:nvGrpSpPr>
            <p:grpSpPr>
              <a:xfrm>
                <a:off x="1159407" y="5612242"/>
                <a:ext cx="1539128" cy="436291"/>
                <a:chOff x="1194043" y="3641433"/>
                <a:chExt cx="1539128" cy="436291"/>
              </a:xfrm>
            </p:grpSpPr>
            <p:sp>
              <p:nvSpPr>
                <p:cNvPr id="128" name="Line 78">
                  <a:extLst>
                    <a:ext uri="{FF2B5EF4-FFF2-40B4-BE49-F238E27FC236}">
                      <a16:creationId xmlns:a16="http://schemas.microsoft.com/office/drawing/2014/main" id="{8DBC94EC-38EF-4145-AD0E-F75ED690BE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94043" y="3641433"/>
                  <a:ext cx="1534581" cy="422266"/>
                </a:xfrm>
                <a:prstGeom prst="line">
                  <a:avLst/>
                </a:pr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latin typeface="+mj-lt"/>
                  </a:endParaRPr>
                </a:p>
              </p:txBody>
            </p:sp>
            <p:grpSp>
              <p:nvGrpSpPr>
                <p:cNvPr id="129" name="Group 65">
                  <a:extLst>
                    <a:ext uri="{FF2B5EF4-FFF2-40B4-BE49-F238E27FC236}">
                      <a16:creationId xmlns:a16="http://schemas.microsoft.com/office/drawing/2014/main" id="{0CF79208-855A-44B3-8265-E869CCAEA06A}"/>
                    </a:ext>
                  </a:extLst>
                </p:cNvPr>
                <p:cNvGrpSpPr/>
                <p:nvPr/>
              </p:nvGrpSpPr>
              <p:grpSpPr>
                <a:xfrm>
                  <a:off x="2673435" y="4026227"/>
                  <a:ext cx="59736" cy="51497"/>
                  <a:chOff x="1971676" y="5583414"/>
                  <a:chExt cx="46038" cy="39688"/>
                </a:xfrm>
              </p:grpSpPr>
              <p:sp>
                <p:nvSpPr>
                  <p:cNvPr id="131" name="Line 104">
                    <a:extLst>
                      <a:ext uri="{FF2B5EF4-FFF2-40B4-BE49-F238E27FC236}">
                        <a16:creationId xmlns:a16="http://schemas.microsoft.com/office/drawing/2014/main" id="{24B5BB1A-F25B-474C-B46A-D1E2FEDE794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1676" y="5613577"/>
                    <a:ext cx="46038" cy="9525"/>
                  </a:xfrm>
                  <a:prstGeom prst="line">
                    <a:avLst/>
                  </a:prstGeom>
                  <a:noFill/>
                  <a:ln w="317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latin typeface="+mj-lt"/>
                    </a:endParaRPr>
                  </a:p>
                </p:txBody>
              </p:sp>
              <p:sp>
                <p:nvSpPr>
                  <p:cNvPr id="132" name="Line 105">
                    <a:extLst>
                      <a:ext uri="{FF2B5EF4-FFF2-40B4-BE49-F238E27FC236}">
                        <a16:creationId xmlns:a16="http://schemas.microsoft.com/office/drawing/2014/main" id="{C7F97F2C-2E85-460F-9136-F2B229A86D9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82788" y="5583414"/>
                    <a:ext cx="34925" cy="30162"/>
                  </a:xfrm>
                  <a:prstGeom prst="line">
                    <a:avLst/>
                  </a:prstGeom>
                  <a:noFill/>
                  <a:ln w="317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latin typeface="+mj-lt"/>
                    </a:endParaRPr>
                  </a:p>
                </p:txBody>
              </p:sp>
              <p:sp>
                <p:nvSpPr>
                  <p:cNvPr id="133" name="Line 106">
                    <a:extLst>
                      <a:ext uri="{FF2B5EF4-FFF2-40B4-BE49-F238E27FC236}">
                        <a16:creationId xmlns:a16="http://schemas.microsoft.com/office/drawing/2014/main" id="{CA313055-20C9-4483-A5F6-ABBDF9704F7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82788" y="5583414"/>
                    <a:ext cx="34925" cy="30162"/>
                  </a:xfrm>
                  <a:prstGeom prst="line">
                    <a:avLst/>
                  </a:prstGeom>
                  <a:noFill/>
                  <a:ln w="317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latin typeface="+mj-lt"/>
                    </a:endParaRPr>
                  </a:p>
                </p:txBody>
              </p:sp>
            </p:grpSp>
            <p:sp>
              <p:nvSpPr>
                <p:cNvPr id="130" name="Rectangle 125">
                  <a:extLst>
                    <a:ext uri="{FF2B5EF4-FFF2-40B4-BE49-F238E27FC236}">
                      <a16:creationId xmlns:a16="http://schemas.microsoft.com/office/drawing/2014/main" id="{9420BA15-38D2-48B6-9C40-062ACA82F8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65940" y="3656661"/>
                  <a:ext cx="298671" cy="1549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en-US" sz="1400" dirty="0">
                      <a:solidFill>
                        <a:srgbClr val="FF0000"/>
                      </a:solidFill>
                      <a:latin typeface="+mj-lt"/>
                    </a:rPr>
                    <a:t>-8.66’</a:t>
                  </a:r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j-lt"/>
                  </a:endParaRPr>
                </a:p>
              </p:txBody>
            </p:sp>
          </p:grpSp>
          <p:grpSp>
            <p:nvGrpSpPr>
              <p:cNvPr id="70" name="Group 51">
                <a:extLst>
                  <a:ext uri="{FF2B5EF4-FFF2-40B4-BE49-F238E27FC236}">
                    <a16:creationId xmlns:a16="http://schemas.microsoft.com/office/drawing/2014/main" id="{5FC20019-94CB-433D-A0EB-85D6D20B85CE}"/>
                  </a:ext>
                </a:extLst>
              </p:cNvPr>
              <p:cNvGrpSpPr/>
              <p:nvPr/>
            </p:nvGrpSpPr>
            <p:grpSpPr>
              <a:xfrm>
                <a:off x="732625" y="5192035"/>
                <a:ext cx="3333430" cy="1300782"/>
                <a:chOff x="732625" y="5192035"/>
                <a:chExt cx="3333430" cy="1300782"/>
              </a:xfrm>
            </p:grpSpPr>
            <p:sp>
              <p:nvSpPr>
                <p:cNvPr id="87" name="Rectangle 126">
                  <a:extLst>
                    <a:ext uri="{FF2B5EF4-FFF2-40B4-BE49-F238E27FC236}">
                      <a16:creationId xmlns:a16="http://schemas.microsoft.com/office/drawing/2014/main" id="{F6BBB62B-8691-49F4-8270-025F351EBD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95247" y="6245309"/>
                  <a:ext cx="352870" cy="1549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en-US" sz="1400" dirty="0">
                      <a:solidFill>
                        <a:srgbClr val="0000FF"/>
                      </a:solidFill>
                      <a:latin typeface="+mj-lt"/>
                    </a:rPr>
                    <a:t> +6.89’</a:t>
                  </a:r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95" name="Rectangle 128">
                  <a:extLst>
                    <a:ext uri="{FF2B5EF4-FFF2-40B4-BE49-F238E27FC236}">
                      <a16:creationId xmlns:a16="http://schemas.microsoft.com/office/drawing/2014/main" id="{9B2330CA-14AC-458C-8EA7-E4B7F5788D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84229" y="5628721"/>
                  <a:ext cx="324041" cy="1549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en-US" sz="1400" dirty="0">
                      <a:solidFill>
                        <a:srgbClr val="0000FF"/>
                      </a:solidFill>
                      <a:latin typeface="+mj-lt"/>
                    </a:rPr>
                    <a:t>+8.91’</a:t>
                  </a:r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grpSp>
              <p:nvGrpSpPr>
                <p:cNvPr id="96" name="Group 54">
                  <a:extLst>
                    <a:ext uri="{FF2B5EF4-FFF2-40B4-BE49-F238E27FC236}">
                      <a16:creationId xmlns:a16="http://schemas.microsoft.com/office/drawing/2014/main" id="{01D8181A-9F32-4BB8-8E5B-B35325C32656}"/>
                    </a:ext>
                  </a:extLst>
                </p:cNvPr>
                <p:cNvGrpSpPr/>
                <p:nvPr/>
              </p:nvGrpSpPr>
              <p:grpSpPr>
                <a:xfrm>
                  <a:off x="732625" y="5192035"/>
                  <a:ext cx="3333430" cy="1300782"/>
                  <a:chOff x="767261" y="3221226"/>
                  <a:chExt cx="3333430" cy="1300782"/>
                </a:xfrm>
              </p:grpSpPr>
              <p:sp>
                <p:nvSpPr>
                  <p:cNvPr id="98" name="Rectangle 141">
                    <a:extLst>
                      <a:ext uri="{FF2B5EF4-FFF2-40B4-BE49-F238E27FC236}">
                        <a16:creationId xmlns:a16="http://schemas.microsoft.com/office/drawing/2014/main" id="{F15B965B-D84E-42FE-B6A2-F44999EF1B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06272" y="4367022"/>
                    <a:ext cx="62271" cy="1549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en-US" sz="1400" dirty="0">
                        <a:solidFill>
                          <a:srgbClr val="000000"/>
                        </a:solidFill>
                        <a:latin typeface="+mj-lt"/>
                      </a:rPr>
                      <a:t>T</a:t>
                    </a:r>
                    <a:endParaRPr kumimoji="0" lang="en-US" altLang="en-US" sz="1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  <p:grpSp>
                <p:nvGrpSpPr>
                  <p:cNvPr id="99" name="Group 56">
                    <a:extLst>
                      <a:ext uri="{FF2B5EF4-FFF2-40B4-BE49-F238E27FC236}">
                        <a16:creationId xmlns:a16="http://schemas.microsoft.com/office/drawing/2014/main" id="{C682853B-4AE2-4CA2-A166-4681CB1D92EF}"/>
                      </a:ext>
                    </a:extLst>
                  </p:cNvPr>
                  <p:cNvGrpSpPr/>
                  <p:nvPr/>
                </p:nvGrpSpPr>
                <p:grpSpPr>
                  <a:xfrm>
                    <a:off x="767261" y="3221226"/>
                    <a:ext cx="3333430" cy="1104600"/>
                    <a:chOff x="767261" y="3221226"/>
                    <a:chExt cx="3333430" cy="1104600"/>
                  </a:xfrm>
                </p:grpSpPr>
                <p:sp>
                  <p:nvSpPr>
                    <p:cNvPr id="100" name="Line 79">
                      <a:extLst>
                        <a:ext uri="{FF2B5EF4-FFF2-40B4-BE49-F238E27FC236}">
                          <a16:creationId xmlns:a16="http://schemas.microsoft.com/office/drawing/2014/main" id="{F0965F99-83DC-422F-B16E-38819EF51A0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790418" y="3278901"/>
                      <a:ext cx="832175" cy="77038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101" name="Line 81">
                      <a:extLst>
                        <a:ext uri="{FF2B5EF4-FFF2-40B4-BE49-F238E27FC236}">
                          <a16:creationId xmlns:a16="http://schemas.microsoft.com/office/drawing/2014/main" id="{17F4D170-CDF1-404E-8AEF-EDCDFA15F7E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762871" y="4094597"/>
                      <a:ext cx="969873" cy="202223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102" name="Rectangle 82">
                      <a:extLst>
                        <a:ext uri="{FF2B5EF4-FFF2-40B4-BE49-F238E27FC236}">
                          <a16:creationId xmlns:a16="http://schemas.microsoft.com/office/drawing/2014/main" id="{2AE14274-D287-490F-B356-78A2EFA32A1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73445" y="3620835"/>
                      <a:ext cx="41197" cy="39136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103" name="Rectangle 83">
                      <a:extLst>
                        <a:ext uri="{FF2B5EF4-FFF2-40B4-BE49-F238E27FC236}">
                          <a16:creationId xmlns:a16="http://schemas.microsoft.com/office/drawing/2014/main" id="{0427C2A6-757D-4A6A-831F-9AEBEC4F146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73445" y="3620835"/>
                      <a:ext cx="41197" cy="39136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104" name="Rectangle 88">
                      <a:extLst>
                        <a:ext uri="{FF2B5EF4-FFF2-40B4-BE49-F238E27FC236}">
                          <a16:creationId xmlns:a16="http://schemas.microsoft.com/office/drawing/2014/main" id="{E56E30E4-8B84-40DB-ACF9-9A99742C7B6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1995" y="3258303"/>
                      <a:ext cx="41197" cy="41197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105" name="Rectangle 89">
                      <a:extLst>
                        <a:ext uri="{FF2B5EF4-FFF2-40B4-BE49-F238E27FC236}">
                          <a16:creationId xmlns:a16="http://schemas.microsoft.com/office/drawing/2014/main" id="{1468385F-8405-4D57-958B-03497F2F954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1995" y="3258303"/>
                      <a:ext cx="41197" cy="4119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106" name="Freeform 90">
                      <a:extLst>
                        <a:ext uri="{FF2B5EF4-FFF2-40B4-BE49-F238E27FC236}">
                          <a16:creationId xmlns:a16="http://schemas.microsoft.com/office/drawing/2014/main" id="{DB651214-7592-471C-B346-98DB3CD3035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43042" y="4053401"/>
                      <a:ext cx="41197" cy="41197"/>
                    </a:xfrm>
                    <a:custGeom>
                      <a:avLst/>
                      <a:gdLst>
                        <a:gd name="T0" fmla="*/ 20 w 20"/>
                        <a:gd name="T1" fmla="*/ 10 h 20"/>
                        <a:gd name="T2" fmla="*/ 20 w 20"/>
                        <a:gd name="T3" fmla="*/ 9 h 20"/>
                        <a:gd name="T4" fmla="*/ 19 w 20"/>
                        <a:gd name="T5" fmla="*/ 8 h 20"/>
                        <a:gd name="T6" fmla="*/ 19 w 20"/>
                        <a:gd name="T7" fmla="*/ 6 h 20"/>
                        <a:gd name="T8" fmla="*/ 19 w 20"/>
                        <a:gd name="T9" fmla="*/ 5 h 20"/>
                        <a:gd name="T10" fmla="*/ 18 w 20"/>
                        <a:gd name="T11" fmla="*/ 4 h 20"/>
                        <a:gd name="T12" fmla="*/ 17 w 20"/>
                        <a:gd name="T13" fmla="*/ 3 h 20"/>
                        <a:gd name="T14" fmla="*/ 16 w 20"/>
                        <a:gd name="T15" fmla="*/ 2 h 20"/>
                        <a:gd name="T16" fmla="*/ 15 w 20"/>
                        <a:gd name="T17" fmla="*/ 2 h 20"/>
                        <a:gd name="T18" fmla="*/ 14 w 20"/>
                        <a:gd name="T19" fmla="*/ 1 h 20"/>
                        <a:gd name="T20" fmla="*/ 13 w 20"/>
                        <a:gd name="T21" fmla="*/ 1 h 20"/>
                        <a:gd name="T22" fmla="*/ 11 w 20"/>
                        <a:gd name="T23" fmla="*/ 0 h 20"/>
                        <a:gd name="T24" fmla="*/ 10 w 20"/>
                        <a:gd name="T25" fmla="*/ 0 h 20"/>
                        <a:gd name="T26" fmla="*/ 9 w 20"/>
                        <a:gd name="T27" fmla="*/ 0 h 20"/>
                        <a:gd name="T28" fmla="*/ 8 w 20"/>
                        <a:gd name="T29" fmla="*/ 1 h 20"/>
                        <a:gd name="T30" fmla="*/ 6 w 20"/>
                        <a:gd name="T31" fmla="*/ 1 h 20"/>
                        <a:gd name="T32" fmla="*/ 5 w 20"/>
                        <a:gd name="T33" fmla="*/ 2 h 20"/>
                        <a:gd name="T34" fmla="*/ 4 w 20"/>
                        <a:gd name="T35" fmla="*/ 2 h 20"/>
                        <a:gd name="T36" fmla="*/ 3 w 20"/>
                        <a:gd name="T37" fmla="*/ 3 h 20"/>
                        <a:gd name="T38" fmla="*/ 2 w 20"/>
                        <a:gd name="T39" fmla="*/ 4 h 20"/>
                        <a:gd name="T40" fmla="*/ 2 w 20"/>
                        <a:gd name="T41" fmla="*/ 5 h 20"/>
                        <a:gd name="T42" fmla="*/ 1 w 20"/>
                        <a:gd name="T43" fmla="*/ 6 h 20"/>
                        <a:gd name="T44" fmla="*/ 1 w 20"/>
                        <a:gd name="T45" fmla="*/ 8 h 20"/>
                        <a:gd name="T46" fmla="*/ 0 w 20"/>
                        <a:gd name="T47" fmla="*/ 9 h 20"/>
                        <a:gd name="T48" fmla="*/ 0 w 20"/>
                        <a:gd name="T49" fmla="*/ 10 h 20"/>
                        <a:gd name="T50" fmla="*/ 0 w 20"/>
                        <a:gd name="T51" fmla="*/ 11 h 20"/>
                        <a:gd name="T52" fmla="*/ 1 w 20"/>
                        <a:gd name="T53" fmla="*/ 13 h 20"/>
                        <a:gd name="T54" fmla="*/ 1 w 20"/>
                        <a:gd name="T55" fmla="*/ 14 h 20"/>
                        <a:gd name="T56" fmla="*/ 2 w 20"/>
                        <a:gd name="T57" fmla="*/ 15 h 20"/>
                        <a:gd name="T58" fmla="*/ 2 w 20"/>
                        <a:gd name="T59" fmla="*/ 16 h 20"/>
                        <a:gd name="T60" fmla="*/ 3 w 20"/>
                        <a:gd name="T61" fmla="*/ 17 h 20"/>
                        <a:gd name="T62" fmla="*/ 4 w 20"/>
                        <a:gd name="T63" fmla="*/ 18 h 20"/>
                        <a:gd name="T64" fmla="*/ 5 w 20"/>
                        <a:gd name="T65" fmla="*/ 19 h 20"/>
                        <a:gd name="T66" fmla="*/ 6 w 20"/>
                        <a:gd name="T67" fmla="*/ 19 h 20"/>
                        <a:gd name="T68" fmla="*/ 8 w 20"/>
                        <a:gd name="T69" fmla="*/ 20 h 20"/>
                        <a:gd name="T70" fmla="*/ 9 w 20"/>
                        <a:gd name="T71" fmla="*/ 20 h 20"/>
                        <a:gd name="T72" fmla="*/ 10 w 20"/>
                        <a:gd name="T73" fmla="*/ 20 h 20"/>
                        <a:gd name="T74" fmla="*/ 11 w 20"/>
                        <a:gd name="T75" fmla="*/ 20 h 20"/>
                        <a:gd name="T76" fmla="*/ 13 w 20"/>
                        <a:gd name="T77" fmla="*/ 20 h 20"/>
                        <a:gd name="T78" fmla="*/ 14 w 20"/>
                        <a:gd name="T79" fmla="*/ 19 h 20"/>
                        <a:gd name="T80" fmla="*/ 15 w 20"/>
                        <a:gd name="T81" fmla="*/ 19 h 20"/>
                        <a:gd name="T82" fmla="*/ 16 w 20"/>
                        <a:gd name="T83" fmla="*/ 18 h 20"/>
                        <a:gd name="T84" fmla="*/ 17 w 20"/>
                        <a:gd name="T85" fmla="*/ 17 h 20"/>
                        <a:gd name="T86" fmla="*/ 18 w 20"/>
                        <a:gd name="T87" fmla="*/ 16 h 20"/>
                        <a:gd name="T88" fmla="*/ 19 w 20"/>
                        <a:gd name="T89" fmla="*/ 15 h 20"/>
                        <a:gd name="T90" fmla="*/ 19 w 20"/>
                        <a:gd name="T91" fmla="*/ 14 h 20"/>
                        <a:gd name="T92" fmla="*/ 19 w 20"/>
                        <a:gd name="T93" fmla="*/ 13 h 20"/>
                        <a:gd name="T94" fmla="*/ 20 w 20"/>
                        <a:gd name="T95" fmla="*/ 11 h 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</a:cxnLst>
                      <a:rect l="0" t="0" r="r" b="b"/>
                      <a:pathLst>
                        <a:path w="20" h="20">
                          <a:moveTo>
                            <a:pt x="20" y="11"/>
                          </a:moveTo>
                          <a:lnTo>
                            <a:pt x="20" y="10"/>
                          </a:lnTo>
                          <a:lnTo>
                            <a:pt x="20" y="9"/>
                          </a:lnTo>
                          <a:lnTo>
                            <a:pt x="20" y="9"/>
                          </a:lnTo>
                          <a:lnTo>
                            <a:pt x="20" y="8"/>
                          </a:lnTo>
                          <a:lnTo>
                            <a:pt x="19" y="8"/>
                          </a:lnTo>
                          <a:lnTo>
                            <a:pt x="19" y="7"/>
                          </a:lnTo>
                          <a:lnTo>
                            <a:pt x="19" y="6"/>
                          </a:lnTo>
                          <a:lnTo>
                            <a:pt x="19" y="6"/>
                          </a:lnTo>
                          <a:lnTo>
                            <a:pt x="19" y="5"/>
                          </a:lnTo>
                          <a:lnTo>
                            <a:pt x="18" y="5"/>
                          </a:lnTo>
                          <a:lnTo>
                            <a:pt x="18" y="4"/>
                          </a:lnTo>
                          <a:lnTo>
                            <a:pt x="17" y="4"/>
                          </a:lnTo>
                          <a:lnTo>
                            <a:pt x="17" y="3"/>
                          </a:lnTo>
                          <a:lnTo>
                            <a:pt x="17" y="3"/>
                          </a:lnTo>
                          <a:lnTo>
                            <a:pt x="16" y="2"/>
                          </a:lnTo>
                          <a:lnTo>
                            <a:pt x="16" y="2"/>
                          </a:lnTo>
                          <a:lnTo>
                            <a:pt x="15" y="2"/>
                          </a:lnTo>
                          <a:lnTo>
                            <a:pt x="14" y="1"/>
                          </a:lnTo>
                          <a:lnTo>
                            <a:pt x="14" y="1"/>
                          </a:lnTo>
                          <a:lnTo>
                            <a:pt x="13" y="1"/>
                          </a:lnTo>
                          <a:lnTo>
                            <a:pt x="13" y="1"/>
                          </a:lnTo>
                          <a:lnTo>
                            <a:pt x="12" y="1"/>
                          </a:lnTo>
                          <a:lnTo>
                            <a:pt x="11" y="0"/>
                          </a:lnTo>
                          <a:lnTo>
                            <a:pt x="11" y="0"/>
                          </a:lnTo>
                          <a:lnTo>
                            <a:pt x="10" y="0"/>
                          </a:lnTo>
                          <a:lnTo>
                            <a:pt x="10" y="0"/>
                          </a:lnTo>
                          <a:lnTo>
                            <a:pt x="9" y="0"/>
                          </a:lnTo>
                          <a:lnTo>
                            <a:pt x="8" y="1"/>
                          </a:lnTo>
                          <a:lnTo>
                            <a:pt x="8" y="1"/>
                          </a:lnTo>
                          <a:lnTo>
                            <a:pt x="7" y="1"/>
                          </a:lnTo>
                          <a:lnTo>
                            <a:pt x="6" y="1"/>
                          </a:lnTo>
                          <a:lnTo>
                            <a:pt x="6" y="1"/>
                          </a:lnTo>
                          <a:lnTo>
                            <a:pt x="5" y="2"/>
                          </a:lnTo>
                          <a:lnTo>
                            <a:pt x="5" y="2"/>
                          </a:lnTo>
                          <a:lnTo>
                            <a:pt x="4" y="2"/>
                          </a:lnTo>
                          <a:lnTo>
                            <a:pt x="4" y="3"/>
                          </a:lnTo>
                          <a:lnTo>
                            <a:pt x="3" y="3"/>
                          </a:lnTo>
                          <a:lnTo>
                            <a:pt x="3" y="4"/>
                          </a:lnTo>
                          <a:lnTo>
                            <a:pt x="2" y="4"/>
                          </a:lnTo>
                          <a:lnTo>
                            <a:pt x="2" y="5"/>
                          </a:lnTo>
                          <a:lnTo>
                            <a:pt x="2" y="5"/>
                          </a:lnTo>
                          <a:lnTo>
                            <a:pt x="1" y="6"/>
                          </a:lnTo>
                          <a:lnTo>
                            <a:pt x="1" y="6"/>
                          </a:lnTo>
                          <a:lnTo>
                            <a:pt x="1" y="7"/>
                          </a:lnTo>
                          <a:lnTo>
                            <a:pt x="1" y="8"/>
                          </a:lnTo>
                          <a:lnTo>
                            <a:pt x="1" y="8"/>
                          </a:lnTo>
                          <a:lnTo>
                            <a:pt x="0" y="9"/>
                          </a:lnTo>
                          <a:lnTo>
                            <a:pt x="0" y="9"/>
                          </a:lnTo>
                          <a:lnTo>
                            <a:pt x="0" y="10"/>
                          </a:lnTo>
                          <a:lnTo>
                            <a:pt x="0" y="11"/>
                          </a:lnTo>
                          <a:lnTo>
                            <a:pt x="0" y="11"/>
                          </a:lnTo>
                          <a:lnTo>
                            <a:pt x="1" y="12"/>
                          </a:lnTo>
                          <a:lnTo>
                            <a:pt x="1" y="13"/>
                          </a:lnTo>
                          <a:lnTo>
                            <a:pt x="1" y="13"/>
                          </a:lnTo>
                          <a:lnTo>
                            <a:pt x="1" y="14"/>
                          </a:lnTo>
                          <a:lnTo>
                            <a:pt x="1" y="14"/>
                          </a:lnTo>
                          <a:lnTo>
                            <a:pt x="2" y="15"/>
                          </a:lnTo>
                          <a:lnTo>
                            <a:pt x="2" y="16"/>
                          </a:lnTo>
                          <a:lnTo>
                            <a:pt x="2" y="16"/>
                          </a:lnTo>
                          <a:lnTo>
                            <a:pt x="3" y="17"/>
                          </a:lnTo>
                          <a:lnTo>
                            <a:pt x="3" y="17"/>
                          </a:lnTo>
                          <a:lnTo>
                            <a:pt x="4" y="17"/>
                          </a:lnTo>
                          <a:lnTo>
                            <a:pt x="4" y="18"/>
                          </a:lnTo>
                          <a:lnTo>
                            <a:pt x="5" y="18"/>
                          </a:lnTo>
                          <a:lnTo>
                            <a:pt x="5" y="19"/>
                          </a:lnTo>
                          <a:lnTo>
                            <a:pt x="6" y="19"/>
                          </a:lnTo>
                          <a:lnTo>
                            <a:pt x="6" y="19"/>
                          </a:lnTo>
                          <a:lnTo>
                            <a:pt x="7" y="19"/>
                          </a:lnTo>
                          <a:lnTo>
                            <a:pt x="8" y="20"/>
                          </a:lnTo>
                          <a:lnTo>
                            <a:pt x="8" y="20"/>
                          </a:lnTo>
                          <a:lnTo>
                            <a:pt x="9" y="20"/>
                          </a:lnTo>
                          <a:lnTo>
                            <a:pt x="10" y="20"/>
                          </a:lnTo>
                          <a:lnTo>
                            <a:pt x="10" y="20"/>
                          </a:lnTo>
                          <a:lnTo>
                            <a:pt x="11" y="20"/>
                          </a:lnTo>
                          <a:lnTo>
                            <a:pt x="11" y="20"/>
                          </a:lnTo>
                          <a:lnTo>
                            <a:pt x="12" y="20"/>
                          </a:lnTo>
                          <a:lnTo>
                            <a:pt x="13" y="20"/>
                          </a:lnTo>
                          <a:lnTo>
                            <a:pt x="13" y="19"/>
                          </a:lnTo>
                          <a:lnTo>
                            <a:pt x="14" y="19"/>
                          </a:lnTo>
                          <a:lnTo>
                            <a:pt x="14" y="19"/>
                          </a:lnTo>
                          <a:lnTo>
                            <a:pt x="15" y="19"/>
                          </a:lnTo>
                          <a:lnTo>
                            <a:pt x="16" y="18"/>
                          </a:lnTo>
                          <a:lnTo>
                            <a:pt x="16" y="18"/>
                          </a:lnTo>
                          <a:lnTo>
                            <a:pt x="17" y="17"/>
                          </a:lnTo>
                          <a:lnTo>
                            <a:pt x="17" y="17"/>
                          </a:lnTo>
                          <a:lnTo>
                            <a:pt x="17" y="17"/>
                          </a:lnTo>
                          <a:lnTo>
                            <a:pt x="18" y="16"/>
                          </a:lnTo>
                          <a:lnTo>
                            <a:pt x="18" y="16"/>
                          </a:lnTo>
                          <a:lnTo>
                            <a:pt x="19" y="15"/>
                          </a:lnTo>
                          <a:lnTo>
                            <a:pt x="19" y="14"/>
                          </a:lnTo>
                          <a:lnTo>
                            <a:pt x="19" y="14"/>
                          </a:lnTo>
                          <a:lnTo>
                            <a:pt x="19" y="13"/>
                          </a:lnTo>
                          <a:lnTo>
                            <a:pt x="19" y="13"/>
                          </a:lnTo>
                          <a:lnTo>
                            <a:pt x="20" y="12"/>
                          </a:lnTo>
                          <a:lnTo>
                            <a:pt x="20" y="1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107" name="Freeform 91">
                      <a:extLst>
                        <a:ext uri="{FF2B5EF4-FFF2-40B4-BE49-F238E27FC236}">
                          <a16:creationId xmlns:a16="http://schemas.microsoft.com/office/drawing/2014/main" id="{B1B5AC26-6F78-49B1-9EC7-98F52C90FF7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43042" y="4053401"/>
                      <a:ext cx="41197" cy="41197"/>
                    </a:xfrm>
                    <a:custGeom>
                      <a:avLst/>
                      <a:gdLst>
                        <a:gd name="T0" fmla="*/ 153 w 153"/>
                        <a:gd name="T1" fmla="*/ 71 h 153"/>
                        <a:gd name="T2" fmla="*/ 151 w 153"/>
                        <a:gd name="T3" fmla="*/ 61 h 153"/>
                        <a:gd name="T4" fmla="*/ 149 w 153"/>
                        <a:gd name="T5" fmla="*/ 52 h 153"/>
                        <a:gd name="T6" fmla="*/ 145 w 153"/>
                        <a:gd name="T7" fmla="*/ 43 h 153"/>
                        <a:gd name="T8" fmla="*/ 140 w 153"/>
                        <a:gd name="T9" fmla="*/ 34 h 153"/>
                        <a:gd name="T10" fmla="*/ 134 w 153"/>
                        <a:gd name="T11" fmla="*/ 26 h 153"/>
                        <a:gd name="T12" fmla="*/ 127 w 153"/>
                        <a:gd name="T13" fmla="*/ 19 h 153"/>
                        <a:gd name="T14" fmla="*/ 119 w 153"/>
                        <a:gd name="T15" fmla="*/ 13 h 153"/>
                        <a:gd name="T16" fmla="*/ 110 w 153"/>
                        <a:gd name="T17" fmla="*/ 8 h 153"/>
                        <a:gd name="T18" fmla="*/ 101 w 153"/>
                        <a:gd name="T19" fmla="*/ 4 h 153"/>
                        <a:gd name="T20" fmla="*/ 91 w 153"/>
                        <a:gd name="T21" fmla="*/ 2 h 153"/>
                        <a:gd name="T22" fmla="*/ 82 w 153"/>
                        <a:gd name="T23" fmla="*/ 0 h 153"/>
                        <a:gd name="T24" fmla="*/ 72 w 153"/>
                        <a:gd name="T25" fmla="*/ 0 h 153"/>
                        <a:gd name="T26" fmla="*/ 62 w 153"/>
                        <a:gd name="T27" fmla="*/ 2 h 153"/>
                        <a:gd name="T28" fmla="*/ 52 w 153"/>
                        <a:gd name="T29" fmla="*/ 4 h 153"/>
                        <a:gd name="T30" fmla="*/ 43 w 153"/>
                        <a:gd name="T31" fmla="*/ 8 h 153"/>
                        <a:gd name="T32" fmla="*/ 34 w 153"/>
                        <a:gd name="T33" fmla="*/ 13 h 153"/>
                        <a:gd name="T34" fmla="*/ 26 w 153"/>
                        <a:gd name="T35" fmla="*/ 19 h 153"/>
                        <a:gd name="T36" fmla="*/ 19 w 153"/>
                        <a:gd name="T37" fmla="*/ 26 h 153"/>
                        <a:gd name="T38" fmla="*/ 13 w 153"/>
                        <a:gd name="T39" fmla="*/ 34 h 153"/>
                        <a:gd name="T40" fmla="*/ 8 w 153"/>
                        <a:gd name="T41" fmla="*/ 43 h 153"/>
                        <a:gd name="T42" fmla="*/ 4 w 153"/>
                        <a:gd name="T43" fmla="*/ 52 h 153"/>
                        <a:gd name="T44" fmla="*/ 2 w 153"/>
                        <a:gd name="T45" fmla="*/ 61 h 153"/>
                        <a:gd name="T46" fmla="*/ 1 w 153"/>
                        <a:gd name="T47" fmla="*/ 71 h 153"/>
                        <a:gd name="T48" fmla="*/ 1 w 153"/>
                        <a:gd name="T49" fmla="*/ 81 h 153"/>
                        <a:gd name="T50" fmla="*/ 2 w 153"/>
                        <a:gd name="T51" fmla="*/ 91 h 153"/>
                        <a:gd name="T52" fmla="*/ 4 w 153"/>
                        <a:gd name="T53" fmla="*/ 101 h 153"/>
                        <a:gd name="T54" fmla="*/ 8 w 153"/>
                        <a:gd name="T55" fmla="*/ 110 h 153"/>
                        <a:gd name="T56" fmla="*/ 13 w 153"/>
                        <a:gd name="T57" fmla="*/ 119 h 153"/>
                        <a:gd name="T58" fmla="*/ 19 w 153"/>
                        <a:gd name="T59" fmla="*/ 127 h 153"/>
                        <a:gd name="T60" fmla="*/ 26 w 153"/>
                        <a:gd name="T61" fmla="*/ 134 h 153"/>
                        <a:gd name="T62" fmla="*/ 34 w 153"/>
                        <a:gd name="T63" fmla="*/ 140 h 153"/>
                        <a:gd name="T64" fmla="*/ 43 w 153"/>
                        <a:gd name="T65" fmla="*/ 145 h 153"/>
                        <a:gd name="T66" fmla="*/ 52 w 153"/>
                        <a:gd name="T67" fmla="*/ 148 h 153"/>
                        <a:gd name="T68" fmla="*/ 62 w 153"/>
                        <a:gd name="T69" fmla="*/ 151 h 153"/>
                        <a:gd name="T70" fmla="*/ 72 w 153"/>
                        <a:gd name="T71" fmla="*/ 152 h 153"/>
                        <a:gd name="T72" fmla="*/ 82 w 153"/>
                        <a:gd name="T73" fmla="*/ 152 h 153"/>
                        <a:gd name="T74" fmla="*/ 91 w 153"/>
                        <a:gd name="T75" fmla="*/ 151 h 153"/>
                        <a:gd name="T76" fmla="*/ 101 w 153"/>
                        <a:gd name="T77" fmla="*/ 148 h 153"/>
                        <a:gd name="T78" fmla="*/ 110 w 153"/>
                        <a:gd name="T79" fmla="*/ 145 h 153"/>
                        <a:gd name="T80" fmla="*/ 119 w 153"/>
                        <a:gd name="T81" fmla="*/ 140 h 153"/>
                        <a:gd name="T82" fmla="*/ 127 w 153"/>
                        <a:gd name="T83" fmla="*/ 134 h 153"/>
                        <a:gd name="T84" fmla="*/ 134 w 153"/>
                        <a:gd name="T85" fmla="*/ 127 h 153"/>
                        <a:gd name="T86" fmla="*/ 140 w 153"/>
                        <a:gd name="T87" fmla="*/ 119 h 153"/>
                        <a:gd name="T88" fmla="*/ 145 w 153"/>
                        <a:gd name="T89" fmla="*/ 110 h 153"/>
                        <a:gd name="T90" fmla="*/ 149 w 153"/>
                        <a:gd name="T91" fmla="*/ 101 h 153"/>
                        <a:gd name="T92" fmla="*/ 151 w 153"/>
                        <a:gd name="T93" fmla="*/ 91 h 153"/>
                        <a:gd name="T94" fmla="*/ 153 w 153"/>
                        <a:gd name="T95" fmla="*/ 81 h 15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</a:cxnLst>
                      <a:rect l="0" t="0" r="r" b="b"/>
                      <a:pathLst>
                        <a:path w="153" h="153">
                          <a:moveTo>
                            <a:pt x="153" y="76"/>
                          </a:moveTo>
                          <a:lnTo>
                            <a:pt x="153" y="71"/>
                          </a:lnTo>
                          <a:lnTo>
                            <a:pt x="152" y="66"/>
                          </a:lnTo>
                          <a:lnTo>
                            <a:pt x="151" y="61"/>
                          </a:lnTo>
                          <a:lnTo>
                            <a:pt x="150" y="57"/>
                          </a:lnTo>
                          <a:lnTo>
                            <a:pt x="149" y="52"/>
                          </a:lnTo>
                          <a:lnTo>
                            <a:pt x="147" y="47"/>
                          </a:lnTo>
                          <a:lnTo>
                            <a:pt x="145" y="43"/>
                          </a:lnTo>
                          <a:lnTo>
                            <a:pt x="143" y="38"/>
                          </a:lnTo>
                          <a:lnTo>
                            <a:pt x="140" y="34"/>
                          </a:lnTo>
                          <a:lnTo>
                            <a:pt x="137" y="30"/>
                          </a:lnTo>
                          <a:lnTo>
                            <a:pt x="134" y="26"/>
                          </a:lnTo>
                          <a:lnTo>
                            <a:pt x="130" y="22"/>
                          </a:lnTo>
                          <a:lnTo>
                            <a:pt x="127" y="19"/>
                          </a:lnTo>
                          <a:lnTo>
                            <a:pt x="123" y="16"/>
                          </a:lnTo>
                          <a:lnTo>
                            <a:pt x="119" y="13"/>
                          </a:lnTo>
                          <a:lnTo>
                            <a:pt x="115" y="10"/>
                          </a:lnTo>
                          <a:lnTo>
                            <a:pt x="110" y="8"/>
                          </a:lnTo>
                          <a:lnTo>
                            <a:pt x="106" y="6"/>
                          </a:lnTo>
                          <a:lnTo>
                            <a:pt x="101" y="4"/>
                          </a:lnTo>
                          <a:lnTo>
                            <a:pt x="96" y="3"/>
                          </a:lnTo>
                          <a:lnTo>
                            <a:pt x="91" y="2"/>
                          </a:lnTo>
                          <a:lnTo>
                            <a:pt x="87" y="1"/>
                          </a:lnTo>
                          <a:lnTo>
                            <a:pt x="82" y="0"/>
                          </a:lnTo>
                          <a:lnTo>
                            <a:pt x="77" y="0"/>
                          </a:lnTo>
                          <a:lnTo>
                            <a:pt x="72" y="0"/>
                          </a:lnTo>
                          <a:lnTo>
                            <a:pt x="67" y="1"/>
                          </a:lnTo>
                          <a:lnTo>
                            <a:pt x="62" y="2"/>
                          </a:lnTo>
                          <a:lnTo>
                            <a:pt x="57" y="3"/>
                          </a:lnTo>
                          <a:lnTo>
                            <a:pt x="52" y="4"/>
                          </a:lnTo>
                          <a:lnTo>
                            <a:pt x="47" y="6"/>
                          </a:lnTo>
                          <a:lnTo>
                            <a:pt x="43" y="8"/>
                          </a:lnTo>
                          <a:lnTo>
                            <a:pt x="38" y="10"/>
                          </a:lnTo>
                          <a:lnTo>
                            <a:pt x="34" y="13"/>
                          </a:lnTo>
                          <a:lnTo>
                            <a:pt x="30" y="16"/>
                          </a:lnTo>
                          <a:lnTo>
                            <a:pt x="26" y="19"/>
                          </a:lnTo>
                          <a:lnTo>
                            <a:pt x="23" y="22"/>
                          </a:lnTo>
                          <a:lnTo>
                            <a:pt x="19" y="26"/>
                          </a:lnTo>
                          <a:lnTo>
                            <a:pt x="16" y="30"/>
                          </a:lnTo>
                          <a:lnTo>
                            <a:pt x="13" y="34"/>
                          </a:lnTo>
                          <a:lnTo>
                            <a:pt x="11" y="38"/>
                          </a:lnTo>
                          <a:lnTo>
                            <a:pt x="8" y="43"/>
                          </a:lnTo>
                          <a:lnTo>
                            <a:pt x="6" y="47"/>
                          </a:lnTo>
                          <a:lnTo>
                            <a:pt x="4" y="52"/>
                          </a:lnTo>
                          <a:lnTo>
                            <a:pt x="3" y="57"/>
                          </a:lnTo>
                          <a:lnTo>
                            <a:pt x="2" y="61"/>
                          </a:lnTo>
                          <a:lnTo>
                            <a:pt x="1" y="66"/>
                          </a:lnTo>
                          <a:lnTo>
                            <a:pt x="1" y="71"/>
                          </a:lnTo>
                          <a:lnTo>
                            <a:pt x="0" y="76"/>
                          </a:lnTo>
                          <a:lnTo>
                            <a:pt x="1" y="81"/>
                          </a:lnTo>
                          <a:lnTo>
                            <a:pt x="1" y="86"/>
                          </a:lnTo>
                          <a:lnTo>
                            <a:pt x="2" y="91"/>
                          </a:lnTo>
                          <a:lnTo>
                            <a:pt x="3" y="96"/>
                          </a:lnTo>
                          <a:lnTo>
                            <a:pt x="4" y="101"/>
                          </a:lnTo>
                          <a:lnTo>
                            <a:pt x="6" y="105"/>
                          </a:lnTo>
                          <a:lnTo>
                            <a:pt x="8" y="110"/>
                          </a:lnTo>
                          <a:lnTo>
                            <a:pt x="11" y="114"/>
                          </a:lnTo>
                          <a:lnTo>
                            <a:pt x="13" y="119"/>
                          </a:lnTo>
                          <a:lnTo>
                            <a:pt x="16" y="123"/>
                          </a:lnTo>
                          <a:lnTo>
                            <a:pt x="19" y="127"/>
                          </a:lnTo>
                          <a:lnTo>
                            <a:pt x="23" y="130"/>
                          </a:lnTo>
                          <a:lnTo>
                            <a:pt x="26" y="134"/>
                          </a:lnTo>
                          <a:lnTo>
                            <a:pt x="30" y="137"/>
                          </a:lnTo>
                          <a:lnTo>
                            <a:pt x="34" y="140"/>
                          </a:lnTo>
                          <a:lnTo>
                            <a:pt x="38" y="142"/>
                          </a:lnTo>
                          <a:lnTo>
                            <a:pt x="43" y="145"/>
                          </a:lnTo>
                          <a:lnTo>
                            <a:pt x="47" y="147"/>
                          </a:lnTo>
                          <a:lnTo>
                            <a:pt x="52" y="148"/>
                          </a:lnTo>
                          <a:lnTo>
                            <a:pt x="57" y="150"/>
                          </a:lnTo>
                          <a:lnTo>
                            <a:pt x="62" y="151"/>
                          </a:lnTo>
                          <a:lnTo>
                            <a:pt x="67" y="152"/>
                          </a:lnTo>
                          <a:lnTo>
                            <a:pt x="72" y="152"/>
                          </a:lnTo>
                          <a:lnTo>
                            <a:pt x="77" y="153"/>
                          </a:lnTo>
                          <a:lnTo>
                            <a:pt x="82" y="152"/>
                          </a:lnTo>
                          <a:lnTo>
                            <a:pt x="87" y="152"/>
                          </a:lnTo>
                          <a:lnTo>
                            <a:pt x="91" y="151"/>
                          </a:lnTo>
                          <a:lnTo>
                            <a:pt x="96" y="150"/>
                          </a:lnTo>
                          <a:lnTo>
                            <a:pt x="101" y="148"/>
                          </a:lnTo>
                          <a:lnTo>
                            <a:pt x="106" y="147"/>
                          </a:lnTo>
                          <a:lnTo>
                            <a:pt x="110" y="145"/>
                          </a:lnTo>
                          <a:lnTo>
                            <a:pt x="115" y="142"/>
                          </a:lnTo>
                          <a:lnTo>
                            <a:pt x="119" y="140"/>
                          </a:lnTo>
                          <a:lnTo>
                            <a:pt x="123" y="137"/>
                          </a:lnTo>
                          <a:lnTo>
                            <a:pt x="127" y="134"/>
                          </a:lnTo>
                          <a:lnTo>
                            <a:pt x="130" y="130"/>
                          </a:lnTo>
                          <a:lnTo>
                            <a:pt x="134" y="127"/>
                          </a:lnTo>
                          <a:lnTo>
                            <a:pt x="137" y="123"/>
                          </a:lnTo>
                          <a:lnTo>
                            <a:pt x="140" y="119"/>
                          </a:lnTo>
                          <a:lnTo>
                            <a:pt x="143" y="114"/>
                          </a:lnTo>
                          <a:lnTo>
                            <a:pt x="145" y="110"/>
                          </a:lnTo>
                          <a:lnTo>
                            <a:pt x="147" y="105"/>
                          </a:lnTo>
                          <a:lnTo>
                            <a:pt x="149" y="101"/>
                          </a:lnTo>
                          <a:lnTo>
                            <a:pt x="150" y="96"/>
                          </a:lnTo>
                          <a:lnTo>
                            <a:pt x="151" y="91"/>
                          </a:lnTo>
                          <a:lnTo>
                            <a:pt x="152" y="86"/>
                          </a:lnTo>
                          <a:lnTo>
                            <a:pt x="153" y="81"/>
                          </a:lnTo>
                          <a:lnTo>
                            <a:pt x="153" y="76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108" name="Line 96">
                      <a:extLst>
                        <a:ext uri="{FF2B5EF4-FFF2-40B4-BE49-F238E27FC236}">
                          <a16:creationId xmlns:a16="http://schemas.microsoft.com/office/drawing/2014/main" id="{62253287-BC8E-4700-B160-955AEE3C62C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790418" y="4032802"/>
                      <a:ext cx="57676" cy="16479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grpSp>
                  <p:nvGrpSpPr>
                    <p:cNvPr id="109" name="Group 66">
                      <a:extLst>
                        <a:ext uri="{FF2B5EF4-FFF2-40B4-BE49-F238E27FC236}">
                          <a16:creationId xmlns:a16="http://schemas.microsoft.com/office/drawing/2014/main" id="{C84780B5-6A53-462D-B45E-932ED95B68C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790418" y="3993666"/>
                      <a:ext cx="57676" cy="55615"/>
                      <a:chOff x="2790418" y="3993666"/>
                      <a:chExt cx="57676" cy="55615"/>
                    </a:xfrm>
                  </p:grpSpPr>
                  <p:sp>
                    <p:nvSpPr>
                      <p:cNvPr id="126" name="Line 95">
                        <a:extLst>
                          <a:ext uri="{FF2B5EF4-FFF2-40B4-BE49-F238E27FC236}">
                            <a16:creationId xmlns:a16="http://schemas.microsoft.com/office/drawing/2014/main" id="{A12A964E-54DB-48D4-859A-E14305084EC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90418" y="3993666"/>
                        <a:ext cx="22659" cy="55615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400">
                          <a:latin typeface="+mj-lt"/>
                        </a:endParaRPr>
                      </a:p>
                    </p:txBody>
                  </p:sp>
                  <p:sp>
                    <p:nvSpPr>
                      <p:cNvPr id="127" name="Line 97">
                        <a:extLst>
                          <a:ext uri="{FF2B5EF4-FFF2-40B4-BE49-F238E27FC236}">
                            <a16:creationId xmlns:a16="http://schemas.microsoft.com/office/drawing/2014/main" id="{BD3323C8-E54F-45F3-8475-D7A2B014670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790418" y="4032802"/>
                        <a:ext cx="57676" cy="16479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400">
                          <a:latin typeface="+mj-lt"/>
                        </a:endParaRPr>
                      </a:p>
                    </p:txBody>
                  </p:sp>
                </p:grpSp>
                <p:sp>
                  <p:nvSpPr>
                    <p:cNvPr id="110" name="Line 80">
                      <a:extLst>
                        <a:ext uri="{FF2B5EF4-FFF2-40B4-BE49-F238E27FC236}">
                          <a16:creationId xmlns:a16="http://schemas.microsoft.com/office/drawing/2014/main" id="{91769A1E-FB04-47BC-8771-D1C4A63292C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1204935" y="3680122"/>
                      <a:ext cx="494985" cy="61145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grpSp>
                  <p:nvGrpSpPr>
                    <p:cNvPr id="111" name="Group 68">
                      <a:extLst>
                        <a:ext uri="{FF2B5EF4-FFF2-40B4-BE49-F238E27FC236}">
                          <a16:creationId xmlns:a16="http://schemas.microsoft.com/office/drawing/2014/main" id="{FAE061B2-24D4-4686-886B-614E1B410C37}"/>
                        </a:ext>
                      </a:extLst>
                    </p:cNvPr>
                    <p:cNvGrpSpPr/>
                    <p:nvPr/>
                  </p:nvGrpSpPr>
                  <p:grpSpPr>
                    <a:xfrm rot="2140740">
                      <a:off x="1183818" y="3677417"/>
                      <a:ext cx="59736" cy="51495"/>
                      <a:chOff x="1017153" y="4098582"/>
                      <a:chExt cx="59736" cy="51495"/>
                    </a:xfrm>
                  </p:grpSpPr>
                  <p:sp>
                    <p:nvSpPr>
                      <p:cNvPr id="123" name="Line 98">
                        <a:extLst>
                          <a:ext uri="{FF2B5EF4-FFF2-40B4-BE49-F238E27FC236}">
                            <a16:creationId xmlns:a16="http://schemas.microsoft.com/office/drawing/2014/main" id="{A21F84AD-4353-4EF6-9FED-6D4388E77D9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017153" y="4098582"/>
                        <a:ext cx="59736" cy="10299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400">
                          <a:latin typeface="+mj-lt"/>
                        </a:endParaRPr>
                      </a:p>
                    </p:txBody>
                  </p:sp>
                  <p:sp>
                    <p:nvSpPr>
                      <p:cNvPr id="124" name="Line 99">
                        <a:extLst>
                          <a:ext uri="{FF2B5EF4-FFF2-40B4-BE49-F238E27FC236}">
                            <a16:creationId xmlns:a16="http://schemas.microsoft.com/office/drawing/2014/main" id="{ACE8B63C-0FC5-4F52-9ABE-420732FD653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1017153" y="4108880"/>
                        <a:ext cx="43257" cy="41197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400">
                          <a:latin typeface="+mj-lt"/>
                        </a:endParaRPr>
                      </a:p>
                    </p:txBody>
                  </p:sp>
                  <p:sp>
                    <p:nvSpPr>
                      <p:cNvPr id="125" name="Line 100">
                        <a:extLst>
                          <a:ext uri="{FF2B5EF4-FFF2-40B4-BE49-F238E27FC236}">
                            <a16:creationId xmlns:a16="http://schemas.microsoft.com/office/drawing/2014/main" id="{E15ACF97-FAF5-450C-B056-52F752BDD5D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17153" y="4108880"/>
                        <a:ext cx="43257" cy="41197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400">
                          <a:latin typeface="+mj-lt"/>
                        </a:endParaRPr>
                      </a:p>
                    </p:txBody>
                  </p:sp>
                </p:grpSp>
                <p:grpSp>
                  <p:nvGrpSpPr>
                    <p:cNvPr id="112" name="Group 64">
                      <a:extLst>
                        <a:ext uri="{FF2B5EF4-FFF2-40B4-BE49-F238E27FC236}">
                          <a16:creationId xmlns:a16="http://schemas.microsoft.com/office/drawing/2014/main" id="{53ECED89-8D75-43D1-B50A-F665BCCF1E5E}"/>
                        </a:ext>
                      </a:extLst>
                    </p:cNvPr>
                    <p:cNvGrpSpPr/>
                    <p:nvPr/>
                  </p:nvGrpSpPr>
                  <p:grpSpPr>
                    <a:xfrm rot="11963780">
                      <a:off x="1764024" y="4257670"/>
                      <a:ext cx="57676" cy="53556"/>
                      <a:chOff x="1976438" y="5637389"/>
                      <a:chExt cx="44450" cy="41275"/>
                    </a:xfrm>
                  </p:grpSpPr>
                  <p:sp>
                    <p:nvSpPr>
                      <p:cNvPr id="120" name="Line 101">
                        <a:extLst>
                          <a:ext uri="{FF2B5EF4-FFF2-40B4-BE49-F238E27FC236}">
                            <a16:creationId xmlns:a16="http://schemas.microsoft.com/office/drawing/2014/main" id="{BE5EC0C2-4F40-4F9B-A7A3-3E7747D7182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98663" y="5637389"/>
                        <a:ext cx="22225" cy="41275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400">
                          <a:latin typeface="+mj-lt"/>
                        </a:endParaRPr>
                      </a:p>
                    </p:txBody>
                  </p:sp>
                  <p:sp>
                    <p:nvSpPr>
                      <p:cNvPr id="121" name="Line 102">
                        <a:extLst>
                          <a:ext uri="{FF2B5EF4-FFF2-40B4-BE49-F238E27FC236}">
                            <a16:creationId xmlns:a16="http://schemas.microsoft.com/office/drawing/2014/main" id="{4742E739-0564-4B4C-8C39-7D23B6A75F5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76438" y="5637389"/>
                        <a:ext cx="44450" cy="635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400">
                          <a:latin typeface="+mj-lt"/>
                        </a:endParaRPr>
                      </a:p>
                    </p:txBody>
                  </p:sp>
                  <p:sp>
                    <p:nvSpPr>
                      <p:cNvPr id="122" name="Line 103">
                        <a:extLst>
                          <a:ext uri="{FF2B5EF4-FFF2-40B4-BE49-F238E27FC236}">
                            <a16:creationId xmlns:a16="http://schemas.microsoft.com/office/drawing/2014/main" id="{2F740CF2-9FA7-4A2F-8C6C-96FBF8878A2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976438" y="5637389"/>
                        <a:ext cx="44450" cy="635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400">
                          <a:latin typeface="+mj-lt"/>
                        </a:endParaRPr>
                      </a:p>
                    </p:txBody>
                  </p:sp>
                </p:grpSp>
                <p:sp>
                  <p:nvSpPr>
                    <p:cNvPr id="113" name="Rectangle 132">
                      <a:extLst>
                        <a:ext uri="{FF2B5EF4-FFF2-40B4-BE49-F238E27FC236}">
                          <a16:creationId xmlns:a16="http://schemas.microsoft.com/office/drawing/2014/main" id="{331D5DEB-26A3-4AA2-AF05-AD846F25B70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13226" y="3221226"/>
                      <a:ext cx="251391" cy="15498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BMA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p:txBody>
                </p:sp>
                <p:sp>
                  <p:nvSpPr>
                    <p:cNvPr id="114" name="Rectangle 133">
                      <a:extLst>
                        <a:ext uri="{FF2B5EF4-FFF2-40B4-BE49-F238E27FC236}">
                          <a16:creationId xmlns:a16="http://schemas.microsoft.com/office/drawing/2014/main" id="{5962CE15-3360-46F6-A2B0-F5990371C9A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13226" y="3320098"/>
                      <a:ext cx="387465" cy="15498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806.52'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p:txBody>
                </p:sp>
                <p:sp>
                  <p:nvSpPr>
                    <p:cNvPr id="115" name="Rectangle 138">
                      <a:extLst>
                        <a:ext uri="{FF2B5EF4-FFF2-40B4-BE49-F238E27FC236}">
                          <a16:creationId xmlns:a16="http://schemas.microsoft.com/office/drawing/2014/main" id="{48666DE1-E602-4141-AB64-CB1B2C4D197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7261" y="3568151"/>
                      <a:ext cx="257157" cy="15498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BMD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p:txBody>
                </p:sp>
                <p:sp>
                  <p:nvSpPr>
                    <p:cNvPr id="116" name="Rectangle 139">
                      <a:extLst>
                        <a:ext uri="{FF2B5EF4-FFF2-40B4-BE49-F238E27FC236}">
                          <a16:creationId xmlns:a16="http://schemas.microsoft.com/office/drawing/2014/main" id="{1A32DD75-5A4E-433E-BCC6-2BAFCF8D42C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7261" y="3669084"/>
                      <a:ext cx="387465" cy="15498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824.04'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p:txBody>
                </p:sp>
                <p:sp>
                  <p:nvSpPr>
                    <p:cNvPr id="117" name="Rectangle 141">
                      <a:extLst>
                        <a:ext uri="{FF2B5EF4-FFF2-40B4-BE49-F238E27FC236}">
                          <a16:creationId xmlns:a16="http://schemas.microsoft.com/office/drawing/2014/main" id="{8FF40443-DE09-4352-B2C2-E3F8720050F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43042" y="4135794"/>
                      <a:ext cx="86488" cy="15498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Q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p:txBody>
                </p:sp>
                <p:sp>
                  <p:nvSpPr>
                    <p:cNvPr id="118" name="Freeform 90">
                      <a:extLst>
                        <a:ext uri="{FF2B5EF4-FFF2-40B4-BE49-F238E27FC236}">
                          <a16:creationId xmlns:a16="http://schemas.microsoft.com/office/drawing/2014/main" id="{7BC0556A-4243-468D-891A-A002B543719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06272" y="4284629"/>
                      <a:ext cx="41197" cy="41197"/>
                    </a:xfrm>
                    <a:custGeom>
                      <a:avLst/>
                      <a:gdLst>
                        <a:gd name="T0" fmla="*/ 20 w 20"/>
                        <a:gd name="T1" fmla="*/ 10 h 20"/>
                        <a:gd name="T2" fmla="*/ 20 w 20"/>
                        <a:gd name="T3" fmla="*/ 9 h 20"/>
                        <a:gd name="T4" fmla="*/ 19 w 20"/>
                        <a:gd name="T5" fmla="*/ 8 h 20"/>
                        <a:gd name="T6" fmla="*/ 19 w 20"/>
                        <a:gd name="T7" fmla="*/ 6 h 20"/>
                        <a:gd name="T8" fmla="*/ 19 w 20"/>
                        <a:gd name="T9" fmla="*/ 5 h 20"/>
                        <a:gd name="T10" fmla="*/ 18 w 20"/>
                        <a:gd name="T11" fmla="*/ 4 h 20"/>
                        <a:gd name="T12" fmla="*/ 17 w 20"/>
                        <a:gd name="T13" fmla="*/ 3 h 20"/>
                        <a:gd name="T14" fmla="*/ 16 w 20"/>
                        <a:gd name="T15" fmla="*/ 2 h 20"/>
                        <a:gd name="T16" fmla="*/ 15 w 20"/>
                        <a:gd name="T17" fmla="*/ 2 h 20"/>
                        <a:gd name="T18" fmla="*/ 14 w 20"/>
                        <a:gd name="T19" fmla="*/ 1 h 20"/>
                        <a:gd name="T20" fmla="*/ 13 w 20"/>
                        <a:gd name="T21" fmla="*/ 1 h 20"/>
                        <a:gd name="T22" fmla="*/ 11 w 20"/>
                        <a:gd name="T23" fmla="*/ 0 h 20"/>
                        <a:gd name="T24" fmla="*/ 10 w 20"/>
                        <a:gd name="T25" fmla="*/ 0 h 20"/>
                        <a:gd name="T26" fmla="*/ 9 w 20"/>
                        <a:gd name="T27" fmla="*/ 0 h 20"/>
                        <a:gd name="T28" fmla="*/ 8 w 20"/>
                        <a:gd name="T29" fmla="*/ 1 h 20"/>
                        <a:gd name="T30" fmla="*/ 6 w 20"/>
                        <a:gd name="T31" fmla="*/ 1 h 20"/>
                        <a:gd name="T32" fmla="*/ 5 w 20"/>
                        <a:gd name="T33" fmla="*/ 2 h 20"/>
                        <a:gd name="T34" fmla="*/ 4 w 20"/>
                        <a:gd name="T35" fmla="*/ 2 h 20"/>
                        <a:gd name="T36" fmla="*/ 3 w 20"/>
                        <a:gd name="T37" fmla="*/ 3 h 20"/>
                        <a:gd name="T38" fmla="*/ 2 w 20"/>
                        <a:gd name="T39" fmla="*/ 4 h 20"/>
                        <a:gd name="T40" fmla="*/ 2 w 20"/>
                        <a:gd name="T41" fmla="*/ 5 h 20"/>
                        <a:gd name="T42" fmla="*/ 1 w 20"/>
                        <a:gd name="T43" fmla="*/ 6 h 20"/>
                        <a:gd name="T44" fmla="*/ 1 w 20"/>
                        <a:gd name="T45" fmla="*/ 8 h 20"/>
                        <a:gd name="T46" fmla="*/ 0 w 20"/>
                        <a:gd name="T47" fmla="*/ 9 h 20"/>
                        <a:gd name="T48" fmla="*/ 0 w 20"/>
                        <a:gd name="T49" fmla="*/ 10 h 20"/>
                        <a:gd name="T50" fmla="*/ 0 w 20"/>
                        <a:gd name="T51" fmla="*/ 11 h 20"/>
                        <a:gd name="T52" fmla="*/ 1 w 20"/>
                        <a:gd name="T53" fmla="*/ 13 h 20"/>
                        <a:gd name="T54" fmla="*/ 1 w 20"/>
                        <a:gd name="T55" fmla="*/ 14 h 20"/>
                        <a:gd name="T56" fmla="*/ 2 w 20"/>
                        <a:gd name="T57" fmla="*/ 15 h 20"/>
                        <a:gd name="T58" fmla="*/ 2 w 20"/>
                        <a:gd name="T59" fmla="*/ 16 h 20"/>
                        <a:gd name="T60" fmla="*/ 3 w 20"/>
                        <a:gd name="T61" fmla="*/ 17 h 20"/>
                        <a:gd name="T62" fmla="*/ 4 w 20"/>
                        <a:gd name="T63" fmla="*/ 18 h 20"/>
                        <a:gd name="T64" fmla="*/ 5 w 20"/>
                        <a:gd name="T65" fmla="*/ 19 h 20"/>
                        <a:gd name="T66" fmla="*/ 6 w 20"/>
                        <a:gd name="T67" fmla="*/ 19 h 20"/>
                        <a:gd name="T68" fmla="*/ 8 w 20"/>
                        <a:gd name="T69" fmla="*/ 20 h 20"/>
                        <a:gd name="T70" fmla="*/ 9 w 20"/>
                        <a:gd name="T71" fmla="*/ 20 h 20"/>
                        <a:gd name="T72" fmla="*/ 10 w 20"/>
                        <a:gd name="T73" fmla="*/ 20 h 20"/>
                        <a:gd name="T74" fmla="*/ 11 w 20"/>
                        <a:gd name="T75" fmla="*/ 20 h 20"/>
                        <a:gd name="T76" fmla="*/ 13 w 20"/>
                        <a:gd name="T77" fmla="*/ 20 h 20"/>
                        <a:gd name="T78" fmla="*/ 14 w 20"/>
                        <a:gd name="T79" fmla="*/ 19 h 20"/>
                        <a:gd name="T80" fmla="*/ 15 w 20"/>
                        <a:gd name="T81" fmla="*/ 19 h 20"/>
                        <a:gd name="T82" fmla="*/ 16 w 20"/>
                        <a:gd name="T83" fmla="*/ 18 h 20"/>
                        <a:gd name="T84" fmla="*/ 17 w 20"/>
                        <a:gd name="T85" fmla="*/ 17 h 20"/>
                        <a:gd name="T86" fmla="*/ 18 w 20"/>
                        <a:gd name="T87" fmla="*/ 16 h 20"/>
                        <a:gd name="T88" fmla="*/ 19 w 20"/>
                        <a:gd name="T89" fmla="*/ 15 h 20"/>
                        <a:gd name="T90" fmla="*/ 19 w 20"/>
                        <a:gd name="T91" fmla="*/ 14 h 20"/>
                        <a:gd name="T92" fmla="*/ 19 w 20"/>
                        <a:gd name="T93" fmla="*/ 13 h 20"/>
                        <a:gd name="T94" fmla="*/ 20 w 20"/>
                        <a:gd name="T95" fmla="*/ 11 h 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</a:cxnLst>
                      <a:rect l="0" t="0" r="r" b="b"/>
                      <a:pathLst>
                        <a:path w="20" h="20">
                          <a:moveTo>
                            <a:pt x="20" y="11"/>
                          </a:moveTo>
                          <a:lnTo>
                            <a:pt x="20" y="10"/>
                          </a:lnTo>
                          <a:lnTo>
                            <a:pt x="20" y="9"/>
                          </a:lnTo>
                          <a:lnTo>
                            <a:pt x="20" y="9"/>
                          </a:lnTo>
                          <a:lnTo>
                            <a:pt x="20" y="8"/>
                          </a:lnTo>
                          <a:lnTo>
                            <a:pt x="19" y="8"/>
                          </a:lnTo>
                          <a:lnTo>
                            <a:pt x="19" y="7"/>
                          </a:lnTo>
                          <a:lnTo>
                            <a:pt x="19" y="6"/>
                          </a:lnTo>
                          <a:lnTo>
                            <a:pt x="19" y="6"/>
                          </a:lnTo>
                          <a:lnTo>
                            <a:pt x="19" y="5"/>
                          </a:lnTo>
                          <a:lnTo>
                            <a:pt x="18" y="5"/>
                          </a:lnTo>
                          <a:lnTo>
                            <a:pt x="18" y="4"/>
                          </a:lnTo>
                          <a:lnTo>
                            <a:pt x="17" y="4"/>
                          </a:lnTo>
                          <a:lnTo>
                            <a:pt x="17" y="3"/>
                          </a:lnTo>
                          <a:lnTo>
                            <a:pt x="17" y="3"/>
                          </a:lnTo>
                          <a:lnTo>
                            <a:pt x="16" y="2"/>
                          </a:lnTo>
                          <a:lnTo>
                            <a:pt x="16" y="2"/>
                          </a:lnTo>
                          <a:lnTo>
                            <a:pt x="15" y="2"/>
                          </a:lnTo>
                          <a:lnTo>
                            <a:pt x="14" y="1"/>
                          </a:lnTo>
                          <a:lnTo>
                            <a:pt x="14" y="1"/>
                          </a:lnTo>
                          <a:lnTo>
                            <a:pt x="13" y="1"/>
                          </a:lnTo>
                          <a:lnTo>
                            <a:pt x="13" y="1"/>
                          </a:lnTo>
                          <a:lnTo>
                            <a:pt x="12" y="1"/>
                          </a:lnTo>
                          <a:lnTo>
                            <a:pt x="11" y="0"/>
                          </a:lnTo>
                          <a:lnTo>
                            <a:pt x="11" y="0"/>
                          </a:lnTo>
                          <a:lnTo>
                            <a:pt x="10" y="0"/>
                          </a:lnTo>
                          <a:lnTo>
                            <a:pt x="10" y="0"/>
                          </a:lnTo>
                          <a:lnTo>
                            <a:pt x="9" y="0"/>
                          </a:lnTo>
                          <a:lnTo>
                            <a:pt x="8" y="1"/>
                          </a:lnTo>
                          <a:lnTo>
                            <a:pt x="8" y="1"/>
                          </a:lnTo>
                          <a:lnTo>
                            <a:pt x="7" y="1"/>
                          </a:lnTo>
                          <a:lnTo>
                            <a:pt x="6" y="1"/>
                          </a:lnTo>
                          <a:lnTo>
                            <a:pt x="6" y="1"/>
                          </a:lnTo>
                          <a:lnTo>
                            <a:pt x="5" y="2"/>
                          </a:lnTo>
                          <a:lnTo>
                            <a:pt x="5" y="2"/>
                          </a:lnTo>
                          <a:lnTo>
                            <a:pt x="4" y="2"/>
                          </a:lnTo>
                          <a:lnTo>
                            <a:pt x="4" y="3"/>
                          </a:lnTo>
                          <a:lnTo>
                            <a:pt x="3" y="3"/>
                          </a:lnTo>
                          <a:lnTo>
                            <a:pt x="3" y="4"/>
                          </a:lnTo>
                          <a:lnTo>
                            <a:pt x="2" y="4"/>
                          </a:lnTo>
                          <a:lnTo>
                            <a:pt x="2" y="5"/>
                          </a:lnTo>
                          <a:lnTo>
                            <a:pt x="2" y="5"/>
                          </a:lnTo>
                          <a:lnTo>
                            <a:pt x="1" y="6"/>
                          </a:lnTo>
                          <a:lnTo>
                            <a:pt x="1" y="6"/>
                          </a:lnTo>
                          <a:lnTo>
                            <a:pt x="1" y="7"/>
                          </a:lnTo>
                          <a:lnTo>
                            <a:pt x="1" y="8"/>
                          </a:lnTo>
                          <a:lnTo>
                            <a:pt x="1" y="8"/>
                          </a:lnTo>
                          <a:lnTo>
                            <a:pt x="0" y="9"/>
                          </a:lnTo>
                          <a:lnTo>
                            <a:pt x="0" y="9"/>
                          </a:lnTo>
                          <a:lnTo>
                            <a:pt x="0" y="10"/>
                          </a:lnTo>
                          <a:lnTo>
                            <a:pt x="0" y="11"/>
                          </a:lnTo>
                          <a:lnTo>
                            <a:pt x="0" y="11"/>
                          </a:lnTo>
                          <a:lnTo>
                            <a:pt x="1" y="12"/>
                          </a:lnTo>
                          <a:lnTo>
                            <a:pt x="1" y="13"/>
                          </a:lnTo>
                          <a:lnTo>
                            <a:pt x="1" y="13"/>
                          </a:lnTo>
                          <a:lnTo>
                            <a:pt x="1" y="14"/>
                          </a:lnTo>
                          <a:lnTo>
                            <a:pt x="1" y="14"/>
                          </a:lnTo>
                          <a:lnTo>
                            <a:pt x="2" y="15"/>
                          </a:lnTo>
                          <a:lnTo>
                            <a:pt x="2" y="16"/>
                          </a:lnTo>
                          <a:lnTo>
                            <a:pt x="2" y="16"/>
                          </a:lnTo>
                          <a:lnTo>
                            <a:pt x="3" y="17"/>
                          </a:lnTo>
                          <a:lnTo>
                            <a:pt x="3" y="17"/>
                          </a:lnTo>
                          <a:lnTo>
                            <a:pt x="4" y="17"/>
                          </a:lnTo>
                          <a:lnTo>
                            <a:pt x="4" y="18"/>
                          </a:lnTo>
                          <a:lnTo>
                            <a:pt x="5" y="18"/>
                          </a:lnTo>
                          <a:lnTo>
                            <a:pt x="5" y="19"/>
                          </a:lnTo>
                          <a:lnTo>
                            <a:pt x="6" y="19"/>
                          </a:lnTo>
                          <a:lnTo>
                            <a:pt x="6" y="19"/>
                          </a:lnTo>
                          <a:lnTo>
                            <a:pt x="7" y="19"/>
                          </a:lnTo>
                          <a:lnTo>
                            <a:pt x="8" y="20"/>
                          </a:lnTo>
                          <a:lnTo>
                            <a:pt x="8" y="20"/>
                          </a:lnTo>
                          <a:lnTo>
                            <a:pt x="9" y="20"/>
                          </a:lnTo>
                          <a:lnTo>
                            <a:pt x="10" y="20"/>
                          </a:lnTo>
                          <a:lnTo>
                            <a:pt x="10" y="20"/>
                          </a:lnTo>
                          <a:lnTo>
                            <a:pt x="11" y="20"/>
                          </a:lnTo>
                          <a:lnTo>
                            <a:pt x="11" y="20"/>
                          </a:lnTo>
                          <a:lnTo>
                            <a:pt x="12" y="20"/>
                          </a:lnTo>
                          <a:lnTo>
                            <a:pt x="13" y="20"/>
                          </a:lnTo>
                          <a:lnTo>
                            <a:pt x="13" y="19"/>
                          </a:lnTo>
                          <a:lnTo>
                            <a:pt x="14" y="19"/>
                          </a:lnTo>
                          <a:lnTo>
                            <a:pt x="14" y="19"/>
                          </a:lnTo>
                          <a:lnTo>
                            <a:pt x="15" y="19"/>
                          </a:lnTo>
                          <a:lnTo>
                            <a:pt x="16" y="18"/>
                          </a:lnTo>
                          <a:lnTo>
                            <a:pt x="16" y="18"/>
                          </a:lnTo>
                          <a:lnTo>
                            <a:pt x="17" y="17"/>
                          </a:lnTo>
                          <a:lnTo>
                            <a:pt x="17" y="17"/>
                          </a:lnTo>
                          <a:lnTo>
                            <a:pt x="17" y="17"/>
                          </a:lnTo>
                          <a:lnTo>
                            <a:pt x="18" y="16"/>
                          </a:lnTo>
                          <a:lnTo>
                            <a:pt x="18" y="16"/>
                          </a:lnTo>
                          <a:lnTo>
                            <a:pt x="19" y="15"/>
                          </a:lnTo>
                          <a:lnTo>
                            <a:pt x="19" y="14"/>
                          </a:lnTo>
                          <a:lnTo>
                            <a:pt x="19" y="14"/>
                          </a:lnTo>
                          <a:lnTo>
                            <a:pt x="19" y="13"/>
                          </a:lnTo>
                          <a:lnTo>
                            <a:pt x="19" y="13"/>
                          </a:lnTo>
                          <a:lnTo>
                            <a:pt x="20" y="12"/>
                          </a:lnTo>
                          <a:lnTo>
                            <a:pt x="20" y="1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119" name="Rectangle 126">
                      <a:extLst>
                        <a:ext uri="{FF2B5EF4-FFF2-40B4-BE49-F238E27FC236}">
                          <a16:creationId xmlns:a16="http://schemas.microsoft.com/office/drawing/2014/main" id="{5898D9F4-BFF6-453C-BA13-731FC4FBC74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5136" y="4007800"/>
                      <a:ext cx="352870" cy="15498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1400" dirty="0">
                          <a:solidFill>
                            <a:srgbClr val="0000FF"/>
                          </a:solidFill>
                          <a:latin typeface="+mj-lt"/>
                        </a:rPr>
                        <a:t> +1.75’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p:txBody>
                </p:sp>
              </p:grpSp>
            </p:grpSp>
          </p:grpSp>
        </p:grpSp>
        <p:sp>
          <p:nvSpPr>
            <p:cNvPr id="67" name="Rectangle 125">
              <a:extLst>
                <a:ext uri="{FF2B5EF4-FFF2-40B4-BE49-F238E27FC236}">
                  <a16:creationId xmlns:a16="http://schemas.microsoft.com/office/drawing/2014/main" id="{0E7339C4-221D-4A1B-8636-D0E6B061F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2946" y="2647130"/>
              <a:ext cx="6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80395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F18324-5F83-4238-BEF6-7CD0351A9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F. Linear/Non-Linear; 1. Vertical</a:t>
            </a:r>
          </a:p>
          <a:p>
            <a:pPr lvl="1"/>
            <a:r>
              <a:rPr lang="en-US" dirty="0"/>
              <a:t>To minimize </a:t>
            </a:r>
            <a:r>
              <a:rPr lang="el-GR" dirty="0"/>
              <a:t>Σ</a:t>
            </a:r>
            <a:r>
              <a:rPr lang="en-US" dirty="0"/>
              <a:t>(v</a:t>
            </a:r>
            <a:r>
              <a:rPr lang="en-US" baseline="30000" dirty="0"/>
              <a:t>2</a:t>
            </a:r>
            <a:r>
              <a:rPr lang="en-US" dirty="0"/>
              <a:t>), an equation including a residual must be created for each measurement.</a:t>
            </a:r>
          </a:p>
        </p:txBody>
      </p:sp>
      <p:graphicFrame>
        <p:nvGraphicFramePr>
          <p:cNvPr id="94" name="Object 93">
            <a:extLst>
              <a:ext uri="{FF2B5EF4-FFF2-40B4-BE49-F238E27FC236}">
                <a16:creationId xmlns:a16="http://schemas.microsoft.com/office/drawing/2014/main" id="{3066593C-3364-40BF-B70D-EA3791D4B3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170448"/>
              </p:ext>
            </p:extLst>
          </p:nvPr>
        </p:nvGraphicFramePr>
        <p:xfrm>
          <a:off x="1933021" y="4554538"/>
          <a:ext cx="2200275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0" name="Equation" r:id="rId4" imgW="34747200" imgH="19202400" progId="Equation.DSMT4">
                  <p:embed/>
                </p:oleObj>
              </mc:Choice>
              <mc:Fallback>
                <p:oleObj name="Equation" r:id="rId4" imgW="34747200" imgH="192024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021" y="4554538"/>
                        <a:ext cx="2200275" cy="121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" name="TextBox 96">
            <a:extLst>
              <a:ext uri="{FF2B5EF4-FFF2-40B4-BE49-F238E27FC236}">
                <a16:creationId xmlns:a16="http://schemas.microsoft.com/office/drawing/2014/main" id="{A08C6959-A793-4249-BEC7-32593D78B5B3}"/>
              </a:ext>
            </a:extLst>
          </p:cNvPr>
          <p:cNvSpPr txBox="1"/>
          <p:nvPr/>
        </p:nvSpPr>
        <p:spPr>
          <a:xfrm>
            <a:off x="932058" y="4204545"/>
            <a:ext cx="837089" cy="15499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i="1" dirty="0">
                <a:latin typeface="+mj-lt"/>
              </a:rPr>
              <a:t>Line</a:t>
            </a:r>
          </a:p>
          <a:p>
            <a:pPr algn="ctr">
              <a:lnSpc>
                <a:spcPct val="120000"/>
              </a:lnSpc>
            </a:pPr>
            <a:r>
              <a:rPr lang="en-US" sz="1600" dirty="0">
                <a:latin typeface="+mj-lt"/>
              </a:rPr>
              <a:t>BMA-Q:</a:t>
            </a:r>
          </a:p>
          <a:p>
            <a:pPr algn="ctr">
              <a:lnSpc>
                <a:spcPct val="120000"/>
              </a:lnSpc>
            </a:pPr>
            <a:r>
              <a:rPr lang="en-US" sz="1600" dirty="0">
                <a:latin typeface="+mj-lt"/>
              </a:rPr>
              <a:t>Q-T:</a:t>
            </a:r>
          </a:p>
          <a:p>
            <a:pPr algn="ctr">
              <a:lnSpc>
                <a:spcPct val="120000"/>
              </a:lnSpc>
            </a:pPr>
            <a:r>
              <a:rPr lang="en-US" sz="1600" dirty="0">
                <a:latin typeface="+mj-lt"/>
              </a:rPr>
              <a:t>T-BMD:</a:t>
            </a:r>
          </a:p>
          <a:p>
            <a:pPr algn="ctr">
              <a:lnSpc>
                <a:spcPct val="120000"/>
              </a:lnSpc>
            </a:pPr>
            <a:r>
              <a:rPr lang="en-US" sz="1600" dirty="0">
                <a:latin typeface="+mj-lt"/>
              </a:rPr>
              <a:t>BMD-Q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51027" y="3820557"/>
            <a:ext cx="4361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Rearrange the equations in terms of their residuals</a:t>
            </a:r>
          </a:p>
        </p:txBody>
      </p:sp>
      <p:graphicFrame>
        <p:nvGraphicFramePr>
          <p:cNvPr id="10342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9825196"/>
              </p:ext>
            </p:extLst>
          </p:nvPr>
        </p:nvGraphicFramePr>
        <p:xfrm>
          <a:off x="4548648" y="4554538"/>
          <a:ext cx="1949450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1" name="Equation" r:id="rId6" imgW="1282680" imgH="799920" progId="Equation.DSMT4">
                  <p:embed/>
                </p:oleObj>
              </mc:Choice>
              <mc:Fallback>
                <p:oleObj name="Equation" r:id="rId6" imgW="1282680" imgH="79992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8648" y="4554538"/>
                        <a:ext cx="1949450" cy="121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" name="Group 95">
            <a:extLst>
              <a:ext uri="{FF2B5EF4-FFF2-40B4-BE49-F238E27FC236}">
                <a16:creationId xmlns:a16="http://schemas.microsoft.com/office/drawing/2014/main" id="{9B717A3D-B818-49BD-A120-BC793DE8A844}"/>
              </a:ext>
            </a:extLst>
          </p:cNvPr>
          <p:cNvGrpSpPr/>
          <p:nvPr/>
        </p:nvGrpSpPr>
        <p:grpSpPr>
          <a:xfrm>
            <a:off x="506205" y="1913814"/>
            <a:ext cx="4633750" cy="1808197"/>
            <a:chOff x="827218" y="1553891"/>
            <a:chExt cx="4633750" cy="1808197"/>
          </a:xfrm>
        </p:grpSpPr>
        <p:grpSp>
          <p:nvGrpSpPr>
            <p:cNvPr id="55" name="Group 49">
              <a:extLst>
                <a:ext uri="{FF2B5EF4-FFF2-40B4-BE49-F238E27FC236}">
                  <a16:creationId xmlns:a16="http://schemas.microsoft.com/office/drawing/2014/main" id="{8FAE714B-4740-4A92-BF2E-FF7022D631E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27218" y="1553891"/>
              <a:ext cx="4633750" cy="1808197"/>
              <a:chOff x="732625" y="5192035"/>
              <a:chExt cx="3333430" cy="1300782"/>
            </a:xfrm>
          </p:grpSpPr>
          <p:grpSp>
            <p:nvGrpSpPr>
              <p:cNvPr id="67" name="Group 50">
                <a:extLst>
                  <a:ext uri="{FF2B5EF4-FFF2-40B4-BE49-F238E27FC236}">
                    <a16:creationId xmlns:a16="http://schemas.microsoft.com/office/drawing/2014/main" id="{9ABD6D09-E1E5-4804-BF9A-8E056CD49182}"/>
                  </a:ext>
                </a:extLst>
              </p:cNvPr>
              <p:cNvGrpSpPr/>
              <p:nvPr/>
            </p:nvGrpSpPr>
            <p:grpSpPr>
              <a:xfrm>
                <a:off x="1159407" y="5612242"/>
                <a:ext cx="1539128" cy="436291"/>
                <a:chOff x="1194043" y="3641433"/>
                <a:chExt cx="1539128" cy="436291"/>
              </a:xfrm>
            </p:grpSpPr>
            <p:sp>
              <p:nvSpPr>
                <p:cNvPr id="126" name="Line 78">
                  <a:extLst>
                    <a:ext uri="{FF2B5EF4-FFF2-40B4-BE49-F238E27FC236}">
                      <a16:creationId xmlns:a16="http://schemas.microsoft.com/office/drawing/2014/main" id="{8DBC94EC-38EF-4145-AD0E-F75ED690BE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94043" y="3641433"/>
                  <a:ext cx="1534581" cy="422266"/>
                </a:xfrm>
                <a:prstGeom prst="line">
                  <a:avLst/>
                </a:pr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latin typeface="+mj-lt"/>
                  </a:endParaRPr>
                </a:p>
              </p:txBody>
            </p:sp>
            <p:grpSp>
              <p:nvGrpSpPr>
                <p:cNvPr id="127" name="Group 65">
                  <a:extLst>
                    <a:ext uri="{FF2B5EF4-FFF2-40B4-BE49-F238E27FC236}">
                      <a16:creationId xmlns:a16="http://schemas.microsoft.com/office/drawing/2014/main" id="{0CF79208-855A-44B3-8265-E869CCAEA06A}"/>
                    </a:ext>
                  </a:extLst>
                </p:cNvPr>
                <p:cNvGrpSpPr/>
                <p:nvPr/>
              </p:nvGrpSpPr>
              <p:grpSpPr>
                <a:xfrm>
                  <a:off x="2673435" y="4026227"/>
                  <a:ext cx="59736" cy="51497"/>
                  <a:chOff x="1971676" y="5583414"/>
                  <a:chExt cx="46038" cy="39688"/>
                </a:xfrm>
              </p:grpSpPr>
              <p:sp>
                <p:nvSpPr>
                  <p:cNvPr id="129" name="Line 104">
                    <a:extLst>
                      <a:ext uri="{FF2B5EF4-FFF2-40B4-BE49-F238E27FC236}">
                        <a16:creationId xmlns:a16="http://schemas.microsoft.com/office/drawing/2014/main" id="{24B5BB1A-F25B-474C-B46A-D1E2FEDE794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1676" y="5613577"/>
                    <a:ext cx="46038" cy="9525"/>
                  </a:xfrm>
                  <a:prstGeom prst="line">
                    <a:avLst/>
                  </a:prstGeom>
                  <a:noFill/>
                  <a:ln w="317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latin typeface="+mj-lt"/>
                    </a:endParaRPr>
                  </a:p>
                </p:txBody>
              </p:sp>
              <p:sp>
                <p:nvSpPr>
                  <p:cNvPr id="130" name="Line 105">
                    <a:extLst>
                      <a:ext uri="{FF2B5EF4-FFF2-40B4-BE49-F238E27FC236}">
                        <a16:creationId xmlns:a16="http://schemas.microsoft.com/office/drawing/2014/main" id="{C7F97F2C-2E85-460F-9136-F2B229A86D9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82788" y="5583414"/>
                    <a:ext cx="34925" cy="30162"/>
                  </a:xfrm>
                  <a:prstGeom prst="line">
                    <a:avLst/>
                  </a:prstGeom>
                  <a:noFill/>
                  <a:ln w="317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latin typeface="+mj-lt"/>
                    </a:endParaRPr>
                  </a:p>
                </p:txBody>
              </p:sp>
              <p:sp>
                <p:nvSpPr>
                  <p:cNvPr id="131" name="Line 106">
                    <a:extLst>
                      <a:ext uri="{FF2B5EF4-FFF2-40B4-BE49-F238E27FC236}">
                        <a16:creationId xmlns:a16="http://schemas.microsoft.com/office/drawing/2014/main" id="{CA313055-20C9-4483-A5F6-ABBDF9704F7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82788" y="5583414"/>
                    <a:ext cx="34925" cy="30162"/>
                  </a:xfrm>
                  <a:prstGeom prst="line">
                    <a:avLst/>
                  </a:prstGeom>
                  <a:noFill/>
                  <a:ln w="317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latin typeface="+mj-lt"/>
                    </a:endParaRPr>
                  </a:p>
                </p:txBody>
              </p:sp>
            </p:grpSp>
            <p:sp>
              <p:nvSpPr>
                <p:cNvPr id="128" name="Rectangle 125">
                  <a:extLst>
                    <a:ext uri="{FF2B5EF4-FFF2-40B4-BE49-F238E27FC236}">
                      <a16:creationId xmlns:a16="http://schemas.microsoft.com/office/drawing/2014/main" id="{9420BA15-38D2-48B6-9C40-062ACA82F8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65940" y="3656661"/>
                  <a:ext cx="298671" cy="1549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en-US" sz="1400" dirty="0">
                      <a:solidFill>
                        <a:srgbClr val="FF0000"/>
                      </a:solidFill>
                      <a:latin typeface="+mj-lt"/>
                    </a:rPr>
                    <a:t>-8.66’</a:t>
                  </a:r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j-lt"/>
                  </a:endParaRPr>
                </a:p>
              </p:txBody>
            </p:sp>
          </p:grpSp>
          <p:grpSp>
            <p:nvGrpSpPr>
              <p:cNvPr id="69" name="Group 51">
                <a:extLst>
                  <a:ext uri="{FF2B5EF4-FFF2-40B4-BE49-F238E27FC236}">
                    <a16:creationId xmlns:a16="http://schemas.microsoft.com/office/drawing/2014/main" id="{5FC20019-94CB-433D-A0EB-85D6D20B85CE}"/>
                  </a:ext>
                </a:extLst>
              </p:cNvPr>
              <p:cNvGrpSpPr/>
              <p:nvPr/>
            </p:nvGrpSpPr>
            <p:grpSpPr>
              <a:xfrm>
                <a:off x="732625" y="5192035"/>
                <a:ext cx="3333430" cy="1300782"/>
                <a:chOff x="732625" y="5192035"/>
                <a:chExt cx="3333430" cy="1300782"/>
              </a:xfrm>
            </p:grpSpPr>
            <p:sp>
              <p:nvSpPr>
                <p:cNvPr id="70" name="Rectangle 126">
                  <a:extLst>
                    <a:ext uri="{FF2B5EF4-FFF2-40B4-BE49-F238E27FC236}">
                      <a16:creationId xmlns:a16="http://schemas.microsoft.com/office/drawing/2014/main" id="{F6BBB62B-8691-49F4-8270-025F351EBD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95247" y="6245309"/>
                  <a:ext cx="352870" cy="1549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en-US" sz="1400" dirty="0">
                      <a:solidFill>
                        <a:srgbClr val="0000FF"/>
                      </a:solidFill>
                      <a:latin typeface="+mj-lt"/>
                    </a:rPr>
                    <a:t> +6.89’</a:t>
                  </a:r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87" name="Rectangle 128">
                  <a:extLst>
                    <a:ext uri="{FF2B5EF4-FFF2-40B4-BE49-F238E27FC236}">
                      <a16:creationId xmlns:a16="http://schemas.microsoft.com/office/drawing/2014/main" id="{9B2330CA-14AC-458C-8EA7-E4B7F5788D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84229" y="5628721"/>
                  <a:ext cx="324041" cy="1549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en-US" sz="1400" dirty="0">
                      <a:solidFill>
                        <a:srgbClr val="0000FF"/>
                      </a:solidFill>
                      <a:latin typeface="+mj-lt"/>
                    </a:rPr>
                    <a:t>+8.91’</a:t>
                  </a:r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grpSp>
              <p:nvGrpSpPr>
                <p:cNvPr id="92" name="Group 54">
                  <a:extLst>
                    <a:ext uri="{FF2B5EF4-FFF2-40B4-BE49-F238E27FC236}">
                      <a16:creationId xmlns:a16="http://schemas.microsoft.com/office/drawing/2014/main" id="{01D8181A-9F32-4BB8-8E5B-B35325C32656}"/>
                    </a:ext>
                  </a:extLst>
                </p:cNvPr>
                <p:cNvGrpSpPr/>
                <p:nvPr/>
              </p:nvGrpSpPr>
              <p:grpSpPr>
                <a:xfrm>
                  <a:off x="732625" y="5192035"/>
                  <a:ext cx="3333430" cy="1300782"/>
                  <a:chOff x="767261" y="3221226"/>
                  <a:chExt cx="3333430" cy="1300782"/>
                </a:xfrm>
              </p:grpSpPr>
              <p:sp>
                <p:nvSpPr>
                  <p:cNvPr id="95" name="Rectangle 141">
                    <a:extLst>
                      <a:ext uri="{FF2B5EF4-FFF2-40B4-BE49-F238E27FC236}">
                        <a16:creationId xmlns:a16="http://schemas.microsoft.com/office/drawing/2014/main" id="{F15B965B-D84E-42FE-B6A2-F44999EF1B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06272" y="4367022"/>
                    <a:ext cx="62271" cy="1549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en-US" sz="1400" dirty="0">
                        <a:solidFill>
                          <a:srgbClr val="000000"/>
                        </a:solidFill>
                        <a:latin typeface="+mj-lt"/>
                      </a:rPr>
                      <a:t>T</a:t>
                    </a:r>
                    <a:endParaRPr kumimoji="0" lang="en-US" altLang="en-US" sz="1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  <p:grpSp>
                <p:nvGrpSpPr>
                  <p:cNvPr id="96" name="Group 56">
                    <a:extLst>
                      <a:ext uri="{FF2B5EF4-FFF2-40B4-BE49-F238E27FC236}">
                        <a16:creationId xmlns:a16="http://schemas.microsoft.com/office/drawing/2014/main" id="{C682853B-4AE2-4CA2-A166-4681CB1D92EF}"/>
                      </a:ext>
                    </a:extLst>
                  </p:cNvPr>
                  <p:cNvGrpSpPr/>
                  <p:nvPr/>
                </p:nvGrpSpPr>
                <p:grpSpPr>
                  <a:xfrm>
                    <a:off x="767261" y="3221226"/>
                    <a:ext cx="3333430" cy="1104600"/>
                    <a:chOff x="767261" y="3221226"/>
                    <a:chExt cx="3333430" cy="1104600"/>
                  </a:xfrm>
                </p:grpSpPr>
                <p:sp>
                  <p:nvSpPr>
                    <p:cNvPr id="98" name="Line 79">
                      <a:extLst>
                        <a:ext uri="{FF2B5EF4-FFF2-40B4-BE49-F238E27FC236}">
                          <a16:creationId xmlns:a16="http://schemas.microsoft.com/office/drawing/2014/main" id="{F0965F99-83DC-422F-B16E-38819EF51A0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790418" y="3278901"/>
                      <a:ext cx="832175" cy="77038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99" name="Line 81">
                      <a:extLst>
                        <a:ext uri="{FF2B5EF4-FFF2-40B4-BE49-F238E27FC236}">
                          <a16:creationId xmlns:a16="http://schemas.microsoft.com/office/drawing/2014/main" id="{17F4D170-CDF1-404E-8AEF-EDCDFA15F7E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762871" y="4094597"/>
                      <a:ext cx="969873" cy="202223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100" name="Rectangle 82">
                      <a:extLst>
                        <a:ext uri="{FF2B5EF4-FFF2-40B4-BE49-F238E27FC236}">
                          <a16:creationId xmlns:a16="http://schemas.microsoft.com/office/drawing/2014/main" id="{2AE14274-D287-490F-B356-78A2EFA32A1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73445" y="3620835"/>
                      <a:ext cx="41197" cy="39136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101" name="Rectangle 83">
                      <a:extLst>
                        <a:ext uri="{FF2B5EF4-FFF2-40B4-BE49-F238E27FC236}">
                          <a16:creationId xmlns:a16="http://schemas.microsoft.com/office/drawing/2014/main" id="{0427C2A6-757D-4A6A-831F-9AEBEC4F146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73445" y="3620835"/>
                      <a:ext cx="41197" cy="39136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102" name="Rectangle 88">
                      <a:extLst>
                        <a:ext uri="{FF2B5EF4-FFF2-40B4-BE49-F238E27FC236}">
                          <a16:creationId xmlns:a16="http://schemas.microsoft.com/office/drawing/2014/main" id="{E56E30E4-8B84-40DB-ACF9-9A99742C7B6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1995" y="3258303"/>
                      <a:ext cx="41197" cy="41197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103" name="Rectangle 89">
                      <a:extLst>
                        <a:ext uri="{FF2B5EF4-FFF2-40B4-BE49-F238E27FC236}">
                          <a16:creationId xmlns:a16="http://schemas.microsoft.com/office/drawing/2014/main" id="{1468385F-8405-4D57-958B-03497F2F954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1995" y="3258303"/>
                      <a:ext cx="41197" cy="4119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104" name="Freeform 90">
                      <a:extLst>
                        <a:ext uri="{FF2B5EF4-FFF2-40B4-BE49-F238E27FC236}">
                          <a16:creationId xmlns:a16="http://schemas.microsoft.com/office/drawing/2014/main" id="{DB651214-7592-471C-B346-98DB3CD3035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43042" y="4053401"/>
                      <a:ext cx="41197" cy="41197"/>
                    </a:xfrm>
                    <a:custGeom>
                      <a:avLst/>
                      <a:gdLst>
                        <a:gd name="T0" fmla="*/ 20 w 20"/>
                        <a:gd name="T1" fmla="*/ 10 h 20"/>
                        <a:gd name="T2" fmla="*/ 20 w 20"/>
                        <a:gd name="T3" fmla="*/ 9 h 20"/>
                        <a:gd name="T4" fmla="*/ 19 w 20"/>
                        <a:gd name="T5" fmla="*/ 8 h 20"/>
                        <a:gd name="T6" fmla="*/ 19 w 20"/>
                        <a:gd name="T7" fmla="*/ 6 h 20"/>
                        <a:gd name="T8" fmla="*/ 19 w 20"/>
                        <a:gd name="T9" fmla="*/ 5 h 20"/>
                        <a:gd name="T10" fmla="*/ 18 w 20"/>
                        <a:gd name="T11" fmla="*/ 4 h 20"/>
                        <a:gd name="T12" fmla="*/ 17 w 20"/>
                        <a:gd name="T13" fmla="*/ 3 h 20"/>
                        <a:gd name="T14" fmla="*/ 16 w 20"/>
                        <a:gd name="T15" fmla="*/ 2 h 20"/>
                        <a:gd name="T16" fmla="*/ 15 w 20"/>
                        <a:gd name="T17" fmla="*/ 2 h 20"/>
                        <a:gd name="T18" fmla="*/ 14 w 20"/>
                        <a:gd name="T19" fmla="*/ 1 h 20"/>
                        <a:gd name="T20" fmla="*/ 13 w 20"/>
                        <a:gd name="T21" fmla="*/ 1 h 20"/>
                        <a:gd name="T22" fmla="*/ 11 w 20"/>
                        <a:gd name="T23" fmla="*/ 0 h 20"/>
                        <a:gd name="T24" fmla="*/ 10 w 20"/>
                        <a:gd name="T25" fmla="*/ 0 h 20"/>
                        <a:gd name="T26" fmla="*/ 9 w 20"/>
                        <a:gd name="T27" fmla="*/ 0 h 20"/>
                        <a:gd name="T28" fmla="*/ 8 w 20"/>
                        <a:gd name="T29" fmla="*/ 1 h 20"/>
                        <a:gd name="T30" fmla="*/ 6 w 20"/>
                        <a:gd name="T31" fmla="*/ 1 h 20"/>
                        <a:gd name="T32" fmla="*/ 5 w 20"/>
                        <a:gd name="T33" fmla="*/ 2 h 20"/>
                        <a:gd name="T34" fmla="*/ 4 w 20"/>
                        <a:gd name="T35" fmla="*/ 2 h 20"/>
                        <a:gd name="T36" fmla="*/ 3 w 20"/>
                        <a:gd name="T37" fmla="*/ 3 h 20"/>
                        <a:gd name="T38" fmla="*/ 2 w 20"/>
                        <a:gd name="T39" fmla="*/ 4 h 20"/>
                        <a:gd name="T40" fmla="*/ 2 w 20"/>
                        <a:gd name="T41" fmla="*/ 5 h 20"/>
                        <a:gd name="T42" fmla="*/ 1 w 20"/>
                        <a:gd name="T43" fmla="*/ 6 h 20"/>
                        <a:gd name="T44" fmla="*/ 1 w 20"/>
                        <a:gd name="T45" fmla="*/ 8 h 20"/>
                        <a:gd name="T46" fmla="*/ 0 w 20"/>
                        <a:gd name="T47" fmla="*/ 9 h 20"/>
                        <a:gd name="T48" fmla="*/ 0 w 20"/>
                        <a:gd name="T49" fmla="*/ 10 h 20"/>
                        <a:gd name="T50" fmla="*/ 0 w 20"/>
                        <a:gd name="T51" fmla="*/ 11 h 20"/>
                        <a:gd name="T52" fmla="*/ 1 w 20"/>
                        <a:gd name="T53" fmla="*/ 13 h 20"/>
                        <a:gd name="T54" fmla="*/ 1 w 20"/>
                        <a:gd name="T55" fmla="*/ 14 h 20"/>
                        <a:gd name="T56" fmla="*/ 2 w 20"/>
                        <a:gd name="T57" fmla="*/ 15 h 20"/>
                        <a:gd name="T58" fmla="*/ 2 w 20"/>
                        <a:gd name="T59" fmla="*/ 16 h 20"/>
                        <a:gd name="T60" fmla="*/ 3 w 20"/>
                        <a:gd name="T61" fmla="*/ 17 h 20"/>
                        <a:gd name="T62" fmla="*/ 4 w 20"/>
                        <a:gd name="T63" fmla="*/ 18 h 20"/>
                        <a:gd name="T64" fmla="*/ 5 w 20"/>
                        <a:gd name="T65" fmla="*/ 19 h 20"/>
                        <a:gd name="T66" fmla="*/ 6 w 20"/>
                        <a:gd name="T67" fmla="*/ 19 h 20"/>
                        <a:gd name="T68" fmla="*/ 8 w 20"/>
                        <a:gd name="T69" fmla="*/ 20 h 20"/>
                        <a:gd name="T70" fmla="*/ 9 w 20"/>
                        <a:gd name="T71" fmla="*/ 20 h 20"/>
                        <a:gd name="T72" fmla="*/ 10 w 20"/>
                        <a:gd name="T73" fmla="*/ 20 h 20"/>
                        <a:gd name="T74" fmla="*/ 11 w 20"/>
                        <a:gd name="T75" fmla="*/ 20 h 20"/>
                        <a:gd name="T76" fmla="*/ 13 w 20"/>
                        <a:gd name="T77" fmla="*/ 20 h 20"/>
                        <a:gd name="T78" fmla="*/ 14 w 20"/>
                        <a:gd name="T79" fmla="*/ 19 h 20"/>
                        <a:gd name="T80" fmla="*/ 15 w 20"/>
                        <a:gd name="T81" fmla="*/ 19 h 20"/>
                        <a:gd name="T82" fmla="*/ 16 w 20"/>
                        <a:gd name="T83" fmla="*/ 18 h 20"/>
                        <a:gd name="T84" fmla="*/ 17 w 20"/>
                        <a:gd name="T85" fmla="*/ 17 h 20"/>
                        <a:gd name="T86" fmla="*/ 18 w 20"/>
                        <a:gd name="T87" fmla="*/ 16 h 20"/>
                        <a:gd name="T88" fmla="*/ 19 w 20"/>
                        <a:gd name="T89" fmla="*/ 15 h 20"/>
                        <a:gd name="T90" fmla="*/ 19 w 20"/>
                        <a:gd name="T91" fmla="*/ 14 h 20"/>
                        <a:gd name="T92" fmla="*/ 19 w 20"/>
                        <a:gd name="T93" fmla="*/ 13 h 20"/>
                        <a:gd name="T94" fmla="*/ 20 w 20"/>
                        <a:gd name="T95" fmla="*/ 11 h 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</a:cxnLst>
                      <a:rect l="0" t="0" r="r" b="b"/>
                      <a:pathLst>
                        <a:path w="20" h="20">
                          <a:moveTo>
                            <a:pt x="20" y="11"/>
                          </a:moveTo>
                          <a:lnTo>
                            <a:pt x="20" y="10"/>
                          </a:lnTo>
                          <a:lnTo>
                            <a:pt x="20" y="9"/>
                          </a:lnTo>
                          <a:lnTo>
                            <a:pt x="20" y="9"/>
                          </a:lnTo>
                          <a:lnTo>
                            <a:pt x="20" y="8"/>
                          </a:lnTo>
                          <a:lnTo>
                            <a:pt x="19" y="8"/>
                          </a:lnTo>
                          <a:lnTo>
                            <a:pt x="19" y="7"/>
                          </a:lnTo>
                          <a:lnTo>
                            <a:pt x="19" y="6"/>
                          </a:lnTo>
                          <a:lnTo>
                            <a:pt x="19" y="6"/>
                          </a:lnTo>
                          <a:lnTo>
                            <a:pt x="19" y="5"/>
                          </a:lnTo>
                          <a:lnTo>
                            <a:pt x="18" y="5"/>
                          </a:lnTo>
                          <a:lnTo>
                            <a:pt x="18" y="4"/>
                          </a:lnTo>
                          <a:lnTo>
                            <a:pt x="17" y="4"/>
                          </a:lnTo>
                          <a:lnTo>
                            <a:pt x="17" y="3"/>
                          </a:lnTo>
                          <a:lnTo>
                            <a:pt x="17" y="3"/>
                          </a:lnTo>
                          <a:lnTo>
                            <a:pt x="16" y="2"/>
                          </a:lnTo>
                          <a:lnTo>
                            <a:pt x="16" y="2"/>
                          </a:lnTo>
                          <a:lnTo>
                            <a:pt x="15" y="2"/>
                          </a:lnTo>
                          <a:lnTo>
                            <a:pt x="14" y="1"/>
                          </a:lnTo>
                          <a:lnTo>
                            <a:pt x="14" y="1"/>
                          </a:lnTo>
                          <a:lnTo>
                            <a:pt x="13" y="1"/>
                          </a:lnTo>
                          <a:lnTo>
                            <a:pt x="13" y="1"/>
                          </a:lnTo>
                          <a:lnTo>
                            <a:pt x="12" y="1"/>
                          </a:lnTo>
                          <a:lnTo>
                            <a:pt x="11" y="0"/>
                          </a:lnTo>
                          <a:lnTo>
                            <a:pt x="11" y="0"/>
                          </a:lnTo>
                          <a:lnTo>
                            <a:pt x="10" y="0"/>
                          </a:lnTo>
                          <a:lnTo>
                            <a:pt x="10" y="0"/>
                          </a:lnTo>
                          <a:lnTo>
                            <a:pt x="9" y="0"/>
                          </a:lnTo>
                          <a:lnTo>
                            <a:pt x="8" y="1"/>
                          </a:lnTo>
                          <a:lnTo>
                            <a:pt x="8" y="1"/>
                          </a:lnTo>
                          <a:lnTo>
                            <a:pt x="7" y="1"/>
                          </a:lnTo>
                          <a:lnTo>
                            <a:pt x="6" y="1"/>
                          </a:lnTo>
                          <a:lnTo>
                            <a:pt x="6" y="1"/>
                          </a:lnTo>
                          <a:lnTo>
                            <a:pt x="5" y="2"/>
                          </a:lnTo>
                          <a:lnTo>
                            <a:pt x="5" y="2"/>
                          </a:lnTo>
                          <a:lnTo>
                            <a:pt x="4" y="2"/>
                          </a:lnTo>
                          <a:lnTo>
                            <a:pt x="4" y="3"/>
                          </a:lnTo>
                          <a:lnTo>
                            <a:pt x="3" y="3"/>
                          </a:lnTo>
                          <a:lnTo>
                            <a:pt x="3" y="4"/>
                          </a:lnTo>
                          <a:lnTo>
                            <a:pt x="2" y="4"/>
                          </a:lnTo>
                          <a:lnTo>
                            <a:pt x="2" y="5"/>
                          </a:lnTo>
                          <a:lnTo>
                            <a:pt x="2" y="5"/>
                          </a:lnTo>
                          <a:lnTo>
                            <a:pt x="1" y="6"/>
                          </a:lnTo>
                          <a:lnTo>
                            <a:pt x="1" y="6"/>
                          </a:lnTo>
                          <a:lnTo>
                            <a:pt x="1" y="7"/>
                          </a:lnTo>
                          <a:lnTo>
                            <a:pt x="1" y="8"/>
                          </a:lnTo>
                          <a:lnTo>
                            <a:pt x="1" y="8"/>
                          </a:lnTo>
                          <a:lnTo>
                            <a:pt x="0" y="9"/>
                          </a:lnTo>
                          <a:lnTo>
                            <a:pt x="0" y="9"/>
                          </a:lnTo>
                          <a:lnTo>
                            <a:pt x="0" y="10"/>
                          </a:lnTo>
                          <a:lnTo>
                            <a:pt x="0" y="11"/>
                          </a:lnTo>
                          <a:lnTo>
                            <a:pt x="0" y="11"/>
                          </a:lnTo>
                          <a:lnTo>
                            <a:pt x="1" y="12"/>
                          </a:lnTo>
                          <a:lnTo>
                            <a:pt x="1" y="13"/>
                          </a:lnTo>
                          <a:lnTo>
                            <a:pt x="1" y="13"/>
                          </a:lnTo>
                          <a:lnTo>
                            <a:pt x="1" y="14"/>
                          </a:lnTo>
                          <a:lnTo>
                            <a:pt x="1" y="14"/>
                          </a:lnTo>
                          <a:lnTo>
                            <a:pt x="2" y="15"/>
                          </a:lnTo>
                          <a:lnTo>
                            <a:pt x="2" y="16"/>
                          </a:lnTo>
                          <a:lnTo>
                            <a:pt x="2" y="16"/>
                          </a:lnTo>
                          <a:lnTo>
                            <a:pt x="3" y="17"/>
                          </a:lnTo>
                          <a:lnTo>
                            <a:pt x="3" y="17"/>
                          </a:lnTo>
                          <a:lnTo>
                            <a:pt x="4" y="17"/>
                          </a:lnTo>
                          <a:lnTo>
                            <a:pt x="4" y="18"/>
                          </a:lnTo>
                          <a:lnTo>
                            <a:pt x="5" y="18"/>
                          </a:lnTo>
                          <a:lnTo>
                            <a:pt x="5" y="19"/>
                          </a:lnTo>
                          <a:lnTo>
                            <a:pt x="6" y="19"/>
                          </a:lnTo>
                          <a:lnTo>
                            <a:pt x="6" y="19"/>
                          </a:lnTo>
                          <a:lnTo>
                            <a:pt x="7" y="19"/>
                          </a:lnTo>
                          <a:lnTo>
                            <a:pt x="8" y="20"/>
                          </a:lnTo>
                          <a:lnTo>
                            <a:pt x="8" y="20"/>
                          </a:lnTo>
                          <a:lnTo>
                            <a:pt x="9" y="20"/>
                          </a:lnTo>
                          <a:lnTo>
                            <a:pt x="10" y="20"/>
                          </a:lnTo>
                          <a:lnTo>
                            <a:pt x="10" y="20"/>
                          </a:lnTo>
                          <a:lnTo>
                            <a:pt x="11" y="20"/>
                          </a:lnTo>
                          <a:lnTo>
                            <a:pt x="11" y="20"/>
                          </a:lnTo>
                          <a:lnTo>
                            <a:pt x="12" y="20"/>
                          </a:lnTo>
                          <a:lnTo>
                            <a:pt x="13" y="20"/>
                          </a:lnTo>
                          <a:lnTo>
                            <a:pt x="13" y="19"/>
                          </a:lnTo>
                          <a:lnTo>
                            <a:pt x="14" y="19"/>
                          </a:lnTo>
                          <a:lnTo>
                            <a:pt x="14" y="19"/>
                          </a:lnTo>
                          <a:lnTo>
                            <a:pt x="15" y="19"/>
                          </a:lnTo>
                          <a:lnTo>
                            <a:pt x="16" y="18"/>
                          </a:lnTo>
                          <a:lnTo>
                            <a:pt x="16" y="18"/>
                          </a:lnTo>
                          <a:lnTo>
                            <a:pt x="17" y="17"/>
                          </a:lnTo>
                          <a:lnTo>
                            <a:pt x="17" y="17"/>
                          </a:lnTo>
                          <a:lnTo>
                            <a:pt x="17" y="17"/>
                          </a:lnTo>
                          <a:lnTo>
                            <a:pt x="18" y="16"/>
                          </a:lnTo>
                          <a:lnTo>
                            <a:pt x="18" y="16"/>
                          </a:lnTo>
                          <a:lnTo>
                            <a:pt x="19" y="15"/>
                          </a:lnTo>
                          <a:lnTo>
                            <a:pt x="19" y="14"/>
                          </a:lnTo>
                          <a:lnTo>
                            <a:pt x="19" y="14"/>
                          </a:lnTo>
                          <a:lnTo>
                            <a:pt x="19" y="13"/>
                          </a:lnTo>
                          <a:lnTo>
                            <a:pt x="19" y="13"/>
                          </a:lnTo>
                          <a:lnTo>
                            <a:pt x="20" y="12"/>
                          </a:lnTo>
                          <a:lnTo>
                            <a:pt x="20" y="1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105" name="Freeform 91">
                      <a:extLst>
                        <a:ext uri="{FF2B5EF4-FFF2-40B4-BE49-F238E27FC236}">
                          <a16:creationId xmlns:a16="http://schemas.microsoft.com/office/drawing/2014/main" id="{B1B5AC26-6F78-49B1-9EC7-98F52C90FF7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43042" y="4053401"/>
                      <a:ext cx="41197" cy="41197"/>
                    </a:xfrm>
                    <a:custGeom>
                      <a:avLst/>
                      <a:gdLst>
                        <a:gd name="T0" fmla="*/ 153 w 153"/>
                        <a:gd name="T1" fmla="*/ 71 h 153"/>
                        <a:gd name="T2" fmla="*/ 151 w 153"/>
                        <a:gd name="T3" fmla="*/ 61 h 153"/>
                        <a:gd name="T4" fmla="*/ 149 w 153"/>
                        <a:gd name="T5" fmla="*/ 52 h 153"/>
                        <a:gd name="T6" fmla="*/ 145 w 153"/>
                        <a:gd name="T7" fmla="*/ 43 h 153"/>
                        <a:gd name="T8" fmla="*/ 140 w 153"/>
                        <a:gd name="T9" fmla="*/ 34 h 153"/>
                        <a:gd name="T10" fmla="*/ 134 w 153"/>
                        <a:gd name="T11" fmla="*/ 26 h 153"/>
                        <a:gd name="T12" fmla="*/ 127 w 153"/>
                        <a:gd name="T13" fmla="*/ 19 h 153"/>
                        <a:gd name="T14" fmla="*/ 119 w 153"/>
                        <a:gd name="T15" fmla="*/ 13 h 153"/>
                        <a:gd name="T16" fmla="*/ 110 w 153"/>
                        <a:gd name="T17" fmla="*/ 8 h 153"/>
                        <a:gd name="T18" fmla="*/ 101 w 153"/>
                        <a:gd name="T19" fmla="*/ 4 h 153"/>
                        <a:gd name="T20" fmla="*/ 91 w 153"/>
                        <a:gd name="T21" fmla="*/ 2 h 153"/>
                        <a:gd name="T22" fmla="*/ 82 w 153"/>
                        <a:gd name="T23" fmla="*/ 0 h 153"/>
                        <a:gd name="T24" fmla="*/ 72 w 153"/>
                        <a:gd name="T25" fmla="*/ 0 h 153"/>
                        <a:gd name="T26" fmla="*/ 62 w 153"/>
                        <a:gd name="T27" fmla="*/ 2 h 153"/>
                        <a:gd name="T28" fmla="*/ 52 w 153"/>
                        <a:gd name="T29" fmla="*/ 4 h 153"/>
                        <a:gd name="T30" fmla="*/ 43 w 153"/>
                        <a:gd name="T31" fmla="*/ 8 h 153"/>
                        <a:gd name="T32" fmla="*/ 34 w 153"/>
                        <a:gd name="T33" fmla="*/ 13 h 153"/>
                        <a:gd name="T34" fmla="*/ 26 w 153"/>
                        <a:gd name="T35" fmla="*/ 19 h 153"/>
                        <a:gd name="T36" fmla="*/ 19 w 153"/>
                        <a:gd name="T37" fmla="*/ 26 h 153"/>
                        <a:gd name="T38" fmla="*/ 13 w 153"/>
                        <a:gd name="T39" fmla="*/ 34 h 153"/>
                        <a:gd name="T40" fmla="*/ 8 w 153"/>
                        <a:gd name="T41" fmla="*/ 43 h 153"/>
                        <a:gd name="T42" fmla="*/ 4 w 153"/>
                        <a:gd name="T43" fmla="*/ 52 h 153"/>
                        <a:gd name="T44" fmla="*/ 2 w 153"/>
                        <a:gd name="T45" fmla="*/ 61 h 153"/>
                        <a:gd name="T46" fmla="*/ 1 w 153"/>
                        <a:gd name="T47" fmla="*/ 71 h 153"/>
                        <a:gd name="T48" fmla="*/ 1 w 153"/>
                        <a:gd name="T49" fmla="*/ 81 h 153"/>
                        <a:gd name="T50" fmla="*/ 2 w 153"/>
                        <a:gd name="T51" fmla="*/ 91 h 153"/>
                        <a:gd name="T52" fmla="*/ 4 w 153"/>
                        <a:gd name="T53" fmla="*/ 101 h 153"/>
                        <a:gd name="T54" fmla="*/ 8 w 153"/>
                        <a:gd name="T55" fmla="*/ 110 h 153"/>
                        <a:gd name="T56" fmla="*/ 13 w 153"/>
                        <a:gd name="T57" fmla="*/ 119 h 153"/>
                        <a:gd name="T58" fmla="*/ 19 w 153"/>
                        <a:gd name="T59" fmla="*/ 127 h 153"/>
                        <a:gd name="T60" fmla="*/ 26 w 153"/>
                        <a:gd name="T61" fmla="*/ 134 h 153"/>
                        <a:gd name="T62" fmla="*/ 34 w 153"/>
                        <a:gd name="T63" fmla="*/ 140 h 153"/>
                        <a:gd name="T64" fmla="*/ 43 w 153"/>
                        <a:gd name="T65" fmla="*/ 145 h 153"/>
                        <a:gd name="T66" fmla="*/ 52 w 153"/>
                        <a:gd name="T67" fmla="*/ 148 h 153"/>
                        <a:gd name="T68" fmla="*/ 62 w 153"/>
                        <a:gd name="T69" fmla="*/ 151 h 153"/>
                        <a:gd name="T70" fmla="*/ 72 w 153"/>
                        <a:gd name="T71" fmla="*/ 152 h 153"/>
                        <a:gd name="T72" fmla="*/ 82 w 153"/>
                        <a:gd name="T73" fmla="*/ 152 h 153"/>
                        <a:gd name="T74" fmla="*/ 91 w 153"/>
                        <a:gd name="T75" fmla="*/ 151 h 153"/>
                        <a:gd name="T76" fmla="*/ 101 w 153"/>
                        <a:gd name="T77" fmla="*/ 148 h 153"/>
                        <a:gd name="T78" fmla="*/ 110 w 153"/>
                        <a:gd name="T79" fmla="*/ 145 h 153"/>
                        <a:gd name="T80" fmla="*/ 119 w 153"/>
                        <a:gd name="T81" fmla="*/ 140 h 153"/>
                        <a:gd name="T82" fmla="*/ 127 w 153"/>
                        <a:gd name="T83" fmla="*/ 134 h 153"/>
                        <a:gd name="T84" fmla="*/ 134 w 153"/>
                        <a:gd name="T85" fmla="*/ 127 h 153"/>
                        <a:gd name="T86" fmla="*/ 140 w 153"/>
                        <a:gd name="T87" fmla="*/ 119 h 153"/>
                        <a:gd name="T88" fmla="*/ 145 w 153"/>
                        <a:gd name="T89" fmla="*/ 110 h 153"/>
                        <a:gd name="T90" fmla="*/ 149 w 153"/>
                        <a:gd name="T91" fmla="*/ 101 h 153"/>
                        <a:gd name="T92" fmla="*/ 151 w 153"/>
                        <a:gd name="T93" fmla="*/ 91 h 153"/>
                        <a:gd name="T94" fmla="*/ 153 w 153"/>
                        <a:gd name="T95" fmla="*/ 81 h 15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</a:cxnLst>
                      <a:rect l="0" t="0" r="r" b="b"/>
                      <a:pathLst>
                        <a:path w="153" h="153">
                          <a:moveTo>
                            <a:pt x="153" y="76"/>
                          </a:moveTo>
                          <a:lnTo>
                            <a:pt x="153" y="71"/>
                          </a:lnTo>
                          <a:lnTo>
                            <a:pt x="152" y="66"/>
                          </a:lnTo>
                          <a:lnTo>
                            <a:pt x="151" y="61"/>
                          </a:lnTo>
                          <a:lnTo>
                            <a:pt x="150" y="57"/>
                          </a:lnTo>
                          <a:lnTo>
                            <a:pt x="149" y="52"/>
                          </a:lnTo>
                          <a:lnTo>
                            <a:pt x="147" y="47"/>
                          </a:lnTo>
                          <a:lnTo>
                            <a:pt x="145" y="43"/>
                          </a:lnTo>
                          <a:lnTo>
                            <a:pt x="143" y="38"/>
                          </a:lnTo>
                          <a:lnTo>
                            <a:pt x="140" y="34"/>
                          </a:lnTo>
                          <a:lnTo>
                            <a:pt x="137" y="30"/>
                          </a:lnTo>
                          <a:lnTo>
                            <a:pt x="134" y="26"/>
                          </a:lnTo>
                          <a:lnTo>
                            <a:pt x="130" y="22"/>
                          </a:lnTo>
                          <a:lnTo>
                            <a:pt x="127" y="19"/>
                          </a:lnTo>
                          <a:lnTo>
                            <a:pt x="123" y="16"/>
                          </a:lnTo>
                          <a:lnTo>
                            <a:pt x="119" y="13"/>
                          </a:lnTo>
                          <a:lnTo>
                            <a:pt x="115" y="10"/>
                          </a:lnTo>
                          <a:lnTo>
                            <a:pt x="110" y="8"/>
                          </a:lnTo>
                          <a:lnTo>
                            <a:pt x="106" y="6"/>
                          </a:lnTo>
                          <a:lnTo>
                            <a:pt x="101" y="4"/>
                          </a:lnTo>
                          <a:lnTo>
                            <a:pt x="96" y="3"/>
                          </a:lnTo>
                          <a:lnTo>
                            <a:pt x="91" y="2"/>
                          </a:lnTo>
                          <a:lnTo>
                            <a:pt x="87" y="1"/>
                          </a:lnTo>
                          <a:lnTo>
                            <a:pt x="82" y="0"/>
                          </a:lnTo>
                          <a:lnTo>
                            <a:pt x="77" y="0"/>
                          </a:lnTo>
                          <a:lnTo>
                            <a:pt x="72" y="0"/>
                          </a:lnTo>
                          <a:lnTo>
                            <a:pt x="67" y="1"/>
                          </a:lnTo>
                          <a:lnTo>
                            <a:pt x="62" y="2"/>
                          </a:lnTo>
                          <a:lnTo>
                            <a:pt x="57" y="3"/>
                          </a:lnTo>
                          <a:lnTo>
                            <a:pt x="52" y="4"/>
                          </a:lnTo>
                          <a:lnTo>
                            <a:pt x="47" y="6"/>
                          </a:lnTo>
                          <a:lnTo>
                            <a:pt x="43" y="8"/>
                          </a:lnTo>
                          <a:lnTo>
                            <a:pt x="38" y="10"/>
                          </a:lnTo>
                          <a:lnTo>
                            <a:pt x="34" y="13"/>
                          </a:lnTo>
                          <a:lnTo>
                            <a:pt x="30" y="16"/>
                          </a:lnTo>
                          <a:lnTo>
                            <a:pt x="26" y="19"/>
                          </a:lnTo>
                          <a:lnTo>
                            <a:pt x="23" y="22"/>
                          </a:lnTo>
                          <a:lnTo>
                            <a:pt x="19" y="26"/>
                          </a:lnTo>
                          <a:lnTo>
                            <a:pt x="16" y="30"/>
                          </a:lnTo>
                          <a:lnTo>
                            <a:pt x="13" y="34"/>
                          </a:lnTo>
                          <a:lnTo>
                            <a:pt x="11" y="38"/>
                          </a:lnTo>
                          <a:lnTo>
                            <a:pt x="8" y="43"/>
                          </a:lnTo>
                          <a:lnTo>
                            <a:pt x="6" y="47"/>
                          </a:lnTo>
                          <a:lnTo>
                            <a:pt x="4" y="52"/>
                          </a:lnTo>
                          <a:lnTo>
                            <a:pt x="3" y="57"/>
                          </a:lnTo>
                          <a:lnTo>
                            <a:pt x="2" y="61"/>
                          </a:lnTo>
                          <a:lnTo>
                            <a:pt x="1" y="66"/>
                          </a:lnTo>
                          <a:lnTo>
                            <a:pt x="1" y="71"/>
                          </a:lnTo>
                          <a:lnTo>
                            <a:pt x="0" y="76"/>
                          </a:lnTo>
                          <a:lnTo>
                            <a:pt x="1" y="81"/>
                          </a:lnTo>
                          <a:lnTo>
                            <a:pt x="1" y="86"/>
                          </a:lnTo>
                          <a:lnTo>
                            <a:pt x="2" y="91"/>
                          </a:lnTo>
                          <a:lnTo>
                            <a:pt x="3" y="96"/>
                          </a:lnTo>
                          <a:lnTo>
                            <a:pt x="4" y="101"/>
                          </a:lnTo>
                          <a:lnTo>
                            <a:pt x="6" y="105"/>
                          </a:lnTo>
                          <a:lnTo>
                            <a:pt x="8" y="110"/>
                          </a:lnTo>
                          <a:lnTo>
                            <a:pt x="11" y="114"/>
                          </a:lnTo>
                          <a:lnTo>
                            <a:pt x="13" y="119"/>
                          </a:lnTo>
                          <a:lnTo>
                            <a:pt x="16" y="123"/>
                          </a:lnTo>
                          <a:lnTo>
                            <a:pt x="19" y="127"/>
                          </a:lnTo>
                          <a:lnTo>
                            <a:pt x="23" y="130"/>
                          </a:lnTo>
                          <a:lnTo>
                            <a:pt x="26" y="134"/>
                          </a:lnTo>
                          <a:lnTo>
                            <a:pt x="30" y="137"/>
                          </a:lnTo>
                          <a:lnTo>
                            <a:pt x="34" y="140"/>
                          </a:lnTo>
                          <a:lnTo>
                            <a:pt x="38" y="142"/>
                          </a:lnTo>
                          <a:lnTo>
                            <a:pt x="43" y="145"/>
                          </a:lnTo>
                          <a:lnTo>
                            <a:pt x="47" y="147"/>
                          </a:lnTo>
                          <a:lnTo>
                            <a:pt x="52" y="148"/>
                          </a:lnTo>
                          <a:lnTo>
                            <a:pt x="57" y="150"/>
                          </a:lnTo>
                          <a:lnTo>
                            <a:pt x="62" y="151"/>
                          </a:lnTo>
                          <a:lnTo>
                            <a:pt x="67" y="152"/>
                          </a:lnTo>
                          <a:lnTo>
                            <a:pt x="72" y="152"/>
                          </a:lnTo>
                          <a:lnTo>
                            <a:pt x="77" y="153"/>
                          </a:lnTo>
                          <a:lnTo>
                            <a:pt x="82" y="152"/>
                          </a:lnTo>
                          <a:lnTo>
                            <a:pt x="87" y="152"/>
                          </a:lnTo>
                          <a:lnTo>
                            <a:pt x="91" y="151"/>
                          </a:lnTo>
                          <a:lnTo>
                            <a:pt x="96" y="150"/>
                          </a:lnTo>
                          <a:lnTo>
                            <a:pt x="101" y="148"/>
                          </a:lnTo>
                          <a:lnTo>
                            <a:pt x="106" y="147"/>
                          </a:lnTo>
                          <a:lnTo>
                            <a:pt x="110" y="145"/>
                          </a:lnTo>
                          <a:lnTo>
                            <a:pt x="115" y="142"/>
                          </a:lnTo>
                          <a:lnTo>
                            <a:pt x="119" y="140"/>
                          </a:lnTo>
                          <a:lnTo>
                            <a:pt x="123" y="137"/>
                          </a:lnTo>
                          <a:lnTo>
                            <a:pt x="127" y="134"/>
                          </a:lnTo>
                          <a:lnTo>
                            <a:pt x="130" y="130"/>
                          </a:lnTo>
                          <a:lnTo>
                            <a:pt x="134" y="127"/>
                          </a:lnTo>
                          <a:lnTo>
                            <a:pt x="137" y="123"/>
                          </a:lnTo>
                          <a:lnTo>
                            <a:pt x="140" y="119"/>
                          </a:lnTo>
                          <a:lnTo>
                            <a:pt x="143" y="114"/>
                          </a:lnTo>
                          <a:lnTo>
                            <a:pt x="145" y="110"/>
                          </a:lnTo>
                          <a:lnTo>
                            <a:pt x="147" y="105"/>
                          </a:lnTo>
                          <a:lnTo>
                            <a:pt x="149" y="101"/>
                          </a:lnTo>
                          <a:lnTo>
                            <a:pt x="150" y="96"/>
                          </a:lnTo>
                          <a:lnTo>
                            <a:pt x="151" y="91"/>
                          </a:lnTo>
                          <a:lnTo>
                            <a:pt x="152" y="86"/>
                          </a:lnTo>
                          <a:lnTo>
                            <a:pt x="153" y="81"/>
                          </a:lnTo>
                          <a:lnTo>
                            <a:pt x="153" y="76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106" name="Line 96">
                      <a:extLst>
                        <a:ext uri="{FF2B5EF4-FFF2-40B4-BE49-F238E27FC236}">
                          <a16:creationId xmlns:a16="http://schemas.microsoft.com/office/drawing/2014/main" id="{62253287-BC8E-4700-B160-955AEE3C62C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790418" y="4032802"/>
                      <a:ext cx="57676" cy="16479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grpSp>
                  <p:nvGrpSpPr>
                    <p:cNvPr id="107" name="Group 66">
                      <a:extLst>
                        <a:ext uri="{FF2B5EF4-FFF2-40B4-BE49-F238E27FC236}">
                          <a16:creationId xmlns:a16="http://schemas.microsoft.com/office/drawing/2014/main" id="{C84780B5-6A53-462D-B45E-932ED95B68C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790418" y="3993666"/>
                      <a:ext cx="57676" cy="55615"/>
                      <a:chOff x="2790418" y="3993666"/>
                      <a:chExt cx="57676" cy="55615"/>
                    </a:xfrm>
                  </p:grpSpPr>
                  <p:sp>
                    <p:nvSpPr>
                      <p:cNvPr id="124" name="Line 95">
                        <a:extLst>
                          <a:ext uri="{FF2B5EF4-FFF2-40B4-BE49-F238E27FC236}">
                            <a16:creationId xmlns:a16="http://schemas.microsoft.com/office/drawing/2014/main" id="{A12A964E-54DB-48D4-859A-E14305084EC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90418" y="3993666"/>
                        <a:ext cx="22659" cy="55615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400">
                          <a:latin typeface="+mj-lt"/>
                        </a:endParaRPr>
                      </a:p>
                    </p:txBody>
                  </p:sp>
                  <p:sp>
                    <p:nvSpPr>
                      <p:cNvPr id="125" name="Line 97">
                        <a:extLst>
                          <a:ext uri="{FF2B5EF4-FFF2-40B4-BE49-F238E27FC236}">
                            <a16:creationId xmlns:a16="http://schemas.microsoft.com/office/drawing/2014/main" id="{BD3323C8-E54F-45F3-8475-D7A2B014670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790418" y="4032802"/>
                        <a:ext cx="57676" cy="16479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400">
                          <a:latin typeface="+mj-lt"/>
                        </a:endParaRPr>
                      </a:p>
                    </p:txBody>
                  </p:sp>
                </p:grpSp>
                <p:sp>
                  <p:nvSpPr>
                    <p:cNvPr id="108" name="Line 80">
                      <a:extLst>
                        <a:ext uri="{FF2B5EF4-FFF2-40B4-BE49-F238E27FC236}">
                          <a16:creationId xmlns:a16="http://schemas.microsoft.com/office/drawing/2014/main" id="{91769A1E-FB04-47BC-8771-D1C4A63292C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1204935" y="3680122"/>
                      <a:ext cx="494985" cy="61145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grpSp>
                  <p:nvGrpSpPr>
                    <p:cNvPr id="109" name="Group 68">
                      <a:extLst>
                        <a:ext uri="{FF2B5EF4-FFF2-40B4-BE49-F238E27FC236}">
                          <a16:creationId xmlns:a16="http://schemas.microsoft.com/office/drawing/2014/main" id="{FAE061B2-24D4-4686-886B-614E1B410C37}"/>
                        </a:ext>
                      </a:extLst>
                    </p:cNvPr>
                    <p:cNvGrpSpPr/>
                    <p:nvPr/>
                  </p:nvGrpSpPr>
                  <p:grpSpPr>
                    <a:xfrm rot="2140740">
                      <a:off x="1183818" y="3677417"/>
                      <a:ext cx="59736" cy="51495"/>
                      <a:chOff x="1017153" y="4098582"/>
                      <a:chExt cx="59736" cy="51495"/>
                    </a:xfrm>
                  </p:grpSpPr>
                  <p:sp>
                    <p:nvSpPr>
                      <p:cNvPr id="121" name="Line 98">
                        <a:extLst>
                          <a:ext uri="{FF2B5EF4-FFF2-40B4-BE49-F238E27FC236}">
                            <a16:creationId xmlns:a16="http://schemas.microsoft.com/office/drawing/2014/main" id="{A21F84AD-4353-4EF6-9FED-6D4388E77D9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017153" y="4098582"/>
                        <a:ext cx="59736" cy="10299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400">
                          <a:latin typeface="+mj-lt"/>
                        </a:endParaRPr>
                      </a:p>
                    </p:txBody>
                  </p:sp>
                  <p:sp>
                    <p:nvSpPr>
                      <p:cNvPr id="122" name="Line 99">
                        <a:extLst>
                          <a:ext uri="{FF2B5EF4-FFF2-40B4-BE49-F238E27FC236}">
                            <a16:creationId xmlns:a16="http://schemas.microsoft.com/office/drawing/2014/main" id="{ACE8B63C-0FC5-4F52-9ABE-420732FD653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1017153" y="4108880"/>
                        <a:ext cx="43257" cy="41197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400">
                          <a:latin typeface="+mj-lt"/>
                        </a:endParaRPr>
                      </a:p>
                    </p:txBody>
                  </p:sp>
                  <p:sp>
                    <p:nvSpPr>
                      <p:cNvPr id="123" name="Line 100">
                        <a:extLst>
                          <a:ext uri="{FF2B5EF4-FFF2-40B4-BE49-F238E27FC236}">
                            <a16:creationId xmlns:a16="http://schemas.microsoft.com/office/drawing/2014/main" id="{E15ACF97-FAF5-450C-B056-52F752BDD5D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17153" y="4108880"/>
                        <a:ext cx="43257" cy="41197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400">
                          <a:latin typeface="+mj-lt"/>
                        </a:endParaRPr>
                      </a:p>
                    </p:txBody>
                  </p:sp>
                </p:grpSp>
                <p:grpSp>
                  <p:nvGrpSpPr>
                    <p:cNvPr id="110" name="Group 64">
                      <a:extLst>
                        <a:ext uri="{FF2B5EF4-FFF2-40B4-BE49-F238E27FC236}">
                          <a16:creationId xmlns:a16="http://schemas.microsoft.com/office/drawing/2014/main" id="{53ECED89-8D75-43D1-B50A-F665BCCF1E5E}"/>
                        </a:ext>
                      </a:extLst>
                    </p:cNvPr>
                    <p:cNvGrpSpPr/>
                    <p:nvPr/>
                  </p:nvGrpSpPr>
                  <p:grpSpPr>
                    <a:xfrm rot="11963780">
                      <a:off x="1764024" y="4257670"/>
                      <a:ext cx="57676" cy="53556"/>
                      <a:chOff x="1976438" y="5637389"/>
                      <a:chExt cx="44450" cy="41275"/>
                    </a:xfrm>
                  </p:grpSpPr>
                  <p:sp>
                    <p:nvSpPr>
                      <p:cNvPr id="118" name="Line 101">
                        <a:extLst>
                          <a:ext uri="{FF2B5EF4-FFF2-40B4-BE49-F238E27FC236}">
                            <a16:creationId xmlns:a16="http://schemas.microsoft.com/office/drawing/2014/main" id="{BE5EC0C2-4F40-4F9B-A7A3-3E7747D7182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98663" y="5637389"/>
                        <a:ext cx="22225" cy="41275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400">
                          <a:latin typeface="+mj-lt"/>
                        </a:endParaRPr>
                      </a:p>
                    </p:txBody>
                  </p:sp>
                  <p:sp>
                    <p:nvSpPr>
                      <p:cNvPr id="119" name="Line 102">
                        <a:extLst>
                          <a:ext uri="{FF2B5EF4-FFF2-40B4-BE49-F238E27FC236}">
                            <a16:creationId xmlns:a16="http://schemas.microsoft.com/office/drawing/2014/main" id="{4742E739-0564-4B4C-8C39-7D23B6A75F5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76438" y="5637389"/>
                        <a:ext cx="44450" cy="635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400">
                          <a:latin typeface="+mj-lt"/>
                        </a:endParaRPr>
                      </a:p>
                    </p:txBody>
                  </p:sp>
                  <p:sp>
                    <p:nvSpPr>
                      <p:cNvPr id="120" name="Line 103">
                        <a:extLst>
                          <a:ext uri="{FF2B5EF4-FFF2-40B4-BE49-F238E27FC236}">
                            <a16:creationId xmlns:a16="http://schemas.microsoft.com/office/drawing/2014/main" id="{2F740CF2-9FA7-4A2F-8C6C-96FBF8878A2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976438" y="5637389"/>
                        <a:ext cx="44450" cy="635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400">
                          <a:latin typeface="+mj-lt"/>
                        </a:endParaRPr>
                      </a:p>
                    </p:txBody>
                  </p:sp>
                </p:grpSp>
                <p:sp>
                  <p:nvSpPr>
                    <p:cNvPr id="111" name="Rectangle 132">
                      <a:extLst>
                        <a:ext uri="{FF2B5EF4-FFF2-40B4-BE49-F238E27FC236}">
                          <a16:creationId xmlns:a16="http://schemas.microsoft.com/office/drawing/2014/main" id="{331D5DEB-26A3-4AA2-AF05-AD846F25B70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13226" y="3221226"/>
                      <a:ext cx="251391" cy="15498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BMA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p:txBody>
                </p:sp>
                <p:sp>
                  <p:nvSpPr>
                    <p:cNvPr id="112" name="Rectangle 133">
                      <a:extLst>
                        <a:ext uri="{FF2B5EF4-FFF2-40B4-BE49-F238E27FC236}">
                          <a16:creationId xmlns:a16="http://schemas.microsoft.com/office/drawing/2014/main" id="{5962CE15-3360-46F6-A2B0-F5990371C9A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13226" y="3320098"/>
                      <a:ext cx="387465" cy="15498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806.52'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p:txBody>
                </p:sp>
                <p:sp>
                  <p:nvSpPr>
                    <p:cNvPr id="113" name="Rectangle 138">
                      <a:extLst>
                        <a:ext uri="{FF2B5EF4-FFF2-40B4-BE49-F238E27FC236}">
                          <a16:creationId xmlns:a16="http://schemas.microsoft.com/office/drawing/2014/main" id="{48666DE1-E602-4141-AB64-CB1B2C4D197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7261" y="3568151"/>
                      <a:ext cx="257157" cy="15498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BMD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p:txBody>
                </p:sp>
                <p:sp>
                  <p:nvSpPr>
                    <p:cNvPr id="114" name="Rectangle 139">
                      <a:extLst>
                        <a:ext uri="{FF2B5EF4-FFF2-40B4-BE49-F238E27FC236}">
                          <a16:creationId xmlns:a16="http://schemas.microsoft.com/office/drawing/2014/main" id="{1A32DD75-5A4E-433E-BCC6-2BAFCF8D42C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7261" y="3669084"/>
                      <a:ext cx="387465" cy="15498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824.04'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p:txBody>
                </p:sp>
                <p:sp>
                  <p:nvSpPr>
                    <p:cNvPr id="115" name="Rectangle 141">
                      <a:extLst>
                        <a:ext uri="{FF2B5EF4-FFF2-40B4-BE49-F238E27FC236}">
                          <a16:creationId xmlns:a16="http://schemas.microsoft.com/office/drawing/2014/main" id="{8FF40443-DE09-4352-B2C2-E3F8720050F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43042" y="4135794"/>
                      <a:ext cx="86488" cy="15498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Q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p:txBody>
                </p:sp>
                <p:sp>
                  <p:nvSpPr>
                    <p:cNvPr id="116" name="Freeform 90">
                      <a:extLst>
                        <a:ext uri="{FF2B5EF4-FFF2-40B4-BE49-F238E27FC236}">
                          <a16:creationId xmlns:a16="http://schemas.microsoft.com/office/drawing/2014/main" id="{7BC0556A-4243-468D-891A-A002B543719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06272" y="4284629"/>
                      <a:ext cx="41197" cy="41197"/>
                    </a:xfrm>
                    <a:custGeom>
                      <a:avLst/>
                      <a:gdLst>
                        <a:gd name="T0" fmla="*/ 20 w 20"/>
                        <a:gd name="T1" fmla="*/ 10 h 20"/>
                        <a:gd name="T2" fmla="*/ 20 w 20"/>
                        <a:gd name="T3" fmla="*/ 9 h 20"/>
                        <a:gd name="T4" fmla="*/ 19 w 20"/>
                        <a:gd name="T5" fmla="*/ 8 h 20"/>
                        <a:gd name="T6" fmla="*/ 19 w 20"/>
                        <a:gd name="T7" fmla="*/ 6 h 20"/>
                        <a:gd name="T8" fmla="*/ 19 w 20"/>
                        <a:gd name="T9" fmla="*/ 5 h 20"/>
                        <a:gd name="T10" fmla="*/ 18 w 20"/>
                        <a:gd name="T11" fmla="*/ 4 h 20"/>
                        <a:gd name="T12" fmla="*/ 17 w 20"/>
                        <a:gd name="T13" fmla="*/ 3 h 20"/>
                        <a:gd name="T14" fmla="*/ 16 w 20"/>
                        <a:gd name="T15" fmla="*/ 2 h 20"/>
                        <a:gd name="T16" fmla="*/ 15 w 20"/>
                        <a:gd name="T17" fmla="*/ 2 h 20"/>
                        <a:gd name="T18" fmla="*/ 14 w 20"/>
                        <a:gd name="T19" fmla="*/ 1 h 20"/>
                        <a:gd name="T20" fmla="*/ 13 w 20"/>
                        <a:gd name="T21" fmla="*/ 1 h 20"/>
                        <a:gd name="T22" fmla="*/ 11 w 20"/>
                        <a:gd name="T23" fmla="*/ 0 h 20"/>
                        <a:gd name="T24" fmla="*/ 10 w 20"/>
                        <a:gd name="T25" fmla="*/ 0 h 20"/>
                        <a:gd name="T26" fmla="*/ 9 w 20"/>
                        <a:gd name="T27" fmla="*/ 0 h 20"/>
                        <a:gd name="T28" fmla="*/ 8 w 20"/>
                        <a:gd name="T29" fmla="*/ 1 h 20"/>
                        <a:gd name="T30" fmla="*/ 6 w 20"/>
                        <a:gd name="T31" fmla="*/ 1 h 20"/>
                        <a:gd name="T32" fmla="*/ 5 w 20"/>
                        <a:gd name="T33" fmla="*/ 2 h 20"/>
                        <a:gd name="T34" fmla="*/ 4 w 20"/>
                        <a:gd name="T35" fmla="*/ 2 h 20"/>
                        <a:gd name="T36" fmla="*/ 3 w 20"/>
                        <a:gd name="T37" fmla="*/ 3 h 20"/>
                        <a:gd name="T38" fmla="*/ 2 w 20"/>
                        <a:gd name="T39" fmla="*/ 4 h 20"/>
                        <a:gd name="T40" fmla="*/ 2 w 20"/>
                        <a:gd name="T41" fmla="*/ 5 h 20"/>
                        <a:gd name="T42" fmla="*/ 1 w 20"/>
                        <a:gd name="T43" fmla="*/ 6 h 20"/>
                        <a:gd name="T44" fmla="*/ 1 w 20"/>
                        <a:gd name="T45" fmla="*/ 8 h 20"/>
                        <a:gd name="T46" fmla="*/ 0 w 20"/>
                        <a:gd name="T47" fmla="*/ 9 h 20"/>
                        <a:gd name="T48" fmla="*/ 0 w 20"/>
                        <a:gd name="T49" fmla="*/ 10 h 20"/>
                        <a:gd name="T50" fmla="*/ 0 w 20"/>
                        <a:gd name="T51" fmla="*/ 11 h 20"/>
                        <a:gd name="T52" fmla="*/ 1 w 20"/>
                        <a:gd name="T53" fmla="*/ 13 h 20"/>
                        <a:gd name="T54" fmla="*/ 1 w 20"/>
                        <a:gd name="T55" fmla="*/ 14 h 20"/>
                        <a:gd name="T56" fmla="*/ 2 w 20"/>
                        <a:gd name="T57" fmla="*/ 15 h 20"/>
                        <a:gd name="T58" fmla="*/ 2 w 20"/>
                        <a:gd name="T59" fmla="*/ 16 h 20"/>
                        <a:gd name="T60" fmla="*/ 3 w 20"/>
                        <a:gd name="T61" fmla="*/ 17 h 20"/>
                        <a:gd name="T62" fmla="*/ 4 w 20"/>
                        <a:gd name="T63" fmla="*/ 18 h 20"/>
                        <a:gd name="T64" fmla="*/ 5 w 20"/>
                        <a:gd name="T65" fmla="*/ 19 h 20"/>
                        <a:gd name="T66" fmla="*/ 6 w 20"/>
                        <a:gd name="T67" fmla="*/ 19 h 20"/>
                        <a:gd name="T68" fmla="*/ 8 w 20"/>
                        <a:gd name="T69" fmla="*/ 20 h 20"/>
                        <a:gd name="T70" fmla="*/ 9 w 20"/>
                        <a:gd name="T71" fmla="*/ 20 h 20"/>
                        <a:gd name="T72" fmla="*/ 10 w 20"/>
                        <a:gd name="T73" fmla="*/ 20 h 20"/>
                        <a:gd name="T74" fmla="*/ 11 w 20"/>
                        <a:gd name="T75" fmla="*/ 20 h 20"/>
                        <a:gd name="T76" fmla="*/ 13 w 20"/>
                        <a:gd name="T77" fmla="*/ 20 h 20"/>
                        <a:gd name="T78" fmla="*/ 14 w 20"/>
                        <a:gd name="T79" fmla="*/ 19 h 20"/>
                        <a:gd name="T80" fmla="*/ 15 w 20"/>
                        <a:gd name="T81" fmla="*/ 19 h 20"/>
                        <a:gd name="T82" fmla="*/ 16 w 20"/>
                        <a:gd name="T83" fmla="*/ 18 h 20"/>
                        <a:gd name="T84" fmla="*/ 17 w 20"/>
                        <a:gd name="T85" fmla="*/ 17 h 20"/>
                        <a:gd name="T86" fmla="*/ 18 w 20"/>
                        <a:gd name="T87" fmla="*/ 16 h 20"/>
                        <a:gd name="T88" fmla="*/ 19 w 20"/>
                        <a:gd name="T89" fmla="*/ 15 h 20"/>
                        <a:gd name="T90" fmla="*/ 19 w 20"/>
                        <a:gd name="T91" fmla="*/ 14 h 20"/>
                        <a:gd name="T92" fmla="*/ 19 w 20"/>
                        <a:gd name="T93" fmla="*/ 13 h 20"/>
                        <a:gd name="T94" fmla="*/ 20 w 20"/>
                        <a:gd name="T95" fmla="*/ 11 h 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</a:cxnLst>
                      <a:rect l="0" t="0" r="r" b="b"/>
                      <a:pathLst>
                        <a:path w="20" h="20">
                          <a:moveTo>
                            <a:pt x="20" y="11"/>
                          </a:moveTo>
                          <a:lnTo>
                            <a:pt x="20" y="10"/>
                          </a:lnTo>
                          <a:lnTo>
                            <a:pt x="20" y="9"/>
                          </a:lnTo>
                          <a:lnTo>
                            <a:pt x="20" y="9"/>
                          </a:lnTo>
                          <a:lnTo>
                            <a:pt x="20" y="8"/>
                          </a:lnTo>
                          <a:lnTo>
                            <a:pt x="19" y="8"/>
                          </a:lnTo>
                          <a:lnTo>
                            <a:pt x="19" y="7"/>
                          </a:lnTo>
                          <a:lnTo>
                            <a:pt x="19" y="6"/>
                          </a:lnTo>
                          <a:lnTo>
                            <a:pt x="19" y="6"/>
                          </a:lnTo>
                          <a:lnTo>
                            <a:pt x="19" y="5"/>
                          </a:lnTo>
                          <a:lnTo>
                            <a:pt x="18" y="5"/>
                          </a:lnTo>
                          <a:lnTo>
                            <a:pt x="18" y="4"/>
                          </a:lnTo>
                          <a:lnTo>
                            <a:pt x="17" y="4"/>
                          </a:lnTo>
                          <a:lnTo>
                            <a:pt x="17" y="3"/>
                          </a:lnTo>
                          <a:lnTo>
                            <a:pt x="17" y="3"/>
                          </a:lnTo>
                          <a:lnTo>
                            <a:pt x="16" y="2"/>
                          </a:lnTo>
                          <a:lnTo>
                            <a:pt x="16" y="2"/>
                          </a:lnTo>
                          <a:lnTo>
                            <a:pt x="15" y="2"/>
                          </a:lnTo>
                          <a:lnTo>
                            <a:pt x="14" y="1"/>
                          </a:lnTo>
                          <a:lnTo>
                            <a:pt x="14" y="1"/>
                          </a:lnTo>
                          <a:lnTo>
                            <a:pt x="13" y="1"/>
                          </a:lnTo>
                          <a:lnTo>
                            <a:pt x="13" y="1"/>
                          </a:lnTo>
                          <a:lnTo>
                            <a:pt x="12" y="1"/>
                          </a:lnTo>
                          <a:lnTo>
                            <a:pt x="11" y="0"/>
                          </a:lnTo>
                          <a:lnTo>
                            <a:pt x="11" y="0"/>
                          </a:lnTo>
                          <a:lnTo>
                            <a:pt x="10" y="0"/>
                          </a:lnTo>
                          <a:lnTo>
                            <a:pt x="10" y="0"/>
                          </a:lnTo>
                          <a:lnTo>
                            <a:pt x="9" y="0"/>
                          </a:lnTo>
                          <a:lnTo>
                            <a:pt x="8" y="1"/>
                          </a:lnTo>
                          <a:lnTo>
                            <a:pt x="8" y="1"/>
                          </a:lnTo>
                          <a:lnTo>
                            <a:pt x="7" y="1"/>
                          </a:lnTo>
                          <a:lnTo>
                            <a:pt x="6" y="1"/>
                          </a:lnTo>
                          <a:lnTo>
                            <a:pt x="6" y="1"/>
                          </a:lnTo>
                          <a:lnTo>
                            <a:pt x="5" y="2"/>
                          </a:lnTo>
                          <a:lnTo>
                            <a:pt x="5" y="2"/>
                          </a:lnTo>
                          <a:lnTo>
                            <a:pt x="4" y="2"/>
                          </a:lnTo>
                          <a:lnTo>
                            <a:pt x="4" y="3"/>
                          </a:lnTo>
                          <a:lnTo>
                            <a:pt x="3" y="3"/>
                          </a:lnTo>
                          <a:lnTo>
                            <a:pt x="3" y="4"/>
                          </a:lnTo>
                          <a:lnTo>
                            <a:pt x="2" y="4"/>
                          </a:lnTo>
                          <a:lnTo>
                            <a:pt x="2" y="5"/>
                          </a:lnTo>
                          <a:lnTo>
                            <a:pt x="2" y="5"/>
                          </a:lnTo>
                          <a:lnTo>
                            <a:pt x="1" y="6"/>
                          </a:lnTo>
                          <a:lnTo>
                            <a:pt x="1" y="6"/>
                          </a:lnTo>
                          <a:lnTo>
                            <a:pt x="1" y="7"/>
                          </a:lnTo>
                          <a:lnTo>
                            <a:pt x="1" y="8"/>
                          </a:lnTo>
                          <a:lnTo>
                            <a:pt x="1" y="8"/>
                          </a:lnTo>
                          <a:lnTo>
                            <a:pt x="0" y="9"/>
                          </a:lnTo>
                          <a:lnTo>
                            <a:pt x="0" y="9"/>
                          </a:lnTo>
                          <a:lnTo>
                            <a:pt x="0" y="10"/>
                          </a:lnTo>
                          <a:lnTo>
                            <a:pt x="0" y="11"/>
                          </a:lnTo>
                          <a:lnTo>
                            <a:pt x="0" y="11"/>
                          </a:lnTo>
                          <a:lnTo>
                            <a:pt x="1" y="12"/>
                          </a:lnTo>
                          <a:lnTo>
                            <a:pt x="1" y="13"/>
                          </a:lnTo>
                          <a:lnTo>
                            <a:pt x="1" y="13"/>
                          </a:lnTo>
                          <a:lnTo>
                            <a:pt x="1" y="14"/>
                          </a:lnTo>
                          <a:lnTo>
                            <a:pt x="1" y="14"/>
                          </a:lnTo>
                          <a:lnTo>
                            <a:pt x="2" y="15"/>
                          </a:lnTo>
                          <a:lnTo>
                            <a:pt x="2" y="16"/>
                          </a:lnTo>
                          <a:lnTo>
                            <a:pt x="2" y="16"/>
                          </a:lnTo>
                          <a:lnTo>
                            <a:pt x="3" y="17"/>
                          </a:lnTo>
                          <a:lnTo>
                            <a:pt x="3" y="17"/>
                          </a:lnTo>
                          <a:lnTo>
                            <a:pt x="4" y="17"/>
                          </a:lnTo>
                          <a:lnTo>
                            <a:pt x="4" y="18"/>
                          </a:lnTo>
                          <a:lnTo>
                            <a:pt x="5" y="18"/>
                          </a:lnTo>
                          <a:lnTo>
                            <a:pt x="5" y="19"/>
                          </a:lnTo>
                          <a:lnTo>
                            <a:pt x="6" y="19"/>
                          </a:lnTo>
                          <a:lnTo>
                            <a:pt x="6" y="19"/>
                          </a:lnTo>
                          <a:lnTo>
                            <a:pt x="7" y="19"/>
                          </a:lnTo>
                          <a:lnTo>
                            <a:pt x="8" y="20"/>
                          </a:lnTo>
                          <a:lnTo>
                            <a:pt x="8" y="20"/>
                          </a:lnTo>
                          <a:lnTo>
                            <a:pt x="9" y="20"/>
                          </a:lnTo>
                          <a:lnTo>
                            <a:pt x="10" y="20"/>
                          </a:lnTo>
                          <a:lnTo>
                            <a:pt x="10" y="20"/>
                          </a:lnTo>
                          <a:lnTo>
                            <a:pt x="11" y="20"/>
                          </a:lnTo>
                          <a:lnTo>
                            <a:pt x="11" y="20"/>
                          </a:lnTo>
                          <a:lnTo>
                            <a:pt x="12" y="20"/>
                          </a:lnTo>
                          <a:lnTo>
                            <a:pt x="13" y="20"/>
                          </a:lnTo>
                          <a:lnTo>
                            <a:pt x="13" y="19"/>
                          </a:lnTo>
                          <a:lnTo>
                            <a:pt x="14" y="19"/>
                          </a:lnTo>
                          <a:lnTo>
                            <a:pt x="14" y="19"/>
                          </a:lnTo>
                          <a:lnTo>
                            <a:pt x="15" y="19"/>
                          </a:lnTo>
                          <a:lnTo>
                            <a:pt x="16" y="18"/>
                          </a:lnTo>
                          <a:lnTo>
                            <a:pt x="16" y="18"/>
                          </a:lnTo>
                          <a:lnTo>
                            <a:pt x="17" y="17"/>
                          </a:lnTo>
                          <a:lnTo>
                            <a:pt x="17" y="17"/>
                          </a:lnTo>
                          <a:lnTo>
                            <a:pt x="17" y="17"/>
                          </a:lnTo>
                          <a:lnTo>
                            <a:pt x="18" y="16"/>
                          </a:lnTo>
                          <a:lnTo>
                            <a:pt x="18" y="16"/>
                          </a:lnTo>
                          <a:lnTo>
                            <a:pt x="19" y="15"/>
                          </a:lnTo>
                          <a:lnTo>
                            <a:pt x="19" y="14"/>
                          </a:lnTo>
                          <a:lnTo>
                            <a:pt x="19" y="14"/>
                          </a:lnTo>
                          <a:lnTo>
                            <a:pt x="19" y="13"/>
                          </a:lnTo>
                          <a:lnTo>
                            <a:pt x="19" y="13"/>
                          </a:lnTo>
                          <a:lnTo>
                            <a:pt x="20" y="12"/>
                          </a:lnTo>
                          <a:lnTo>
                            <a:pt x="20" y="1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117" name="Rectangle 126">
                      <a:extLst>
                        <a:ext uri="{FF2B5EF4-FFF2-40B4-BE49-F238E27FC236}">
                          <a16:creationId xmlns:a16="http://schemas.microsoft.com/office/drawing/2014/main" id="{5898D9F4-BFF6-453C-BA13-731FC4FBC74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5136" y="4007800"/>
                      <a:ext cx="352870" cy="15498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1400" dirty="0">
                          <a:solidFill>
                            <a:srgbClr val="0000FF"/>
                          </a:solidFill>
                          <a:latin typeface="+mj-lt"/>
                        </a:rPr>
                        <a:t> +1.75’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p:txBody>
                </p:sp>
              </p:grpSp>
            </p:grpSp>
          </p:grpSp>
        </p:grpSp>
        <p:sp>
          <p:nvSpPr>
            <p:cNvPr id="57" name="Rectangle 125">
              <a:extLst>
                <a:ext uri="{FF2B5EF4-FFF2-40B4-BE49-F238E27FC236}">
                  <a16:creationId xmlns:a16="http://schemas.microsoft.com/office/drawing/2014/main" id="{0E7339C4-221D-4A1B-8636-D0E6B061F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2946" y="2647130"/>
              <a:ext cx="6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80395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F18324-5F83-4238-BEF6-7CD0351A9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F. Linear/Non-Linear; 1. Vertical</a:t>
            </a:r>
          </a:p>
          <a:p>
            <a:pPr lvl="1"/>
            <a:r>
              <a:rPr lang="en-US" dirty="0"/>
              <a:t>To minimize </a:t>
            </a:r>
            <a:r>
              <a:rPr lang="el-GR" dirty="0"/>
              <a:t>Σ</a:t>
            </a:r>
            <a:r>
              <a:rPr lang="en-US" dirty="0"/>
              <a:t>(v</a:t>
            </a:r>
            <a:r>
              <a:rPr lang="en-US" baseline="30000" dirty="0"/>
              <a:t>2</a:t>
            </a:r>
            <a:r>
              <a:rPr lang="en-US" dirty="0"/>
              <a:t>), an equation including a residual must be created for each measurement.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B717A3D-B818-49BD-A120-BC793DE8A844}"/>
              </a:ext>
            </a:extLst>
          </p:cNvPr>
          <p:cNvGrpSpPr/>
          <p:nvPr/>
        </p:nvGrpSpPr>
        <p:grpSpPr>
          <a:xfrm>
            <a:off x="506205" y="1913814"/>
            <a:ext cx="4633750" cy="1808197"/>
            <a:chOff x="827218" y="1553891"/>
            <a:chExt cx="4633750" cy="1808197"/>
          </a:xfrm>
        </p:grpSpPr>
        <p:grpSp>
          <p:nvGrpSpPr>
            <p:cNvPr id="4" name="Group 49">
              <a:extLst>
                <a:ext uri="{FF2B5EF4-FFF2-40B4-BE49-F238E27FC236}">
                  <a16:creationId xmlns:a16="http://schemas.microsoft.com/office/drawing/2014/main" id="{8FAE714B-4740-4A92-BF2E-FF7022D631E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27218" y="1553891"/>
              <a:ext cx="4633750" cy="1808197"/>
              <a:chOff x="732625" y="5192035"/>
              <a:chExt cx="3333430" cy="1300782"/>
            </a:xfrm>
          </p:grpSpPr>
          <p:grpSp>
            <p:nvGrpSpPr>
              <p:cNvPr id="5" name="Group 50">
                <a:extLst>
                  <a:ext uri="{FF2B5EF4-FFF2-40B4-BE49-F238E27FC236}">
                    <a16:creationId xmlns:a16="http://schemas.microsoft.com/office/drawing/2014/main" id="{9ABD6D09-E1E5-4804-BF9A-8E056CD49182}"/>
                  </a:ext>
                </a:extLst>
              </p:cNvPr>
              <p:cNvGrpSpPr/>
              <p:nvPr/>
            </p:nvGrpSpPr>
            <p:grpSpPr>
              <a:xfrm>
                <a:off x="1159407" y="5612242"/>
                <a:ext cx="1539128" cy="436291"/>
                <a:chOff x="1194043" y="3641433"/>
                <a:chExt cx="1539128" cy="436291"/>
              </a:xfrm>
            </p:grpSpPr>
            <p:sp>
              <p:nvSpPr>
                <p:cNvPr id="86" name="Line 78">
                  <a:extLst>
                    <a:ext uri="{FF2B5EF4-FFF2-40B4-BE49-F238E27FC236}">
                      <a16:creationId xmlns:a16="http://schemas.microsoft.com/office/drawing/2014/main" id="{8DBC94EC-38EF-4145-AD0E-F75ED690BE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94043" y="3641433"/>
                  <a:ext cx="1534581" cy="422266"/>
                </a:xfrm>
                <a:prstGeom prst="line">
                  <a:avLst/>
                </a:pr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latin typeface="+mj-lt"/>
                  </a:endParaRPr>
                </a:p>
              </p:txBody>
            </p:sp>
            <p:grpSp>
              <p:nvGrpSpPr>
                <p:cNvPr id="6" name="Group 65">
                  <a:extLst>
                    <a:ext uri="{FF2B5EF4-FFF2-40B4-BE49-F238E27FC236}">
                      <a16:creationId xmlns:a16="http://schemas.microsoft.com/office/drawing/2014/main" id="{0CF79208-855A-44B3-8265-E869CCAEA06A}"/>
                    </a:ext>
                  </a:extLst>
                </p:cNvPr>
                <p:cNvGrpSpPr/>
                <p:nvPr/>
              </p:nvGrpSpPr>
              <p:grpSpPr>
                <a:xfrm>
                  <a:off x="2673435" y="4026227"/>
                  <a:ext cx="59736" cy="51497"/>
                  <a:chOff x="1971676" y="5583414"/>
                  <a:chExt cx="46038" cy="39688"/>
                </a:xfrm>
              </p:grpSpPr>
              <p:sp>
                <p:nvSpPr>
                  <p:cNvPr id="89" name="Line 104">
                    <a:extLst>
                      <a:ext uri="{FF2B5EF4-FFF2-40B4-BE49-F238E27FC236}">
                        <a16:creationId xmlns:a16="http://schemas.microsoft.com/office/drawing/2014/main" id="{24B5BB1A-F25B-474C-B46A-D1E2FEDE794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1676" y="5613577"/>
                    <a:ext cx="46038" cy="9525"/>
                  </a:xfrm>
                  <a:prstGeom prst="line">
                    <a:avLst/>
                  </a:prstGeom>
                  <a:noFill/>
                  <a:ln w="317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latin typeface="+mj-lt"/>
                    </a:endParaRPr>
                  </a:p>
                </p:txBody>
              </p:sp>
              <p:sp>
                <p:nvSpPr>
                  <p:cNvPr id="90" name="Line 105">
                    <a:extLst>
                      <a:ext uri="{FF2B5EF4-FFF2-40B4-BE49-F238E27FC236}">
                        <a16:creationId xmlns:a16="http://schemas.microsoft.com/office/drawing/2014/main" id="{C7F97F2C-2E85-460F-9136-F2B229A86D9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82788" y="5583414"/>
                    <a:ext cx="34925" cy="30162"/>
                  </a:xfrm>
                  <a:prstGeom prst="line">
                    <a:avLst/>
                  </a:prstGeom>
                  <a:noFill/>
                  <a:ln w="317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latin typeface="+mj-lt"/>
                    </a:endParaRPr>
                  </a:p>
                </p:txBody>
              </p:sp>
              <p:sp>
                <p:nvSpPr>
                  <p:cNvPr id="91" name="Line 106">
                    <a:extLst>
                      <a:ext uri="{FF2B5EF4-FFF2-40B4-BE49-F238E27FC236}">
                        <a16:creationId xmlns:a16="http://schemas.microsoft.com/office/drawing/2014/main" id="{CA313055-20C9-4483-A5F6-ABBDF9704F7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82788" y="5583414"/>
                    <a:ext cx="34925" cy="30162"/>
                  </a:xfrm>
                  <a:prstGeom prst="line">
                    <a:avLst/>
                  </a:prstGeom>
                  <a:noFill/>
                  <a:ln w="317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latin typeface="+mj-lt"/>
                    </a:endParaRPr>
                  </a:p>
                </p:txBody>
              </p:sp>
            </p:grpSp>
            <p:sp>
              <p:nvSpPr>
                <p:cNvPr id="88" name="Rectangle 125">
                  <a:extLst>
                    <a:ext uri="{FF2B5EF4-FFF2-40B4-BE49-F238E27FC236}">
                      <a16:creationId xmlns:a16="http://schemas.microsoft.com/office/drawing/2014/main" id="{9420BA15-38D2-48B6-9C40-062ACA82F8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65940" y="3656661"/>
                  <a:ext cx="298671" cy="1549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en-US" sz="1400" dirty="0">
                      <a:solidFill>
                        <a:srgbClr val="FF0000"/>
                      </a:solidFill>
                      <a:latin typeface="+mj-lt"/>
                    </a:rPr>
                    <a:t>-8.66’</a:t>
                  </a:r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j-lt"/>
                  </a:endParaRPr>
                </a:p>
              </p:txBody>
            </p:sp>
          </p:grpSp>
          <p:grpSp>
            <p:nvGrpSpPr>
              <p:cNvPr id="7" name="Group 51">
                <a:extLst>
                  <a:ext uri="{FF2B5EF4-FFF2-40B4-BE49-F238E27FC236}">
                    <a16:creationId xmlns:a16="http://schemas.microsoft.com/office/drawing/2014/main" id="{5FC20019-94CB-433D-A0EB-85D6D20B85CE}"/>
                  </a:ext>
                </a:extLst>
              </p:cNvPr>
              <p:cNvGrpSpPr/>
              <p:nvPr/>
            </p:nvGrpSpPr>
            <p:grpSpPr>
              <a:xfrm>
                <a:off x="732625" y="5192035"/>
                <a:ext cx="3333430" cy="1300782"/>
                <a:chOff x="732625" y="5192035"/>
                <a:chExt cx="3333430" cy="1300782"/>
              </a:xfrm>
            </p:grpSpPr>
            <p:sp>
              <p:nvSpPr>
                <p:cNvPr id="53" name="Rectangle 126">
                  <a:extLst>
                    <a:ext uri="{FF2B5EF4-FFF2-40B4-BE49-F238E27FC236}">
                      <a16:creationId xmlns:a16="http://schemas.microsoft.com/office/drawing/2014/main" id="{F6BBB62B-8691-49F4-8270-025F351EBD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95247" y="6245309"/>
                  <a:ext cx="352870" cy="1549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en-US" sz="1400" dirty="0">
                      <a:solidFill>
                        <a:srgbClr val="0000FF"/>
                      </a:solidFill>
                      <a:latin typeface="+mj-lt"/>
                    </a:rPr>
                    <a:t> +6.89’</a:t>
                  </a:r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54" name="Rectangle 128">
                  <a:extLst>
                    <a:ext uri="{FF2B5EF4-FFF2-40B4-BE49-F238E27FC236}">
                      <a16:creationId xmlns:a16="http://schemas.microsoft.com/office/drawing/2014/main" id="{9B2330CA-14AC-458C-8EA7-E4B7F5788D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84229" y="5628721"/>
                  <a:ext cx="324041" cy="1549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en-US" sz="1400">
                      <a:solidFill>
                        <a:srgbClr val="0000FF"/>
                      </a:solidFill>
                      <a:latin typeface="+mj-lt"/>
                    </a:rPr>
                    <a:t>+</a:t>
                  </a:r>
                  <a:r>
                    <a:rPr lang="en-US" altLang="en-US" sz="1400" dirty="0">
                      <a:solidFill>
                        <a:srgbClr val="0000FF"/>
                      </a:solidFill>
                      <a:latin typeface="+mj-lt"/>
                    </a:rPr>
                    <a:t>8.91’</a:t>
                  </a:r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grpSp>
              <p:nvGrpSpPr>
                <p:cNvPr id="8" name="Group 54">
                  <a:extLst>
                    <a:ext uri="{FF2B5EF4-FFF2-40B4-BE49-F238E27FC236}">
                      <a16:creationId xmlns:a16="http://schemas.microsoft.com/office/drawing/2014/main" id="{01D8181A-9F32-4BB8-8E5B-B35325C32656}"/>
                    </a:ext>
                  </a:extLst>
                </p:cNvPr>
                <p:cNvGrpSpPr/>
                <p:nvPr/>
              </p:nvGrpSpPr>
              <p:grpSpPr>
                <a:xfrm>
                  <a:off x="732625" y="5192035"/>
                  <a:ext cx="3333430" cy="1300782"/>
                  <a:chOff x="767261" y="3221226"/>
                  <a:chExt cx="3333430" cy="1300782"/>
                </a:xfrm>
              </p:grpSpPr>
              <p:sp>
                <p:nvSpPr>
                  <p:cNvPr id="56" name="Rectangle 141">
                    <a:extLst>
                      <a:ext uri="{FF2B5EF4-FFF2-40B4-BE49-F238E27FC236}">
                        <a16:creationId xmlns:a16="http://schemas.microsoft.com/office/drawing/2014/main" id="{F15B965B-D84E-42FE-B6A2-F44999EF1B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06272" y="4367022"/>
                    <a:ext cx="62271" cy="1549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en-US" sz="1400" dirty="0">
                        <a:solidFill>
                          <a:srgbClr val="000000"/>
                        </a:solidFill>
                        <a:latin typeface="+mj-lt"/>
                      </a:rPr>
                      <a:t>T</a:t>
                    </a:r>
                    <a:endParaRPr kumimoji="0" lang="en-US" altLang="en-US" sz="1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  <p:grpSp>
                <p:nvGrpSpPr>
                  <p:cNvPr id="9" name="Group 56">
                    <a:extLst>
                      <a:ext uri="{FF2B5EF4-FFF2-40B4-BE49-F238E27FC236}">
                        <a16:creationId xmlns:a16="http://schemas.microsoft.com/office/drawing/2014/main" id="{C682853B-4AE2-4CA2-A166-4681CB1D92EF}"/>
                      </a:ext>
                    </a:extLst>
                  </p:cNvPr>
                  <p:cNvGrpSpPr/>
                  <p:nvPr/>
                </p:nvGrpSpPr>
                <p:grpSpPr>
                  <a:xfrm>
                    <a:off x="767261" y="3221226"/>
                    <a:ext cx="3333430" cy="1104600"/>
                    <a:chOff x="767261" y="3221226"/>
                    <a:chExt cx="3333430" cy="1104600"/>
                  </a:xfrm>
                </p:grpSpPr>
                <p:sp>
                  <p:nvSpPr>
                    <p:cNvPr id="58" name="Line 79">
                      <a:extLst>
                        <a:ext uri="{FF2B5EF4-FFF2-40B4-BE49-F238E27FC236}">
                          <a16:creationId xmlns:a16="http://schemas.microsoft.com/office/drawing/2014/main" id="{F0965F99-83DC-422F-B16E-38819EF51A0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790418" y="3278901"/>
                      <a:ext cx="832175" cy="77038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59" name="Line 81">
                      <a:extLst>
                        <a:ext uri="{FF2B5EF4-FFF2-40B4-BE49-F238E27FC236}">
                          <a16:creationId xmlns:a16="http://schemas.microsoft.com/office/drawing/2014/main" id="{17F4D170-CDF1-404E-8AEF-EDCDFA15F7E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762871" y="4094597"/>
                      <a:ext cx="969873" cy="202223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60" name="Rectangle 82">
                      <a:extLst>
                        <a:ext uri="{FF2B5EF4-FFF2-40B4-BE49-F238E27FC236}">
                          <a16:creationId xmlns:a16="http://schemas.microsoft.com/office/drawing/2014/main" id="{2AE14274-D287-490F-B356-78A2EFA32A1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73445" y="3620835"/>
                      <a:ext cx="41197" cy="39136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61" name="Rectangle 83">
                      <a:extLst>
                        <a:ext uri="{FF2B5EF4-FFF2-40B4-BE49-F238E27FC236}">
                          <a16:creationId xmlns:a16="http://schemas.microsoft.com/office/drawing/2014/main" id="{0427C2A6-757D-4A6A-831F-9AEBEC4F146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73445" y="3620835"/>
                      <a:ext cx="41197" cy="39136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62" name="Rectangle 88">
                      <a:extLst>
                        <a:ext uri="{FF2B5EF4-FFF2-40B4-BE49-F238E27FC236}">
                          <a16:creationId xmlns:a16="http://schemas.microsoft.com/office/drawing/2014/main" id="{E56E30E4-8B84-40DB-ACF9-9A99742C7B6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1995" y="3258303"/>
                      <a:ext cx="41197" cy="41197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63" name="Rectangle 89">
                      <a:extLst>
                        <a:ext uri="{FF2B5EF4-FFF2-40B4-BE49-F238E27FC236}">
                          <a16:creationId xmlns:a16="http://schemas.microsoft.com/office/drawing/2014/main" id="{1468385F-8405-4D57-958B-03497F2F954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1995" y="3258303"/>
                      <a:ext cx="41197" cy="4119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64" name="Freeform 90">
                      <a:extLst>
                        <a:ext uri="{FF2B5EF4-FFF2-40B4-BE49-F238E27FC236}">
                          <a16:creationId xmlns:a16="http://schemas.microsoft.com/office/drawing/2014/main" id="{DB651214-7592-471C-B346-98DB3CD3035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43042" y="4053401"/>
                      <a:ext cx="41197" cy="41197"/>
                    </a:xfrm>
                    <a:custGeom>
                      <a:avLst/>
                      <a:gdLst>
                        <a:gd name="T0" fmla="*/ 20 w 20"/>
                        <a:gd name="T1" fmla="*/ 10 h 20"/>
                        <a:gd name="T2" fmla="*/ 20 w 20"/>
                        <a:gd name="T3" fmla="*/ 9 h 20"/>
                        <a:gd name="T4" fmla="*/ 19 w 20"/>
                        <a:gd name="T5" fmla="*/ 8 h 20"/>
                        <a:gd name="T6" fmla="*/ 19 w 20"/>
                        <a:gd name="T7" fmla="*/ 6 h 20"/>
                        <a:gd name="T8" fmla="*/ 19 w 20"/>
                        <a:gd name="T9" fmla="*/ 5 h 20"/>
                        <a:gd name="T10" fmla="*/ 18 w 20"/>
                        <a:gd name="T11" fmla="*/ 4 h 20"/>
                        <a:gd name="T12" fmla="*/ 17 w 20"/>
                        <a:gd name="T13" fmla="*/ 3 h 20"/>
                        <a:gd name="T14" fmla="*/ 16 w 20"/>
                        <a:gd name="T15" fmla="*/ 2 h 20"/>
                        <a:gd name="T16" fmla="*/ 15 w 20"/>
                        <a:gd name="T17" fmla="*/ 2 h 20"/>
                        <a:gd name="T18" fmla="*/ 14 w 20"/>
                        <a:gd name="T19" fmla="*/ 1 h 20"/>
                        <a:gd name="T20" fmla="*/ 13 w 20"/>
                        <a:gd name="T21" fmla="*/ 1 h 20"/>
                        <a:gd name="T22" fmla="*/ 11 w 20"/>
                        <a:gd name="T23" fmla="*/ 0 h 20"/>
                        <a:gd name="T24" fmla="*/ 10 w 20"/>
                        <a:gd name="T25" fmla="*/ 0 h 20"/>
                        <a:gd name="T26" fmla="*/ 9 w 20"/>
                        <a:gd name="T27" fmla="*/ 0 h 20"/>
                        <a:gd name="T28" fmla="*/ 8 w 20"/>
                        <a:gd name="T29" fmla="*/ 1 h 20"/>
                        <a:gd name="T30" fmla="*/ 6 w 20"/>
                        <a:gd name="T31" fmla="*/ 1 h 20"/>
                        <a:gd name="T32" fmla="*/ 5 w 20"/>
                        <a:gd name="T33" fmla="*/ 2 h 20"/>
                        <a:gd name="T34" fmla="*/ 4 w 20"/>
                        <a:gd name="T35" fmla="*/ 2 h 20"/>
                        <a:gd name="T36" fmla="*/ 3 w 20"/>
                        <a:gd name="T37" fmla="*/ 3 h 20"/>
                        <a:gd name="T38" fmla="*/ 2 w 20"/>
                        <a:gd name="T39" fmla="*/ 4 h 20"/>
                        <a:gd name="T40" fmla="*/ 2 w 20"/>
                        <a:gd name="T41" fmla="*/ 5 h 20"/>
                        <a:gd name="T42" fmla="*/ 1 w 20"/>
                        <a:gd name="T43" fmla="*/ 6 h 20"/>
                        <a:gd name="T44" fmla="*/ 1 w 20"/>
                        <a:gd name="T45" fmla="*/ 8 h 20"/>
                        <a:gd name="T46" fmla="*/ 0 w 20"/>
                        <a:gd name="T47" fmla="*/ 9 h 20"/>
                        <a:gd name="T48" fmla="*/ 0 w 20"/>
                        <a:gd name="T49" fmla="*/ 10 h 20"/>
                        <a:gd name="T50" fmla="*/ 0 w 20"/>
                        <a:gd name="T51" fmla="*/ 11 h 20"/>
                        <a:gd name="T52" fmla="*/ 1 w 20"/>
                        <a:gd name="T53" fmla="*/ 13 h 20"/>
                        <a:gd name="T54" fmla="*/ 1 w 20"/>
                        <a:gd name="T55" fmla="*/ 14 h 20"/>
                        <a:gd name="T56" fmla="*/ 2 w 20"/>
                        <a:gd name="T57" fmla="*/ 15 h 20"/>
                        <a:gd name="T58" fmla="*/ 2 w 20"/>
                        <a:gd name="T59" fmla="*/ 16 h 20"/>
                        <a:gd name="T60" fmla="*/ 3 w 20"/>
                        <a:gd name="T61" fmla="*/ 17 h 20"/>
                        <a:gd name="T62" fmla="*/ 4 w 20"/>
                        <a:gd name="T63" fmla="*/ 18 h 20"/>
                        <a:gd name="T64" fmla="*/ 5 w 20"/>
                        <a:gd name="T65" fmla="*/ 19 h 20"/>
                        <a:gd name="T66" fmla="*/ 6 w 20"/>
                        <a:gd name="T67" fmla="*/ 19 h 20"/>
                        <a:gd name="T68" fmla="*/ 8 w 20"/>
                        <a:gd name="T69" fmla="*/ 20 h 20"/>
                        <a:gd name="T70" fmla="*/ 9 w 20"/>
                        <a:gd name="T71" fmla="*/ 20 h 20"/>
                        <a:gd name="T72" fmla="*/ 10 w 20"/>
                        <a:gd name="T73" fmla="*/ 20 h 20"/>
                        <a:gd name="T74" fmla="*/ 11 w 20"/>
                        <a:gd name="T75" fmla="*/ 20 h 20"/>
                        <a:gd name="T76" fmla="*/ 13 w 20"/>
                        <a:gd name="T77" fmla="*/ 20 h 20"/>
                        <a:gd name="T78" fmla="*/ 14 w 20"/>
                        <a:gd name="T79" fmla="*/ 19 h 20"/>
                        <a:gd name="T80" fmla="*/ 15 w 20"/>
                        <a:gd name="T81" fmla="*/ 19 h 20"/>
                        <a:gd name="T82" fmla="*/ 16 w 20"/>
                        <a:gd name="T83" fmla="*/ 18 h 20"/>
                        <a:gd name="T84" fmla="*/ 17 w 20"/>
                        <a:gd name="T85" fmla="*/ 17 h 20"/>
                        <a:gd name="T86" fmla="*/ 18 w 20"/>
                        <a:gd name="T87" fmla="*/ 16 h 20"/>
                        <a:gd name="T88" fmla="*/ 19 w 20"/>
                        <a:gd name="T89" fmla="*/ 15 h 20"/>
                        <a:gd name="T90" fmla="*/ 19 w 20"/>
                        <a:gd name="T91" fmla="*/ 14 h 20"/>
                        <a:gd name="T92" fmla="*/ 19 w 20"/>
                        <a:gd name="T93" fmla="*/ 13 h 20"/>
                        <a:gd name="T94" fmla="*/ 20 w 20"/>
                        <a:gd name="T95" fmla="*/ 11 h 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</a:cxnLst>
                      <a:rect l="0" t="0" r="r" b="b"/>
                      <a:pathLst>
                        <a:path w="20" h="20">
                          <a:moveTo>
                            <a:pt x="20" y="11"/>
                          </a:moveTo>
                          <a:lnTo>
                            <a:pt x="20" y="10"/>
                          </a:lnTo>
                          <a:lnTo>
                            <a:pt x="20" y="9"/>
                          </a:lnTo>
                          <a:lnTo>
                            <a:pt x="20" y="9"/>
                          </a:lnTo>
                          <a:lnTo>
                            <a:pt x="20" y="8"/>
                          </a:lnTo>
                          <a:lnTo>
                            <a:pt x="19" y="8"/>
                          </a:lnTo>
                          <a:lnTo>
                            <a:pt x="19" y="7"/>
                          </a:lnTo>
                          <a:lnTo>
                            <a:pt x="19" y="6"/>
                          </a:lnTo>
                          <a:lnTo>
                            <a:pt x="19" y="6"/>
                          </a:lnTo>
                          <a:lnTo>
                            <a:pt x="19" y="5"/>
                          </a:lnTo>
                          <a:lnTo>
                            <a:pt x="18" y="5"/>
                          </a:lnTo>
                          <a:lnTo>
                            <a:pt x="18" y="4"/>
                          </a:lnTo>
                          <a:lnTo>
                            <a:pt x="17" y="4"/>
                          </a:lnTo>
                          <a:lnTo>
                            <a:pt x="17" y="3"/>
                          </a:lnTo>
                          <a:lnTo>
                            <a:pt x="17" y="3"/>
                          </a:lnTo>
                          <a:lnTo>
                            <a:pt x="16" y="2"/>
                          </a:lnTo>
                          <a:lnTo>
                            <a:pt x="16" y="2"/>
                          </a:lnTo>
                          <a:lnTo>
                            <a:pt x="15" y="2"/>
                          </a:lnTo>
                          <a:lnTo>
                            <a:pt x="14" y="1"/>
                          </a:lnTo>
                          <a:lnTo>
                            <a:pt x="14" y="1"/>
                          </a:lnTo>
                          <a:lnTo>
                            <a:pt x="13" y="1"/>
                          </a:lnTo>
                          <a:lnTo>
                            <a:pt x="13" y="1"/>
                          </a:lnTo>
                          <a:lnTo>
                            <a:pt x="12" y="1"/>
                          </a:lnTo>
                          <a:lnTo>
                            <a:pt x="11" y="0"/>
                          </a:lnTo>
                          <a:lnTo>
                            <a:pt x="11" y="0"/>
                          </a:lnTo>
                          <a:lnTo>
                            <a:pt x="10" y="0"/>
                          </a:lnTo>
                          <a:lnTo>
                            <a:pt x="10" y="0"/>
                          </a:lnTo>
                          <a:lnTo>
                            <a:pt x="9" y="0"/>
                          </a:lnTo>
                          <a:lnTo>
                            <a:pt x="8" y="1"/>
                          </a:lnTo>
                          <a:lnTo>
                            <a:pt x="8" y="1"/>
                          </a:lnTo>
                          <a:lnTo>
                            <a:pt x="7" y="1"/>
                          </a:lnTo>
                          <a:lnTo>
                            <a:pt x="6" y="1"/>
                          </a:lnTo>
                          <a:lnTo>
                            <a:pt x="6" y="1"/>
                          </a:lnTo>
                          <a:lnTo>
                            <a:pt x="5" y="2"/>
                          </a:lnTo>
                          <a:lnTo>
                            <a:pt x="5" y="2"/>
                          </a:lnTo>
                          <a:lnTo>
                            <a:pt x="4" y="2"/>
                          </a:lnTo>
                          <a:lnTo>
                            <a:pt x="4" y="3"/>
                          </a:lnTo>
                          <a:lnTo>
                            <a:pt x="3" y="3"/>
                          </a:lnTo>
                          <a:lnTo>
                            <a:pt x="3" y="4"/>
                          </a:lnTo>
                          <a:lnTo>
                            <a:pt x="2" y="4"/>
                          </a:lnTo>
                          <a:lnTo>
                            <a:pt x="2" y="5"/>
                          </a:lnTo>
                          <a:lnTo>
                            <a:pt x="2" y="5"/>
                          </a:lnTo>
                          <a:lnTo>
                            <a:pt x="1" y="6"/>
                          </a:lnTo>
                          <a:lnTo>
                            <a:pt x="1" y="6"/>
                          </a:lnTo>
                          <a:lnTo>
                            <a:pt x="1" y="7"/>
                          </a:lnTo>
                          <a:lnTo>
                            <a:pt x="1" y="8"/>
                          </a:lnTo>
                          <a:lnTo>
                            <a:pt x="1" y="8"/>
                          </a:lnTo>
                          <a:lnTo>
                            <a:pt x="0" y="9"/>
                          </a:lnTo>
                          <a:lnTo>
                            <a:pt x="0" y="9"/>
                          </a:lnTo>
                          <a:lnTo>
                            <a:pt x="0" y="10"/>
                          </a:lnTo>
                          <a:lnTo>
                            <a:pt x="0" y="11"/>
                          </a:lnTo>
                          <a:lnTo>
                            <a:pt x="0" y="11"/>
                          </a:lnTo>
                          <a:lnTo>
                            <a:pt x="1" y="12"/>
                          </a:lnTo>
                          <a:lnTo>
                            <a:pt x="1" y="13"/>
                          </a:lnTo>
                          <a:lnTo>
                            <a:pt x="1" y="13"/>
                          </a:lnTo>
                          <a:lnTo>
                            <a:pt x="1" y="14"/>
                          </a:lnTo>
                          <a:lnTo>
                            <a:pt x="1" y="14"/>
                          </a:lnTo>
                          <a:lnTo>
                            <a:pt x="2" y="15"/>
                          </a:lnTo>
                          <a:lnTo>
                            <a:pt x="2" y="16"/>
                          </a:lnTo>
                          <a:lnTo>
                            <a:pt x="2" y="16"/>
                          </a:lnTo>
                          <a:lnTo>
                            <a:pt x="3" y="17"/>
                          </a:lnTo>
                          <a:lnTo>
                            <a:pt x="3" y="17"/>
                          </a:lnTo>
                          <a:lnTo>
                            <a:pt x="4" y="17"/>
                          </a:lnTo>
                          <a:lnTo>
                            <a:pt x="4" y="18"/>
                          </a:lnTo>
                          <a:lnTo>
                            <a:pt x="5" y="18"/>
                          </a:lnTo>
                          <a:lnTo>
                            <a:pt x="5" y="19"/>
                          </a:lnTo>
                          <a:lnTo>
                            <a:pt x="6" y="19"/>
                          </a:lnTo>
                          <a:lnTo>
                            <a:pt x="6" y="19"/>
                          </a:lnTo>
                          <a:lnTo>
                            <a:pt x="7" y="19"/>
                          </a:lnTo>
                          <a:lnTo>
                            <a:pt x="8" y="20"/>
                          </a:lnTo>
                          <a:lnTo>
                            <a:pt x="8" y="20"/>
                          </a:lnTo>
                          <a:lnTo>
                            <a:pt x="9" y="20"/>
                          </a:lnTo>
                          <a:lnTo>
                            <a:pt x="10" y="20"/>
                          </a:lnTo>
                          <a:lnTo>
                            <a:pt x="10" y="20"/>
                          </a:lnTo>
                          <a:lnTo>
                            <a:pt x="11" y="20"/>
                          </a:lnTo>
                          <a:lnTo>
                            <a:pt x="11" y="20"/>
                          </a:lnTo>
                          <a:lnTo>
                            <a:pt x="12" y="20"/>
                          </a:lnTo>
                          <a:lnTo>
                            <a:pt x="13" y="20"/>
                          </a:lnTo>
                          <a:lnTo>
                            <a:pt x="13" y="19"/>
                          </a:lnTo>
                          <a:lnTo>
                            <a:pt x="14" y="19"/>
                          </a:lnTo>
                          <a:lnTo>
                            <a:pt x="14" y="19"/>
                          </a:lnTo>
                          <a:lnTo>
                            <a:pt x="15" y="19"/>
                          </a:lnTo>
                          <a:lnTo>
                            <a:pt x="16" y="18"/>
                          </a:lnTo>
                          <a:lnTo>
                            <a:pt x="16" y="18"/>
                          </a:lnTo>
                          <a:lnTo>
                            <a:pt x="17" y="17"/>
                          </a:lnTo>
                          <a:lnTo>
                            <a:pt x="17" y="17"/>
                          </a:lnTo>
                          <a:lnTo>
                            <a:pt x="17" y="17"/>
                          </a:lnTo>
                          <a:lnTo>
                            <a:pt x="18" y="16"/>
                          </a:lnTo>
                          <a:lnTo>
                            <a:pt x="18" y="16"/>
                          </a:lnTo>
                          <a:lnTo>
                            <a:pt x="19" y="15"/>
                          </a:lnTo>
                          <a:lnTo>
                            <a:pt x="19" y="14"/>
                          </a:lnTo>
                          <a:lnTo>
                            <a:pt x="19" y="14"/>
                          </a:lnTo>
                          <a:lnTo>
                            <a:pt x="19" y="13"/>
                          </a:lnTo>
                          <a:lnTo>
                            <a:pt x="19" y="13"/>
                          </a:lnTo>
                          <a:lnTo>
                            <a:pt x="20" y="12"/>
                          </a:lnTo>
                          <a:lnTo>
                            <a:pt x="20" y="1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65" name="Freeform 91">
                      <a:extLst>
                        <a:ext uri="{FF2B5EF4-FFF2-40B4-BE49-F238E27FC236}">
                          <a16:creationId xmlns:a16="http://schemas.microsoft.com/office/drawing/2014/main" id="{B1B5AC26-6F78-49B1-9EC7-98F52C90FF7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43042" y="4053401"/>
                      <a:ext cx="41197" cy="41197"/>
                    </a:xfrm>
                    <a:custGeom>
                      <a:avLst/>
                      <a:gdLst>
                        <a:gd name="T0" fmla="*/ 153 w 153"/>
                        <a:gd name="T1" fmla="*/ 71 h 153"/>
                        <a:gd name="T2" fmla="*/ 151 w 153"/>
                        <a:gd name="T3" fmla="*/ 61 h 153"/>
                        <a:gd name="T4" fmla="*/ 149 w 153"/>
                        <a:gd name="T5" fmla="*/ 52 h 153"/>
                        <a:gd name="T6" fmla="*/ 145 w 153"/>
                        <a:gd name="T7" fmla="*/ 43 h 153"/>
                        <a:gd name="T8" fmla="*/ 140 w 153"/>
                        <a:gd name="T9" fmla="*/ 34 h 153"/>
                        <a:gd name="T10" fmla="*/ 134 w 153"/>
                        <a:gd name="T11" fmla="*/ 26 h 153"/>
                        <a:gd name="T12" fmla="*/ 127 w 153"/>
                        <a:gd name="T13" fmla="*/ 19 h 153"/>
                        <a:gd name="T14" fmla="*/ 119 w 153"/>
                        <a:gd name="T15" fmla="*/ 13 h 153"/>
                        <a:gd name="T16" fmla="*/ 110 w 153"/>
                        <a:gd name="T17" fmla="*/ 8 h 153"/>
                        <a:gd name="T18" fmla="*/ 101 w 153"/>
                        <a:gd name="T19" fmla="*/ 4 h 153"/>
                        <a:gd name="T20" fmla="*/ 91 w 153"/>
                        <a:gd name="T21" fmla="*/ 2 h 153"/>
                        <a:gd name="T22" fmla="*/ 82 w 153"/>
                        <a:gd name="T23" fmla="*/ 0 h 153"/>
                        <a:gd name="T24" fmla="*/ 72 w 153"/>
                        <a:gd name="T25" fmla="*/ 0 h 153"/>
                        <a:gd name="T26" fmla="*/ 62 w 153"/>
                        <a:gd name="T27" fmla="*/ 2 h 153"/>
                        <a:gd name="T28" fmla="*/ 52 w 153"/>
                        <a:gd name="T29" fmla="*/ 4 h 153"/>
                        <a:gd name="T30" fmla="*/ 43 w 153"/>
                        <a:gd name="T31" fmla="*/ 8 h 153"/>
                        <a:gd name="T32" fmla="*/ 34 w 153"/>
                        <a:gd name="T33" fmla="*/ 13 h 153"/>
                        <a:gd name="T34" fmla="*/ 26 w 153"/>
                        <a:gd name="T35" fmla="*/ 19 h 153"/>
                        <a:gd name="T36" fmla="*/ 19 w 153"/>
                        <a:gd name="T37" fmla="*/ 26 h 153"/>
                        <a:gd name="T38" fmla="*/ 13 w 153"/>
                        <a:gd name="T39" fmla="*/ 34 h 153"/>
                        <a:gd name="T40" fmla="*/ 8 w 153"/>
                        <a:gd name="T41" fmla="*/ 43 h 153"/>
                        <a:gd name="T42" fmla="*/ 4 w 153"/>
                        <a:gd name="T43" fmla="*/ 52 h 153"/>
                        <a:gd name="T44" fmla="*/ 2 w 153"/>
                        <a:gd name="T45" fmla="*/ 61 h 153"/>
                        <a:gd name="T46" fmla="*/ 1 w 153"/>
                        <a:gd name="T47" fmla="*/ 71 h 153"/>
                        <a:gd name="T48" fmla="*/ 1 w 153"/>
                        <a:gd name="T49" fmla="*/ 81 h 153"/>
                        <a:gd name="T50" fmla="*/ 2 w 153"/>
                        <a:gd name="T51" fmla="*/ 91 h 153"/>
                        <a:gd name="T52" fmla="*/ 4 w 153"/>
                        <a:gd name="T53" fmla="*/ 101 h 153"/>
                        <a:gd name="T54" fmla="*/ 8 w 153"/>
                        <a:gd name="T55" fmla="*/ 110 h 153"/>
                        <a:gd name="T56" fmla="*/ 13 w 153"/>
                        <a:gd name="T57" fmla="*/ 119 h 153"/>
                        <a:gd name="T58" fmla="*/ 19 w 153"/>
                        <a:gd name="T59" fmla="*/ 127 h 153"/>
                        <a:gd name="T60" fmla="*/ 26 w 153"/>
                        <a:gd name="T61" fmla="*/ 134 h 153"/>
                        <a:gd name="T62" fmla="*/ 34 w 153"/>
                        <a:gd name="T63" fmla="*/ 140 h 153"/>
                        <a:gd name="T64" fmla="*/ 43 w 153"/>
                        <a:gd name="T65" fmla="*/ 145 h 153"/>
                        <a:gd name="T66" fmla="*/ 52 w 153"/>
                        <a:gd name="T67" fmla="*/ 148 h 153"/>
                        <a:gd name="T68" fmla="*/ 62 w 153"/>
                        <a:gd name="T69" fmla="*/ 151 h 153"/>
                        <a:gd name="T70" fmla="*/ 72 w 153"/>
                        <a:gd name="T71" fmla="*/ 152 h 153"/>
                        <a:gd name="T72" fmla="*/ 82 w 153"/>
                        <a:gd name="T73" fmla="*/ 152 h 153"/>
                        <a:gd name="T74" fmla="*/ 91 w 153"/>
                        <a:gd name="T75" fmla="*/ 151 h 153"/>
                        <a:gd name="T76" fmla="*/ 101 w 153"/>
                        <a:gd name="T77" fmla="*/ 148 h 153"/>
                        <a:gd name="T78" fmla="*/ 110 w 153"/>
                        <a:gd name="T79" fmla="*/ 145 h 153"/>
                        <a:gd name="T80" fmla="*/ 119 w 153"/>
                        <a:gd name="T81" fmla="*/ 140 h 153"/>
                        <a:gd name="T82" fmla="*/ 127 w 153"/>
                        <a:gd name="T83" fmla="*/ 134 h 153"/>
                        <a:gd name="T84" fmla="*/ 134 w 153"/>
                        <a:gd name="T85" fmla="*/ 127 h 153"/>
                        <a:gd name="T86" fmla="*/ 140 w 153"/>
                        <a:gd name="T87" fmla="*/ 119 h 153"/>
                        <a:gd name="T88" fmla="*/ 145 w 153"/>
                        <a:gd name="T89" fmla="*/ 110 h 153"/>
                        <a:gd name="T90" fmla="*/ 149 w 153"/>
                        <a:gd name="T91" fmla="*/ 101 h 153"/>
                        <a:gd name="T92" fmla="*/ 151 w 153"/>
                        <a:gd name="T93" fmla="*/ 91 h 153"/>
                        <a:gd name="T94" fmla="*/ 153 w 153"/>
                        <a:gd name="T95" fmla="*/ 81 h 15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</a:cxnLst>
                      <a:rect l="0" t="0" r="r" b="b"/>
                      <a:pathLst>
                        <a:path w="153" h="153">
                          <a:moveTo>
                            <a:pt x="153" y="76"/>
                          </a:moveTo>
                          <a:lnTo>
                            <a:pt x="153" y="71"/>
                          </a:lnTo>
                          <a:lnTo>
                            <a:pt x="152" y="66"/>
                          </a:lnTo>
                          <a:lnTo>
                            <a:pt x="151" y="61"/>
                          </a:lnTo>
                          <a:lnTo>
                            <a:pt x="150" y="57"/>
                          </a:lnTo>
                          <a:lnTo>
                            <a:pt x="149" y="52"/>
                          </a:lnTo>
                          <a:lnTo>
                            <a:pt x="147" y="47"/>
                          </a:lnTo>
                          <a:lnTo>
                            <a:pt x="145" y="43"/>
                          </a:lnTo>
                          <a:lnTo>
                            <a:pt x="143" y="38"/>
                          </a:lnTo>
                          <a:lnTo>
                            <a:pt x="140" y="34"/>
                          </a:lnTo>
                          <a:lnTo>
                            <a:pt x="137" y="30"/>
                          </a:lnTo>
                          <a:lnTo>
                            <a:pt x="134" y="26"/>
                          </a:lnTo>
                          <a:lnTo>
                            <a:pt x="130" y="22"/>
                          </a:lnTo>
                          <a:lnTo>
                            <a:pt x="127" y="19"/>
                          </a:lnTo>
                          <a:lnTo>
                            <a:pt x="123" y="16"/>
                          </a:lnTo>
                          <a:lnTo>
                            <a:pt x="119" y="13"/>
                          </a:lnTo>
                          <a:lnTo>
                            <a:pt x="115" y="10"/>
                          </a:lnTo>
                          <a:lnTo>
                            <a:pt x="110" y="8"/>
                          </a:lnTo>
                          <a:lnTo>
                            <a:pt x="106" y="6"/>
                          </a:lnTo>
                          <a:lnTo>
                            <a:pt x="101" y="4"/>
                          </a:lnTo>
                          <a:lnTo>
                            <a:pt x="96" y="3"/>
                          </a:lnTo>
                          <a:lnTo>
                            <a:pt x="91" y="2"/>
                          </a:lnTo>
                          <a:lnTo>
                            <a:pt x="87" y="1"/>
                          </a:lnTo>
                          <a:lnTo>
                            <a:pt x="82" y="0"/>
                          </a:lnTo>
                          <a:lnTo>
                            <a:pt x="77" y="0"/>
                          </a:lnTo>
                          <a:lnTo>
                            <a:pt x="72" y="0"/>
                          </a:lnTo>
                          <a:lnTo>
                            <a:pt x="67" y="1"/>
                          </a:lnTo>
                          <a:lnTo>
                            <a:pt x="62" y="2"/>
                          </a:lnTo>
                          <a:lnTo>
                            <a:pt x="57" y="3"/>
                          </a:lnTo>
                          <a:lnTo>
                            <a:pt x="52" y="4"/>
                          </a:lnTo>
                          <a:lnTo>
                            <a:pt x="47" y="6"/>
                          </a:lnTo>
                          <a:lnTo>
                            <a:pt x="43" y="8"/>
                          </a:lnTo>
                          <a:lnTo>
                            <a:pt x="38" y="10"/>
                          </a:lnTo>
                          <a:lnTo>
                            <a:pt x="34" y="13"/>
                          </a:lnTo>
                          <a:lnTo>
                            <a:pt x="30" y="16"/>
                          </a:lnTo>
                          <a:lnTo>
                            <a:pt x="26" y="19"/>
                          </a:lnTo>
                          <a:lnTo>
                            <a:pt x="23" y="22"/>
                          </a:lnTo>
                          <a:lnTo>
                            <a:pt x="19" y="26"/>
                          </a:lnTo>
                          <a:lnTo>
                            <a:pt x="16" y="30"/>
                          </a:lnTo>
                          <a:lnTo>
                            <a:pt x="13" y="34"/>
                          </a:lnTo>
                          <a:lnTo>
                            <a:pt x="11" y="38"/>
                          </a:lnTo>
                          <a:lnTo>
                            <a:pt x="8" y="43"/>
                          </a:lnTo>
                          <a:lnTo>
                            <a:pt x="6" y="47"/>
                          </a:lnTo>
                          <a:lnTo>
                            <a:pt x="4" y="52"/>
                          </a:lnTo>
                          <a:lnTo>
                            <a:pt x="3" y="57"/>
                          </a:lnTo>
                          <a:lnTo>
                            <a:pt x="2" y="61"/>
                          </a:lnTo>
                          <a:lnTo>
                            <a:pt x="1" y="66"/>
                          </a:lnTo>
                          <a:lnTo>
                            <a:pt x="1" y="71"/>
                          </a:lnTo>
                          <a:lnTo>
                            <a:pt x="0" y="76"/>
                          </a:lnTo>
                          <a:lnTo>
                            <a:pt x="1" y="81"/>
                          </a:lnTo>
                          <a:lnTo>
                            <a:pt x="1" y="86"/>
                          </a:lnTo>
                          <a:lnTo>
                            <a:pt x="2" y="91"/>
                          </a:lnTo>
                          <a:lnTo>
                            <a:pt x="3" y="96"/>
                          </a:lnTo>
                          <a:lnTo>
                            <a:pt x="4" y="101"/>
                          </a:lnTo>
                          <a:lnTo>
                            <a:pt x="6" y="105"/>
                          </a:lnTo>
                          <a:lnTo>
                            <a:pt x="8" y="110"/>
                          </a:lnTo>
                          <a:lnTo>
                            <a:pt x="11" y="114"/>
                          </a:lnTo>
                          <a:lnTo>
                            <a:pt x="13" y="119"/>
                          </a:lnTo>
                          <a:lnTo>
                            <a:pt x="16" y="123"/>
                          </a:lnTo>
                          <a:lnTo>
                            <a:pt x="19" y="127"/>
                          </a:lnTo>
                          <a:lnTo>
                            <a:pt x="23" y="130"/>
                          </a:lnTo>
                          <a:lnTo>
                            <a:pt x="26" y="134"/>
                          </a:lnTo>
                          <a:lnTo>
                            <a:pt x="30" y="137"/>
                          </a:lnTo>
                          <a:lnTo>
                            <a:pt x="34" y="140"/>
                          </a:lnTo>
                          <a:lnTo>
                            <a:pt x="38" y="142"/>
                          </a:lnTo>
                          <a:lnTo>
                            <a:pt x="43" y="145"/>
                          </a:lnTo>
                          <a:lnTo>
                            <a:pt x="47" y="147"/>
                          </a:lnTo>
                          <a:lnTo>
                            <a:pt x="52" y="148"/>
                          </a:lnTo>
                          <a:lnTo>
                            <a:pt x="57" y="150"/>
                          </a:lnTo>
                          <a:lnTo>
                            <a:pt x="62" y="151"/>
                          </a:lnTo>
                          <a:lnTo>
                            <a:pt x="67" y="152"/>
                          </a:lnTo>
                          <a:lnTo>
                            <a:pt x="72" y="152"/>
                          </a:lnTo>
                          <a:lnTo>
                            <a:pt x="77" y="153"/>
                          </a:lnTo>
                          <a:lnTo>
                            <a:pt x="82" y="152"/>
                          </a:lnTo>
                          <a:lnTo>
                            <a:pt x="87" y="152"/>
                          </a:lnTo>
                          <a:lnTo>
                            <a:pt x="91" y="151"/>
                          </a:lnTo>
                          <a:lnTo>
                            <a:pt x="96" y="150"/>
                          </a:lnTo>
                          <a:lnTo>
                            <a:pt x="101" y="148"/>
                          </a:lnTo>
                          <a:lnTo>
                            <a:pt x="106" y="147"/>
                          </a:lnTo>
                          <a:lnTo>
                            <a:pt x="110" y="145"/>
                          </a:lnTo>
                          <a:lnTo>
                            <a:pt x="115" y="142"/>
                          </a:lnTo>
                          <a:lnTo>
                            <a:pt x="119" y="140"/>
                          </a:lnTo>
                          <a:lnTo>
                            <a:pt x="123" y="137"/>
                          </a:lnTo>
                          <a:lnTo>
                            <a:pt x="127" y="134"/>
                          </a:lnTo>
                          <a:lnTo>
                            <a:pt x="130" y="130"/>
                          </a:lnTo>
                          <a:lnTo>
                            <a:pt x="134" y="127"/>
                          </a:lnTo>
                          <a:lnTo>
                            <a:pt x="137" y="123"/>
                          </a:lnTo>
                          <a:lnTo>
                            <a:pt x="140" y="119"/>
                          </a:lnTo>
                          <a:lnTo>
                            <a:pt x="143" y="114"/>
                          </a:lnTo>
                          <a:lnTo>
                            <a:pt x="145" y="110"/>
                          </a:lnTo>
                          <a:lnTo>
                            <a:pt x="147" y="105"/>
                          </a:lnTo>
                          <a:lnTo>
                            <a:pt x="149" y="101"/>
                          </a:lnTo>
                          <a:lnTo>
                            <a:pt x="150" y="96"/>
                          </a:lnTo>
                          <a:lnTo>
                            <a:pt x="151" y="91"/>
                          </a:lnTo>
                          <a:lnTo>
                            <a:pt x="152" y="86"/>
                          </a:lnTo>
                          <a:lnTo>
                            <a:pt x="153" y="81"/>
                          </a:lnTo>
                          <a:lnTo>
                            <a:pt x="153" y="76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66" name="Line 96">
                      <a:extLst>
                        <a:ext uri="{FF2B5EF4-FFF2-40B4-BE49-F238E27FC236}">
                          <a16:creationId xmlns:a16="http://schemas.microsoft.com/office/drawing/2014/main" id="{62253287-BC8E-4700-B160-955AEE3C62C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790418" y="4032802"/>
                      <a:ext cx="57676" cy="16479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grpSp>
                  <p:nvGrpSpPr>
                    <p:cNvPr id="10" name="Group 66">
                      <a:extLst>
                        <a:ext uri="{FF2B5EF4-FFF2-40B4-BE49-F238E27FC236}">
                          <a16:creationId xmlns:a16="http://schemas.microsoft.com/office/drawing/2014/main" id="{C84780B5-6A53-462D-B45E-932ED95B68C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790418" y="3993666"/>
                      <a:ext cx="57676" cy="55615"/>
                      <a:chOff x="2790418" y="3993666"/>
                      <a:chExt cx="57676" cy="55615"/>
                    </a:xfrm>
                  </p:grpSpPr>
                  <p:sp>
                    <p:nvSpPr>
                      <p:cNvPr id="84" name="Line 95">
                        <a:extLst>
                          <a:ext uri="{FF2B5EF4-FFF2-40B4-BE49-F238E27FC236}">
                            <a16:creationId xmlns:a16="http://schemas.microsoft.com/office/drawing/2014/main" id="{A12A964E-54DB-48D4-859A-E14305084EC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90418" y="3993666"/>
                        <a:ext cx="22659" cy="55615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400">
                          <a:latin typeface="+mj-lt"/>
                        </a:endParaRPr>
                      </a:p>
                    </p:txBody>
                  </p:sp>
                  <p:sp>
                    <p:nvSpPr>
                      <p:cNvPr id="85" name="Line 97">
                        <a:extLst>
                          <a:ext uri="{FF2B5EF4-FFF2-40B4-BE49-F238E27FC236}">
                            <a16:creationId xmlns:a16="http://schemas.microsoft.com/office/drawing/2014/main" id="{BD3323C8-E54F-45F3-8475-D7A2B014670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790418" y="4032802"/>
                        <a:ext cx="57676" cy="16479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400">
                          <a:latin typeface="+mj-lt"/>
                        </a:endParaRPr>
                      </a:p>
                    </p:txBody>
                  </p:sp>
                </p:grpSp>
                <p:sp>
                  <p:nvSpPr>
                    <p:cNvPr id="68" name="Line 80">
                      <a:extLst>
                        <a:ext uri="{FF2B5EF4-FFF2-40B4-BE49-F238E27FC236}">
                          <a16:creationId xmlns:a16="http://schemas.microsoft.com/office/drawing/2014/main" id="{91769A1E-FB04-47BC-8771-D1C4A63292C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1204935" y="3680122"/>
                      <a:ext cx="494985" cy="61145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grpSp>
                  <p:nvGrpSpPr>
                    <p:cNvPr id="11" name="Group 68">
                      <a:extLst>
                        <a:ext uri="{FF2B5EF4-FFF2-40B4-BE49-F238E27FC236}">
                          <a16:creationId xmlns:a16="http://schemas.microsoft.com/office/drawing/2014/main" id="{FAE061B2-24D4-4686-886B-614E1B410C37}"/>
                        </a:ext>
                      </a:extLst>
                    </p:cNvPr>
                    <p:cNvGrpSpPr/>
                    <p:nvPr/>
                  </p:nvGrpSpPr>
                  <p:grpSpPr>
                    <a:xfrm rot="2140740">
                      <a:off x="1183818" y="3677417"/>
                      <a:ext cx="59736" cy="51495"/>
                      <a:chOff x="1017153" y="4098582"/>
                      <a:chExt cx="59736" cy="51495"/>
                    </a:xfrm>
                  </p:grpSpPr>
                  <p:sp>
                    <p:nvSpPr>
                      <p:cNvPr id="81" name="Line 98">
                        <a:extLst>
                          <a:ext uri="{FF2B5EF4-FFF2-40B4-BE49-F238E27FC236}">
                            <a16:creationId xmlns:a16="http://schemas.microsoft.com/office/drawing/2014/main" id="{A21F84AD-4353-4EF6-9FED-6D4388E77D9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017153" y="4098582"/>
                        <a:ext cx="59736" cy="10299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400">
                          <a:latin typeface="+mj-lt"/>
                        </a:endParaRPr>
                      </a:p>
                    </p:txBody>
                  </p:sp>
                  <p:sp>
                    <p:nvSpPr>
                      <p:cNvPr id="82" name="Line 99">
                        <a:extLst>
                          <a:ext uri="{FF2B5EF4-FFF2-40B4-BE49-F238E27FC236}">
                            <a16:creationId xmlns:a16="http://schemas.microsoft.com/office/drawing/2014/main" id="{ACE8B63C-0FC5-4F52-9ABE-420732FD653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1017153" y="4108880"/>
                        <a:ext cx="43257" cy="41197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400">
                          <a:latin typeface="+mj-lt"/>
                        </a:endParaRPr>
                      </a:p>
                    </p:txBody>
                  </p:sp>
                  <p:sp>
                    <p:nvSpPr>
                      <p:cNvPr id="83" name="Line 100">
                        <a:extLst>
                          <a:ext uri="{FF2B5EF4-FFF2-40B4-BE49-F238E27FC236}">
                            <a16:creationId xmlns:a16="http://schemas.microsoft.com/office/drawing/2014/main" id="{E15ACF97-FAF5-450C-B056-52F752BDD5D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17153" y="4108880"/>
                        <a:ext cx="43257" cy="41197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400">
                          <a:latin typeface="+mj-lt"/>
                        </a:endParaRPr>
                      </a:p>
                    </p:txBody>
                  </p:sp>
                </p:grpSp>
                <p:grpSp>
                  <p:nvGrpSpPr>
                    <p:cNvPr id="12" name="Group 64">
                      <a:extLst>
                        <a:ext uri="{FF2B5EF4-FFF2-40B4-BE49-F238E27FC236}">
                          <a16:creationId xmlns:a16="http://schemas.microsoft.com/office/drawing/2014/main" id="{53ECED89-8D75-43D1-B50A-F665BCCF1E5E}"/>
                        </a:ext>
                      </a:extLst>
                    </p:cNvPr>
                    <p:cNvGrpSpPr/>
                    <p:nvPr/>
                  </p:nvGrpSpPr>
                  <p:grpSpPr>
                    <a:xfrm rot="11963780">
                      <a:off x="1764024" y="4257670"/>
                      <a:ext cx="57676" cy="53556"/>
                      <a:chOff x="1976438" y="5637389"/>
                      <a:chExt cx="44450" cy="41275"/>
                    </a:xfrm>
                  </p:grpSpPr>
                  <p:sp>
                    <p:nvSpPr>
                      <p:cNvPr id="78" name="Line 101">
                        <a:extLst>
                          <a:ext uri="{FF2B5EF4-FFF2-40B4-BE49-F238E27FC236}">
                            <a16:creationId xmlns:a16="http://schemas.microsoft.com/office/drawing/2014/main" id="{BE5EC0C2-4F40-4F9B-A7A3-3E7747D7182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98663" y="5637389"/>
                        <a:ext cx="22225" cy="41275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400">
                          <a:latin typeface="+mj-lt"/>
                        </a:endParaRPr>
                      </a:p>
                    </p:txBody>
                  </p:sp>
                  <p:sp>
                    <p:nvSpPr>
                      <p:cNvPr id="79" name="Line 102">
                        <a:extLst>
                          <a:ext uri="{FF2B5EF4-FFF2-40B4-BE49-F238E27FC236}">
                            <a16:creationId xmlns:a16="http://schemas.microsoft.com/office/drawing/2014/main" id="{4742E739-0564-4B4C-8C39-7D23B6A75F5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76438" y="5637389"/>
                        <a:ext cx="44450" cy="635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400">
                          <a:latin typeface="+mj-lt"/>
                        </a:endParaRPr>
                      </a:p>
                    </p:txBody>
                  </p:sp>
                  <p:sp>
                    <p:nvSpPr>
                      <p:cNvPr id="80" name="Line 103">
                        <a:extLst>
                          <a:ext uri="{FF2B5EF4-FFF2-40B4-BE49-F238E27FC236}">
                            <a16:creationId xmlns:a16="http://schemas.microsoft.com/office/drawing/2014/main" id="{2F740CF2-9FA7-4A2F-8C6C-96FBF8878A2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976438" y="5637389"/>
                        <a:ext cx="44450" cy="635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400">
                          <a:latin typeface="+mj-lt"/>
                        </a:endParaRPr>
                      </a:p>
                    </p:txBody>
                  </p:sp>
                </p:grpSp>
                <p:sp>
                  <p:nvSpPr>
                    <p:cNvPr id="71" name="Rectangle 132">
                      <a:extLst>
                        <a:ext uri="{FF2B5EF4-FFF2-40B4-BE49-F238E27FC236}">
                          <a16:creationId xmlns:a16="http://schemas.microsoft.com/office/drawing/2014/main" id="{331D5DEB-26A3-4AA2-AF05-AD846F25B70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13226" y="3221226"/>
                      <a:ext cx="251391" cy="15498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BMA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p:txBody>
                </p:sp>
                <p:sp>
                  <p:nvSpPr>
                    <p:cNvPr id="72" name="Rectangle 133">
                      <a:extLst>
                        <a:ext uri="{FF2B5EF4-FFF2-40B4-BE49-F238E27FC236}">
                          <a16:creationId xmlns:a16="http://schemas.microsoft.com/office/drawing/2014/main" id="{5962CE15-3360-46F6-A2B0-F5990371C9A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13226" y="3320098"/>
                      <a:ext cx="387465" cy="15498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806.52'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p:txBody>
                </p:sp>
                <p:sp>
                  <p:nvSpPr>
                    <p:cNvPr id="73" name="Rectangle 138">
                      <a:extLst>
                        <a:ext uri="{FF2B5EF4-FFF2-40B4-BE49-F238E27FC236}">
                          <a16:creationId xmlns:a16="http://schemas.microsoft.com/office/drawing/2014/main" id="{48666DE1-E602-4141-AB64-CB1B2C4D197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7261" y="3568151"/>
                      <a:ext cx="257157" cy="15498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BMD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p:txBody>
                </p:sp>
                <p:sp>
                  <p:nvSpPr>
                    <p:cNvPr id="74" name="Rectangle 139">
                      <a:extLst>
                        <a:ext uri="{FF2B5EF4-FFF2-40B4-BE49-F238E27FC236}">
                          <a16:creationId xmlns:a16="http://schemas.microsoft.com/office/drawing/2014/main" id="{1A32DD75-5A4E-433E-BCC6-2BAFCF8D42C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7261" y="3669084"/>
                      <a:ext cx="387465" cy="15498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824.04'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p:txBody>
                </p:sp>
                <p:sp>
                  <p:nvSpPr>
                    <p:cNvPr id="75" name="Rectangle 141">
                      <a:extLst>
                        <a:ext uri="{FF2B5EF4-FFF2-40B4-BE49-F238E27FC236}">
                          <a16:creationId xmlns:a16="http://schemas.microsoft.com/office/drawing/2014/main" id="{8FF40443-DE09-4352-B2C2-E3F8720050F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43042" y="4135794"/>
                      <a:ext cx="86488" cy="15498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Q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p:txBody>
                </p:sp>
                <p:sp>
                  <p:nvSpPr>
                    <p:cNvPr id="76" name="Freeform 90">
                      <a:extLst>
                        <a:ext uri="{FF2B5EF4-FFF2-40B4-BE49-F238E27FC236}">
                          <a16:creationId xmlns:a16="http://schemas.microsoft.com/office/drawing/2014/main" id="{7BC0556A-4243-468D-891A-A002B543719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06272" y="4284629"/>
                      <a:ext cx="41197" cy="41197"/>
                    </a:xfrm>
                    <a:custGeom>
                      <a:avLst/>
                      <a:gdLst>
                        <a:gd name="T0" fmla="*/ 20 w 20"/>
                        <a:gd name="T1" fmla="*/ 10 h 20"/>
                        <a:gd name="T2" fmla="*/ 20 w 20"/>
                        <a:gd name="T3" fmla="*/ 9 h 20"/>
                        <a:gd name="T4" fmla="*/ 19 w 20"/>
                        <a:gd name="T5" fmla="*/ 8 h 20"/>
                        <a:gd name="T6" fmla="*/ 19 w 20"/>
                        <a:gd name="T7" fmla="*/ 6 h 20"/>
                        <a:gd name="T8" fmla="*/ 19 w 20"/>
                        <a:gd name="T9" fmla="*/ 5 h 20"/>
                        <a:gd name="T10" fmla="*/ 18 w 20"/>
                        <a:gd name="T11" fmla="*/ 4 h 20"/>
                        <a:gd name="T12" fmla="*/ 17 w 20"/>
                        <a:gd name="T13" fmla="*/ 3 h 20"/>
                        <a:gd name="T14" fmla="*/ 16 w 20"/>
                        <a:gd name="T15" fmla="*/ 2 h 20"/>
                        <a:gd name="T16" fmla="*/ 15 w 20"/>
                        <a:gd name="T17" fmla="*/ 2 h 20"/>
                        <a:gd name="T18" fmla="*/ 14 w 20"/>
                        <a:gd name="T19" fmla="*/ 1 h 20"/>
                        <a:gd name="T20" fmla="*/ 13 w 20"/>
                        <a:gd name="T21" fmla="*/ 1 h 20"/>
                        <a:gd name="T22" fmla="*/ 11 w 20"/>
                        <a:gd name="T23" fmla="*/ 0 h 20"/>
                        <a:gd name="T24" fmla="*/ 10 w 20"/>
                        <a:gd name="T25" fmla="*/ 0 h 20"/>
                        <a:gd name="T26" fmla="*/ 9 w 20"/>
                        <a:gd name="T27" fmla="*/ 0 h 20"/>
                        <a:gd name="T28" fmla="*/ 8 w 20"/>
                        <a:gd name="T29" fmla="*/ 1 h 20"/>
                        <a:gd name="T30" fmla="*/ 6 w 20"/>
                        <a:gd name="T31" fmla="*/ 1 h 20"/>
                        <a:gd name="T32" fmla="*/ 5 w 20"/>
                        <a:gd name="T33" fmla="*/ 2 h 20"/>
                        <a:gd name="T34" fmla="*/ 4 w 20"/>
                        <a:gd name="T35" fmla="*/ 2 h 20"/>
                        <a:gd name="T36" fmla="*/ 3 w 20"/>
                        <a:gd name="T37" fmla="*/ 3 h 20"/>
                        <a:gd name="T38" fmla="*/ 2 w 20"/>
                        <a:gd name="T39" fmla="*/ 4 h 20"/>
                        <a:gd name="T40" fmla="*/ 2 w 20"/>
                        <a:gd name="T41" fmla="*/ 5 h 20"/>
                        <a:gd name="T42" fmla="*/ 1 w 20"/>
                        <a:gd name="T43" fmla="*/ 6 h 20"/>
                        <a:gd name="T44" fmla="*/ 1 w 20"/>
                        <a:gd name="T45" fmla="*/ 8 h 20"/>
                        <a:gd name="T46" fmla="*/ 0 w 20"/>
                        <a:gd name="T47" fmla="*/ 9 h 20"/>
                        <a:gd name="T48" fmla="*/ 0 w 20"/>
                        <a:gd name="T49" fmla="*/ 10 h 20"/>
                        <a:gd name="T50" fmla="*/ 0 w 20"/>
                        <a:gd name="T51" fmla="*/ 11 h 20"/>
                        <a:gd name="T52" fmla="*/ 1 w 20"/>
                        <a:gd name="T53" fmla="*/ 13 h 20"/>
                        <a:gd name="T54" fmla="*/ 1 w 20"/>
                        <a:gd name="T55" fmla="*/ 14 h 20"/>
                        <a:gd name="T56" fmla="*/ 2 w 20"/>
                        <a:gd name="T57" fmla="*/ 15 h 20"/>
                        <a:gd name="T58" fmla="*/ 2 w 20"/>
                        <a:gd name="T59" fmla="*/ 16 h 20"/>
                        <a:gd name="T60" fmla="*/ 3 w 20"/>
                        <a:gd name="T61" fmla="*/ 17 h 20"/>
                        <a:gd name="T62" fmla="*/ 4 w 20"/>
                        <a:gd name="T63" fmla="*/ 18 h 20"/>
                        <a:gd name="T64" fmla="*/ 5 w 20"/>
                        <a:gd name="T65" fmla="*/ 19 h 20"/>
                        <a:gd name="T66" fmla="*/ 6 w 20"/>
                        <a:gd name="T67" fmla="*/ 19 h 20"/>
                        <a:gd name="T68" fmla="*/ 8 w 20"/>
                        <a:gd name="T69" fmla="*/ 20 h 20"/>
                        <a:gd name="T70" fmla="*/ 9 w 20"/>
                        <a:gd name="T71" fmla="*/ 20 h 20"/>
                        <a:gd name="T72" fmla="*/ 10 w 20"/>
                        <a:gd name="T73" fmla="*/ 20 h 20"/>
                        <a:gd name="T74" fmla="*/ 11 w 20"/>
                        <a:gd name="T75" fmla="*/ 20 h 20"/>
                        <a:gd name="T76" fmla="*/ 13 w 20"/>
                        <a:gd name="T77" fmla="*/ 20 h 20"/>
                        <a:gd name="T78" fmla="*/ 14 w 20"/>
                        <a:gd name="T79" fmla="*/ 19 h 20"/>
                        <a:gd name="T80" fmla="*/ 15 w 20"/>
                        <a:gd name="T81" fmla="*/ 19 h 20"/>
                        <a:gd name="T82" fmla="*/ 16 w 20"/>
                        <a:gd name="T83" fmla="*/ 18 h 20"/>
                        <a:gd name="T84" fmla="*/ 17 w 20"/>
                        <a:gd name="T85" fmla="*/ 17 h 20"/>
                        <a:gd name="T86" fmla="*/ 18 w 20"/>
                        <a:gd name="T87" fmla="*/ 16 h 20"/>
                        <a:gd name="T88" fmla="*/ 19 w 20"/>
                        <a:gd name="T89" fmla="*/ 15 h 20"/>
                        <a:gd name="T90" fmla="*/ 19 w 20"/>
                        <a:gd name="T91" fmla="*/ 14 h 20"/>
                        <a:gd name="T92" fmla="*/ 19 w 20"/>
                        <a:gd name="T93" fmla="*/ 13 h 20"/>
                        <a:gd name="T94" fmla="*/ 20 w 20"/>
                        <a:gd name="T95" fmla="*/ 11 h 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</a:cxnLst>
                      <a:rect l="0" t="0" r="r" b="b"/>
                      <a:pathLst>
                        <a:path w="20" h="20">
                          <a:moveTo>
                            <a:pt x="20" y="11"/>
                          </a:moveTo>
                          <a:lnTo>
                            <a:pt x="20" y="10"/>
                          </a:lnTo>
                          <a:lnTo>
                            <a:pt x="20" y="9"/>
                          </a:lnTo>
                          <a:lnTo>
                            <a:pt x="20" y="9"/>
                          </a:lnTo>
                          <a:lnTo>
                            <a:pt x="20" y="8"/>
                          </a:lnTo>
                          <a:lnTo>
                            <a:pt x="19" y="8"/>
                          </a:lnTo>
                          <a:lnTo>
                            <a:pt x="19" y="7"/>
                          </a:lnTo>
                          <a:lnTo>
                            <a:pt x="19" y="6"/>
                          </a:lnTo>
                          <a:lnTo>
                            <a:pt x="19" y="6"/>
                          </a:lnTo>
                          <a:lnTo>
                            <a:pt x="19" y="5"/>
                          </a:lnTo>
                          <a:lnTo>
                            <a:pt x="18" y="5"/>
                          </a:lnTo>
                          <a:lnTo>
                            <a:pt x="18" y="4"/>
                          </a:lnTo>
                          <a:lnTo>
                            <a:pt x="17" y="4"/>
                          </a:lnTo>
                          <a:lnTo>
                            <a:pt x="17" y="3"/>
                          </a:lnTo>
                          <a:lnTo>
                            <a:pt x="17" y="3"/>
                          </a:lnTo>
                          <a:lnTo>
                            <a:pt x="16" y="2"/>
                          </a:lnTo>
                          <a:lnTo>
                            <a:pt x="16" y="2"/>
                          </a:lnTo>
                          <a:lnTo>
                            <a:pt x="15" y="2"/>
                          </a:lnTo>
                          <a:lnTo>
                            <a:pt x="14" y="1"/>
                          </a:lnTo>
                          <a:lnTo>
                            <a:pt x="14" y="1"/>
                          </a:lnTo>
                          <a:lnTo>
                            <a:pt x="13" y="1"/>
                          </a:lnTo>
                          <a:lnTo>
                            <a:pt x="13" y="1"/>
                          </a:lnTo>
                          <a:lnTo>
                            <a:pt x="12" y="1"/>
                          </a:lnTo>
                          <a:lnTo>
                            <a:pt x="11" y="0"/>
                          </a:lnTo>
                          <a:lnTo>
                            <a:pt x="11" y="0"/>
                          </a:lnTo>
                          <a:lnTo>
                            <a:pt x="10" y="0"/>
                          </a:lnTo>
                          <a:lnTo>
                            <a:pt x="10" y="0"/>
                          </a:lnTo>
                          <a:lnTo>
                            <a:pt x="9" y="0"/>
                          </a:lnTo>
                          <a:lnTo>
                            <a:pt x="8" y="1"/>
                          </a:lnTo>
                          <a:lnTo>
                            <a:pt x="8" y="1"/>
                          </a:lnTo>
                          <a:lnTo>
                            <a:pt x="7" y="1"/>
                          </a:lnTo>
                          <a:lnTo>
                            <a:pt x="6" y="1"/>
                          </a:lnTo>
                          <a:lnTo>
                            <a:pt x="6" y="1"/>
                          </a:lnTo>
                          <a:lnTo>
                            <a:pt x="5" y="2"/>
                          </a:lnTo>
                          <a:lnTo>
                            <a:pt x="5" y="2"/>
                          </a:lnTo>
                          <a:lnTo>
                            <a:pt x="4" y="2"/>
                          </a:lnTo>
                          <a:lnTo>
                            <a:pt x="4" y="3"/>
                          </a:lnTo>
                          <a:lnTo>
                            <a:pt x="3" y="3"/>
                          </a:lnTo>
                          <a:lnTo>
                            <a:pt x="3" y="4"/>
                          </a:lnTo>
                          <a:lnTo>
                            <a:pt x="2" y="4"/>
                          </a:lnTo>
                          <a:lnTo>
                            <a:pt x="2" y="5"/>
                          </a:lnTo>
                          <a:lnTo>
                            <a:pt x="2" y="5"/>
                          </a:lnTo>
                          <a:lnTo>
                            <a:pt x="1" y="6"/>
                          </a:lnTo>
                          <a:lnTo>
                            <a:pt x="1" y="6"/>
                          </a:lnTo>
                          <a:lnTo>
                            <a:pt x="1" y="7"/>
                          </a:lnTo>
                          <a:lnTo>
                            <a:pt x="1" y="8"/>
                          </a:lnTo>
                          <a:lnTo>
                            <a:pt x="1" y="8"/>
                          </a:lnTo>
                          <a:lnTo>
                            <a:pt x="0" y="9"/>
                          </a:lnTo>
                          <a:lnTo>
                            <a:pt x="0" y="9"/>
                          </a:lnTo>
                          <a:lnTo>
                            <a:pt x="0" y="10"/>
                          </a:lnTo>
                          <a:lnTo>
                            <a:pt x="0" y="11"/>
                          </a:lnTo>
                          <a:lnTo>
                            <a:pt x="0" y="11"/>
                          </a:lnTo>
                          <a:lnTo>
                            <a:pt x="1" y="12"/>
                          </a:lnTo>
                          <a:lnTo>
                            <a:pt x="1" y="13"/>
                          </a:lnTo>
                          <a:lnTo>
                            <a:pt x="1" y="13"/>
                          </a:lnTo>
                          <a:lnTo>
                            <a:pt x="1" y="14"/>
                          </a:lnTo>
                          <a:lnTo>
                            <a:pt x="1" y="14"/>
                          </a:lnTo>
                          <a:lnTo>
                            <a:pt x="2" y="15"/>
                          </a:lnTo>
                          <a:lnTo>
                            <a:pt x="2" y="16"/>
                          </a:lnTo>
                          <a:lnTo>
                            <a:pt x="2" y="16"/>
                          </a:lnTo>
                          <a:lnTo>
                            <a:pt x="3" y="17"/>
                          </a:lnTo>
                          <a:lnTo>
                            <a:pt x="3" y="17"/>
                          </a:lnTo>
                          <a:lnTo>
                            <a:pt x="4" y="17"/>
                          </a:lnTo>
                          <a:lnTo>
                            <a:pt x="4" y="18"/>
                          </a:lnTo>
                          <a:lnTo>
                            <a:pt x="5" y="18"/>
                          </a:lnTo>
                          <a:lnTo>
                            <a:pt x="5" y="19"/>
                          </a:lnTo>
                          <a:lnTo>
                            <a:pt x="6" y="19"/>
                          </a:lnTo>
                          <a:lnTo>
                            <a:pt x="6" y="19"/>
                          </a:lnTo>
                          <a:lnTo>
                            <a:pt x="7" y="19"/>
                          </a:lnTo>
                          <a:lnTo>
                            <a:pt x="8" y="20"/>
                          </a:lnTo>
                          <a:lnTo>
                            <a:pt x="8" y="20"/>
                          </a:lnTo>
                          <a:lnTo>
                            <a:pt x="9" y="20"/>
                          </a:lnTo>
                          <a:lnTo>
                            <a:pt x="10" y="20"/>
                          </a:lnTo>
                          <a:lnTo>
                            <a:pt x="10" y="20"/>
                          </a:lnTo>
                          <a:lnTo>
                            <a:pt x="11" y="20"/>
                          </a:lnTo>
                          <a:lnTo>
                            <a:pt x="11" y="20"/>
                          </a:lnTo>
                          <a:lnTo>
                            <a:pt x="12" y="20"/>
                          </a:lnTo>
                          <a:lnTo>
                            <a:pt x="13" y="20"/>
                          </a:lnTo>
                          <a:lnTo>
                            <a:pt x="13" y="19"/>
                          </a:lnTo>
                          <a:lnTo>
                            <a:pt x="14" y="19"/>
                          </a:lnTo>
                          <a:lnTo>
                            <a:pt x="14" y="19"/>
                          </a:lnTo>
                          <a:lnTo>
                            <a:pt x="15" y="19"/>
                          </a:lnTo>
                          <a:lnTo>
                            <a:pt x="16" y="18"/>
                          </a:lnTo>
                          <a:lnTo>
                            <a:pt x="16" y="18"/>
                          </a:lnTo>
                          <a:lnTo>
                            <a:pt x="17" y="17"/>
                          </a:lnTo>
                          <a:lnTo>
                            <a:pt x="17" y="17"/>
                          </a:lnTo>
                          <a:lnTo>
                            <a:pt x="17" y="17"/>
                          </a:lnTo>
                          <a:lnTo>
                            <a:pt x="18" y="16"/>
                          </a:lnTo>
                          <a:lnTo>
                            <a:pt x="18" y="16"/>
                          </a:lnTo>
                          <a:lnTo>
                            <a:pt x="19" y="15"/>
                          </a:lnTo>
                          <a:lnTo>
                            <a:pt x="19" y="14"/>
                          </a:lnTo>
                          <a:lnTo>
                            <a:pt x="19" y="14"/>
                          </a:lnTo>
                          <a:lnTo>
                            <a:pt x="19" y="13"/>
                          </a:lnTo>
                          <a:lnTo>
                            <a:pt x="19" y="13"/>
                          </a:lnTo>
                          <a:lnTo>
                            <a:pt x="20" y="12"/>
                          </a:lnTo>
                          <a:lnTo>
                            <a:pt x="20" y="1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77" name="Rectangle 126">
                      <a:extLst>
                        <a:ext uri="{FF2B5EF4-FFF2-40B4-BE49-F238E27FC236}">
                          <a16:creationId xmlns:a16="http://schemas.microsoft.com/office/drawing/2014/main" id="{5898D9F4-BFF6-453C-BA13-731FC4FBC74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5136" y="4007800"/>
                      <a:ext cx="352870" cy="15498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1400" dirty="0">
                          <a:solidFill>
                            <a:srgbClr val="0000FF"/>
                          </a:solidFill>
                          <a:latin typeface="+mj-lt"/>
                        </a:rPr>
                        <a:t> +1.75’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p:txBody>
                </p:sp>
              </p:grpSp>
            </p:grpSp>
          </p:grpSp>
        </p:grpSp>
        <p:sp>
          <p:nvSpPr>
            <p:cNvPr id="93" name="Rectangle 125">
              <a:extLst>
                <a:ext uri="{FF2B5EF4-FFF2-40B4-BE49-F238E27FC236}">
                  <a16:creationId xmlns:a16="http://schemas.microsoft.com/office/drawing/2014/main" id="{0E7339C4-221D-4A1B-8636-D0E6B061F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2946" y="2647130"/>
              <a:ext cx="6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endParaRPr>
            </a:p>
          </p:txBody>
        </p:sp>
      </p:grpSp>
      <p:graphicFrame>
        <p:nvGraphicFramePr>
          <p:cNvPr id="112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8752318"/>
              </p:ext>
            </p:extLst>
          </p:nvPr>
        </p:nvGraphicFramePr>
        <p:xfrm>
          <a:off x="1051560" y="4170723"/>
          <a:ext cx="6757812" cy="534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67" name="Equation" r:id="rId4" imgW="111861600" imgH="8839200" progId="Equation.DSMT4">
                  <p:embed/>
                </p:oleObj>
              </mc:Choice>
              <mc:Fallback>
                <p:oleObj name="Equation" r:id="rId4" imgW="111861600" imgH="883920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1560" y="4170723"/>
                        <a:ext cx="6757812" cy="5340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851027" y="3820557"/>
            <a:ext cx="72088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Square each residual equation and add them</a:t>
            </a:r>
          </a:p>
          <a:p>
            <a:endParaRPr lang="en-US" sz="1600" dirty="0">
              <a:latin typeface="+mj-lt"/>
            </a:endParaRPr>
          </a:p>
          <a:p>
            <a:endParaRPr lang="en-US" sz="1600" dirty="0">
              <a:latin typeface="+mj-lt"/>
            </a:endParaRPr>
          </a:p>
          <a:p>
            <a:endParaRPr lang="en-US" sz="1600" dirty="0">
              <a:latin typeface="+mj-lt"/>
            </a:endParaRPr>
          </a:p>
          <a:p>
            <a:r>
              <a:rPr lang="en-US" sz="1600" dirty="0">
                <a:latin typeface="+mj-lt"/>
              </a:rPr>
              <a:t>The function must be minimized for each unknown.</a:t>
            </a:r>
          </a:p>
          <a:p>
            <a:r>
              <a:rPr lang="en-US" sz="1600" dirty="0">
                <a:latin typeface="+mj-lt"/>
              </a:rPr>
              <a:t>Take the partial derivative with respect to each unknown elevation and set equal to 0. </a:t>
            </a:r>
          </a:p>
        </p:txBody>
      </p:sp>
      <p:graphicFrame>
        <p:nvGraphicFramePr>
          <p:cNvPr id="99332" name="Object 4"/>
          <p:cNvGraphicFramePr>
            <a:graphicFrameLocks noChangeAspect="1"/>
          </p:cNvGraphicFramePr>
          <p:nvPr/>
        </p:nvGraphicFramePr>
        <p:xfrm>
          <a:off x="1352047" y="5551818"/>
          <a:ext cx="12160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68" name="Equation" r:id="rId6" imgW="19202400" imgH="9144000" progId="Equation.DSMT4">
                  <p:embed/>
                </p:oleObj>
              </mc:Choice>
              <mc:Fallback>
                <p:oleObj name="Equation" r:id="rId6" imgW="19202400" imgH="914400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047" y="5551818"/>
                        <a:ext cx="1216025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3" name="Object 5"/>
          <p:cNvGraphicFramePr>
            <a:graphicFrameLocks noChangeAspect="1"/>
          </p:cNvGraphicFramePr>
          <p:nvPr/>
        </p:nvGraphicFramePr>
        <p:xfrm>
          <a:off x="3134008" y="5551818"/>
          <a:ext cx="12160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69" name="Equation" r:id="rId8" imgW="19202400" imgH="9144000" progId="Equation.DSMT4">
                  <p:embed/>
                </p:oleObj>
              </mc:Choice>
              <mc:Fallback>
                <p:oleObj name="Equation" r:id="rId8" imgW="19202400" imgH="914400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4008" y="5551818"/>
                        <a:ext cx="1216025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80395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F18324-5F83-4238-BEF6-7CD0351A9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F. Linear/Non-Linear; 1. Vertical</a:t>
            </a:r>
          </a:p>
          <a:p>
            <a:pPr lvl="1"/>
            <a:r>
              <a:rPr lang="en-US" dirty="0"/>
              <a:t>To minimize </a:t>
            </a:r>
            <a:r>
              <a:rPr lang="el-GR" dirty="0"/>
              <a:t>Σ</a:t>
            </a:r>
            <a:r>
              <a:rPr lang="en-US" dirty="0"/>
              <a:t>(v</a:t>
            </a:r>
            <a:r>
              <a:rPr lang="en-US" baseline="30000" dirty="0"/>
              <a:t>2</a:t>
            </a:r>
            <a:r>
              <a:rPr lang="en-US" dirty="0"/>
              <a:t>), an equation including a residual must be created for each measurement.</a:t>
            </a:r>
          </a:p>
        </p:txBody>
      </p:sp>
      <p:graphicFrame>
        <p:nvGraphicFramePr>
          <p:cNvPr id="92" name="Object 91">
            <a:extLst>
              <a:ext uri="{FF2B5EF4-FFF2-40B4-BE49-F238E27FC236}">
                <a16:creationId xmlns:a16="http://schemas.microsoft.com/office/drawing/2014/main" id="{40B4C9D8-9D69-4C2C-9C80-481192243E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728122"/>
              </p:ext>
            </p:extLst>
          </p:nvPr>
        </p:nvGraphicFramePr>
        <p:xfrm>
          <a:off x="1004888" y="4268788"/>
          <a:ext cx="665638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2" name="Equation" r:id="rId4" imgW="4609800" imgH="596880" progId="Equation.DSMT4">
                  <p:embed/>
                </p:oleObj>
              </mc:Choice>
              <mc:Fallback>
                <p:oleObj name="Equation" r:id="rId4" imgW="4609800" imgH="59688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888" y="4268788"/>
                        <a:ext cx="6656387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" name="Object 94">
            <a:extLst>
              <a:ext uri="{FF2B5EF4-FFF2-40B4-BE49-F238E27FC236}">
                <a16:creationId xmlns:a16="http://schemas.microsoft.com/office/drawing/2014/main" id="{E849F622-B90F-4171-9F02-652E0E9EF3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593972"/>
              </p:ext>
            </p:extLst>
          </p:nvPr>
        </p:nvGraphicFramePr>
        <p:xfrm>
          <a:off x="1004888" y="5370513"/>
          <a:ext cx="4970462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3" name="Equation" r:id="rId6" imgW="3441600" imgH="571320" progId="Equation.DSMT4">
                  <p:embed/>
                </p:oleObj>
              </mc:Choice>
              <mc:Fallback>
                <p:oleObj name="Equation" r:id="rId6" imgW="3441600" imgH="57132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888" y="5370513"/>
                        <a:ext cx="4970462" cy="827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ight Bracket 48"/>
          <p:cNvSpPr/>
          <p:nvPr/>
        </p:nvSpPr>
        <p:spPr>
          <a:xfrm>
            <a:off x="4255129" y="4934139"/>
            <a:ext cx="2055136" cy="1131674"/>
          </a:xfrm>
          <a:prstGeom prst="rightBracket">
            <a:avLst>
              <a:gd name="adj" fmla="val 26515"/>
            </a:avLst>
          </a:prstGeom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       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51027" y="3820557"/>
            <a:ext cx="30939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Take partial derivatives and simplify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409854" y="5214796"/>
            <a:ext cx="1692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Two equations in two unknowns</a:t>
            </a:r>
          </a:p>
        </p:txBody>
      </p:sp>
      <p:grpSp>
        <p:nvGrpSpPr>
          <p:cNvPr id="52" name="Group 95">
            <a:extLst>
              <a:ext uri="{FF2B5EF4-FFF2-40B4-BE49-F238E27FC236}">
                <a16:creationId xmlns:a16="http://schemas.microsoft.com/office/drawing/2014/main" id="{9B717A3D-B818-49BD-A120-BC793DE8A844}"/>
              </a:ext>
            </a:extLst>
          </p:cNvPr>
          <p:cNvGrpSpPr/>
          <p:nvPr/>
        </p:nvGrpSpPr>
        <p:grpSpPr>
          <a:xfrm>
            <a:off x="506205" y="1913814"/>
            <a:ext cx="4633750" cy="1808197"/>
            <a:chOff x="827218" y="1553891"/>
            <a:chExt cx="4633750" cy="1808197"/>
          </a:xfrm>
        </p:grpSpPr>
        <p:grpSp>
          <p:nvGrpSpPr>
            <p:cNvPr id="53" name="Group 49">
              <a:extLst>
                <a:ext uri="{FF2B5EF4-FFF2-40B4-BE49-F238E27FC236}">
                  <a16:creationId xmlns:a16="http://schemas.microsoft.com/office/drawing/2014/main" id="{8FAE714B-4740-4A92-BF2E-FF7022D631E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27218" y="1553891"/>
              <a:ext cx="4633750" cy="1808197"/>
              <a:chOff x="732625" y="5192035"/>
              <a:chExt cx="3333430" cy="1300782"/>
            </a:xfrm>
          </p:grpSpPr>
          <p:grpSp>
            <p:nvGrpSpPr>
              <p:cNvPr id="55" name="Group 50">
                <a:extLst>
                  <a:ext uri="{FF2B5EF4-FFF2-40B4-BE49-F238E27FC236}">
                    <a16:creationId xmlns:a16="http://schemas.microsoft.com/office/drawing/2014/main" id="{9ABD6D09-E1E5-4804-BF9A-8E056CD49182}"/>
                  </a:ext>
                </a:extLst>
              </p:cNvPr>
              <p:cNvGrpSpPr/>
              <p:nvPr/>
            </p:nvGrpSpPr>
            <p:grpSpPr>
              <a:xfrm>
                <a:off x="1159407" y="5612242"/>
                <a:ext cx="1539128" cy="436291"/>
                <a:chOff x="1194043" y="3641433"/>
                <a:chExt cx="1539128" cy="436291"/>
              </a:xfrm>
            </p:grpSpPr>
            <p:sp>
              <p:nvSpPr>
                <p:cNvPr id="90" name="Line 78">
                  <a:extLst>
                    <a:ext uri="{FF2B5EF4-FFF2-40B4-BE49-F238E27FC236}">
                      <a16:creationId xmlns:a16="http://schemas.microsoft.com/office/drawing/2014/main" id="{8DBC94EC-38EF-4145-AD0E-F75ED690BE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94043" y="3641433"/>
                  <a:ext cx="1534581" cy="422266"/>
                </a:xfrm>
                <a:prstGeom prst="line">
                  <a:avLst/>
                </a:pr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latin typeface="+mj-lt"/>
                  </a:endParaRPr>
                </a:p>
              </p:txBody>
            </p:sp>
            <p:grpSp>
              <p:nvGrpSpPr>
                <p:cNvPr id="91" name="Group 65">
                  <a:extLst>
                    <a:ext uri="{FF2B5EF4-FFF2-40B4-BE49-F238E27FC236}">
                      <a16:creationId xmlns:a16="http://schemas.microsoft.com/office/drawing/2014/main" id="{0CF79208-855A-44B3-8265-E869CCAEA06A}"/>
                    </a:ext>
                  </a:extLst>
                </p:cNvPr>
                <p:cNvGrpSpPr/>
                <p:nvPr/>
              </p:nvGrpSpPr>
              <p:grpSpPr>
                <a:xfrm>
                  <a:off x="2673435" y="4026227"/>
                  <a:ext cx="59736" cy="51497"/>
                  <a:chOff x="1971676" y="5583414"/>
                  <a:chExt cx="46038" cy="39688"/>
                </a:xfrm>
              </p:grpSpPr>
              <p:sp>
                <p:nvSpPr>
                  <p:cNvPr id="94" name="Line 104">
                    <a:extLst>
                      <a:ext uri="{FF2B5EF4-FFF2-40B4-BE49-F238E27FC236}">
                        <a16:creationId xmlns:a16="http://schemas.microsoft.com/office/drawing/2014/main" id="{24B5BB1A-F25B-474C-B46A-D1E2FEDE794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1676" y="5613577"/>
                    <a:ext cx="46038" cy="9525"/>
                  </a:xfrm>
                  <a:prstGeom prst="line">
                    <a:avLst/>
                  </a:prstGeom>
                  <a:noFill/>
                  <a:ln w="317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latin typeface="+mj-lt"/>
                    </a:endParaRPr>
                  </a:p>
                </p:txBody>
              </p:sp>
              <p:sp>
                <p:nvSpPr>
                  <p:cNvPr id="96" name="Line 105">
                    <a:extLst>
                      <a:ext uri="{FF2B5EF4-FFF2-40B4-BE49-F238E27FC236}">
                        <a16:creationId xmlns:a16="http://schemas.microsoft.com/office/drawing/2014/main" id="{C7F97F2C-2E85-460F-9136-F2B229A86D9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82788" y="5583414"/>
                    <a:ext cx="34925" cy="30162"/>
                  </a:xfrm>
                  <a:prstGeom prst="line">
                    <a:avLst/>
                  </a:prstGeom>
                  <a:noFill/>
                  <a:ln w="317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latin typeface="+mj-lt"/>
                    </a:endParaRPr>
                  </a:p>
                </p:txBody>
              </p:sp>
              <p:sp>
                <p:nvSpPr>
                  <p:cNvPr id="97" name="Line 106">
                    <a:extLst>
                      <a:ext uri="{FF2B5EF4-FFF2-40B4-BE49-F238E27FC236}">
                        <a16:creationId xmlns:a16="http://schemas.microsoft.com/office/drawing/2014/main" id="{CA313055-20C9-4483-A5F6-ABBDF9704F7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82788" y="5583414"/>
                    <a:ext cx="34925" cy="30162"/>
                  </a:xfrm>
                  <a:prstGeom prst="line">
                    <a:avLst/>
                  </a:prstGeom>
                  <a:noFill/>
                  <a:ln w="317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latin typeface="+mj-lt"/>
                    </a:endParaRPr>
                  </a:p>
                </p:txBody>
              </p:sp>
            </p:grpSp>
            <p:sp>
              <p:nvSpPr>
                <p:cNvPr id="93" name="Rectangle 125">
                  <a:extLst>
                    <a:ext uri="{FF2B5EF4-FFF2-40B4-BE49-F238E27FC236}">
                      <a16:creationId xmlns:a16="http://schemas.microsoft.com/office/drawing/2014/main" id="{9420BA15-38D2-48B6-9C40-062ACA82F8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65940" y="3656661"/>
                  <a:ext cx="298671" cy="1549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en-US" sz="1400" dirty="0">
                      <a:solidFill>
                        <a:srgbClr val="FF0000"/>
                      </a:solidFill>
                      <a:latin typeface="+mj-lt"/>
                    </a:rPr>
                    <a:t>-8.66’</a:t>
                  </a:r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j-lt"/>
                  </a:endParaRPr>
                </a:p>
              </p:txBody>
            </p:sp>
          </p:grpSp>
          <p:grpSp>
            <p:nvGrpSpPr>
              <p:cNvPr id="56" name="Group 51">
                <a:extLst>
                  <a:ext uri="{FF2B5EF4-FFF2-40B4-BE49-F238E27FC236}">
                    <a16:creationId xmlns:a16="http://schemas.microsoft.com/office/drawing/2014/main" id="{5FC20019-94CB-433D-A0EB-85D6D20B85CE}"/>
                  </a:ext>
                </a:extLst>
              </p:cNvPr>
              <p:cNvGrpSpPr/>
              <p:nvPr/>
            </p:nvGrpSpPr>
            <p:grpSpPr>
              <a:xfrm>
                <a:off x="732625" y="5192035"/>
                <a:ext cx="3333430" cy="1300782"/>
                <a:chOff x="732625" y="5192035"/>
                <a:chExt cx="3333430" cy="1300782"/>
              </a:xfrm>
            </p:grpSpPr>
            <p:sp>
              <p:nvSpPr>
                <p:cNvPr id="57" name="Rectangle 126">
                  <a:extLst>
                    <a:ext uri="{FF2B5EF4-FFF2-40B4-BE49-F238E27FC236}">
                      <a16:creationId xmlns:a16="http://schemas.microsoft.com/office/drawing/2014/main" id="{F6BBB62B-8691-49F4-8270-025F351EBD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95247" y="6245309"/>
                  <a:ext cx="352870" cy="1549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en-US" sz="1400" dirty="0">
                      <a:solidFill>
                        <a:srgbClr val="0000FF"/>
                      </a:solidFill>
                      <a:latin typeface="+mj-lt"/>
                    </a:rPr>
                    <a:t> +6.89’</a:t>
                  </a:r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58" name="Rectangle 128">
                  <a:extLst>
                    <a:ext uri="{FF2B5EF4-FFF2-40B4-BE49-F238E27FC236}">
                      <a16:creationId xmlns:a16="http://schemas.microsoft.com/office/drawing/2014/main" id="{9B2330CA-14AC-458C-8EA7-E4B7F5788D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84229" y="5628721"/>
                  <a:ext cx="324041" cy="1549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en-US" sz="1400" dirty="0">
                      <a:solidFill>
                        <a:srgbClr val="0000FF"/>
                      </a:solidFill>
                      <a:latin typeface="+mj-lt"/>
                    </a:rPr>
                    <a:t>+8.91’</a:t>
                  </a:r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grpSp>
              <p:nvGrpSpPr>
                <p:cNvPr id="59" name="Group 54">
                  <a:extLst>
                    <a:ext uri="{FF2B5EF4-FFF2-40B4-BE49-F238E27FC236}">
                      <a16:creationId xmlns:a16="http://schemas.microsoft.com/office/drawing/2014/main" id="{01D8181A-9F32-4BB8-8E5B-B35325C32656}"/>
                    </a:ext>
                  </a:extLst>
                </p:cNvPr>
                <p:cNvGrpSpPr/>
                <p:nvPr/>
              </p:nvGrpSpPr>
              <p:grpSpPr>
                <a:xfrm>
                  <a:off x="732625" y="5192035"/>
                  <a:ext cx="3333430" cy="1300782"/>
                  <a:chOff x="767261" y="3221226"/>
                  <a:chExt cx="3333430" cy="1300782"/>
                </a:xfrm>
              </p:grpSpPr>
              <p:sp>
                <p:nvSpPr>
                  <p:cNvPr id="60" name="Rectangle 141">
                    <a:extLst>
                      <a:ext uri="{FF2B5EF4-FFF2-40B4-BE49-F238E27FC236}">
                        <a16:creationId xmlns:a16="http://schemas.microsoft.com/office/drawing/2014/main" id="{F15B965B-D84E-42FE-B6A2-F44999EF1B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06272" y="4367022"/>
                    <a:ext cx="62271" cy="1549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en-US" sz="1400" dirty="0">
                        <a:solidFill>
                          <a:srgbClr val="000000"/>
                        </a:solidFill>
                        <a:latin typeface="+mj-lt"/>
                      </a:rPr>
                      <a:t>T</a:t>
                    </a:r>
                    <a:endParaRPr kumimoji="0" lang="en-US" altLang="en-US" sz="1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  <p:grpSp>
                <p:nvGrpSpPr>
                  <p:cNvPr id="61" name="Group 56">
                    <a:extLst>
                      <a:ext uri="{FF2B5EF4-FFF2-40B4-BE49-F238E27FC236}">
                        <a16:creationId xmlns:a16="http://schemas.microsoft.com/office/drawing/2014/main" id="{C682853B-4AE2-4CA2-A166-4681CB1D92EF}"/>
                      </a:ext>
                    </a:extLst>
                  </p:cNvPr>
                  <p:cNvGrpSpPr/>
                  <p:nvPr/>
                </p:nvGrpSpPr>
                <p:grpSpPr>
                  <a:xfrm>
                    <a:off x="767261" y="3221226"/>
                    <a:ext cx="3333430" cy="1104600"/>
                    <a:chOff x="767261" y="3221226"/>
                    <a:chExt cx="3333430" cy="1104600"/>
                  </a:xfrm>
                </p:grpSpPr>
                <p:sp>
                  <p:nvSpPr>
                    <p:cNvPr id="62" name="Line 79">
                      <a:extLst>
                        <a:ext uri="{FF2B5EF4-FFF2-40B4-BE49-F238E27FC236}">
                          <a16:creationId xmlns:a16="http://schemas.microsoft.com/office/drawing/2014/main" id="{F0965F99-83DC-422F-B16E-38819EF51A0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790418" y="3278901"/>
                      <a:ext cx="832175" cy="77038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63" name="Line 81">
                      <a:extLst>
                        <a:ext uri="{FF2B5EF4-FFF2-40B4-BE49-F238E27FC236}">
                          <a16:creationId xmlns:a16="http://schemas.microsoft.com/office/drawing/2014/main" id="{17F4D170-CDF1-404E-8AEF-EDCDFA15F7E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762871" y="4094597"/>
                      <a:ext cx="969873" cy="202223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64" name="Rectangle 82">
                      <a:extLst>
                        <a:ext uri="{FF2B5EF4-FFF2-40B4-BE49-F238E27FC236}">
                          <a16:creationId xmlns:a16="http://schemas.microsoft.com/office/drawing/2014/main" id="{2AE14274-D287-490F-B356-78A2EFA32A1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73445" y="3620835"/>
                      <a:ext cx="41197" cy="39136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65" name="Rectangle 83">
                      <a:extLst>
                        <a:ext uri="{FF2B5EF4-FFF2-40B4-BE49-F238E27FC236}">
                          <a16:creationId xmlns:a16="http://schemas.microsoft.com/office/drawing/2014/main" id="{0427C2A6-757D-4A6A-831F-9AEBEC4F146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73445" y="3620835"/>
                      <a:ext cx="41197" cy="39136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66" name="Rectangle 88">
                      <a:extLst>
                        <a:ext uri="{FF2B5EF4-FFF2-40B4-BE49-F238E27FC236}">
                          <a16:creationId xmlns:a16="http://schemas.microsoft.com/office/drawing/2014/main" id="{E56E30E4-8B84-40DB-ACF9-9A99742C7B6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1995" y="3258303"/>
                      <a:ext cx="41197" cy="41197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67" name="Rectangle 89">
                      <a:extLst>
                        <a:ext uri="{FF2B5EF4-FFF2-40B4-BE49-F238E27FC236}">
                          <a16:creationId xmlns:a16="http://schemas.microsoft.com/office/drawing/2014/main" id="{1468385F-8405-4D57-958B-03497F2F954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1995" y="3258303"/>
                      <a:ext cx="41197" cy="4119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68" name="Freeform 90">
                      <a:extLst>
                        <a:ext uri="{FF2B5EF4-FFF2-40B4-BE49-F238E27FC236}">
                          <a16:creationId xmlns:a16="http://schemas.microsoft.com/office/drawing/2014/main" id="{DB651214-7592-471C-B346-98DB3CD3035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43042" y="4053401"/>
                      <a:ext cx="41197" cy="41197"/>
                    </a:xfrm>
                    <a:custGeom>
                      <a:avLst/>
                      <a:gdLst>
                        <a:gd name="T0" fmla="*/ 20 w 20"/>
                        <a:gd name="T1" fmla="*/ 10 h 20"/>
                        <a:gd name="T2" fmla="*/ 20 w 20"/>
                        <a:gd name="T3" fmla="*/ 9 h 20"/>
                        <a:gd name="T4" fmla="*/ 19 w 20"/>
                        <a:gd name="T5" fmla="*/ 8 h 20"/>
                        <a:gd name="T6" fmla="*/ 19 w 20"/>
                        <a:gd name="T7" fmla="*/ 6 h 20"/>
                        <a:gd name="T8" fmla="*/ 19 w 20"/>
                        <a:gd name="T9" fmla="*/ 5 h 20"/>
                        <a:gd name="T10" fmla="*/ 18 w 20"/>
                        <a:gd name="T11" fmla="*/ 4 h 20"/>
                        <a:gd name="T12" fmla="*/ 17 w 20"/>
                        <a:gd name="T13" fmla="*/ 3 h 20"/>
                        <a:gd name="T14" fmla="*/ 16 w 20"/>
                        <a:gd name="T15" fmla="*/ 2 h 20"/>
                        <a:gd name="T16" fmla="*/ 15 w 20"/>
                        <a:gd name="T17" fmla="*/ 2 h 20"/>
                        <a:gd name="T18" fmla="*/ 14 w 20"/>
                        <a:gd name="T19" fmla="*/ 1 h 20"/>
                        <a:gd name="T20" fmla="*/ 13 w 20"/>
                        <a:gd name="T21" fmla="*/ 1 h 20"/>
                        <a:gd name="T22" fmla="*/ 11 w 20"/>
                        <a:gd name="T23" fmla="*/ 0 h 20"/>
                        <a:gd name="T24" fmla="*/ 10 w 20"/>
                        <a:gd name="T25" fmla="*/ 0 h 20"/>
                        <a:gd name="T26" fmla="*/ 9 w 20"/>
                        <a:gd name="T27" fmla="*/ 0 h 20"/>
                        <a:gd name="T28" fmla="*/ 8 w 20"/>
                        <a:gd name="T29" fmla="*/ 1 h 20"/>
                        <a:gd name="T30" fmla="*/ 6 w 20"/>
                        <a:gd name="T31" fmla="*/ 1 h 20"/>
                        <a:gd name="T32" fmla="*/ 5 w 20"/>
                        <a:gd name="T33" fmla="*/ 2 h 20"/>
                        <a:gd name="T34" fmla="*/ 4 w 20"/>
                        <a:gd name="T35" fmla="*/ 2 h 20"/>
                        <a:gd name="T36" fmla="*/ 3 w 20"/>
                        <a:gd name="T37" fmla="*/ 3 h 20"/>
                        <a:gd name="T38" fmla="*/ 2 w 20"/>
                        <a:gd name="T39" fmla="*/ 4 h 20"/>
                        <a:gd name="T40" fmla="*/ 2 w 20"/>
                        <a:gd name="T41" fmla="*/ 5 h 20"/>
                        <a:gd name="T42" fmla="*/ 1 w 20"/>
                        <a:gd name="T43" fmla="*/ 6 h 20"/>
                        <a:gd name="T44" fmla="*/ 1 w 20"/>
                        <a:gd name="T45" fmla="*/ 8 h 20"/>
                        <a:gd name="T46" fmla="*/ 0 w 20"/>
                        <a:gd name="T47" fmla="*/ 9 h 20"/>
                        <a:gd name="T48" fmla="*/ 0 w 20"/>
                        <a:gd name="T49" fmla="*/ 10 h 20"/>
                        <a:gd name="T50" fmla="*/ 0 w 20"/>
                        <a:gd name="T51" fmla="*/ 11 h 20"/>
                        <a:gd name="T52" fmla="*/ 1 w 20"/>
                        <a:gd name="T53" fmla="*/ 13 h 20"/>
                        <a:gd name="T54" fmla="*/ 1 w 20"/>
                        <a:gd name="T55" fmla="*/ 14 h 20"/>
                        <a:gd name="T56" fmla="*/ 2 w 20"/>
                        <a:gd name="T57" fmla="*/ 15 h 20"/>
                        <a:gd name="T58" fmla="*/ 2 w 20"/>
                        <a:gd name="T59" fmla="*/ 16 h 20"/>
                        <a:gd name="T60" fmla="*/ 3 w 20"/>
                        <a:gd name="T61" fmla="*/ 17 h 20"/>
                        <a:gd name="T62" fmla="*/ 4 w 20"/>
                        <a:gd name="T63" fmla="*/ 18 h 20"/>
                        <a:gd name="T64" fmla="*/ 5 w 20"/>
                        <a:gd name="T65" fmla="*/ 19 h 20"/>
                        <a:gd name="T66" fmla="*/ 6 w 20"/>
                        <a:gd name="T67" fmla="*/ 19 h 20"/>
                        <a:gd name="T68" fmla="*/ 8 w 20"/>
                        <a:gd name="T69" fmla="*/ 20 h 20"/>
                        <a:gd name="T70" fmla="*/ 9 w 20"/>
                        <a:gd name="T71" fmla="*/ 20 h 20"/>
                        <a:gd name="T72" fmla="*/ 10 w 20"/>
                        <a:gd name="T73" fmla="*/ 20 h 20"/>
                        <a:gd name="T74" fmla="*/ 11 w 20"/>
                        <a:gd name="T75" fmla="*/ 20 h 20"/>
                        <a:gd name="T76" fmla="*/ 13 w 20"/>
                        <a:gd name="T77" fmla="*/ 20 h 20"/>
                        <a:gd name="T78" fmla="*/ 14 w 20"/>
                        <a:gd name="T79" fmla="*/ 19 h 20"/>
                        <a:gd name="T80" fmla="*/ 15 w 20"/>
                        <a:gd name="T81" fmla="*/ 19 h 20"/>
                        <a:gd name="T82" fmla="*/ 16 w 20"/>
                        <a:gd name="T83" fmla="*/ 18 h 20"/>
                        <a:gd name="T84" fmla="*/ 17 w 20"/>
                        <a:gd name="T85" fmla="*/ 17 h 20"/>
                        <a:gd name="T86" fmla="*/ 18 w 20"/>
                        <a:gd name="T87" fmla="*/ 16 h 20"/>
                        <a:gd name="T88" fmla="*/ 19 w 20"/>
                        <a:gd name="T89" fmla="*/ 15 h 20"/>
                        <a:gd name="T90" fmla="*/ 19 w 20"/>
                        <a:gd name="T91" fmla="*/ 14 h 20"/>
                        <a:gd name="T92" fmla="*/ 19 w 20"/>
                        <a:gd name="T93" fmla="*/ 13 h 20"/>
                        <a:gd name="T94" fmla="*/ 20 w 20"/>
                        <a:gd name="T95" fmla="*/ 11 h 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</a:cxnLst>
                      <a:rect l="0" t="0" r="r" b="b"/>
                      <a:pathLst>
                        <a:path w="20" h="20">
                          <a:moveTo>
                            <a:pt x="20" y="11"/>
                          </a:moveTo>
                          <a:lnTo>
                            <a:pt x="20" y="10"/>
                          </a:lnTo>
                          <a:lnTo>
                            <a:pt x="20" y="9"/>
                          </a:lnTo>
                          <a:lnTo>
                            <a:pt x="20" y="9"/>
                          </a:lnTo>
                          <a:lnTo>
                            <a:pt x="20" y="8"/>
                          </a:lnTo>
                          <a:lnTo>
                            <a:pt x="19" y="8"/>
                          </a:lnTo>
                          <a:lnTo>
                            <a:pt x="19" y="7"/>
                          </a:lnTo>
                          <a:lnTo>
                            <a:pt x="19" y="6"/>
                          </a:lnTo>
                          <a:lnTo>
                            <a:pt x="19" y="6"/>
                          </a:lnTo>
                          <a:lnTo>
                            <a:pt x="19" y="5"/>
                          </a:lnTo>
                          <a:lnTo>
                            <a:pt x="18" y="5"/>
                          </a:lnTo>
                          <a:lnTo>
                            <a:pt x="18" y="4"/>
                          </a:lnTo>
                          <a:lnTo>
                            <a:pt x="17" y="4"/>
                          </a:lnTo>
                          <a:lnTo>
                            <a:pt x="17" y="3"/>
                          </a:lnTo>
                          <a:lnTo>
                            <a:pt x="17" y="3"/>
                          </a:lnTo>
                          <a:lnTo>
                            <a:pt x="16" y="2"/>
                          </a:lnTo>
                          <a:lnTo>
                            <a:pt x="16" y="2"/>
                          </a:lnTo>
                          <a:lnTo>
                            <a:pt x="15" y="2"/>
                          </a:lnTo>
                          <a:lnTo>
                            <a:pt x="14" y="1"/>
                          </a:lnTo>
                          <a:lnTo>
                            <a:pt x="14" y="1"/>
                          </a:lnTo>
                          <a:lnTo>
                            <a:pt x="13" y="1"/>
                          </a:lnTo>
                          <a:lnTo>
                            <a:pt x="13" y="1"/>
                          </a:lnTo>
                          <a:lnTo>
                            <a:pt x="12" y="1"/>
                          </a:lnTo>
                          <a:lnTo>
                            <a:pt x="11" y="0"/>
                          </a:lnTo>
                          <a:lnTo>
                            <a:pt x="11" y="0"/>
                          </a:lnTo>
                          <a:lnTo>
                            <a:pt x="10" y="0"/>
                          </a:lnTo>
                          <a:lnTo>
                            <a:pt x="10" y="0"/>
                          </a:lnTo>
                          <a:lnTo>
                            <a:pt x="9" y="0"/>
                          </a:lnTo>
                          <a:lnTo>
                            <a:pt x="8" y="1"/>
                          </a:lnTo>
                          <a:lnTo>
                            <a:pt x="8" y="1"/>
                          </a:lnTo>
                          <a:lnTo>
                            <a:pt x="7" y="1"/>
                          </a:lnTo>
                          <a:lnTo>
                            <a:pt x="6" y="1"/>
                          </a:lnTo>
                          <a:lnTo>
                            <a:pt x="6" y="1"/>
                          </a:lnTo>
                          <a:lnTo>
                            <a:pt x="5" y="2"/>
                          </a:lnTo>
                          <a:lnTo>
                            <a:pt x="5" y="2"/>
                          </a:lnTo>
                          <a:lnTo>
                            <a:pt x="4" y="2"/>
                          </a:lnTo>
                          <a:lnTo>
                            <a:pt x="4" y="3"/>
                          </a:lnTo>
                          <a:lnTo>
                            <a:pt x="3" y="3"/>
                          </a:lnTo>
                          <a:lnTo>
                            <a:pt x="3" y="4"/>
                          </a:lnTo>
                          <a:lnTo>
                            <a:pt x="2" y="4"/>
                          </a:lnTo>
                          <a:lnTo>
                            <a:pt x="2" y="5"/>
                          </a:lnTo>
                          <a:lnTo>
                            <a:pt x="2" y="5"/>
                          </a:lnTo>
                          <a:lnTo>
                            <a:pt x="1" y="6"/>
                          </a:lnTo>
                          <a:lnTo>
                            <a:pt x="1" y="6"/>
                          </a:lnTo>
                          <a:lnTo>
                            <a:pt x="1" y="7"/>
                          </a:lnTo>
                          <a:lnTo>
                            <a:pt x="1" y="8"/>
                          </a:lnTo>
                          <a:lnTo>
                            <a:pt x="1" y="8"/>
                          </a:lnTo>
                          <a:lnTo>
                            <a:pt x="0" y="9"/>
                          </a:lnTo>
                          <a:lnTo>
                            <a:pt x="0" y="9"/>
                          </a:lnTo>
                          <a:lnTo>
                            <a:pt x="0" y="10"/>
                          </a:lnTo>
                          <a:lnTo>
                            <a:pt x="0" y="11"/>
                          </a:lnTo>
                          <a:lnTo>
                            <a:pt x="0" y="11"/>
                          </a:lnTo>
                          <a:lnTo>
                            <a:pt x="1" y="12"/>
                          </a:lnTo>
                          <a:lnTo>
                            <a:pt x="1" y="13"/>
                          </a:lnTo>
                          <a:lnTo>
                            <a:pt x="1" y="13"/>
                          </a:lnTo>
                          <a:lnTo>
                            <a:pt x="1" y="14"/>
                          </a:lnTo>
                          <a:lnTo>
                            <a:pt x="1" y="14"/>
                          </a:lnTo>
                          <a:lnTo>
                            <a:pt x="2" y="15"/>
                          </a:lnTo>
                          <a:lnTo>
                            <a:pt x="2" y="16"/>
                          </a:lnTo>
                          <a:lnTo>
                            <a:pt x="2" y="16"/>
                          </a:lnTo>
                          <a:lnTo>
                            <a:pt x="3" y="17"/>
                          </a:lnTo>
                          <a:lnTo>
                            <a:pt x="3" y="17"/>
                          </a:lnTo>
                          <a:lnTo>
                            <a:pt x="4" y="17"/>
                          </a:lnTo>
                          <a:lnTo>
                            <a:pt x="4" y="18"/>
                          </a:lnTo>
                          <a:lnTo>
                            <a:pt x="5" y="18"/>
                          </a:lnTo>
                          <a:lnTo>
                            <a:pt x="5" y="19"/>
                          </a:lnTo>
                          <a:lnTo>
                            <a:pt x="6" y="19"/>
                          </a:lnTo>
                          <a:lnTo>
                            <a:pt x="6" y="19"/>
                          </a:lnTo>
                          <a:lnTo>
                            <a:pt x="7" y="19"/>
                          </a:lnTo>
                          <a:lnTo>
                            <a:pt x="8" y="20"/>
                          </a:lnTo>
                          <a:lnTo>
                            <a:pt x="8" y="20"/>
                          </a:lnTo>
                          <a:lnTo>
                            <a:pt x="9" y="20"/>
                          </a:lnTo>
                          <a:lnTo>
                            <a:pt x="10" y="20"/>
                          </a:lnTo>
                          <a:lnTo>
                            <a:pt x="10" y="20"/>
                          </a:lnTo>
                          <a:lnTo>
                            <a:pt x="11" y="20"/>
                          </a:lnTo>
                          <a:lnTo>
                            <a:pt x="11" y="20"/>
                          </a:lnTo>
                          <a:lnTo>
                            <a:pt x="12" y="20"/>
                          </a:lnTo>
                          <a:lnTo>
                            <a:pt x="13" y="20"/>
                          </a:lnTo>
                          <a:lnTo>
                            <a:pt x="13" y="19"/>
                          </a:lnTo>
                          <a:lnTo>
                            <a:pt x="14" y="19"/>
                          </a:lnTo>
                          <a:lnTo>
                            <a:pt x="14" y="19"/>
                          </a:lnTo>
                          <a:lnTo>
                            <a:pt x="15" y="19"/>
                          </a:lnTo>
                          <a:lnTo>
                            <a:pt x="16" y="18"/>
                          </a:lnTo>
                          <a:lnTo>
                            <a:pt x="16" y="18"/>
                          </a:lnTo>
                          <a:lnTo>
                            <a:pt x="17" y="17"/>
                          </a:lnTo>
                          <a:lnTo>
                            <a:pt x="17" y="17"/>
                          </a:lnTo>
                          <a:lnTo>
                            <a:pt x="17" y="17"/>
                          </a:lnTo>
                          <a:lnTo>
                            <a:pt x="18" y="16"/>
                          </a:lnTo>
                          <a:lnTo>
                            <a:pt x="18" y="16"/>
                          </a:lnTo>
                          <a:lnTo>
                            <a:pt x="19" y="15"/>
                          </a:lnTo>
                          <a:lnTo>
                            <a:pt x="19" y="14"/>
                          </a:lnTo>
                          <a:lnTo>
                            <a:pt x="19" y="14"/>
                          </a:lnTo>
                          <a:lnTo>
                            <a:pt x="19" y="13"/>
                          </a:lnTo>
                          <a:lnTo>
                            <a:pt x="19" y="13"/>
                          </a:lnTo>
                          <a:lnTo>
                            <a:pt x="20" y="12"/>
                          </a:lnTo>
                          <a:lnTo>
                            <a:pt x="20" y="1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69" name="Freeform 91">
                      <a:extLst>
                        <a:ext uri="{FF2B5EF4-FFF2-40B4-BE49-F238E27FC236}">
                          <a16:creationId xmlns:a16="http://schemas.microsoft.com/office/drawing/2014/main" id="{B1B5AC26-6F78-49B1-9EC7-98F52C90FF7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43042" y="4053401"/>
                      <a:ext cx="41197" cy="41197"/>
                    </a:xfrm>
                    <a:custGeom>
                      <a:avLst/>
                      <a:gdLst>
                        <a:gd name="T0" fmla="*/ 153 w 153"/>
                        <a:gd name="T1" fmla="*/ 71 h 153"/>
                        <a:gd name="T2" fmla="*/ 151 w 153"/>
                        <a:gd name="T3" fmla="*/ 61 h 153"/>
                        <a:gd name="T4" fmla="*/ 149 w 153"/>
                        <a:gd name="T5" fmla="*/ 52 h 153"/>
                        <a:gd name="T6" fmla="*/ 145 w 153"/>
                        <a:gd name="T7" fmla="*/ 43 h 153"/>
                        <a:gd name="T8" fmla="*/ 140 w 153"/>
                        <a:gd name="T9" fmla="*/ 34 h 153"/>
                        <a:gd name="T10" fmla="*/ 134 w 153"/>
                        <a:gd name="T11" fmla="*/ 26 h 153"/>
                        <a:gd name="T12" fmla="*/ 127 w 153"/>
                        <a:gd name="T13" fmla="*/ 19 h 153"/>
                        <a:gd name="T14" fmla="*/ 119 w 153"/>
                        <a:gd name="T15" fmla="*/ 13 h 153"/>
                        <a:gd name="T16" fmla="*/ 110 w 153"/>
                        <a:gd name="T17" fmla="*/ 8 h 153"/>
                        <a:gd name="T18" fmla="*/ 101 w 153"/>
                        <a:gd name="T19" fmla="*/ 4 h 153"/>
                        <a:gd name="T20" fmla="*/ 91 w 153"/>
                        <a:gd name="T21" fmla="*/ 2 h 153"/>
                        <a:gd name="T22" fmla="*/ 82 w 153"/>
                        <a:gd name="T23" fmla="*/ 0 h 153"/>
                        <a:gd name="T24" fmla="*/ 72 w 153"/>
                        <a:gd name="T25" fmla="*/ 0 h 153"/>
                        <a:gd name="T26" fmla="*/ 62 w 153"/>
                        <a:gd name="T27" fmla="*/ 2 h 153"/>
                        <a:gd name="T28" fmla="*/ 52 w 153"/>
                        <a:gd name="T29" fmla="*/ 4 h 153"/>
                        <a:gd name="T30" fmla="*/ 43 w 153"/>
                        <a:gd name="T31" fmla="*/ 8 h 153"/>
                        <a:gd name="T32" fmla="*/ 34 w 153"/>
                        <a:gd name="T33" fmla="*/ 13 h 153"/>
                        <a:gd name="T34" fmla="*/ 26 w 153"/>
                        <a:gd name="T35" fmla="*/ 19 h 153"/>
                        <a:gd name="T36" fmla="*/ 19 w 153"/>
                        <a:gd name="T37" fmla="*/ 26 h 153"/>
                        <a:gd name="T38" fmla="*/ 13 w 153"/>
                        <a:gd name="T39" fmla="*/ 34 h 153"/>
                        <a:gd name="T40" fmla="*/ 8 w 153"/>
                        <a:gd name="T41" fmla="*/ 43 h 153"/>
                        <a:gd name="T42" fmla="*/ 4 w 153"/>
                        <a:gd name="T43" fmla="*/ 52 h 153"/>
                        <a:gd name="T44" fmla="*/ 2 w 153"/>
                        <a:gd name="T45" fmla="*/ 61 h 153"/>
                        <a:gd name="T46" fmla="*/ 1 w 153"/>
                        <a:gd name="T47" fmla="*/ 71 h 153"/>
                        <a:gd name="T48" fmla="*/ 1 w 153"/>
                        <a:gd name="T49" fmla="*/ 81 h 153"/>
                        <a:gd name="T50" fmla="*/ 2 w 153"/>
                        <a:gd name="T51" fmla="*/ 91 h 153"/>
                        <a:gd name="T52" fmla="*/ 4 w 153"/>
                        <a:gd name="T53" fmla="*/ 101 h 153"/>
                        <a:gd name="T54" fmla="*/ 8 w 153"/>
                        <a:gd name="T55" fmla="*/ 110 h 153"/>
                        <a:gd name="T56" fmla="*/ 13 w 153"/>
                        <a:gd name="T57" fmla="*/ 119 h 153"/>
                        <a:gd name="T58" fmla="*/ 19 w 153"/>
                        <a:gd name="T59" fmla="*/ 127 h 153"/>
                        <a:gd name="T60" fmla="*/ 26 w 153"/>
                        <a:gd name="T61" fmla="*/ 134 h 153"/>
                        <a:gd name="T62" fmla="*/ 34 w 153"/>
                        <a:gd name="T63" fmla="*/ 140 h 153"/>
                        <a:gd name="T64" fmla="*/ 43 w 153"/>
                        <a:gd name="T65" fmla="*/ 145 h 153"/>
                        <a:gd name="T66" fmla="*/ 52 w 153"/>
                        <a:gd name="T67" fmla="*/ 148 h 153"/>
                        <a:gd name="T68" fmla="*/ 62 w 153"/>
                        <a:gd name="T69" fmla="*/ 151 h 153"/>
                        <a:gd name="T70" fmla="*/ 72 w 153"/>
                        <a:gd name="T71" fmla="*/ 152 h 153"/>
                        <a:gd name="T72" fmla="*/ 82 w 153"/>
                        <a:gd name="T73" fmla="*/ 152 h 153"/>
                        <a:gd name="T74" fmla="*/ 91 w 153"/>
                        <a:gd name="T75" fmla="*/ 151 h 153"/>
                        <a:gd name="T76" fmla="*/ 101 w 153"/>
                        <a:gd name="T77" fmla="*/ 148 h 153"/>
                        <a:gd name="T78" fmla="*/ 110 w 153"/>
                        <a:gd name="T79" fmla="*/ 145 h 153"/>
                        <a:gd name="T80" fmla="*/ 119 w 153"/>
                        <a:gd name="T81" fmla="*/ 140 h 153"/>
                        <a:gd name="T82" fmla="*/ 127 w 153"/>
                        <a:gd name="T83" fmla="*/ 134 h 153"/>
                        <a:gd name="T84" fmla="*/ 134 w 153"/>
                        <a:gd name="T85" fmla="*/ 127 h 153"/>
                        <a:gd name="T86" fmla="*/ 140 w 153"/>
                        <a:gd name="T87" fmla="*/ 119 h 153"/>
                        <a:gd name="T88" fmla="*/ 145 w 153"/>
                        <a:gd name="T89" fmla="*/ 110 h 153"/>
                        <a:gd name="T90" fmla="*/ 149 w 153"/>
                        <a:gd name="T91" fmla="*/ 101 h 153"/>
                        <a:gd name="T92" fmla="*/ 151 w 153"/>
                        <a:gd name="T93" fmla="*/ 91 h 153"/>
                        <a:gd name="T94" fmla="*/ 153 w 153"/>
                        <a:gd name="T95" fmla="*/ 81 h 15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</a:cxnLst>
                      <a:rect l="0" t="0" r="r" b="b"/>
                      <a:pathLst>
                        <a:path w="153" h="153">
                          <a:moveTo>
                            <a:pt x="153" y="76"/>
                          </a:moveTo>
                          <a:lnTo>
                            <a:pt x="153" y="71"/>
                          </a:lnTo>
                          <a:lnTo>
                            <a:pt x="152" y="66"/>
                          </a:lnTo>
                          <a:lnTo>
                            <a:pt x="151" y="61"/>
                          </a:lnTo>
                          <a:lnTo>
                            <a:pt x="150" y="57"/>
                          </a:lnTo>
                          <a:lnTo>
                            <a:pt x="149" y="52"/>
                          </a:lnTo>
                          <a:lnTo>
                            <a:pt x="147" y="47"/>
                          </a:lnTo>
                          <a:lnTo>
                            <a:pt x="145" y="43"/>
                          </a:lnTo>
                          <a:lnTo>
                            <a:pt x="143" y="38"/>
                          </a:lnTo>
                          <a:lnTo>
                            <a:pt x="140" y="34"/>
                          </a:lnTo>
                          <a:lnTo>
                            <a:pt x="137" y="30"/>
                          </a:lnTo>
                          <a:lnTo>
                            <a:pt x="134" y="26"/>
                          </a:lnTo>
                          <a:lnTo>
                            <a:pt x="130" y="22"/>
                          </a:lnTo>
                          <a:lnTo>
                            <a:pt x="127" y="19"/>
                          </a:lnTo>
                          <a:lnTo>
                            <a:pt x="123" y="16"/>
                          </a:lnTo>
                          <a:lnTo>
                            <a:pt x="119" y="13"/>
                          </a:lnTo>
                          <a:lnTo>
                            <a:pt x="115" y="10"/>
                          </a:lnTo>
                          <a:lnTo>
                            <a:pt x="110" y="8"/>
                          </a:lnTo>
                          <a:lnTo>
                            <a:pt x="106" y="6"/>
                          </a:lnTo>
                          <a:lnTo>
                            <a:pt x="101" y="4"/>
                          </a:lnTo>
                          <a:lnTo>
                            <a:pt x="96" y="3"/>
                          </a:lnTo>
                          <a:lnTo>
                            <a:pt x="91" y="2"/>
                          </a:lnTo>
                          <a:lnTo>
                            <a:pt x="87" y="1"/>
                          </a:lnTo>
                          <a:lnTo>
                            <a:pt x="82" y="0"/>
                          </a:lnTo>
                          <a:lnTo>
                            <a:pt x="77" y="0"/>
                          </a:lnTo>
                          <a:lnTo>
                            <a:pt x="72" y="0"/>
                          </a:lnTo>
                          <a:lnTo>
                            <a:pt x="67" y="1"/>
                          </a:lnTo>
                          <a:lnTo>
                            <a:pt x="62" y="2"/>
                          </a:lnTo>
                          <a:lnTo>
                            <a:pt x="57" y="3"/>
                          </a:lnTo>
                          <a:lnTo>
                            <a:pt x="52" y="4"/>
                          </a:lnTo>
                          <a:lnTo>
                            <a:pt x="47" y="6"/>
                          </a:lnTo>
                          <a:lnTo>
                            <a:pt x="43" y="8"/>
                          </a:lnTo>
                          <a:lnTo>
                            <a:pt x="38" y="10"/>
                          </a:lnTo>
                          <a:lnTo>
                            <a:pt x="34" y="13"/>
                          </a:lnTo>
                          <a:lnTo>
                            <a:pt x="30" y="16"/>
                          </a:lnTo>
                          <a:lnTo>
                            <a:pt x="26" y="19"/>
                          </a:lnTo>
                          <a:lnTo>
                            <a:pt x="23" y="22"/>
                          </a:lnTo>
                          <a:lnTo>
                            <a:pt x="19" y="26"/>
                          </a:lnTo>
                          <a:lnTo>
                            <a:pt x="16" y="30"/>
                          </a:lnTo>
                          <a:lnTo>
                            <a:pt x="13" y="34"/>
                          </a:lnTo>
                          <a:lnTo>
                            <a:pt x="11" y="38"/>
                          </a:lnTo>
                          <a:lnTo>
                            <a:pt x="8" y="43"/>
                          </a:lnTo>
                          <a:lnTo>
                            <a:pt x="6" y="47"/>
                          </a:lnTo>
                          <a:lnTo>
                            <a:pt x="4" y="52"/>
                          </a:lnTo>
                          <a:lnTo>
                            <a:pt x="3" y="57"/>
                          </a:lnTo>
                          <a:lnTo>
                            <a:pt x="2" y="61"/>
                          </a:lnTo>
                          <a:lnTo>
                            <a:pt x="1" y="66"/>
                          </a:lnTo>
                          <a:lnTo>
                            <a:pt x="1" y="71"/>
                          </a:lnTo>
                          <a:lnTo>
                            <a:pt x="0" y="76"/>
                          </a:lnTo>
                          <a:lnTo>
                            <a:pt x="1" y="81"/>
                          </a:lnTo>
                          <a:lnTo>
                            <a:pt x="1" y="86"/>
                          </a:lnTo>
                          <a:lnTo>
                            <a:pt x="2" y="91"/>
                          </a:lnTo>
                          <a:lnTo>
                            <a:pt x="3" y="96"/>
                          </a:lnTo>
                          <a:lnTo>
                            <a:pt x="4" y="101"/>
                          </a:lnTo>
                          <a:lnTo>
                            <a:pt x="6" y="105"/>
                          </a:lnTo>
                          <a:lnTo>
                            <a:pt x="8" y="110"/>
                          </a:lnTo>
                          <a:lnTo>
                            <a:pt x="11" y="114"/>
                          </a:lnTo>
                          <a:lnTo>
                            <a:pt x="13" y="119"/>
                          </a:lnTo>
                          <a:lnTo>
                            <a:pt x="16" y="123"/>
                          </a:lnTo>
                          <a:lnTo>
                            <a:pt x="19" y="127"/>
                          </a:lnTo>
                          <a:lnTo>
                            <a:pt x="23" y="130"/>
                          </a:lnTo>
                          <a:lnTo>
                            <a:pt x="26" y="134"/>
                          </a:lnTo>
                          <a:lnTo>
                            <a:pt x="30" y="137"/>
                          </a:lnTo>
                          <a:lnTo>
                            <a:pt x="34" y="140"/>
                          </a:lnTo>
                          <a:lnTo>
                            <a:pt x="38" y="142"/>
                          </a:lnTo>
                          <a:lnTo>
                            <a:pt x="43" y="145"/>
                          </a:lnTo>
                          <a:lnTo>
                            <a:pt x="47" y="147"/>
                          </a:lnTo>
                          <a:lnTo>
                            <a:pt x="52" y="148"/>
                          </a:lnTo>
                          <a:lnTo>
                            <a:pt x="57" y="150"/>
                          </a:lnTo>
                          <a:lnTo>
                            <a:pt x="62" y="151"/>
                          </a:lnTo>
                          <a:lnTo>
                            <a:pt x="67" y="152"/>
                          </a:lnTo>
                          <a:lnTo>
                            <a:pt x="72" y="152"/>
                          </a:lnTo>
                          <a:lnTo>
                            <a:pt x="77" y="153"/>
                          </a:lnTo>
                          <a:lnTo>
                            <a:pt x="82" y="152"/>
                          </a:lnTo>
                          <a:lnTo>
                            <a:pt x="87" y="152"/>
                          </a:lnTo>
                          <a:lnTo>
                            <a:pt x="91" y="151"/>
                          </a:lnTo>
                          <a:lnTo>
                            <a:pt x="96" y="150"/>
                          </a:lnTo>
                          <a:lnTo>
                            <a:pt x="101" y="148"/>
                          </a:lnTo>
                          <a:lnTo>
                            <a:pt x="106" y="147"/>
                          </a:lnTo>
                          <a:lnTo>
                            <a:pt x="110" y="145"/>
                          </a:lnTo>
                          <a:lnTo>
                            <a:pt x="115" y="142"/>
                          </a:lnTo>
                          <a:lnTo>
                            <a:pt x="119" y="140"/>
                          </a:lnTo>
                          <a:lnTo>
                            <a:pt x="123" y="137"/>
                          </a:lnTo>
                          <a:lnTo>
                            <a:pt x="127" y="134"/>
                          </a:lnTo>
                          <a:lnTo>
                            <a:pt x="130" y="130"/>
                          </a:lnTo>
                          <a:lnTo>
                            <a:pt x="134" y="127"/>
                          </a:lnTo>
                          <a:lnTo>
                            <a:pt x="137" y="123"/>
                          </a:lnTo>
                          <a:lnTo>
                            <a:pt x="140" y="119"/>
                          </a:lnTo>
                          <a:lnTo>
                            <a:pt x="143" y="114"/>
                          </a:lnTo>
                          <a:lnTo>
                            <a:pt x="145" y="110"/>
                          </a:lnTo>
                          <a:lnTo>
                            <a:pt x="147" y="105"/>
                          </a:lnTo>
                          <a:lnTo>
                            <a:pt x="149" y="101"/>
                          </a:lnTo>
                          <a:lnTo>
                            <a:pt x="150" y="96"/>
                          </a:lnTo>
                          <a:lnTo>
                            <a:pt x="151" y="91"/>
                          </a:lnTo>
                          <a:lnTo>
                            <a:pt x="152" y="86"/>
                          </a:lnTo>
                          <a:lnTo>
                            <a:pt x="153" y="81"/>
                          </a:lnTo>
                          <a:lnTo>
                            <a:pt x="153" y="76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70" name="Line 96">
                      <a:extLst>
                        <a:ext uri="{FF2B5EF4-FFF2-40B4-BE49-F238E27FC236}">
                          <a16:creationId xmlns:a16="http://schemas.microsoft.com/office/drawing/2014/main" id="{62253287-BC8E-4700-B160-955AEE3C62C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790418" y="4032802"/>
                      <a:ext cx="57676" cy="16479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grpSp>
                  <p:nvGrpSpPr>
                    <p:cNvPr id="71" name="Group 66">
                      <a:extLst>
                        <a:ext uri="{FF2B5EF4-FFF2-40B4-BE49-F238E27FC236}">
                          <a16:creationId xmlns:a16="http://schemas.microsoft.com/office/drawing/2014/main" id="{C84780B5-6A53-462D-B45E-932ED95B68C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790418" y="3993666"/>
                      <a:ext cx="57676" cy="55615"/>
                      <a:chOff x="2790418" y="3993666"/>
                      <a:chExt cx="57676" cy="55615"/>
                    </a:xfrm>
                  </p:grpSpPr>
                  <p:sp>
                    <p:nvSpPr>
                      <p:cNvPr id="88" name="Line 95">
                        <a:extLst>
                          <a:ext uri="{FF2B5EF4-FFF2-40B4-BE49-F238E27FC236}">
                            <a16:creationId xmlns:a16="http://schemas.microsoft.com/office/drawing/2014/main" id="{A12A964E-54DB-48D4-859A-E14305084EC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90418" y="3993666"/>
                        <a:ext cx="22659" cy="55615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400">
                          <a:latin typeface="+mj-lt"/>
                        </a:endParaRPr>
                      </a:p>
                    </p:txBody>
                  </p:sp>
                  <p:sp>
                    <p:nvSpPr>
                      <p:cNvPr id="89" name="Line 97">
                        <a:extLst>
                          <a:ext uri="{FF2B5EF4-FFF2-40B4-BE49-F238E27FC236}">
                            <a16:creationId xmlns:a16="http://schemas.microsoft.com/office/drawing/2014/main" id="{BD3323C8-E54F-45F3-8475-D7A2B014670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790418" y="4032802"/>
                        <a:ext cx="57676" cy="16479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400">
                          <a:latin typeface="+mj-lt"/>
                        </a:endParaRPr>
                      </a:p>
                    </p:txBody>
                  </p:sp>
                </p:grpSp>
                <p:sp>
                  <p:nvSpPr>
                    <p:cNvPr id="72" name="Line 80">
                      <a:extLst>
                        <a:ext uri="{FF2B5EF4-FFF2-40B4-BE49-F238E27FC236}">
                          <a16:creationId xmlns:a16="http://schemas.microsoft.com/office/drawing/2014/main" id="{91769A1E-FB04-47BC-8771-D1C4A63292C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1204935" y="3680122"/>
                      <a:ext cx="494985" cy="61145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grpSp>
                  <p:nvGrpSpPr>
                    <p:cNvPr id="73" name="Group 68">
                      <a:extLst>
                        <a:ext uri="{FF2B5EF4-FFF2-40B4-BE49-F238E27FC236}">
                          <a16:creationId xmlns:a16="http://schemas.microsoft.com/office/drawing/2014/main" id="{FAE061B2-24D4-4686-886B-614E1B410C37}"/>
                        </a:ext>
                      </a:extLst>
                    </p:cNvPr>
                    <p:cNvGrpSpPr/>
                    <p:nvPr/>
                  </p:nvGrpSpPr>
                  <p:grpSpPr>
                    <a:xfrm rot="2140740">
                      <a:off x="1183818" y="3677417"/>
                      <a:ext cx="59736" cy="51495"/>
                      <a:chOff x="1017153" y="4098582"/>
                      <a:chExt cx="59736" cy="51495"/>
                    </a:xfrm>
                  </p:grpSpPr>
                  <p:sp>
                    <p:nvSpPr>
                      <p:cNvPr id="85" name="Line 98">
                        <a:extLst>
                          <a:ext uri="{FF2B5EF4-FFF2-40B4-BE49-F238E27FC236}">
                            <a16:creationId xmlns:a16="http://schemas.microsoft.com/office/drawing/2014/main" id="{A21F84AD-4353-4EF6-9FED-6D4388E77D9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017153" y="4098582"/>
                        <a:ext cx="59736" cy="10299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400">
                          <a:latin typeface="+mj-lt"/>
                        </a:endParaRPr>
                      </a:p>
                    </p:txBody>
                  </p:sp>
                  <p:sp>
                    <p:nvSpPr>
                      <p:cNvPr id="86" name="Line 99">
                        <a:extLst>
                          <a:ext uri="{FF2B5EF4-FFF2-40B4-BE49-F238E27FC236}">
                            <a16:creationId xmlns:a16="http://schemas.microsoft.com/office/drawing/2014/main" id="{ACE8B63C-0FC5-4F52-9ABE-420732FD653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1017153" y="4108880"/>
                        <a:ext cx="43257" cy="41197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400">
                          <a:latin typeface="+mj-lt"/>
                        </a:endParaRPr>
                      </a:p>
                    </p:txBody>
                  </p:sp>
                  <p:sp>
                    <p:nvSpPr>
                      <p:cNvPr id="87" name="Line 100">
                        <a:extLst>
                          <a:ext uri="{FF2B5EF4-FFF2-40B4-BE49-F238E27FC236}">
                            <a16:creationId xmlns:a16="http://schemas.microsoft.com/office/drawing/2014/main" id="{E15ACF97-FAF5-450C-B056-52F752BDD5D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17153" y="4108880"/>
                        <a:ext cx="43257" cy="41197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400">
                          <a:latin typeface="+mj-lt"/>
                        </a:endParaRPr>
                      </a:p>
                    </p:txBody>
                  </p:sp>
                </p:grpSp>
                <p:grpSp>
                  <p:nvGrpSpPr>
                    <p:cNvPr id="74" name="Group 64">
                      <a:extLst>
                        <a:ext uri="{FF2B5EF4-FFF2-40B4-BE49-F238E27FC236}">
                          <a16:creationId xmlns:a16="http://schemas.microsoft.com/office/drawing/2014/main" id="{53ECED89-8D75-43D1-B50A-F665BCCF1E5E}"/>
                        </a:ext>
                      </a:extLst>
                    </p:cNvPr>
                    <p:cNvGrpSpPr/>
                    <p:nvPr/>
                  </p:nvGrpSpPr>
                  <p:grpSpPr>
                    <a:xfrm rot="11963780">
                      <a:off x="1764024" y="4257670"/>
                      <a:ext cx="57676" cy="53556"/>
                      <a:chOff x="1976438" y="5637389"/>
                      <a:chExt cx="44450" cy="41275"/>
                    </a:xfrm>
                  </p:grpSpPr>
                  <p:sp>
                    <p:nvSpPr>
                      <p:cNvPr id="82" name="Line 101">
                        <a:extLst>
                          <a:ext uri="{FF2B5EF4-FFF2-40B4-BE49-F238E27FC236}">
                            <a16:creationId xmlns:a16="http://schemas.microsoft.com/office/drawing/2014/main" id="{BE5EC0C2-4F40-4F9B-A7A3-3E7747D7182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98663" y="5637389"/>
                        <a:ext cx="22225" cy="41275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400">
                          <a:latin typeface="+mj-lt"/>
                        </a:endParaRPr>
                      </a:p>
                    </p:txBody>
                  </p:sp>
                  <p:sp>
                    <p:nvSpPr>
                      <p:cNvPr id="83" name="Line 102">
                        <a:extLst>
                          <a:ext uri="{FF2B5EF4-FFF2-40B4-BE49-F238E27FC236}">
                            <a16:creationId xmlns:a16="http://schemas.microsoft.com/office/drawing/2014/main" id="{4742E739-0564-4B4C-8C39-7D23B6A75F5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76438" y="5637389"/>
                        <a:ext cx="44450" cy="635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400">
                          <a:latin typeface="+mj-lt"/>
                        </a:endParaRPr>
                      </a:p>
                    </p:txBody>
                  </p:sp>
                  <p:sp>
                    <p:nvSpPr>
                      <p:cNvPr id="84" name="Line 103">
                        <a:extLst>
                          <a:ext uri="{FF2B5EF4-FFF2-40B4-BE49-F238E27FC236}">
                            <a16:creationId xmlns:a16="http://schemas.microsoft.com/office/drawing/2014/main" id="{2F740CF2-9FA7-4A2F-8C6C-96FBF8878A2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976438" y="5637389"/>
                        <a:ext cx="44450" cy="635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400">
                          <a:latin typeface="+mj-lt"/>
                        </a:endParaRPr>
                      </a:p>
                    </p:txBody>
                  </p:sp>
                </p:grpSp>
                <p:sp>
                  <p:nvSpPr>
                    <p:cNvPr id="75" name="Rectangle 132">
                      <a:extLst>
                        <a:ext uri="{FF2B5EF4-FFF2-40B4-BE49-F238E27FC236}">
                          <a16:creationId xmlns:a16="http://schemas.microsoft.com/office/drawing/2014/main" id="{331D5DEB-26A3-4AA2-AF05-AD846F25B70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13226" y="3221226"/>
                      <a:ext cx="251391" cy="15498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BMA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p:txBody>
                </p:sp>
                <p:sp>
                  <p:nvSpPr>
                    <p:cNvPr id="76" name="Rectangle 133">
                      <a:extLst>
                        <a:ext uri="{FF2B5EF4-FFF2-40B4-BE49-F238E27FC236}">
                          <a16:creationId xmlns:a16="http://schemas.microsoft.com/office/drawing/2014/main" id="{5962CE15-3360-46F6-A2B0-F5990371C9A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13226" y="3320098"/>
                      <a:ext cx="387465" cy="15498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806.52'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p:txBody>
                </p:sp>
                <p:sp>
                  <p:nvSpPr>
                    <p:cNvPr id="77" name="Rectangle 138">
                      <a:extLst>
                        <a:ext uri="{FF2B5EF4-FFF2-40B4-BE49-F238E27FC236}">
                          <a16:creationId xmlns:a16="http://schemas.microsoft.com/office/drawing/2014/main" id="{48666DE1-E602-4141-AB64-CB1B2C4D197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7261" y="3568151"/>
                      <a:ext cx="257157" cy="15498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BMD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p:txBody>
                </p:sp>
                <p:sp>
                  <p:nvSpPr>
                    <p:cNvPr id="78" name="Rectangle 139">
                      <a:extLst>
                        <a:ext uri="{FF2B5EF4-FFF2-40B4-BE49-F238E27FC236}">
                          <a16:creationId xmlns:a16="http://schemas.microsoft.com/office/drawing/2014/main" id="{1A32DD75-5A4E-433E-BCC6-2BAFCF8D42C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7261" y="3669084"/>
                      <a:ext cx="387465" cy="15498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824.04'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p:txBody>
                </p:sp>
                <p:sp>
                  <p:nvSpPr>
                    <p:cNvPr id="79" name="Rectangle 141">
                      <a:extLst>
                        <a:ext uri="{FF2B5EF4-FFF2-40B4-BE49-F238E27FC236}">
                          <a16:creationId xmlns:a16="http://schemas.microsoft.com/office/drawing/2014/main" id="{8FF40443-DE09-4352-B2C2-E3F8720050F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43042" y="4135794"/>
                      <a:ext cx="86488" cy="15498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Q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p:txBody>
                </p:sp>
                <p:sp>
                  <p:nvSpPr>
                    <p:cNvPr id="80" name="Freeform 90">
                      <a:extLst>
                        <a:ext uri="{FF2B5EF4-FFF2-40B4-BE49-F238E27FC236}">
                          <a16:creationId xmlns:a16="http://schemas.microsoft.com/office/drawing/2014/main" id="{7BC0556A-4243-468D-891A-A002B543719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06272" y="4284629"/>
                      <a:ext cx="41197" cy="41197"/>
                    </a:xfrm>
                    <a:custGeom>
                      <a:avLst/>
                      <a:gdLst>
                        <a:gd name="T0" fmla="*/ 20 w 20"/>
                        <a:gd name="T1" fmla="*/ 10 h 20"/>
                        <a:gd name="T2" fmla="*/ 20 w 20"/>
                        <a:gd name="T3" fmla="*/ 9 h 20"/>
                        <a:gd name="T4" fmla="*/ 19 w 20"/>
                        <a:gd name="T5" fmla="*/ 8 h 20"/>
                        <a:gd name="T6" fmla="*/ 19 w 20"/>
                        <a:gd name="T7" fmla="*/ 6 h 20"/>
                        <a:gd name="T8" fmla="*/ 19 w 20"/>
                        <a:gd name="T9" fmla="*/ 5 h 20"/>
                        <a:gd name="T10" fmla="*/ 18 w 20"/>
                        <a:gd name="T11" fmla="*/ 4 h 20"/>
                        <a:gd name="T12" fmla="*/ 17 w 20"/>
                        <a:gd name="T13" fmla="*/ 3 h 20"/>
                        <a:gd name="T14" fmla="*/ 16 w 20"/>
                        <a:gd name="T15" fmla="*/ 2 h 20"/>
                        <a:gd name="T16" fmla="*/ 15 w 20"/>
                        <a:gd name="T17" fmla="*/ 2 h 20"/>
                        <a:gd name="T18" fmla="*/ 14 w 20"/>
                        <a:gd name="T19" fmla="*/ 1 h 20"/>
                        <a:gd name="T20" fmla="*/ 13 w 20"/>
                        <a:gd name="T21" fmla="*/ 1 h 20"/>
                        <a:gd name="T22" fmla="*/ 11 w 20"/>
                        <a:gd name="T23" fmla="*/ 0 h 20"/>
                        <a:gd name="T24" fmla="*/ 10 w 20"/>
                        <a:gd name="T25" fmla="*/ 0 h 20"/>
                        <a:gd name="T26" fmla="*/ 9 w 20"/>
                        <a:gd name="T27" fmla="*/ 0 h 20"/>
                        <a:gd name="T28" fmla="*/ 8 w 20"/>
                        <a:gd name="T29" fmla="*/ 1 h 20"/>
                        <a:gd name="T30" fmla="*/ 6 w 20"/>
                        <a:gd name="T31" fmla="*/ 1 h 20"/>
                        <a:gd name="T32" fmla="*/ 5 w 20"/>
                        <a:gd name="T33" fmla="*/ 2 h 20"/>
                        <a:gd name="T34" fmla="*/ 4 w 20"/>
                        <a:gd name="T35" fmla="*/ 2 h 20"/>
                        <a:gd name="T36" fmla="*/ 3 w 20"/>
                        <a:gd name="T37" fmla="*/ 3 h 20"/>
                        <a:gd name="T38" fmla="*/ 2 w 20"/>
                        <a:gd name="T39" fmla="*/ 4 h 20"/>
                        <a:gd name="T40" fmla="*/ 2 w 20"/>
                        <a:gd name="T41" fmla="*/ 5 h 20"/>
                        <a:gd name="T42" fmla="*/ 1 w 20"/>
                        <a:gd name="T43" fmla="*/ 6 h 20"/>
                        <a:gd name="T44" fmla="*/ 1 w 20"/>
                        <a:gd name="T45" fmla="*/ 8 h 20"/>
                        <a:gd name="T46" fmla="*/ 0 w 20"/>
                        <a:gd name="T47" fmla="*/ 9 h 20"/>
                        <a:gd name="T48" fmla="*/ 0 w 20"/>
                        <a:gd name="T49" fmla="*/ 10 h 20"/>
                        <a:gd name="T50" fmla="*/ 0 w 20"/>
                        <a:gd name="T51" fmla="*/ 11 h 20"/>
                        <a:gd name="T52" fmla="*/ 1 w 20"/>
                        <a:gd name="T53" fmla="*/ 13 h 20"/>
                        <a:gd name="T54" fmla="*/ 1 w 20"/>
                        <a:gd name="T55" fmla="*/ 14 h 20"/>
                        <a:gd name="T56" fmla="*/ 2 w 20"/>
                        <a:gd name="T57" fmla="*/ 15 h 20"/>
                        <a:gd name="T58" fmla="*/ 2 w 20"/>
                        <a:gd name="T59" fmla="*/ 16 h 20"/>
                        <a:gd name="T60" fmla="*/ 3 w 20"/>
                        <a:gd name="T61" fmla="*/ 17 h 20"/>
                        <a:gd name="T62" fmla="*/ 4 w 20"/>
                        <a:gd name="T63" fmla="*/ 18 h 20"/>
                        <a:gd name="T64" fmla="*/ 5 w 20"/>
                        <a:gd name="T65" fmla="*/ 19 h 20"/>
                        <a:gd name="T66" fmla="*/ 6 w 20"/>
                        <a:gd name="T67" fmla="*/ 19 h 20"/>
                        <a:gd name="T68" fmla="*/ 8 w 20"/>
                        <a:gd name="T69" fmla="*/ 20 h 20"/>
                        <a:gd name="T70" fmla="*/ 9 w 20"/>
                        <a:gd name="T71" fmla="*/ 20 h 20"/>
                        <a:gd name="T72" fmla="*/ 10 w 20"/>
                        <a:gd name="T73" fmla="*/ 20 h 20"/>
                        <a:gd name="T74" fmla="*/ 11 w 20"/>
                        <a:gd name="T75" fmla="*/ 20 h 20"/>
                        <a:gd name="T76" fmla="*/ 13 w 20"/>
                        <a:gd name="T77" fmla="*/ 20 h 20"/>
                        <a:gd name="T78" fmla="*/ 14 w 20"/>
                        <a:gd name="T79" fmla="*/ 19 h 20"/>
                        <a:gd name="T80" fmla="*/ 15 w 20"/>
                        <a:gd name="T81" fmla="*/ 19 h 20"/>
                        <a:gd name="T82" fmla="*/ 16 w 20"/>
                        <a:gd name="T83" fmla="*/ 18 h 20"/>
                        <a:gd name="T84" fmla="*/ 17 w 20"/>
                        <a:gd name="T85" fmla="*/ 17 h 20"/>
                        <a:gd name="T86" fmla="*/ 18 w 20"/>
                        <a:gd name="T87" fmla="*/ 16 h 20"/>
                        <a:gd name="T88" fmla="*/ 19 w 20"/>
                        <a:gd name="T89" fmla="*/ 15 h 20"/>
                        <a:gd name="T90" fmla="*/ 19 w 20"/>
                        <a:gd name="T91" fmla="*/ 14 h 20"/>
                        <a:gd name="T92" fmla="*/ 19 w 20"/>
                        <a:gd name="T93" fmla="*/ 13 h 20"/>
                        <a:gd name="T94" fmla="*/ 20 w 20"/>
                        <a:gd name="T95" fmla="*/ 11 h 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</a:cxnLst>
                      <a:rect l="0" t="0" r="r" b="b"/>
                      <a:pathLst>
                        <a:path w="20" h="20">
                          <a:moveTo>
                            <a:pt x="20" y="11"/>
                          </a:moveTo>
                          <a:lnTo>
                            <a:pt x="20" y="10"/>
                          </a:lnTo>
                          <a:lnTo>
                            <a:pt x="20" y="9"/>
                          </a:lnTo>
                          <a:lnTo>
                            <a:pt x="20" y="9"/>
                          </a:lnTo>
                          <a:lnTo>
                            <a:pt x="20" y="8"/>
                          </a:lnTo>
                          <a:lnTo>
                            <a:pt x="19" y="8"/>
                          </a:lnTo>
                          <a:lnTo>
                            <a:pt x="19" y="7"/>
                          </a:lnTo>
                          <a:lnTo>
                            <a:pt x="19" y="6"/>
                          </a:lnTo>
                          <a:lnTo>
                            <a:pt x="19" y="6"/>
                          </a:lnTo>
                          <a:lnTo>
                            <a:pt x="19" y="5"/>
                          </a:lnTo>
                          <a:lnTo>
                            <a:pt x="18" y="5"/>
                          </a:lnTo>
                          <a:lnTo>
                            <a:pt x="18" y="4"/>
                          </a:lnTo>
                          <a:lnTo>
                            <a:pt x="17" y="4"/>
                          </a:lnTo>
                          <a:lnTo>
                            <a:pt x="17" y="3"/>
                          </a:lnTo>
                          <a:lnTo>
                            <a:pt x="17" y="3"/>
                          </a:lnTo>
                          <a:lnTo>
                            <a:pt x="16" y="2"/>
                          </a:lnTo>
                          <a:lnTo>
                            <a:pt x="16" y="2"/>
                          </a:lnTo>
                          <a:lnTo>
                            <a:pt x="15" y="2"/>
                          </a:lnTo>
                          <a:lnTo>
                            <a:pt x="14" y="1"/>
                          </a:lnTo>
                          <a:lnTo>
                            <a:pt x="14" y="1"/>
                          </a:lnTo>
                          <a:lnTo>
                            <a:pt x="13" y="1"/>
                          </a:lnTo>
                          <a:lnTo>
                            <a:pt x="13" y="1"/>
                          </a:lnTo>
                          <a:lnTo>
                            <a:pt x="12" y="1"/>
                          </a:lnTo>
                          <a:lnTo>
                            <a:pt x="11" y="0"/>
                          </a:lnTo>
                          <a:lnTo>
                            <a:pt x="11" y="0"/>
                          </a:lnTo>
                          <a:lnTo>
                            <a:pt x="10" y="0"/>
                          </a:lnTo>
                          <a:lnTo>
                            <a:pt x="10" y="0"/>
                          </a:lnTo>
                          <a:lnTo>
                            <a:pt x="9" y="0"/>
                          </a:lnTo>
                          <a:lnTo>
                            <a:pt x="8" y="1"/>
                          </a:lnTo>
                          <a:lnTo>
                            <a:pt x="8" y="1"/>
                          </a:lnTo>
                          <a:lnTo>
                            <a:pt x="7" y="1"/>
                          </a:lnTo>
                          <a:lnTo>
                            <a:pt x="6" y="1"/>
                          </a:lnTo>
                          <a:lnTo>
                            <a:pt x="6" y="1"/>
                          </a:lnTo>
                          <a:lnTo>
                            <a:pt x="5" y="2"/>
                          </a:lnTo>
                          <a:lnTo>
                            <a:pt x="5" y="2"/>
                          </a:lnTo>
                          <a:lnTo>
                            <a:pt x="4" y="2"/>
                          </a:lnTo>
                          <a:lnTo>
                            <a:pt x="4" y="3"/>
                          </a:lnTo>
                          <a:lnTo>
                            <a:pt x="3" y="3"/>
                          </a:lnTo>
                          <a:lnTo>
                            <a:pt x="3" y="4"/>
                          </a:lnTo>
                          <a:lnTo>
                            <a:pt x="2" y="4"/>
                          </a:lnTo>
                          <a:lnTo>
                            <a:pt x="2" y="5"/>
                          </a:lnTo>
                          <a:lnTo>
                            <a:pt x="2" y="5"/>
                          </a:lnTo>
                          <a:lnTo>
                            <a:pt x="1" y="6"/>
                          </a:lnTo>
                          <a:lnTo>
                            <a:pt x="1" y="6"/>
                          </a:lnTo>
                          <a:lnTo>
                            <a:pt x="1" y="7"/>
                          </a:lnTo>
                          <a:lnTo>
                            <a:pt x="1" y="8"/>
                          </a:lnTo>
                          <a:lnTo>
                            <a:pt x="1" y="8"/>
                          </a:lnTo>
                          <a:lnTo>
                            <a:pt x="0" y="9"/>
                          </a:lnTo>
                          <a:lnTo>
                            <a:pt x="0" y="9"/>
                          </a:lnTo>
                          <a:lnTo>
                            <a:pt x="0" y="10"/>
                          </a:lnTo>
                          <a:lnTo>
                            <a:pt x="0" y="11"/>
                          </a:lnTo>
                          <a:lnTo>
                            <a:pt x="0" y="11"/>
                          </a:lnTo>
                          <a:lnTo>
                            <a:pt x="1" y="12"/>
                          </a:lnTo>
                          <a:lnTo>
                            <a:pt x="1" y="13"/>
                          </a:lnTo>
                          <a:lnTo>
                            <a:pt x="1" y="13"/>
                          </a:lnTo>
                          <a:lnTo>
                            <a:pt x="1" y="14"/>
                          </a:lnTo>
                          <a:lnTo>
                            <a:pt x="1" y="14"/>
                          </a:lnTo>
                          <a:lnTo>
                            <a:pt x="2" y="15"/>
                          </a:lnTo>
                          <a:lnTo>
                            <a:pt x="2" y="16"/>
                          </a:lnTo>
                          <a:lnTo>
                            <a:pt x="2" y="16"/>
                          </a:lnTo>
                          <a:lnTo>
                            <a:pt x="3" y="17"/>
                          </a:lnTo>
                          <a:lnTo>
                            <a:pt x="3" y="17"/>
                          </a:lnTo>
                          <a:lnTo>
                            <a:pt x="4" y="17"/>
                          </a:lnTo>
                          <a:lnTo>
                            <a:pt x="4" y="18"/>
                          </a:lnTo>
                          <a:lnTo>
                            <a:pt x="5" y="18"/>
                          </a:lnTo>
                          <a:lnTo>
                            <a:pt x="5" y="19"/>
                          </a:lnTo>
                          <a:lnTo>
                            <a:pt x="6" y="19"/>
                          </a:lnTo>
                          <a:lnTo>
                            <a:pt x="6" y="19"/>
                          </a:lnTo>
                          <a:lnTo>
                            <a:pt x="7" y="19"/>
                          </a:lnTo>
                          <a:lnTo>
                            <a:pt x="8" y="20"/>
                          </a:lnTo>
                          <a:lnTo>
                            <a:pt x="8" y="20"/>
                          </a:lnTo>
                          <a:lnTo>
                            <a:pt x="9" y="20"/>
                          </a:lnTo>
                          <a:lnTo>
                            <a:pt x="10" y="20"/>
                          </a:lnTo>
                          <a:lnTo>
                            <a:pt x="10" y="20"/>
                          </a:lnTo>
                          <a:lnTo>
                            <a:pt x="11" y="20"/>
                          </a:lnTo>
                          <a:lnTo>
                            <a:pt x="11" y="20"/>
                          </a:lnTo>
                          <a:lnTo>
                            <a:pt x="12" y="20"/>
                          </a:lnTo>
                          <a:lnTo>
                            <a:pt x="13" y="20"/>
                          </a:lnTo>
                          <a:lnTo>
                            <a:pt x="13" y="19"/>
                          </a:lnTo>
                          <a:lnTo>
                            <a:pt x="14" y="19"/>
                          </a:lnTo>
                          <a:lnTo>
                            <a:pt x="14" y="19"/>
                          </a:lnTo>
                          <a:lnTo>
                            <a:pt x="15" y="19"/>
                          </a:lnTo>
                          <a:lnTo>
                            <a:pt x="16" y="18"/>
                          </a:lnTo>
                          <a:lnTo>
                            <a:pt x="16" y="18"/>
                          </a:lnTo>
                          <a:lnTo>
                            <a:pt x="17" y="17"/>
                          </a:lnTo>
                          <a:lnTo>
                            <a:pt x="17" y="17"/>
                          </a:lnTo>
                          <a:lnTo>
                            <a:pt x="17" y="17"/>
                          </a:lnTo>
                          <a:lnTo>
                            <a:pt x="18" y="16"/>
                          </a:lnTo>
                          <a:lnTo>
                            <a:pt x="18" y="16"/>
                          </a:lnTo>
                          <a:lnTo>
                            <a:pt x="19" y="15"/>
                          </a:lnTo>
                          <a:lnTo>
                            <a:pt x="19" y="14"/>
                          </a:lnTo>
                          <a:lnTo>
                            <a:pt x="19" y="14"/>
                          </a:lnTo>
                          <a:lnTo>
                            <a:pt x="19" y="13"/>
                          </a:lnTo>
                          <a:lnTo>
                            <a:pt x="19" y="13"/>
                          </a:lnTo>
                          <a:lnTo>
                            <a:pt x="20" y="12"/>
                          </a:lnTo>
                          <a:lnTo>
                            <a:pt x="20" y="1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81" name="Rectangle 126">
                      <a:extLst>
                        <a:ext uri="{FF2B5EF4-FFF2-40B4-BE49-F238E27FC236}">
                          <a16:creationId xmlns:a16="http://schemas.microsoft.com/office/drawing/2014/main" id="{5898D9F4-BFF6-453C-BA13-731FC4FBC74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5136" y="4007800"/>
                      <a:ext cx="352870" cy="15498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1400" dirty="0">
                          <a:solidFill>
                            <a:srgbClr val="0000FF"/>
                          </a:solidFill>
                          <a:latin typeface="+mj-lt"/>
                        </a:rPr>
                        <a:t> +1.75’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p:txBody>
                </p:sp>
              </p:grpSp>
            </p:grpSp>
          </p:grpSp>
        </p:grpSp>
        <p:sp>
          <p:nvSpPr>
            <p:cNvPr id="54" name="Rectangle 125">
              <a:extLst>
                <a:ext uri="{FF2B5EF4-FFF2-40B4-BE49-F238E27FC236}">
                  <a16:creationId xmlns:a16="http://schemas.microsoft.com/office/drawing/2014/main" id="{0E7339C4-221D-4A1B-8636-D0E6B061F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2946" y="2647130"/>
              <a:ext cx="6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20581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F18324-5F83-4238-BEF6-7CD0351A9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F. Linear/Non-Linear; 1. Vertical</a:t>
            </a:r>
          </a:p>
          <a:p>
            <a:pPr lvl="1"/>
            <a:r>
              <a:rPr lang="en-US" dirty="0"/>
              <a:t>To minimize </a:t>
            </a:r>
            <a:r>
              <a:rPr lang="el-GR" dirty="0"/>
              <a:t>Σ</a:t>
            </a:r>
            <a:r>
              <a:rPr lang="en-US" dirty="0"/>
              <a:t>(v</a:t>
            </a:r>
            <a:r>
              <a:rPr lang="en-US" baseline="30000" dirty="0"/>
              <a:t>2</a:t>
            </a:r>
            <a:r>
              <a:rPr lang="en-US" dirty="0"/>
              <a:t>), an equation including a residual must be created for each measurement.</a:t>
            </a:r>
          </a:p>
        </p:txBody>
      </p:sp>
      <p:graphicFrame>
        <p:nvGraphicFramePr>
          <p:cNvPr id="92" name="Object 91">
            <a:extLst>
              <a:ext uri="{FF2B5EF4-FFF2-40B4-BE49-F238E27FC236}">
                <a16:creationId xmlns:a16="http://schemas.microsoft.com/office/drawing/2014/main" id="{40B4C9D8-9D69-4C2C-9C80-481192243E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4888" y="4268788"/>
          <a:ext cx="665638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8" name="Equation" r:id="rId4" imgW="4609800" imgH="596880" progId="Equation.DSMT4">
                  <p:embed/>
                </p:oleObj>
              </mc:Choice>
              <mc:Fallback>
                <p:oleObj name="Equation" r:id="rId4" imgW="4609800" imgH="59688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888" y="4268788"/>
                        <a:ext cx="6656387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" name="Object 94">
            <a:extLst>
              <a:ext uri="{FF2B5EF4-FFF2-40B4-BE49-F238E27FC236}">
                <a16:creationId xmlns:a16="http://schemas.microsoft.com/office/drawing/2014/main" id="{E849F622-B90F-4171-9F02-652E0E9EF3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4888" y="5370513"/>
          <a:ext cx="4970462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9" name="Equation" r:id="rId6" imgW="3441600" imgH="571320" progId="Equation.DSMT4">
                  <p:embed/>
                </p:oleObj>
              </mc:Choice>
              <mc:Fallback>
                <p:oleObj name="Equation" r:id="rId6" imgW="3441600" imgH="57132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888" y="5370513"/>
                        <a:ext cx="4970462" cy="827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ight Bracket 48"/>
          <p:cNvSpPr/>
          <p:nvPr/>
        </p:nvSpPr>
        <p:spPr>
          <a:xfrm>
            <a:off x="4255129" y="4934139"/>
            <a:ext cx="2055136" cy="1131674"/>
          </a:xfrm>
          <a:prstGeom prst="rightBracket">
            <a:avLst>
              <a:gd name="adj" fmla="val 26515"/>
            </a:avLst>
          </a:prstGeom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        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51027" y="3820557"/>
            <a:ext cx="30939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Take partial derivatives and simplify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409854" y="5214796"/>
            <a:ext cx="1692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+mj-lt"/>
              </a:rPr>
              <a:t>Elev</a:t>
            </a:r>
            <a:r>
              <a:rPr lang="en-US" sz="1600" b="1" baseline="-25000">
                <a:latin typeface="+mj-lt"/>
              </a:rPr>
              <a:t>Q</a:t>
            </a:r>
            <a:r>
              <a:rPr lang="en-US" sz="1600" b="1">
                <a:latin typeface="+mj-lt"/>
              </a:rPr>
              <a:t> = 815.404’</a:t>
            </a:r>
          </a:p>
          <a:p>
            <a:r>
              <a:rPr lang="en-US" sz="1600" b="1">
                <a:latin typeface="+mj-lt"/>
              </a:rPr>
              <a:t>Elev</a:t>
            </a:r>
            <a:r>
              <a:rPr lang="en-US" sz="1600" b="1" baseline="-25000">
                <a:latin typeface="+mj-lt"/>
              </a:rPr>
              <a:t>T</a:t>
            </a:r>
            <a:r>
              <a:rPr lang="en-US" sz="1600" b="1">
                <a:latin typeface="+mj-lt"/>
              </a:rPr>
              <a:t> = 822.292’</a:t>
            </a:r>
            <a:endParaRPr lang="en-US" sz="1600" b="1" dirty="0">
              <a:latin typeface="+mj-lt"/>
            </a:endParaRPr>
          </a:p>
        </p:txBody>
      </p:sp>
      <p:grpSp>
        <p:nvGrpSpPr>
          <p:cNvPr id="52" name="Group 95">
            <a:extLst>
              <a:ext uri="{FF2B5EF4-FFF2-40B4-BE49-F238E27FC236}">
                <a16:creationId xmlns:a16="http://schemas.microsoft.com/office/drawing/2014/main" id="{9B717A3D-B818-49BD-A120-BC793DE8A844}"/>
              </a:ext>
            </a:extLst>
          </p:cNvPr>
          <p:cNvGrpSpPr/>
          <p:nvPr/>
        </p:nvGrpSpPr>
        <p:grpSpPr>
          <a:xfrm>
            <a:off x="506205" y="1913814"/>
            <a:ext cx="4633750" cy="1808197"/>
            <a:chOff x="827218" y="1553891"/>
            <a:chExt cx="4633750" cy="1808197"/>
          </a:xfrm>
        </p:grpSpPr>
        <p:grpSp>
          <p:nvGrpSpPr>
            <p:cNvPr id="53" name="Group 49">
              <a:extLst>
                <a:ext uri="{FF2B5EF4-FFF2-40B4-BE49-F238E27FC236}">
                  <a16:creationId xmlns:a16="http://schemas.microsoft.com/office/drawing/2014/main" id="{8FAE714B-4740-4A92-BF2E-FF7022D631E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27218" y="1553891"/>
              <a:ext cx="4633750" cy="1808197"/>
              <a:chOff x="732625" y="5192035"/>
              <a:chExt cx="3333430" cy="1300782"/>
            </a:xfrm>
          </p:grpSpPr>
          <p:grpSp>
            <p:nvGrpSpPr>
              <p:cNvPr id="55" name="Group 50">
                <a:extLst>
                  <a:ext uri="{FF2B5EF4-FFF2-40B4-BE49-F238E27FC236}">
                    <a16:creationId xmlns:a16="http://schemas.microsoft.com/office/drawing/2014/main" id="{9ABD6D09-E1E5-4804-BF9A-8E056CD49182}"/>
                  </a:ext>
                </a:extLst>
              </p:cNvPr>
              <p:cNvGrpSpPr/>
              <p:nvPr/>
            </p:nvGrpSpPr>
            <p:grpSpPr>
              <a:xfrm>
                <a:off x="1159407" y="5612242"/>
                <a:ext cx="1539128" cy="436291"/>
                <a:chOff x="1194043" y="3641433"/>
                <a:chExt cx="1539128" cy="436291"/>
              </a:xfrm>
            </p:grpSpPr>
            <p:sp>
              <p:nvSpPr>
                <p:cNvPr id="90" name="Line 78">
                  <a:extLst>
                    <a:ext uri="{FF2B5EF4-FFF2-40B4-BE49-F238E27FC236}">
                      <a16:creationId xmlns:a16="http://schemas.microsoft.com/office/drawing/2014/main" id="{8DBC94EC-38EF-4145-AD0E-F75ED690BE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94043" y="3641433"/>
                  <a:ext cx="1534581" cy="422266"/>
                </a:xfrm>
                <a:prstGeom prst="line">
                  <a:avLst/>
                </a:pr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latin typeface="+mj-lt"/>
                  </a:endParaRPr>
                </a:p>
              </p:txBody>
            </p:sp>
            <p:grpSp>
              <p:nvGrpSpPr>
                <p:cNvPr id="91" name="Group 65">
                  <a:extLst>
                    <a:ext uri="{FF2B5EF4-FFF2-40B4-BE49-F238E27FC236}">
                      <a16:creationId xmlns:a16="http://schemas.microsoft.com/office/drawing/2014/main" id="{0CF79208-855A-44B3-8265-E869CCAEA06A}"/>
                    </a:ext>
                  </a:extLst>
                </p:cNvPr>
                <p:cNvGrpSpPr/>
                <p:nvPr/>
              </p:nvGrpSpPr>
              <p:grpSpPr>
                <a:xfrm>
                  <a:off x="2673435" y="4026227"/>
                  <a:ext cx="59736" cy="51497"/>
                  <a:chOff x="1971676" y="5583414"/>
                  <a:chExt cx="46038" cy="39688"/>
                </a:xfrm>
              </p:grpSpPr>
              <p:sp>
                <p:nvSpPr>
                  <p:cNvPr id="94" name="Line 104">
                    <a:extLst>
                      <a:ext uri="{FF2B5EF4-FFF2-40B4-BE49-F238E27FC236}">
                        <a16:creationId xmlns:a16="http://schemas.microsoft.com/office/drawing/2014/main" id="{24B5BB1A-F25B-474C-B46A-D1E2FEDE794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1676" y="5613577"/>
                    <a:ext cx="46038" cy="9525"/>
                  </a:xfrm>
                  <a:prstGeom prst="line">
                    <a:avLst/>
                  </a:prstGeom>
                  <a:noFill/>
                  <a:ln w="317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latin typeface="+mj-lt"/>
                    </a:endParaRPr>
                  </a:p>
                </p:txBody>
              </p:sp>
              <p:sp>
                <p:nvSpPr>
                  <p:cNvPr id="96" name="Line 105">
                    <a:extLst>
                      <a:ext uri="{FF2B5EF4-FFF2-40B4-BE49-F238E27FC236}">
                        <a16:creationId xmlns:a16="http://schemas.microsoft.com/office/drawing/2014/main" id="{C7F97F2C-2E85-460F-9136-F2B229A86D9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82788" y="5583414"/>
                    <a:ext cx="34925" cy="30162"/>
                  </a:xfrm>
                  <a:prstGeom prst="line">
                    <a:avLst/>
                  </a:prstGeom>
                  <a:noFill/>
                  <a:ln w="317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latin typeface="+mj-lt"/>
                    </a:endParaRPr>
                  </a:p>
                </p:txBody>
              </p:sp>
              <p:sp>
                <p:nvSpPr>
                  <p:cNvPr id="97" name="Line 106">
                    <a:extLst>
                      <a:ext uri="{FF2B5EF4-FFF2-40B4-BE49-F238E27FC236}">
                        <a16:creationId xmlns:a16="http://schemas.microsoft.com/office/drawing/2014/main" id="{CA313055-20C9-4483-A5F6-ABBDF9704F7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82788" y="5583414"/>
                    <a:ext cx="34925" cy="30162"/>
                  </a:xfrm>
                  <a:prstGeom prst="line">
                    <a:avLst/>
                  </a:prstGeom>
                  <a:noFill/>
                  <a:ln w="317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latin typeface="+mj-lt"/>
                    </a:endParaRPr>
                  </a:p>
                </p:txBody>
              </p:sp>
            </p:grpSp>
            <p:sp>
              <p:nvSpPr>
                <p:cNvPr id="93" name="Rectangle 125">
                  <a:extLst>
                    <a:ext uri="{FF2B5EF4-FFF2-40B4-BE49-F238E27FC236}">
                      <a16:creationId xmlns:a16="http://schemas.microsoft.com/office/drawing/2014/main" id="{9420BA15-38D2-48B6-9C40-062ACA82F8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65940" y="3656661"/>
                  <a:ext cx="298671" cy="1549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en-US" sz="1400" dirty="0">
                      <a:solidFill>
                        <a:srgbClr val="FF0000"/>
                      </a:solidFill>
                      <a:latin typeface="+mj-lt"/>
                    </a:rPr>
                    <a:t>-8.66’</a:t>
                  </a:r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j-lt"/>
                  </a:endParaRPr>
                </a:p>
              </p:txBody>
            </p:sp>
          </p:grpSp>
          <p:grpSp>
            <p:nvGrpSpPr>
              <p:cNvPr id="56" name="Group 51">
                <a:extLst>
                  <a:ext uri="{FF2B5EF4-FFF2-40B4-BE49-F238E27FC236}">
                    <a16:creationId xmlns:a16="http://schemas.microsoft.com/office/drawing/2014/main" id="{5FC20019-94CB-433D-A0EB-85D6D20B85CE}"/>
                  </a:ext>
                </a:extLst>
              </p:cNvPr>
              <p:cNvGrpSpPr/>
              <p:nvPr/>
            </p:nvGrpSpPr>
            <p:grpSpPr>
              <a:xfrm>
                <a:off x="732625" y="5192035"/>
                <a:ext cx="3333430" cy="1300782"/>
                <a:chOff x="732625" y="5192035"/>
                <a:chExt cx="3333430" cy="1300782"/>
              </a:xfrm>
            </p:grpSpPr>
            <p:sp>
              <p:nvSpPr>
                <p:cNvPr id="57" name="Rectangle 126">
                  <a:extLst>
                    <a:ext uri="{FF2B5EF4-FFF2-40B4-BE49-F238E27FC236}">
                      <a16:creationId xmlns:a16="http://schemas.microsoft.com/office/drawing/2014/main" id="{F6BBB62B-8691-49F4-8270-025F351EBD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95247" y="6245309"/>
                  <a:ext cx="352870" cy="1549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en-US" sz="1400" dirty="0">
                      <a:solidFill>
                        <a:srgbClr val="0000FF"/>
                      </a:solidFill>
                      <a:latin typeface="+mj-lt"/>
                    </a:rPr>
                    <a:t> +6.89’</a:t>
                  </a:r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58" name="Rectangle 128">
                  <a:extLst>
                    <a:ext uri="{FF2B5EF4-FFF2-40B4-BE49-F238E27FC236}">
                      <a16:creationId xmlns:a16="http://schemas.microsoft.com/office/drawing/2014/main" id="{9B2330CA-14AC-458C-8EA7-E4B7F5788D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84229" y="5628721"/>
                  <a:ext cx="324041" cy="1549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en-US" sz="1400" dirty="0">
                      <a:solidFill>
                        <a:srgbClr val="0000FF"/>
                      </a:solidFill>
                      <a:latin typeface="+mj-lt"/>
                    </a:rPr>
                    <a:t>+8.91’</a:t>
                  </a:r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grpSp>
              <p:nvGrpSpPr>
                <p:cNvPr id="59" name="Group 54">
                  <a:extLst>
                    <a:ext uri="{FF2B5EF4-FFF2-40B4-BE49-F238E27FC236}">
                      <a16:creationId xmlns:a16="http://schemas.microsoft.com/office/drawing/2014/main" id="{01D8181A-9F32-4BB8-8E5B-B35325C32656}"/>
                    </a:ext>
                  </a:extLst>
                </p:cNvPr>
                <p:cNvGrpSpPr/>
                <p:nvPr/>
              </p:nvGrpSpPr>
              <p:grpSpPr>
                <a:xfrm>
                  <a:off x="732625" y="5192035"/>
                  <a:ext cx="3333430" cy="1300782"/>
                  <a:chOff x="767261" y="3221226"/>
                  <a:chExt cx="3333430" cy="1300782"/>
                </a:xfrm>
              </p:grpSpPr>
              <p:sp>
                <p:nvSpPr>
                  <p:cNvPr id="60" name="Rectangle 141">
                    <a:extLst>
                      <a:ext uri="{FF2B5EF4-FFF2-40B4-BE49-F238E27FC236}">
                        <a16:creationId xmlns:a16="http://schemas.microsoft.com/office/drawing/2014/main" id="{F15B965B-D84E-42FE-B6A2-F44999EF1B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06272" y="4367022"/>
                    <a:ext cx="62271" cy="1549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en-US" sz="1400" dirty="0">
                        <a:solidFill>
                          <a:srgbClr val="000000"/>
                        </a:solidFill>
                        <a:latin typeface="+mj-lt"/>
                      </a:rPr>
                      <a:t>T</a:t>
                    </a:r>
                    <a:endParaRPr kumimoji="0" lang="en-US" altLang="en-US" sz="1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  <p:grpSp>
                <p:nvGrpSpPr>
                  <p:cNvPr id="61" name="Group 56">
                    <a:extLst>
                      <a:ext uri="{FF2B5EF4-FFF2-40B4-BE49-F238E27FC236}">
                        <a16:creationId xmlns:a16="http://schemas.microsoft.com/office/drawing/2014/main" id="{C682853B-4AE2-4CA2-A166-4681CB1D92EF}"/>
                      </a:ext>
                    </a:extLst>
                  </p:cNvPr>
                  <p:cNvGrpSpPr/>
                  <p:nvPr/>
                </p:nvGrpSpPr>
                <p:grpSpPr>
                  <a:xfrm>
                    <a:off x="767261" y="3221226"/>
                    <a:ext cx="3333430" cy="1104600"/>
                    <a:chOff x="767261" y="3221226"/>
                    <a:chExt cx="3333430" cy="1104600"/>
                  </a:xfrm>
                </p:grpSpPr>
                <p:sp>
                  <p:nvSpPr>
                    <p:cNvPr id="62" name="Line 79">
                      <a:extLst>
                        <a:ext uri="{FF2B5EF4-FFF2-40B4-BE49-F238E27FC236}">
                          <a16:creationId xmlns:a16="http://schemas.microsoft.com/office/drawing/2014/main" id="{F0965F99-83DC-422F-B16E-38819EF51A0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790418" y="3278901"/>
                      <a:ext cx="832175" cy="77038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63" name="Line 81">
                      <a:extLst>
                        <a:ext uri="{FF2B5EF4-FFF2-40B4-BE49-F238E27FC236}">
                          <a16:creationId xmlns:a16="http://schemas.microsoft.com/office/drawing/2014/main" id="{17F4D170-CDF1-404E-8AEF-EDCDFA15F7E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762871" y="4094597"/>
                      <a:ext cx="969873" cy="202223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64" name="Rectangle 82">
                      <a:extLst>
                        <a:ext uri="{FF2B5EF4-FFF2-40B4-BE49-F238E27FC236}">
                          <a16:creationId xmlns:a16="http://schemas.microsoft.com/office/drawing/2014/main" id="{2AE14274-D287-490F-B356-78A2EFA32A1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73445" y="3620835"/>
                      <a:ext cx="41197" cy="39136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65" name="Rectangle 83">
                      <a:extLst>
                        <a:ext uri="{FF2B5EF4-FFF2-40B4-BE49-F238E27FC236}">
                          <a16:creationId xmlns:a16="http://schemas.microsoft.com/office/drawing/2014/main" id="{0427C2A6-757D-4A6A-831F-9AEBEC4F146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73445" y="3620835"/>
                      <a:ext cx="41197" cy="39136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66" name="Rectangle 88">
                      <a:extLst>
                        <a:ext uri="{FF2B5EF4-FFF2-40B4-BE49-F238E27FC236}">
                          <a16:creationId xmlns:a16="http://schemas.microsoft.com/office/drawing/2014/main" id="{E56E30E4-8B84-40DB-ACF9-9A99742C7B6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1995" y="3258303"/>
                      <a:ext cx="41197" cy="41197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67" name="Rectangle 89">
                      <a:extLst>
                        <a:ext uri="{FF2B5EF4-FFF2-40B4-BE49-F238E27FC236}">
                          <a16:creationId xmlns:a16="http://schemas.microsoft.com/office/drawing/2014/main" id="{1468385F-8405-4D57-958B-03497F2F954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1995" y="3258303"/>
                      <a:ext cx="41197" cy="4119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68" name="Freeform 90">
                      <a:extLst>
                        <a:ext uri="{FF2B5EF4-FFF2-40B4-BE49-F238E27FC236}">
                          <a16:creationId xmlns:a16="http://schemas.microsoft.com/office/drawing/2014/main" id="{DB651214-7592-471C-B346-98DB3CD3035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43042" y="4053401"/>
                      <a:ext cx="41197" cy="41197"/>
                    </a:xfrm>
                    <a:custGeom>
                      <a:avLst/>
                      <a:gdLst>
                        <a:gd name="T0" fmla="*/ 20 w 20"/>
                        <a:gd name="T1" fmla="*/ 10 h 20"/>
                        <a:gd name="T2" fmla="*/ 20 w 20"/>
                        <a:gd name="T3" fmla="*/ 9 h 20"/>
                        <a:gd name="T4" fmla="*/ 19 w 20"/>
                        <a:gd name="T5" fmla="*/ 8 h 20"/>
                        <a:gd name="T6" fmla="*/ 19 w 20"/>
                        <a:gd name="T7" fmla="*/ 6 h 20"/>
                        <a:gd name="T8" fmla="*/ 19 w 20"/>
                        <a:gd name="T9" fmla="*/ 5 h 20"/>
                        <a:gd name="T10" fmla="*/ 18 w 20"/>
                        <a:gd name="T11" fmla="*/ 4 h 20"/>
                        <a:gd name="T12" fmla="*/ 17 w 20"/>
                        <a:gd name="T13" fmla="*/ 3 h 20"/>
                        <a:gd name="T14" fmla="*/ 16 w 20"/>
                        <a:gd name="T15" fmla="*/ 2 h 20"/>
                        <a:gd name="T16" fmla="*/ 15 w 20"/>
                        <a:gd name="T17" fmla="*/ 2 h 20"/>
                        <a:gd name="T18" fmla="*/ 14 w 20"/>
                        <a:gd name="T19" fmla="*/ 1 h 20"/>
                        <a:gd name="T20" fmla="*/ 13 w 20"/>
                        <a:gd name="T21" fmla="*/ 1 h 20"/>
                        <a:gd name="T22" fmla="*/ 11 w 20"/>
                        <a:gd name="T23" fmla="*/ 0 h 20"/>
                        <a:gd name="T24" fmla="*/ 10 w 20"/>
                        <a:gd name="T25" fmla="*/ 0 h 20"/>
                        <a:gd name="T26" fmla="*/ 9 w 20"/>
                        <a:gd name="T27" fmla="*/ 0 h 20"/>
                        <a:gd name="T28" fmla="*/ 8 w 20"/>
                        <a:gd name="T29" fmla="*/ 1 h 20"/>
                        <a:gd name="T30" fmla="*/ 6 w 20"/>
                        <a:gd name="T31" fmla="*/ 1 h 20"/>
                        <a:gd name="T32" fmla="*/ 5 w 20"/>
                        <a:gd name="T33" fmla="*/ 2 h 20"/>
                        <a:gd name="T34" fmla="*/ 4 w 20"/>
                        <a:gd name="T35" fmla="*/ 2 h 20"/>
                        <a:gd name="T36" fmla="*/ 3 w 20"/>
                        <a:gd name="T37" fmla="*/ 3 h 20"/>
                        <a:gd name="T38" fmla="*/ 2 w 20"/>
                        <a:gd name="T39" fmla="*/ 4 h 20"/>
                        <a:gd name="T40" fmla="*/ 2 w 20"/>
                        <a:gd name="T41" fmla="*/ 5 h 20"/>
                        <a:gd name="T42" fmla="*/ 1 w 20"/>
                        <a:gd name="T43" fmla="*/ 6 h 20"/>
                        <a:gd name="T44" fmla="*/ 1 w 20"/>
                        <a:gd name="T45" fmla="*/ 8 h 20"/>
                        <a:gd name="T46" fmla="*/ 0 w 20"/>
                        <a:gd name="T47" fmla="*/ 9 h 20"/>
                        <a:gd name="T48" fmla="*/ 0 w 20"/>
                        <a:gd name="T49" fmla="*/ 10 h 20"/>
                        <a:gd name="T50" fmla="*/ 0 w 20"/>
                        <a:gd name="T51" fmla="*/ 11 h 20"/>
                        <a:gd name="T52" fmla="*/ 1 w 20"/>
                        <a:gd name="T53" fmla="*/ 13 h 20"/>
                        <a:gd name="T54" fmla="*/ 1 w 20"/>
                        <a:gd name="T55" fmla="*/ 14 h 20"/>
                        <a:gd name="T56" fmla="*/ 2 w 20"/>
                        <a:gd name="T57" fmla="*/ 15 h 20"/>
                        <a:gd name="T58" fmla="*/ 2 w 20"/>
                        <a:gd name="T59" fmla="*/ 16 h 20"/>
                        <a:gd name="T60" fmla="*/ 3 w 20"/>
                        <a:gd name="T61" fmla="*/ 17 h 20"/>
                        <a:gd name="T62" fmla="*/ 4 w 20"/>
                        <a:gd name="T63" fmla="*/ 18 h 20"/>
                        <a:gd name="T64" fmla="*/ 5 w 20"/>
                        <a:gd name="T65" fmla="*/ 19 h 20"/>
                        <a:gd name="T66" fmla="*/ 6 w 20"/>
                        <a:gd name="T67" fmla="*/ 19 h 20"/>
                        <a:gd name="T68" fmla="*/ 8 w 20"/>
                        <a:gd name="T69" fmla="*/ 20 h 20"/>
                        <a:gd name="T70" fmla="*/ 9 w 20"/>
                        <a:gd name="T71" fmla="*/ 20 h 20"/>
                        <a:gd name="T72" fmla="*/ 10 w 20"/>
                        <a:gd name="T73" fmla="*/ 20 h 20"/>
                        <a:gd name="T74" fmla="*/ 11 w 20"/>
                        <a:gd name="T75" fmla="*/ 20 h 20"/>
                        <a:gd name="T76" fmla="*/ 13 w 20"/>
                        <a:gd name="T77" fmla="*/ 20 h 20"/>
                        <a:gd name="T78" fmla="*/ 14 w 20"/>
                        <a:gd name="T79" fmla="*/ 19 h 20"/>
                        <a:gd name="T80" fmla="*/ 15 w 20"/>
                        <a:gd name="T81" fmla="*/ 19 h 20"/>
                        <a:gd name="T82" fmla="*/ 16 w 20"/>
                        <a:gd name="T83" fmla="*/ 18 h 20"/>
                        <a:gd name="T84" fmla="*/ 17 w 20"/>
                        <a:gd name="T85" fmla="*/ 17 h 20"/>
                        <a:gd name="T86" fmla="*/ 18 w 20"/>
                        <a:gd name="T87" fmla="*/ 16 h 20"/>
                        <a:gd name="T88" fmla="*/ 19 w 20"/>
                        <a:gd name="T89" fmla="*/ 15 h 20"/>
                        <a:gd name="T90" fmla="*/ 19 w 20"/>
                        <a:gd name="T91" fmla="*/ 14 h 20"/>
                        <a:gd name="T92" fmla="*/ 19 w 20"/>
                        <a:gd name="T93" fmla="*/ 13 h 20"/>
                        <a:gd name="T94" fmla="*/ 20 w 20"/>
                        <a:gd name="T95" fmla="*/ 11 h 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</a:cxnLst>
                      <a:rect l="0" t="0" r="r" b="b"/>
                      <a:pathLst>
                        <a:path w="20" h="20">
                          <a:moveTo>
                            <a:pt x="20" y="11"/>
                          </a:moveTo>
                          <a:lnTo>
                            <a:pt x="20" y="10"/>
                          </a:lnTo>
                          <a:lnTo>
                            <a:pt x="20" y="9"/>
                          </a:lnTo>
                          <a:lnTo>
                            <a:pt x="20" y="9"/>
                          </a:lnTo>
                          <a:lnTo>
                            <a:pt x="20" y="8"/>
                          </a:lnTo>
                          <a:lnTo>
                            <a:pt x="19" y="8"/>
                          </a:lnTo>
                          <a:lnTo>
                            <a:pt x="19" y="7"/>
                          </a:lnTo>
                          <a:lnTo>
                            <a:pt x="19" y="6"/>
                          </a:lnTo>
                          <a:lnTo>
                            <a:pt x="19" y="6"/>
                          </a:lnTo>
                          <a:lnTo>
                            <a:pt x="19" y="5"/>
                          </a:lnTo>
                          <a:lnTo>
                            <a:pt x="18" y="5"/>
                          </a:lnTo>
                          <a:lnTo>
                            <a:pt x="18" y="4"/>
                          </a:lnTo>
                          <a:lnTo>
                            <a:pt x="17" y="4"/>
                          </a:lnTo>
                          <a:lnTo>
                            <a:pt x="17" y="3"/>
                          </a:lnTo>
                          <a:lnTo>
                            <a:pt x="17" y="3"/>
                          </a:lnTo>
                          <a:lnTo>
                            <a:pt x="16" y="2"/>
                          </a:lnTo>
                          <a:lnTo>
                            <a:pt x="16" y="2"/>
                          </a:lnTo>
                          <a:lnTo>
                            <a:pt x="15" y="2"/>
                          </a:lnTo>
                          <a:lnTo>
                            <a:pt x="14" y="1"/>
                          </a:lnTo>
                          <a:lnTo>
                            <a:pt x="14" y="1"/>
                          </a:lnTo>
                          <a:lnTo>
                            <a:pt x="13" y="1"/>
                          </a:lnTo>
                          <a:lnTo>
                            <a:pt x="13" y="1"/>
                          </a:lnTo>
                          <a:lnTo>
                            <a:pt x="12" y="1"/>
                          </a:lnTo>
                          <a:lnTo>
                            <a:pt x="11" y="0"/>
                          </a:lnTo>
                          <a:lnTo>
                            <a:pt x="11" y="0"/>
                          </a:lnTo>
                          <a:lnTo>
                            <a:pt x="10" y="0"/>
                          </a:lnTo>
                          <a:lnTo>
                            <a:pt x="10" y="0"/>
                          </a:lnTo>
                          <a:lnTo>
                            <a:pt x="9" y="0"/>
                          </a:lnTo>
                          <a:lnTo>
                            <a:pt x="8" y="1"/>
                          </a:lnTo>
                          <a:lnTo>
                            <a:pt x="8" y="1"/>
                          </a:lnTo>
                          <a:lnTo>
                            <a:pt x="7" y="1"/>
                          </a:lnTo>
                          <a:lnTo>
                            <a:pt x="6" y="1"/>
                          </a:lnTo>
                          <a:lnTo>
                            <a:pt x="6" y="1"/>
                          </a:lnTo>
                          <a:lnTo>
                            <a:pt x="5" y="2"/>
                          </a:lnTo>
                          <a:lnTo>
                            <a:pt x="5" y="2"/>
                          </a:lnTo>
                          <a:lnTo>
                            <a:pt x="4" y="2"/>
                          </a:lnTo>
                          <a:lnTo>
                            <a:pt x="4" y="3"/>
                          </a:lnTo>
                          <a:lnTo>
                            <a:pt x="3" y="3"/>
                          </a:lnTo>
                          <a:lnTo>
                            <a:pt x="3" y="4"/>
                          </a:lnTo>
                          <a:lnTo>
                            <a:pt x="2" y="4"/>
                          </a:lnTo>
                          <a:lnTo>
                            <a:pt x="2" y="5"/>
                          </a:lnTo>
                          <a:lnTo>
                            <a:pt x="2" y="5"/>
                          </a:lnTo>
                          <a:lnTo>
                            <a:pt x="1" y="6"/>
                          </a:lnTo>
                          <a:lnTo>
                            <a:pt x="1" y="6"/>
                          </a:lnTo>
                          <a:lnTo>
                            <a:pt x="1" y="7"/>
                          </a:lnTo>
                          <a:lnTo>
                            <a:pt x="1" y="8"/>
                          </a:lnTo>
                          <a:lnTo>
                            <a:pt x="1" y="8"/>
                          </a:lnTo>
                          <a:lnTo>
                            <a:pt x="0" y="9"/>
                          </a:lnTo>
                          <a:lnTo>
                            <a:pt x="0" y="9"/>
                          </a:lnTo>
                          <a:lnTo>
                            <a:pt x="0" y="10"/>
                          </a:lnTo>
                          <a:lnTo>
                            <a:pt x="0" y="11"/>
                          </a:lnTo>
                          <a:lnTo>
                            <a:pt x="0" y="11"/>
                          </a:lnTo>
                          <a:lnTo>
                            <a:pt x="1" y="12"/>
                          </a:lnTo>
                          <a:lnTo>
                            <a:pt x="1" y="13"/>
                          </a:lnTo>
                          <a:lnTo>
                            <a:pt x="1" y="13"/>
                          </a:lnTo>
                          <a:lnTo>
                            <a:pt x="1" y="14"/>
                          </a:lnTo>
                          <a:lnTo>
                            <a:pt x="1" y="14"/>
                          </a:lnTo>
                          <a:lnTo>
                            <a:pt x="2" y="15"/>
                          </a:lnTo>
                          <a:lnTo>
                            <a:pt x="2" y="16"/>
                          </a:lnTo>
                          <a:lnTo>
                            <a:pt x="2" y="16"/>
                          </a:lnTo>
                          <a:lnTo>
                            <a:pt x="3" y="17"/>
                          </a:lnTo>
                          <a:lnTo>
                            <a:pt x="3" y="17"/>
                          </a:lnTo>
                          <a:lnTo>
                            <a:pt x="4" y="17"/>
                          </a:lnTo>
                          <a:lnTo>
                            <a:pt x="4" y="18"/>
                          </a:lnTo>
                          <a:lnTo>
                            <a:pt x="5" y="18"/>
                          </a:lnTo>
                          <a:lnTo>
                            <a:pt x="5" y="19"/>
                          </a:lnTo>
                          <a:lnTo>
                            <a:pt x="6" y="19"/>
                          </a:lnTo>
                          <a:lnTo>
                            <a:pt x="6" y="19"/>
                          </a:lnTo>
                          <a:lnTo>
                            <a:pt x="7" y="19"/>
                          </a:lnTo>
                          <a:lnTo>
                            <a:pt x="8" y="20"/>
                          </a:lnTo>
                          <a:lnTo>
                            <a:pt x="8" y="20"/>
                          </a:lnTo>
                          <a:lnTo>
                            <a:pt x="9" y="20"/>
                          </a:lnTo>
                          <a:lnTo>
                            <a:pt x="10" y="20"/>
                          </a:lnTo>
                          <a:lnTo>
                            <a:pt x="10" y="20"/>
                          </a:lnTo>
                          <a:lnTo>
                            <a:pt x="11" y="20"/>
                          </a:lnTo>
                          <a:lnTo>
                            <a:pt x="11" y="20"/>
                          </a:lnTo>
                          <a:lnTo>
                            <a:pt x="12" y="20"/>
                          </a:lnTo>
                          <a:lnTo>
                            <a:pt x="13" y="20"/>
                          </a:lnTo>
                          <a:lnTo>
                            <a:pt x="13" y="19"/>
                          </a:lnTo>
                          <a:lnTo>
                            <a:pt x="14" y="19"/>
                          </a:lnTo>
                          <a:lnTo>
                            <a:pt x="14" y="19"/>
                          </a:lnTo>
                          <a:lnTo>
                            <a:pt x="15" y="19"/>
                          </a:lnTo>
                          <a:lnTo>
                            <a:pt x="16" y="18"/>
                          </a:lnTo>
                          <a:lnTo>
                            <a:pt x="16" y="18"/>
                          </a:lnTo>
                          <a:lnTo>
                            <a:pt x="17" y="17"/>
                          </a:lnTo>
                          <a:lnTo>
                            <a:pt x="17" y="17"/>
                          </a:lnTo>
                          <a:lnTo>
                            <a:pt x="17" y="17"/>
                          </a:lnTo>
                          <a:lnTo>
                            <a:pt x="18" y="16"/>
                          </a:lnTo>
                          <a:lnTo>
                            <a:pt x="18" y="16"/>
                          </a:lnTo>
                          <a:lnTo>
                            <a:pt x="19" y="15"/>
                          </a:lnTo>
                          <a:lnTo>
                            <a:pt x="19" y="14"/>
                          </a:lnTo>
                          <a:lnTo>
                            <a:pt x="19" y="14"/>
                          </a:lnTo>
                          <a:lnTo>
                            <a:pt x="19" y="13"/>
                          </a:lnTo>
                          <a:lnTo>
                            <a:pt x="19" y="13"/>
                          </a:lnTo>
                          <a:lnTo>
                            <a:pt x="20" y="12"/>
                          </a:lnTo>
                          <a:lnTo>
                            <a:pt x="20" y="1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69" name="Freeform 91">
                      <a:extLst>
                        <a:ext uri="{FF2B5EF4-FFF2-40B4-BE49-F238E27FC236}">
                          <a16:creationId xmlns:a16="http://schemas.microsoft.com/office/drawing/2014/main" id="{B1B5AC26-6F78-49B1-9EC7-98F52C90FF7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43042" y="4053401"/>
                      <a:ext cx="41197" cy="41197"/>
                    </a:xfrm>
                    <a:custGeom>
                      <a:avLst/>
                      <a:gdLst>
                        <a:gd name="T0" fmla="*/ 153 w 153"/>
                        <a:gd name="T1" fmla="*/ 71 h 153"/>
                        <a:gd name="T2" fmla="*/ 151 w 153"/>
                        <a:gd name="T3" fmla="*/ 61 h 153"/>
                        <a:gd name="T4" fmla="*/ 149 w 153"/>
                        <a:gd name="T5" fmla="*/ 52 h 153"/>
                        <a:gd name="T6" fmla="*/ 145 w 153"/>
                        <a:gd name="T7" fmla="*/ 43 h 153"/>
                        <a:gd name="T8" fmla="*/ 140 w 153"/>
                        <a:gd name="T9" fmla="*/ 34 h 153"/>
                        <a:gd name="T10" fmla="*/ 134 w 153"/>
                        <a:gd name="T11" fmla="*/ 26 h 153"/>
                        <a:gd name="T12" fmla="*/ 127 w 153"/>
                        <a:gd name="T13" fmla="*/ 19 h 153"/>
                        <a:gd name="T14" fmla="*/ 119 w 153"/>
                        <a:gd name="T15" fmla="*/ 13 h 153"/>
                        <a:gd name="T16" fmla="*/ 110 w 153"/>
                        <a:gd name="T17" fmla="*/ 8 h 153"/>
                        <a:gd name="T18" fmla="*/ 101 w 153"/>
                        <a:gd name="T19" fmla="*/ 4 h 153"/>
                        <a:gd name="T20" fmla="*/ 91 w 153"/>
                        <a:gd name="T21" fmla="*/ 2 h 153"/>
                        <a:gd name="T22" fmla="*/ 82 w 153"/>
                        <a:gd name="T23" fmla="*/ 0 h 153"/>
                        <a:gd name="T24" fmla="*/ 72 w 153"/>
                        <a:gd name="T25" fmla="*/ 0 h 153"/>
                        <a:gd name="T26" fmla="*/ 62 w 153"/>
                        <a:gd name="T27" fmla="*/ 2 h 153"/>
                        <a:gd name="T28" fmla="*/ 52 w 153"/>
                        <a:gd name="T29" fmla="*/ 4 h 153"/>
                        <a:gd name="T30" fmla="*/ 43 w 153"/>
                        <a:gd name="T31" fmla="*/ 8 h 153"/>
                        <a:gd name="T32" fmla="*/ 34 w 153"/>
                        <a:gd name="T33" fmla="*/ 13 h 153"/>
                        <a:gd name="T34" fmla="*/ 26 w 153"/>
                        <a:gd name="T35" fmla="*/ 19 h 153"/>
                        <a:gd name="T36" fmla="*/ 19 w 153"/>
                        <a:gd name="T37" fmla="*/ 26 h 153"/>
                        <a:gd name="T38" fmla="*/ 13 w 153"/>
                        <a:gd name="T39" fmla="*/ 34 h 153"/>
                        <a:gd name="T40" fmla="*/ 8 w 153"/>
                        <a:gd name="T41" fmla="*/ 43 h 153"/>
                        <a:gd name="T42" fmla="*/ 4 w 153"/>
                        <a:gd name="T43" fmla="*/ 52 h 153"/>
                        <a:gd name="T44" fmla="*/ 2 w 153"/>
                        <a:gd name="T45" fmla="*/ 61 h 153"/>
                        <a:gd name="T46" fmla="*/ 1 w 153"/>
                        <a:gd name="T47" fmla="*/ 71 h 153"/>
                        <a:gd name="T48" fmla="*/ 1 w 153"/>
                        <a:gd name="T49" fmla="*/ 81 h 153"/>
                        <a:gd name="T50" fmla="*/ 2 w 153"/>
                        <a:gd name="T51" fmla="*/ 91 h 153"/>
                        <a:gd name="T52" fmla="*/ 4 w 153"/>
                        <a:gd name="T53" fmla="*/ 101 h 153"/>
                        <a:gd name="T54" fmla="*/ 8 w 153"/>
                        <a:gd name="T55" fmla="*/ 110 h 153"/>
                        <a:gd name="T56" fmla="*/ 13 w 153"/>
                        <a:gd name="T57" fmla="*/ 119 h 153"/>
                        <a:gd name="T58" fmla="*/ 19 w 153"/>
                        <a:gd name="T59" fmla="*/ 127 h 153"/>
                        <a:gd name="T60" fmla="*/ 26 w 153"/>
                        <a:gd name="T61" fmla="*/ 134 h 153"/>
                        <a:gd name="T62" fmla="*/ 34 w 153"/>
                        <a:gd name="T63" fmla="*/ 140 h 153"/>
                        <a:gd name="T64" fmla="*/ 43 w 153"/>
                        <a:gd name="T65" fmla="*/ 145 h 153"/>
                        <a:gd name="T66" fmla="*/ 52 w 153"/>
                        <a:gd name="T67" fmla="*/ 148 h 153"/>
                        <a:gd name="T68" fmla="*/ 62 w 153"/>
                        <a:gd name="T69" fmla="*/ 151 h 153"/>
                        <a:gd name="T70" fmla="*/ 72 w 153"/>
                        <a:gd name="T71" fmla="*/ 152 h 153"/>
                        <a:gd name="T72" fmla="*/ 82 w 153"/>
                        <a:gd name="T73" fmla="*/ 152 h 153"/>
                        <a:gd name="T74" fmla="*/ 91 w 153"/>
                        <a:gd name="T75" fmla="*/ 151 h 153"/>
                        <a:gd name="T76" fmla="*/ 101 w 153"/>
                        <a:gd name="T77" fmla="*/ 148 h 153"/>
                        <a:gd name="T78" fmla="*/ 110 w 153"/>
                        <a:gd name="T79" fmla="*/ 145 h 153"/>
                        <a:gd name="T80" fmla="*/ 119 w 153"/>
                        <a:gd name="T81" fmla="*/ 140 h 153"/>
                        <a:gd name="T82" fmla="*/ 127 w 153"/>
                        <a:gd name="T83" fmla="*/ 134 h 153"/>
                        <a:gd name="T84" fmla="*/ 134 w 153"/>
                        <a:gd name="T85" fmla="*/ 127 h 153"/>
                        <a:gd name="T86" fmla="*/ 140 w 153"/>
                        <a:gd name="T87" fmla="*/ 119 h 153"/>
                        <a:gd name="T88" fmla="*/ 145 w 153"/>
                        <a:gd name="T89" fmla="*/ 110 h 153"/>
                        <a:gd name="T90" fmla="*/ 149 w 153"/>
                        <a:gd name="T91" fmla="*/ 101 h 153"/>
                        <a:gd name="T92" fmla="*/ 151 w 153"/>
                        <a:gd name="T93" fmla="*/ 91 h 153"/>
                        <a:gd name="T94" fmla="*/ 153 w 153"/>
                        <a:gd name="T95" fmla="*/ 81 h 15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</a:cxnLst>
                      <a:rect l="0" t="0" r="r" b="b"/>
                      <a:pathLst>
                        <a:path w="153" h="153">
                          <a:moveTo>
                            <a:pt x="153" y="76"/>
                          </a:moveTo>
                          <a:lnTo>
                            <a:pt x="153" y="71"/>
                          </a:lnTo>
                          <a:lnTo>
                            <a:pt x="152" y="66"/>
                          </a:lnTo>
                          <a:lnTo>
                            <a:pt x="151" y="61"/>
                          </a:lnTo>
                          <a:lnTo>
                            <a:pt x="150" y="57"/>
                          </a:lnTo>
                          <a:lnTo>
                            <a:pt x="149" y="52"/>
                          </a:lnTo>
                          <a:lnTo>
                            <a:pt x="147" y="47"/>
                          </a:lnTo>
                          <a:lnTo>
                            <a:pt x="145" y="43"/>
                          </a:lnTo>
                          <a:lnTo>
                            <a:pt x="143" y="38"/>
                          </a:lnTo>
                          <a:lnTo>
                            <a:pt x="140" y="34"/>
                          </a:lnTo>
                          <a:lnTo>
                            <a:pt x="137" y="30"/>
                          </a:lnTo>
                          <a:lnTo>
                            <a:pt x="134" y="26"/>
                          </a:lnTo>
                          <a:lnTo>
                            <a:pt x="130" y="22"/>
                          </a:lnTo>
                          <a:lnTo>
                            <a:pt x="127" y="19"/>
                          </a:lnTo>
                          <a:lnTo>
                            <a:pt x="123" y="16"/>
                          </a:lnTo>
                          <a:lnTo>
                            <a:pt x="119" y="13"/>
                          </a:lnTo>
                          <a:lnTo>
                            <a:pt x="115" y="10"/>
                          </a:lnTo>
                          <a:lnTo>
                            <a:pt x="110" y="8"/>
                          </a:lnTo>
                          <a:lnTo>
                            <a:pt x="106" y="6"/>
                          </a:lnTo>
                          <a:lnTo>
                            <a:pt x="101" y="4"/>
                          </a:lnTo>
                          <a:lnTo>
                            <a:pt x="96" y="3"/>
                          </a:lnTo>
                          <a:lnTo>
                            <a:pt x="91" y="2"/>
                          </a:lnTo>
                          <a:lnTo>
                            <a:pt x="87" y="1"/>
                          </a:lnTo>
                          <a:lnTo>
                            <a:pt x="82" y="0"/>
                          </a:lnTo>
                          <a:lnTo>
                            <a:pt x="77" y="0"/>
                          </a:lnTo>
                          <a:lnTo>
                            <a:pt x="72" y="0"/>
                          </a:lnTo>
                          <a:lnTo>
                            <a:pt x="67" y="1"/>
                          </a:lnTo>
                          <a:lnTo>
                            <a:pt x="62" y="2"/>
                          </a:lnTo>
                          <a:lnTo>
                            <a:pt x="57" y="3"/>
                          </a:lnTo>
                          <a:lnTo>
                            <a:pt x="52" y="4"/>
                          </a:lnTo>
                          <a:lnTo>
                            <a:pt x="47" y="6"/>
                          </a:lnTo>
                          <a:lnTo>
                            <a:pt x="43" y="8"/>
                          </a:lnTo>
                          <a:lnTo>
                            <a:pt x="38" y="10"/>
                          </a:lnTo>
                          <a:lnTo>
                            <a:pt x="34" y="13"/>
                          </a:lnTo>
                          <a:lnTo>
                            <a:pt x="30" y="16"/>
                          </a:lnTo>
                          <a:lnTo>
                            <a:pt x="26" y="19"/>
                          </a:lnTo>
                          <a:lnTo>
                            <a:pt x="23" y="22"/>
                          </a:lnTo>
                          <a:lnTo>
                            <a:pt x="19" y="26"/>
                          </a:lnTo>
                          <a:lnTo>
                            <a:pt x="16" y="30"/>
                          </a:lnTo>
                          <a:lnTo>
                            <a:pt x="13" y="34"/>
                          </a:lnTo>
                          <a:lnTo>
                            <a:pt x="11" y="38"/>
                          </a:lnTo>
                          <a:lnTo>
                            <a:pt x="8" y="43"/>
                          </a:lnTo>
                          <a:lnTo>
                            <a:pt x="6" y="47"/>
                          </a:lnTo>
                          <a:lnTo>
                            <a:pt x="4" y="52"/>
                          </a:lnTo>
                          <a:lnTo>
                            <a:pt x="3" y="57"/>
                          </a:lnTo>
                          <a:lnTo>
                            <a:pt x="2" y="61"/>
                          </a:lnTo>
                          <a:lnTo>
                            <a:pt x="1" y="66"/>
                          </a:lnTo>
                          <a:lnTo>
                            <a:pt x="1" y="71"/>
                          </a:lnTo>
                          <a:lnTo>
                            <a:pt x="0" y="76"/>
                          </a:lnTo>
                          <a:lnTo>
                            <a:pt x="1" y="81"/>
                          </a:lnTo>
                          <a:lnTo>
                            <a:pt x="1" y="86"/>
                          </a:lnTo>
                          <a:lnTo>
                            <a:pt x="2" y="91"/>
                          </a:lnTo>
                          <a:lnTo>
                            <a:pt x="3" y="96"/>
                          </a:lnTo>
                          <a:lnTo>
                            <a:pt x="4" y="101"/>
                          </a:lnTo>
                          <a:lnTo>
                            <a:pt x="6" y="105"/>
                          </a:lnTo>
                          <a:lnTo>
                            <a:pt x="8" y="110"/>
                          </a:lnTo>
                          <a:lnTo>
                            <a:pt x="11" y="114"/>
                          </a:lnTo>
                          <a:lnTo>
                            <a:pt x="13" y="119"/>
                          </a:lnTo>
                          <a:lnTo>
                            <a:pt x="16" y="123"/>
                          </a:lnTo>
                          <a:lnTo>
                            <a:pt x="19" y="127"/>
                          </a:lnTo>
                          <a:lnTo>
                            <a:pt x="23" y="130"/>
                          </a:lnTo>
                          <a:lnTo>
                            <a:pt x="26" y="134"/>
                          </a:lnTo>
                          <a:lnTo>
                            <a:pt x="30" y="137"/>
                          </a:lnTo>
                          <a:lnTo>
                            <a:pt x="34" y="140"/>
                          </a:lnTo>
                          <a:lnTo>
                            <a:pt x="38" y="142"/>
                          </a:lnTo>
                          <a:lnTo>
                            <a:pt x="43" y="145"/>
                          </a:lnTo>
                          <a:lnTo>
                            <a:pt x="47" y="147"/>
                          </a:lnTo>
                          <a:lnTo>
                            <a:pt x="52" y="148"/>
                          </a:lnTo>
                          <a:lnTo>
                            <a:pt x="57" y="150"/>
                          </a:lnTo>
                          <a:lnTo>
                            <a:pt x="62" y="151"/>
                          </a:lnTo>
                          <a:lnTo>
                            <a:pt x="67" y="152"/>
                          </a:lnTo>
                          <a:lnTo>
                            <a:pt x="72" y="152"/>
                          </a:lnTo>
                          <a:lnTo>
                            <a:pt x="77" y="153"/>
                          </a:lnTo>
                          <a:lnTo>
                            <a:pt x="82" y="152"/>
                          </a:lnTo>
                          <a:lnTo>
                            <a:pt x="87" y="152"/>
                          </a:lnTo>
                          <a:lnTo>
                            <a:pt x="91" y="151"/>
                          </a:lnTo>
                          <a:lnTo>
                            <a:pt x="96" y="150"/>
                          </a:lnTo>
                          <a:lnTo>
                            <a:pt x="101" y="148"/>
                          </a:lnTo>
                          <a:lnTo>
                            <a:pt x="106" y="147"/>
                          </a:lnTo>
                          <a:lnTo>
                            <a:pt x="110" y="145"/>
                          </a:lnTo>
                          <a:lnTo>
                            <a:pt x="115" y="142"/>
                          </a:lnTo>
                          <a:lnTo>
                            <a:pt x="119" y="140"/>
                          </a:lnTo>
                          <a:lnTo>
                            <a:pt x="123" y="137"/>
                          </a:lnTo>
                          <a:lnTo>
                            <a:pt x="127" y="134"/>
                          </a:lnTo>
                          <a:lnTo>
                            <a:pt x="130" y="130"/>
                          </a:lnTo>
                          <a:lnTo>
                            <a:pt x="134" y="127"/>
                          </a:lnTo>
                          <a:lnTo>
                            <a:pt x="137" y="123"/>
                          </a:lnTo>
                          <a:lnTo>
                            <a:pt x="140" y="119"/>
                          </a:lnTo>
                          <a:lnTo>
                            <a:pt x="143" y="114"/>
                          </a:lnTo>
                          <a:lnTo>
                            <a:pt x="145" y="110"/>
                          </a:lnTo>
                          <a:lnTo>
                            <a:pt x="147" y="105"/>
                          </a:lnTo>
                          <a:lnTo>
                            <a:pt x="149" y="101"/>
                          </a:lnTo>
                          <a:lnTo>
                            <a:pt x="150" y="96"/>
                          </a:lnTo>
                          <a:lnTo>
                            <a:pt x="151" y="91"/>
                          </a:lnTo>
                          <a:lnTo>
                            <a:pt x="152" y="86"/>
                          </a:lnTo>
                          <a:lnTo>
                            <a:pt x="153" y="81"/>
                          </a:lnTo>
                          <a:lnTo>
                            <a:pt x="153" y="76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70" name="Line 96">
                      <a:extLst>
                        <a:ext uri="{FF2B5EF4-FFF2-40B4-BE49-F238E27FC236}">
                          <a16:creationId xmlns:a16="http://schemas.microsoft.com/office/drawing/2014/main" id="{62253287-BC8E-4700-B160-955AEE3C62C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790418" y="4032802"/>
                      <a:ext cx="57676" cy="16479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grpSp>
                  <p:nvGrpSpPr>
                    <p:cNvPr id="71" name="Group 66">
                      <a:extLst>
                        <a:ext uri="{FF2B5EF4-FFF2-40B4-BE49-F238E27FC236}">
                          <a16:creationId xmlns:a16="http://schemas.microsoft.com/office/drawing/2014/main" id="{C84780B5-6A53-462D-B45E-932ED95B68C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790418" y="3993666"/>
                      <a:ext cx="57676" cy="55615"/>
                      <a:chOff x="2790418" y="3993666"/>
                      <a:chExt cx="57676" cy="55615"/>
                    </a:xfrm>
                  </p:grpSpPr>
                  <p:sp>
                    <p:nvSpPr>
                      <p:cNvPr id="88" name="Line 95">
                        <a:extLst>
                          <a:ext uri="{FF2B5EF4-FFF2-40B4-BE49-F238E27FC236}">
                            <a16:creationId xmlns:a16="http://schemas.microsoft.com/office/drawing/2014/main" id="{A12A964E-54DB-48D4-859A-E14305084EC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90418" y="3993666"/>
                        <a:ext cx="22659" cy="55615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400">
                          <a:latin typeface="+mj-lt"/>
                        </a:endParaRPr>
                      </a:p>
                    </p:txBody>
                  </p:sp>
                  <p:sp>
                    <p:nvSpPr>
                      <p:cNvPr id="89" name="Line 97">
                        <a:extLst>
                          <a:ext uri="{FF2B5EF4-FFF2-40B4-BE49-F238E27FC236}">
                            <a16:creationId xmlns:a16="http://schemas.microsoft.com/office/drawing/2014/main" id="{BD3323C8-E54F-45F3-8475-D7A2B014670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790418" y="4032802"/>
                        <a:ext cx="57676" cy="16479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400">
                          <a:latin typeface="+mj-lt"/>
                        </a:endParaRPr>
                      </a:p>
                    </p:txBody>
                  </p:sp>
                </p:grpSp>
                <p:sp>
                  <p:nvSpPr>
                    <p:cNvPr id="72" name="Line 80">
                      <a:extLst>
                        <a:ext uri="{FF2B5EF4-FFF2-40B4-BE49-F238E27FC236}">
                          <a16:creationId xmlns:a16="http://schemas.microsoft.com/office/drawing/2014/main" id="{91769A1E-FB04-47BC-8771-D1C4A63292C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1204935" y="3680122"/>
                      <a:ext cx="494985" cy="61145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grpSp>
                  <p:nvGrpSpPr>
                    <p:cNvPr id="73" name="Group 68">
                      <a:extLst>
                        <a:ext uri="{FF2B5EF4-FFF2-40B4-BE49-F238E27FC236}">
                          <a16:creationId xmlns:a16="http://schemas.microsoft.com/office/drawing/2014/main" id="{FAE061B2-24D4-4686-886B-614E1B410C37}"/>
                        </a:ext>
                      </a:extLst>
                    </p:cNvPr>
                    <p:cNvGrpSpPr/>
                    <p:nvPr/>
                  </p:nvGrpSpPr>
                  <p:grpSpPr>
                    <a:xfrm rot="2140740">
                      <a:off x="1183818" y="3677417"/>
                      <a:ext cx="59736" cy="51495"/>
                      <a:chOff x="1017153" y="4098582"/>
                      <a:chExt cx="59736" cy="51495"/>
                    </a:xfrm>
                  </p:grpSpPr>
                  <p:sp>
                    <p:nvSpPr>
                      <p:cNvPr id="85" name="Line 98">
                        <a:extLst>
                          <a:ext uri="{FF2B5EF4-FFF2-40B4-BE49-F238E27FC236}">
                            <a16:creationId xmlns:a16="http://schemas.microsoft.com/office/drawing/2014/main" id="{A21F84AD-4353-4EF6-9FED-6D4388E77D9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017153" y="4098582"/>
                        <a:ext cx="59736" cy="10299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400">
                          <a:latin typeface="+mj-lt"/>
                        </a:endParaRPr>
                      </a:p>
                    </p:txBody>
                  </p:sp>
                  <p:sp>
                    <p:nvSpPr>
                      <p:cNvPr id="86" name="Line 99">
                        <a:extLst>
                          <a:ext uri="{FF2B5EF4-FFF2-40B4-BE49-F238E27FC236}">
                            <a16:creationId xmlns:a16="http://schemas.microsoft.com/office/drawing/2014/main" id="{ACE8B63C-0FC5-4F52-9ABE-420732FD653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1017153" y="4108880"/>
                        <a:ext cx="43257" cy="41197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400">
                          <a:latin typeface="+mj-lt"/>
                        </a:endParaRPr>
                      </a:p>
                    </p:txBody>
                  </p:sp>
                  <p:sp>
                    <p:nvSpPr>
                      <p:cNvPr id="87" name="Line 100">
                        <a:extLst>
                          <a:ext uri="{FF2B5EF4-FFF2-40B4-BE49-F238E27FC236}">
                            <a16:creationId xmlns:a16="http://schemas.microsoft.com/office/drawing/2014/main" id="{E15ACF97-FAF5-450C-B056-52F752BDD5D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17153" y="4108880"/>
                        <a:ext cx="43257" cy="41197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400">
                          <a:latin typeface="+mj-lt"/>
                        </a:endParaRPr>
                      </a:p>
                    </p:txBody>
                  </p:sp>
                </p:grpSp>
                <p:grpSp>
                  <p:nvGrpSpPr>
                    <p:cNvPr id="74" name="Group 64">
                      <a:extLst>
                        <a:ext uri="{FF2B5EF4-FFF2-40B4-BE49-F238E27FC236}">
                          <a16:creationId xmlns:a16="http://schemas.microsoft.com/office/drawing/2014/main" id="{53ECED89-8D75-43D1-B50A-F665BCCF1E5E}"/>
                        </a:ext>
                      </a:extLst>
                    </p:cNvPr>
                    <p:cNvGrpSpPr/>
                    <p:nvPr/>
                  </p:nvGrpSpPr>
                  <p:grpSpPr>
                    <a:xfrm rot="11963780">
                      <a:off x="1764024" y="4257670"/>
                      <a:ext cx="57676" cy="53556"/>
                      <a:chOff x="1976438" y="5637389"/>
                      <a:chExt cx="44450" cy="41275"/>
                    </a:xfrm>
                  </p:grpSpPr>
                  <p:sp>
                    <p:nvSpPr>
                      <p:cNvPr id="82" name="Line 101">
                        <a:extLst>
                          <a:ext uri="{FF2B5EF4-FFF2-40B4-BE49-F238E27FC236}">
                            <a16:creationId xmlns:a16="http://schemas.microsoft.com/office/drawing/2014/main" id="{BE5EC0C2-4F40-4F9B-A7A3-3E7747D7182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98663" y="5637389"/>
                        <a:ext cx="22225" cy="41275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400">
                          <a:latin typeface="+mj-lt"/>
                        </a:endParaRPr>
                      </a:p>
                    </p:txBody>
                  </p:sp>
                  <p:sp>
                    <p:nvSpPr>
                      <p:cNvPr id="83" name="Line 102">
                        <a:extLst>
                          <a:ext uri="{FF2B5EF4-FFF2-40B4-BE49-F238E27FC236}">
                            <a16:creationId xmlns:a16="http://schemas.microsoft.com/office/drawing/2014/main" id="{4742E739-0564-4B4C-8C39-7D23B6A75F5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76438" y="5637389"/>
                        <a:ext cx="44450" cy="635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400">
                          <a:latin typeface="+mj-lt"/>
                        </a:endParaRPr>
                      </a:p>
                    </p:txBody>
                  </p:sp>
                  <p:sp>
                    <p:nvSpPr>
                      <p:cNvPr id="84" name="Line 103">
                        <a:extLst>
                          <a:ext uri="{FF2B5EF4-FFF2-40B4-BE49-F238E27FC236}">
                            <a16:creationId xmlns:a16="http://schemas.microsoft.com/office/drawing/2014/main" id="{2F740CF2-9FA7-4A2F-8C6C-96FBF8878A2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976438" y="5637389"/>
                        <a:ext cx="44450" cy="635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400">
                          <a:latin typeface="+mj-lt"/>
                        </a:endParaRPr>
                      </a:p>
                    </p:txBody>
                  </p:sp>
                </p:grpSp>
                <p:sp>
                  <p:nvSpPr>
                    <p:cNvPr id="75" name="Rectangle 132">
                      <a:extLst>
                        <a:ext uri="{FF2B5EF4-FFF2-40B4-BE49-F238E27FC236}">
                          <a16:creationId xmlns:a16="http://schemas.microsoft.com/office/drawing/2014/main" id="{331D5DEB-26A3-4AA2-AF05-AD846F25B70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13226" y="3221226"/>
                      <a:ext cx="251391" cy="15498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BMA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p:txBody>
                </p:sp>
                <p:sp>
                  <p:nvSpPr>
                    <p:cNvPr id="76" name="Rectangle 133">
                      <a:extLst>
                        <a:ext uri="{FF2B5EF4-FFF2-40B4-BE49-F238E27FC236}">
                          <a16:creationId xmlns:a16="http://schemas.microsoft.com/office/drawing/2014/main" id="{5962CE15-3360-46F6-A2B0-F5990371C9A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13226" y="3320098"/>
                      <a:ext cx="387465" cy="15498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806.52'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p:txBody>
                </p:sp>
                <p:sp>
                  <p:nvSpPr>
                    <p:cNvPr id="77" name="Rectangle 138">
                      <a:extLst>
                        <a:ext uri="{FF2B5EF4-FFF2-40B4-BE49-F238E27FC236}">
                          <a16:creationId xmlns:a16="http://schemas.microsoft.com/office/drawing/2014/main" id="{48666DE1-E602-4141-AB64-CB1B2C4D197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7261" y="3568151"/>
                      <a:ext cx="257157" cy="15498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BMD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p:txBody>
                </p:sp>
                <p:sp>
                  <p:nvSpPr>
                    <p:cNvPr id="78" name="Rectangle 139">
                      <a:extLst>
                        <a:ext uri="{FF2B5EF4-FFF2-40B4-BE49-F238E27FC236}">
                          <a16:creationId xmlns:a16="http://schemas.microsoft.com/office/drawing/2014/main" id="{1A32DD75-5A4E-433E-BCC6-2BAFCF8D42C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7261" y="3669084"/>
                      <a:ext cx="387465" cy="15498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824.04'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p:txBody>
                </p:sp>
                <p:sp>
                  <p:nvSpPr>
                    <p:cNvPr id="79" name="Rectangle 141">
                      <a:extLst>
                        <a:ext uri="{FF2B5EF4-FFF2-40B4-BE49-F238E27FC236}">
                          <a16:creationId xmlns:a16="http://schemas.microsoft.com/office/drawing/2014/main" id="{8FF40443-DE09-4352-B2C2-E3F8720050F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43042" y="4135794"/>
                      <a:ext cx="86488" cy="15498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Q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p:txBody>
                </p:sp>
                <p:sp>
                  <p:nvSpPr>
                    <p:cNvPr id="80" name="Freeform 90">
                      <a:extLst>
                        <a:ext uri="{FF2B5EF4-FFF2-40B4-BE49-F238E27FC236}">
                          <a16:creationId xmlns:a16="http://schemas.microsoft.com/office/drawing/2014/main" id="{7BC0556A-4243-468D-891A-A002B543719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06272" y="4284629"/>
                      <a:ext cx="41197" cy="41197"/>
                    </a:xfrm>
                    <a:custGeom>
                      <a:avLst/>
                      <a:gdLst>
                        <a:gd name="T0" fmla="*/ 20 w 20"/>
                        <a:gd name="T1" fmla="*/ 10 h 20"/>
                        <a:gd name="T2" fmla="*/ 20 w 20"/>
                        <a:gd name="T3" fmla="*/ 9 h 20"/>
                        <a:gd name="T4" fmla="*/ 19 w 20"/>
                        <a:gd name="T5" fmla="*/ 8 h 20"/>
                        <a:gd name="T6" fmla="*/ 19 w 20"/>
                        <a:gd name="T7" fmla="*/ 6 h 20"/>
                        <a:gd name="T8" fmla="*/ 19 w 20"/>
                        <a:gd name="T9" fmla="*/ 5 h 20"/>
                        <a:gd name="T10" fmla="*/ 18 w 20"/>
                        <a:gd name="T11" fmla="*/ 4 h 20"/>
                        <a:gd name="T12" fmla="*/ 17 w 20"/>
                        <a:gd name="T13" fmla="*/ 3 h 20"/>
                        <a:gd name="T14" fmla="*/ 16 w 20"/>
                        <a:gd name="T15" fmla="*/ 2 h 20"/>
                        <a:gd name="T16" fmla="*/ 15 w 20"/>
                        <a:gd name="T17" fmla="*/ 2 h 20"/>
                        <a:gd name="T18" fmla="*/ 14 w 20"/>
                        <a:gd name="T19" fmla="*/ 1 h 20"/>
                        <a:gd name="T20" fmla="*/ 13 w 20"/>
                        <a:gd name="T21" fmla="*/ 1 h 20"/>
                        <a:gd name="T22" fmla="*/ 11 w 20"/>
                        <a:gd name="T23" fmla="*/ 0 h 20"/>
                        <a:gd name="T24" fmla="*/ 10 w 20"/>
                        <a:gd name="T25" fmla="*/ 0 h 20"/>
                        <a:gd name="T26" fmla="*/ 9 w 20"/>
                        <a:gd name="T27" fmla="*/ 0 h 20"/>
                        <a:gd name="T28" fmla="*/ 8 w 20"/>
                        <a:gd name="T29" fmla="*/ 1 h 20"/>
                        <a:gd name="T30" fmla="*/ 6 w 20"/>
                        <a:gd name="T31" fmla="*/ 1 h 20"/>
                        <a:gd name="T32" fmla="*/ 5 w 20"/>
                        <a:gd name="T33" fmla="*/ 2 h 20"/>
                        <a:gd name="T34" fmla="*/ 4 w 20"/>
                        <a:gd name="T35" fmla="*/ 2 h 20"/>
                        <a:gd name="T36" fmla="*/ 3 w 20"/>
                        <a:gd name="T37" fmla="*/ 3 h 20"/>
                        <a:gd name="T38" fmla="*/ 2 w 20"/>
                        <a:gd name="T39" fmla="*/ 4 h 20"/>
                        <a:gd name="T40" fmla="*/ 2 w 20"/>
                        <a:gd name="T41" fmla="*/ 5 h 20"/>
                        <a:gd name="T42" fmla="*/ 1 w 20"/>
                        <a:gd name="T43" fmla="*/ 6 h 20"/>
                        <a:gd name="T44" fmla="*/ 1 w 20"/>
                        <a:gd name="T45" fmla="*/ 8 h 20"/>
                        <a:gd name="T46" fmla="*/ 0 w 20"/>
                        <a:gd name="T47" fmla="*/ 9 h 20"/>
                        <a:gd name="T48" fmla="*/ 0 w 20"/>
                        <a:gd name="T49" fmla="*/ 10 h 20"/>
                        <a:gd name="T50" fmla="*/ 0 w 20"/>
                        <a:gd name="T51" fmla="*/ 11 h 20"/>
                        <a:gd name="T52" fmla="*/ 1 w 20"/>
                        <a:gd name="T53" fmla="*/ 13 h 20"/>
                        <a:gd name="T54" fmla="*/ 1 w 20"/>
                        <a:gd name="T55" fmla="*/ 14 h 20"/>
                        <a:gd name="T56" fmla="*/ 2 w 20"/>
                        <a:gd name="T57" fmla="*/ 15 h 20"/>
                        <a:gd name="T58" fmla="*/ 2 w 20"/>
                        <a:gd name="T59" fmla="*/ 16 h 20"/>
                        <a:gd name="T60" fmla="*/ 3 w 20"/>
                        <a:gd name="T61" fmla="*/ 17 h 20"/>
                        <a:gd name="T62" fmla="*/ 4 w 20"/>
                        <a:gd name="T63" fmla="*/ 18 h 20"/>
                        <a:gd name="T64" fmla="*/ 5 w 20"/>
                        <a:gd name="T65" fmla="*/ 19 h 20"/>
                        <a:gd name="T66" fmla="*/ 6 w 20"/>
                        <a:gd name="T67" fmla="*/ 19 h 20"/>
                        <a:gd name="T68" fmla="*/ 8 w 20"/>
                        <a:gd name="T69" fmla="*/ 20 h 20"/>
                        <a:gd name="T70" fmla="*/ 9 w 20"/>
                        <a:gd name="T71" fmla="*/ 20 h 20"/>
                        <a:gd name="T72" fmla="*/ 10 w 20"/>
                        <a:gd name="T73" fmla="*/ 20 h 20"/>
                        <a:gd name="T74" fmla="*/ 11 w 20"/>
                        <a:gd name="T75" fmla="*/ 20 h 20"/>
                        <a:gd name="T76" fmla="*/ 13 w 20"/>
                        <a:gd name="T77" fmla="*/ 20 h 20"/>
                        <a:gd name="T78" fmla="*/ 14 w 20"/>
                        <a:gd name="T79" fmla="*/ 19 h 20"/>
                        <a:gd name="T80" fmla="*/ 15 w 20"/>
                        <a:gd name="T81" fmla="*/ 19 h 20"/>
                        <a:gd name="T82" fmla="*/ 16 w 20"/>
                        <a:gd name="T83" fmla="*/ 18 h 20"/>
                        <a:gd name="T84" fmla="*/ 17 w 20"/>
                        <a:gd name="T85" fmla="*/ 17 h 20"/>
                        <a:gd name="T86" fmla="*/ 18 w 20"/>
                        <a:gd name="T87" fmla="*/ 16 h 20"/>
                        <a:gd name="T88" fmla="*/ 19 w 20"/>
                        <a:gd name="T89" fmla="*/ 15 h 20"/>
                        <a:gd name="T90" fmla="*/ 19 w 20"/>
                        <a:gd name="T91" fmla="*/ 14 h 20"/>
                        <a:gd name="T92" fmla="*/ 19 w 20"/>
                        <a:gd name="T93" fmla="*/ 13 h 20"/>
                        <a:gd name="T94" fmla="*/ 20 w 20"/>
                        <a:gd name="T95" fmla="*/ 11 h 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</a:cxnLst>
                      <a:rect l="0" t="0" r="r" b="b"/>
                      <a:pathLst>
                        <a:path w="20" h="20">
                          <a:moveTo>
                            <a:pt x="20" y="11"/>
                          </a:moveTo>
                          <a:lnTo>
                            <a:pt x="20" y="10"/>
                          </a:lnTo>
                          <a:lnTo>
                            <a:pt x="20" y="9"/>
                          </a:lnTo>
                          <a:lnTo>
                            <a:pt x="20" y="9"/>
                          </a:lnTo>
                          <a:lnTo>
                            <a:pt x="20" y="8"/>
                          </a:lnTo>
                          <a:lnTo>
                            <a:pt x="19" y="8"/>
                          </a:lnTo>
                          <a:lnTo>
                            <a:pt x="19" y="7"/>
                          </a:lnTo>
                          <a:lnTo>
                            <a:pt x="19" y="6"/>
                          </a:lnTo>
                          <a:lnTo>
                            <a:pt x="19" y="6"/>
                          </a:lnTo>
                          <a:lnTo>
                            <a:pt x="19" y="5"/>
                          </a:lnTo>
                          <a:lnTo>
                            <a:pt x="18" y="5"/>
                          </a:lnTo>
                          <a:lnTo>
                            <a:pt x="18" y="4"/>
                          </a:lnTo>
                          <a:lnTo>
                            <a:pt x="17" y="4"/>
                          </a:lnTo>
                          <a:lnTo>
                            <a:pt x="17" y="3"/>
                          </a:lnTo>
                          <a:lnTo>
                            <a:pt x="17" y="3"/>
                          </a:lnTo>
                          <a:lnTo>
                            <a:pt x="16" y="2"/>
                          </a:lnTo>
                          <a:lnTo>
                            <a:pt x="16" y="2"/>
                          </a:lnTo>
                          <a:lnTo>
                            <a:pt x="15" y="2"/>
                          </a:lnTo>
                          <a:lnTo>
                            <a:pt x="14" y="1"/>
                          </a:lnTo>
                          <a:lnTo>
                            <a:pt x="14" y="1"/>
                          </a:lnTo>
                          <a:lnTo>
                            <a:pt x="13" y="1"/>
                          </a:lnTo>
                          <a:lnTo>
                            <a:pt x="13" y="1"/>
                          </a:lnTo>
                          <a:lnTo>
                            <a:pt x="12" y="1"/>
                          </a:lnTo>
                          <a:lnTo>
                            <a:pt x="11" y="0"/>
                          </a:lnTo>
                          <a:lnTo>
                            <a:pt x="11" y="0"/>
                          </a:lnTo>
                          <a:lnTo>
                            <a:pt x="10" y="0"/>
                          </a:lnTo>
                          <a:lnTo>
                            <a:pt x="10" y="0"/>
                          </a:lnTo>
                          <a:lnTo>
                            <a:pt x="9" y="0"/>
                          </a:lnTo>
                          <a:lnTo>
                            <a:pt x="8" y="1"/>
                          </a:lnTo>
                          <a:lnTo>
                            <a:pt x="8" y="1"/>
                          </a:lnTo>
                          <a:lnTo>
                            <a:pt x="7" y="1"/>
                          </a:lnTo>
                          <a:lnTo>
                            <a:pt x="6" y="1"/>
                          </a:lnTo>
                          <a:lnTo>
                            <a:pt x="6" y="1"/>
                          </a:lnTo>
                          <a:lnTo>
                            <a:pt x="5" y="2"/>
                          </a:lnTo>
                          <a:lnTo>
                            <a:pt x="5" y="2"/>
                          </a:lnTo>
                          <a:lnTo>
                            <a:pt x="4" y="2"/>
                          </a:lnTo>
                          <a:lnTo>
                            <a:pt x="4" y="3"/>
                          </a:lnTo>
                          <a:lnTo>
                            <a:pt x="3" y="3"/>
                          </a:lnTo>
                          <a:lnTo>
                            <a:pt x="3" y="4"/>
                          </a:lnTo>
                          <a:lnTo>
                            <a:pt x="2" y="4"/>
                          </a:lnTo>
                          <a:lnTo>
                            <a:pt x="2" y="5"/>
                          </a:lnTo>
                          <a:lnTo>
                            <a:pt x="2" y="5"/>
                          </a:lnTo>
                          <a:lnTo>
                            <a:pt x="1" y="6"/>
                          </a:lnTo>
                          <a:lnTo>
                            <a:pt x="1" y="6"/>
                          </a:lnTo>
                          <a:lnTo>
                            <a:pt x="1" y="7"/>
                          </a:lnTo>
                          <a:lnTo>
                            <a:pt x="1" y="8"/>
                          </a:lnTo>
                          <a:lnTo>
                            <a:pt x="1" y="8"/>
                          </a:lnTo>
                          <a:lnTo>
                            <a:pt x="0" y="9"/>
                          </a:lnTo>
                          <a:lnTo>
                            <a:pt x="0" y="9"/>
                          </a:lnTo>
                          <a:lnTo>
                            <a:pt x="0" y="10"/>
                          </a:lnTo>
                          <a:lnTo>
                            <a:pt x="0" y="11"/>
                          </a:lnTo>
                          <a:lnTo>
                            <a:pt x="0" y="11"/>
                          </a:lnTo>
                          <a:lnTo>
                            <a:pt x="1" y="12"/>
                          </a:lnTo>
                          <a:lnTo>
                            <a:pt x="1" y="13"/>
                          </a:lnTo>
                          <a:lnTo>
                            <a:pt x="1" y="13"/>
                          </a:lnTo>
                          <a:lnTo>
                            <a:pt x="1" y="14"/>
                          </a:lnTo>
                          <a:lnTo>
                            <a:pt x="1" y="14"/>
                          </a:lnTo>
                          <a:lnTo>
                            <a:pt x="2" y="15"/>
                          </a:lnTo>
                          <a:lnTo>
                            <a:pt x="2" y="16"/>
                          </a:lnTo>
                          <a:lnTo>
                            <a:pt x="2" y="16"/>
                          </a:lnTo>
                          <a:lnTo>
                            <a:pt x="3" y="17"/>
                          </a:lnTo>
                          <a:lnTo>
                            <a:pt x="3" y="17"/>
                          </a:lnTo>
                          <a:lnTo>
                            <a:pt x="4" y="17"/>
                          </a:lnTo>
                          <a:lnTo>
                            <a:pt x="4" y="18"/>
                          </a:lnTo>
                          <a:lnTo>
                            <a:pt x="5" y="18"/>
                          </a:lnTo>
                          <a:lnTo>
                            <a:pt x="5" y="19"/>
                          </a:lnTo>
                          <a:lnTo>
                            <a:pt x="6" y="19"/>
                          </a:lnTo>
                          <a:lnTo>
                            <a:pt x="6" y="19"/>
                          </a:lnTo>
                          <a:lnTo>
                            <a:pt x="7" y="19"/>
                          </a:lnTo>
                          <a:lnTo>
                            <a:pt x="8" y="20"/>
                          </a:lnTo>
                          <a:lnTo>
                            <a:pt x="8" y="20"/>
                          </a:lnTo>
                          <a:lnTo>
                            <a:pt x="9" y="20"/>
                          </a:lnTo>
                          <a:lnTo>
                            <a:pt x="10" y="20"/>
                          </a:lnTo>
                          <a:lnTo>
                            <a:pt x="10" y="20"/>
                          </a:lnTo>
                          <a:lnTo>
                            <a:pt x="11" y="20"/>
                          </a:lnTo>
                          <a:lnTo>
                            <a:pt x="11" y="20"/>
                          </a:lnTo>
                          <a:lnTo>
                            <a:pt x="12" y="20"/>
                          </a:lnTo>
                          <a:lnTo>
                            <a:pt x="13" y="20"/>
                          </a:lnTo>
                          <a:lnTo>
                            <a:pt x="13" y="19"/>
                          </a:lnTo>
                          <a:lnTo>
                            <a:pt x="14" y="19"/>
                          </a:lnTo>
                          <a:lnTo>
                            <a:pt x="14" y="19"/>
                          </a:lnTo>
                          <a:lnTo>
                            <a:pt x="15" y="19"/>
                          </a:lnTo>
                          <a:lnTo>
                            <a:pt x="16" y="18"/>
                          </a:lnTo>
                          <a:lnTo>
                            <a:pt x="16" y="18"/>
                          </a:lnTo>
                          <a:lnTo>
                            <a:pt x="17" y="17"/>
                          </a:lnTo>
                          <a:lnTo>
                            <a:pt x="17" y="17"/>
                          </a:lnTo>
                          <a:lnTo>
                            <a:pt x="17" y="17"/>
                          </a:lnTo>
                          <a:lnTo>
                            <a:pt x="18" y="16"/>
                          </a:lnTo>
                          <a:lnTo>
                            <a:pt x="18" y="16"/>
                          </a:lnTo>
                          <a:lnTo>
                            <a:pt x="19" y="15"/>
                          </a:lnTo>
                          <a:lnTo>
                            <a:pt x="19" y="14"/>
                          </a:lnTo>
                          <a:lnTo>
                            <a:pt x="19" y="14"/>
                          </a:lnTo>
                          <a:lnTo>
                            <a:pt x="19" y="13"/>
                          </a:lnTo>
                          <a:lnTo>
                            <a:pt x="19" y="13"/>
                          </a:lnTo>
                          <a:lnTo>
                            <a:pt x="20" y="12"/>
                          </a:lnTo>
                          <a:lnTo>
                            <a:pt x="20" y="1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81" name="Rectangle 126">
                      <a:extLst>
                        <a:ext uri="{FF2B5EF4-FFF2-40B4-BE49-F238E27FC236}">
                          <a16:creationId xmlns:a16="http://schemas.microsoft.com/office/drawing/2014/main" id="{5898D9F4-BFF6-453C-BA13-731FC4FBC74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5136" y="4007800"/>
                      <a:ext cx="352870" cy="15498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1400" dirty="0">
                          <a:solidFill>
                            <a:srgbClr val="0000FF"/>
                          </a:solidFill>
                          <a:latin typeface="+mj-lt"/>
                        </a:rPr>
                        <a:t> +1.75’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p:txBody>
                </p:sp>
              </p:grpSp>
            </p:grpSp>
          </p:grpSp>
        </p:grpSp>
        <p:sp>
          <p:nvSpPr>
            <p:cNvPr id="54" name="Rectangle 125">
              <a:extLst>
                <a:ext uri="{FF2B5EF4-FFF2-40B4-BE49-F238E27FC236}">
                  <a16:creationId xmlns:a16="http://schemas.microsoft.com/office/drawing/2014/main" id="{0E7339C4-221D-4A1B-8636-D0E6B061F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2946" y="2647130"/>
              <a:ext cx="6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75324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F18324-5F83-4238-BEF6-7CD0351A9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F. Linear/Non-Linear; 1. Vertical</a:t>
            </a:r>
          </a:p>
          <a:p>
            <a:pPr lvl="1"/>
            <a:r>
              <a:rPr lang="en-US" dirty="0"/>
              <a:t>If another measurement is added, its squared residual is added to the function.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B717A3D-B818-49BD-A120-BC793DE8A844}"/>
              </a:ext>
            </a:extLst>
          </p:cNvPr>
          <p:cNvGrpSpPr/>
          <p:nvPr/>
        </p:nvGrpSpPr>
        <p:grpSpPr>
          <a:xfrm>
            <a:off x="506205" y="1913814"/>
            <a:ext cx="4633750" cy="1808197"/>
            <a:chOff x="827218" y="1553891"/>
            <a:chExt cx="4633750" cy="1808197"/>
          </a:xfrm>
        </p:grpSpPr>
        <p:grpSp>
          <p:nvGrpSpPr>
            <p:cNvPr id="4" name="Group 49">
              <a:extLst>
                <a:ext uri="{FF2B5EF4-FFF2-40B4-BE49-F238E27FC236}">
                  <a16:creationId xmlns:a16="http://schemas.microsoft.com/office/drawing/2014/main" id="{8FAE714B-4740-4A92-BF2E-FF7022D631E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27218" y="1553891"/>
              <a:ext cx="4633750" cy="1808197"/>
              <a:chOff x="732625" y="5192035"/>
              <a:chExt cx="3333430" cy="1300782"/>
            </a:xfrm>
          </p:grpSpPr>
          <p:grpSp>
            <p:nvGrpSpPr>
              <p:cNvPr id="5" name="Group 50">
                <a:extLst>
                  <a:ext uri="{FF2B5EF4-FFF2-40B4-BE49-F238E27FC236}">
                    <a16:creationId xmlns:a16="http://schemas.microsoft.com/office/drawing/2014/main" id="{9ABD6D09-E1E5-4804-BF9A-8E056CD49182}"/>
                  </a:ext>
                </a:extLst>
              </p:cNvPr>
              <p:cNvGrpSpPr/>
              <p:nvPr/>
            </p:nvGrpSpPr>
            <p:grpSpPr>
              <a:xfrm>
                <a:off x="1159407" y="5612242"/>
                <a:ext cx="1539128" cy="436291"/>
                <a:chOff x="1194043" y="3641433"/>
                <a:chExt cx="1539128" cy="436291"/>
              </a:xfrm>
            </p:grpSpPr>
            <p:sp>
              <p:nvSpPr>
                <p:cNvPr id="86" name="Line 78">
                  <a:extLst>
                    <a:ext uri="{FF2B5EF4-FFF2-40B4-BE49-F238E27FC236}">
                      <a16:creationId xmlns:a16="http://schemas.microsoft.com/office/drawing/2014/main" id="{8DBC94EC-38EF-4145-AD0E-F75ED690BE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94043" y="3641433"/>
                  <a:ext cx="1534581" cy="422266"/>
                </a:xfrm>
                <a:prstGeom prst="line">
                  <a:avLst/>
                </a:prstGeom>
                <a:noFill/>
                <a:ln w="3175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latin typeface="+mj-lt"/>
                  </a:endParaRPr>
                </a:p>
              </p:txBody>
            </p:sp>
            <p:grpSp>
              <p:nvGrpSpPr>
                <p:cNvPr id="6" name="Group 65">
                  <a:extLst>
                    <a:ext uri="{FF2B5EF4-FFF2-40B4-BE49-F238E27FC236}">
                      <a16:creationId xmlns:a16="http://schemas.microsoft.com/office/drawing/2014/main" id="{0CF79208-855A-44B3-8265-E869CCAEA06A}"/>
                    </a:ext>
                  </a:extLst>
                </p:cNvPr>
                <p:cNvGrpSpPr/>
                <p:nvPr/>
              </p:nvGrpSpPr>
              <p:grpSpPr>
                <a:xfrm>
                  <a:off x="2673435" y="4026227"/>
                  <a:ext cx="59736" cy="51497"/>
                  <a:chOff x="1971676" y="5583414"/>
                  <a:chExt cx="46038" cy="39688"/>
                </a:xfrm>
              </p:grpSpPr>
              <p:sp>
                <p:nvSpPr>
                  <p:cNvPr id="89" name="Line 104">
                    <a:extLst>
                      <a:ext uri="{FF2B5EF4-FFF2-40B4-BE49-F238E27FC236}">
                        <a16:creationId xmlns:a16="http://schemas.microsoft.com/office/drawing/2014/main" id="{24B5BB1A-F25B-474C-B46A-D1E2FEDE794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1676" y="5613577"/>
                    <a:ext cx="46038" cy="9525"/>
                  </a:xfrm>
                  <a:prstGeom prst="line">
                    <a:avLst/>
                  </a:prstGeom>
                  <a:noFill/>
                  <a:ln w="317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latin typeface="+mj-lt"/>
                    </a:endParaRPr>
                  </a:p>
                </p:txBody>
              </p:sp>
              <p:sp>
                <p:nvSpPr>
                  <p:cNvPr id="90" name="Line 105">
                    <a:extLst>
                      <a:ext uri="{FF2B5EF4-FFF2-40B4-BE49-F238E27FC236}">
                        <a16:creationId xmlns:a16="http://schemas.microsoft.com/office/drawing/2014/main" id="{C7F97F2C-2E85-460F-9136-F2B229A86D9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82788" y="5583414"/>
                    <a:ext cx="34925" cy="30162"/>
                  </a:xfrm>
                  <a:prstGeom prst="line">
                    <a:avLst/>
                  </a:prstGeom>
                  <a:noFill/>
                  <a:ln w="317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latin typeface="+mj-lt"/>
                    </a:endParaRPr>
                  </a:p>
                </p:txBody>
              </p:sp>
              <p:sp>
                <p:nvSpPr>
                  <p:cNvPr id="91" name="Line 106">
                    <a:extLst>
                      <a:ext uri="{FF2B5EF4-FFF2-40B4-BE49-F238E27FC236}">
                        <a16:creationId xmlns:a16="http://schemas.microsoft.com/office/drawing/2014/main" id="{CA313055-20C9-4483-A5F6-ABBDF9704F7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82788" y="5583414"/>
                    <a:ext cx="34925" cy="30162"/>
                  </a:xfrm>
                  <a:prstGeom prst="line">
                    <a:avLst/>
                  </a:prstGeom>
                  <a:noFill/>
                  <a:ln w="317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latin typeface="+mj-lt"/>
                    </a:endParaRPr>
                  </a:p>
                </p:txBody>
              </p:sp>
            </p:grpSp>
            <p:sp>
              <p:nvSpPr>
                <p:cNvPr id="88" name="Rectangle 125">
                  <a:extLst>
                    <a:ext uri="{FF2B5EF4-FFF2-40B4-BE49-F238E27FC236}">
                      <a16:creationId xmlns:a16="http://schemas.microsoft.com/office/drawing/2014/main" id="{9420BA15-38D2-48B6-9C40-062ACA82F8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65940" y="3656661"/>
                  <a:ext cx="298671" cy="1549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en-US" sz="1400" dirty="0">
                      <a:solidFill>
                        <a:srgbClr val="FF0000"/>
                      </a:solidFill>
                      <a:latin typeface="+mj-lt"/>
                    </a:rPr>
                    <a:t>-8.66’</a:t>
                  </a:r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j-lt"/>
                  </a:endParaRPr>
                </a:p>
              </p:txBody>
            </p:sp>
          </p:grpSp>
          <p:grpSp>
            <p:nvGrpSpPr>
              <p:cNvPr id="7" name="Group 51">
                <a:extLst>
                  <a:ext uri="{FF2B5EF4-FFF2-40B4-BE49-F238E27FC236}">
                    <a16:creationId xmlns:a16="http://schemas.microsoft.com/office/drawing/2014/main" id="{5FC20019-94CB-433D-A0EB-85D6D20B85CE}"/>
                  </a:ext>
                </a:extLst>
              </p:cNvPr>
              <p:cNvGrpSpPr/>
              <p:nvPr/>
            </p:nvGrpSpPr>
            <p:grpSpPr>
              <a:xfrm>
                <a:off x="732625" y="5192035"/>
                <a:ext cx="3333430" cy="1300782"/>
                <a:chOff x="732625" y="5192035"/>
                <a:chExt cx="3333430" cy="1300782"/>
              </a:xfrm>
            </p:grpSpPr>
            <p:sp>
              <p:nvSpPr>
                <p:cNvPr id="53" name="Rectangle 126">
                  <a:extLst>
                    <a:ext uri="{FF2B5EF4-FFF2-40B4-BE49-F238E27FC236}">
                      <a16:creationId xmlns:a16="http://schemas.microsoft.com/office/drawing/2014/main" id="{F6BBB62B-8691-49F4-8270-025F351EBD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95247" y="6245309"/>
                  <a:ext cx="352870" cy="1549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en-US" sz="1400" dirty="0">
                      <a:solidFill>
                        <a:srgbClr val="0000FF"/>
                      </a:solidFill>
                      <a:latin typeface="+mj-lt"/>
                    </a:rPr>
                    <a:t> +6.89’</a:t>
                  </a:r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54" name="Rectangle 128">
                  <a:extLst>
                    <a:ext uri="{FF2B5EF4-FFF2-40B4-BE49-F238E27FC236}">
                      <a16:creationId xmlns:a16="http://schemas.microsoft.com/office/drawing/2014/main" id="{9B2330CA-14AC-458C-8EA7-E4B7F5788D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84229" y="5628721"/>
                  <a:ext cx="324041" cy="1549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en-US" sz="1400">
                      <a:solidFill>
                        <a:srgbClr val="0000FF"/>
                      </a:solidFill>
                      <a:latin typeface="+mj-lt"/>
                    </a:rPr>
                    <a:t>+</a:t>
                  </a:r>
                  <a:r>
                    <a:rPr lang="en-US" altLang="en-US" sz="1400" dirty="0">
                      <a:solidFill>
                        <a:srgbClr val="0000FF"/>
                      </a:solidFill>
                      <a:latin typeface="+mj-lt"/>
                    </a:rPr>
                    <a:t>8.91’</a:t>
                  </a:r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grpSp>
              <p:nvGrpSpPr>
                <p:cNvPr id="8" name="Group 54">
                  <a:extLst>
                    <a:ext uri="{FF2B5EF4-FFF2-40B4-BE49-F238E27FC236}">
                      <a16:creationId xmlns:a16="http://schemas.microsoft.com/office/drawing/2014/main" id="{01D8181A-9F32-4BB8-8E5B-B35325C32656}"/>
                    </a:ext>
                  </a:extLst>
                </p:cNvPr>
                <p:cNvGrpSpPr/>
                <p:nvPr/>
              </p:nvGrpSpPr>
              <p:grpSpPr>
                <a:xfrm>
                  <a:off x="732625" y="5192035"/>
                  <a:ext cx="3333430" cy="1300782"/>
                  <a:chOff x="767261" y="3221226"/>
                  <a:chExt cx="3333430" cy="1300782"/>
                </a:xfrm>
              </p:grpSpPr>
              <p:sp>
                <p:nvSpPr>
                  <p:cNvPr id="56" name="Rectangle 141">
                    <a:extLst>
                      <a:ext uri="{FF2B5EF4-FFF2-40B4-BE49-F238E27FC236}">
                        <a16:creationId xmlns:a16="http://schemas.microsoft.com/office/drawing/2014/main" id="{F15B965B-D84E-42FE-B6A2-F44999EF1B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06272" y="4367022"/>
                    <a:ext cx="62271" cy="1549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en-US" sz="1400" dirty="0">
                        <a:solidFill>
                          <a:srgbClr val="000000"/>
                        </a:solidFill>
                        <a:latin typeface="+mj-lt"/>
                      </a:rPr>
                      <a:t>T</a:t>
                    </a:r>
                    <a:endParaRPr kumimoji="0" lang="en-US" altLang="en-US" sz="1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  <p:grpSp>
                <p:nvGrpSpPr>
                  <p:cNvPr id="9" name="Group 56">
                    <a:extLst>
                      <a:ext uri="{FF2B5EF4-FFF2-40B4-BE49-F238E27FC236}">
                        <a16:creationId xmlns:a16="http://schemas.microsoft.com/office/drawing/2014/main" id="{C682853B-4AE2-4CA2-A166-4681CB1D92EF}"/>
                      </a:ext>
                    </a:extLst>
                  </p:cNvPr>
                  <p:cNvGrpSpPr/>
                  <p:nvPr/>
                </p:nvGrpSpPr>
                <p:grpSpPr>
                  <a:xfrm>
                    <a:off x="767261" y="3221226"/>
                    <a:ext cx="3333430" cy="1104600"/>
                    <a:chOff x="767261" y="3221226"/>
                    <a:chExt cx="3333430" cy="1104600"/>
                  </a:xfrm>
                </p:grpSpPr>
                <p:sp>
                  <p:nvSpPr>
                    <p:cNvPr id="58" name="Line 79">
                      <a:extLst>
                        <a:ext uri="{FF2B5EF4-FFF2-40B4-BE49-F238E27FC236}">
                          <a16:creationId xmlns:a16="http://schemas.microsoft.com/office/drawing/2014/main" id="{F0965F99-83DC-422F-B16E-38819EF51A0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790418" y="3278901"/>
                      <a:ext cx="832175" cy="77038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59" name="Line 81">
                      <a:extLst>
                        <a:ext uri="{FF2B5EF4-FFF2-40B4-BE49-F238E27FC236}">
                          <a16:creationId xmlns:a16="http://schemas.microsoft.com/office/drawing/2014/main" id="{17F4D170-CDF1-404E-8AEF-EDCDFA15F7E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762871" y="4094597"/>
                      <a:ext cx="969873" cy="202223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60" name="Rectangle 82">
                      <a:extLst>
                        <a:ext uri="{FF2B5EF4-FFF2-40B4-BE49-F238E27FC236}">
                          <a16:creationId xmlns:a16="http://schemas.microsoft.com/office/drawing/2014/main" id="{2AE14274-D287-490F-B356-78A2EFA32A1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73445" y="3620835"/>
                      <a:ext cx="41197" cy="39136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61" name="Rectangle 83">
                      <a:extLst>
                        <a:ext uri="{FF2B5EF4-FFF2-40B4-BE49-F238E27FC236}">
                          <a16:creationId xmlns:a16="http://schemas.microsoft.com/office/drawing/2014/main" id="{0427C2A6-757D-4A6A-831F-9AEBEC4F146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73445" y="3620835"/>
                      <a:ext cx="41197" cy="39136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62" name="Rectangle 88">
                      <a:extLst>
                        <a:ext uri="{FF2B5EF4-FFF2-40B4-BE49-F238E27FC236}">
                          <a16:creationId xmlns:a16="http://schemas.microsoft.com/office/drawing/2014/main" id="{E56E30E4-8B84-40DB-ACF9-9A99742C7B6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1995" y="3258303"/>
                      <a:ext cx="41197" cy="41197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63" name="Rectangle 89">
                      <a:extLst>
                        <a:ext uri="{FF2B5EF4-FFF2-40B4-BE49-F238E27FC236}">
                          <a16:creationId xmlns:a16="http://schemas.microsoft.com/office/drawing/2014/main" id="{1468385F-8405-4D57-958B-03497F2F954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1995" y="3258303"/>
                      <a:ext cx="41197" cy="41197"/>
                    </a:xfrm>
                    <a:prstGeom prst="rect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64" name="Freeform 90">
                      <a:extLst>
                        <a:ext uri="{FF2B5EF4-FFF2-40B4-BE49-F238E27FC236}">
                          <a16:creationId xmlns:a16="http://schemas.microsoft.com/office/drawing/2014/main" id="{DB651214-7592-471C-B346-98DB3CD3035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43042" y="4053401"/>
                      <a:ext cx="41197" cy="41197"/>
                    </a:xfrm>
                    <a:custGeom>
                      <a:avLst/>
                      <a:gdLst>
                        <a:gd name="T0" fmla="*/ 20 w 20"/>
                        <a:gd name="T1" fmla="*/ 10 h 20"/>
                        <a:gd name="T2" fmla="*/ 20 w 20"/>
                        <a:gd name="T3" fmla="*/ 9 h 20"/>
                        <a:gd name="T4" fmla="*/ 19 w 20"/>
                        <a:gd name="T5" fmla="*/ 8 h 20"/>
                        <a:gd name="T6" fmla="*/ 19 w 20"/>
                        <a:gd name="T7" fmla="*/ 6 h 20"/>
                        <a:gd name="T8" fmla="*/ 19 w 20"/>
                        <a:gd name="T9" fmla="*/ 5 h 20"/>
                        <a:gd name="T10" fmla="*/ 18 w 20"/>
                        <a:gd name="T11" fmla="*/ 4 h 20"/>
                        <a:gd name="T12" fmla="*/ 17 w 20"/>
                        <a:gd name="T13" fmla="*/ 3 h 20"/>
                        <a:gd name="T14" fmla="*/ 16 w 20"/>
                        <a:gd name="T15" fmla="*/ 2 h 20"/>
                        <a:gd name="T16" fmla="*/ 15 w 20"/>
                        <a:gd name="T17" fmla="*/ 2 h 20"/>
                        <a:gd name="T18" fmla="*/ 14 w 20"/>
                        <a:gd name="T19" fmla="*/ 1 h 20"/>
                        <a:gd name="T20" fmla="*/ 13 w 20"/>
                        <a:gd name="T21" fmla="*/ 1 h 20"/>
                        <a:gd name="T22" fmla="*/ 11 w 20"/>
                        <a:gd name="T23" fmla="*/ 0 h 20"/>
                        <a:gd name="T24" fmla="*/ 10 w 20"/>
                        <a:gd name="T25" fmla="*/ 0 h 20"/>
                        <a:gd name="T26" fmla="*/ 9 w 20"/>
                        <a:gd name="T27" fmla="*/ 0 h 20"/>
                        <a:gd name="T28" fmla="*/ 8 w 20"/>
                        <a:gd name="T29" fmla="*/ 1 h 20"/>
                        <a:gd name="T30" fmla="*/ 6 w 20"/>
                        <a:gd name="T31" fmla="*/ 1 h 20"/>
                        <a:gd name="T32" fmla="*/ 5 w 20"/>
                        <a:gd name="T33" fmla="*/ 2 h 20"/>
                        <a:gd name="T34" fmla="*/ 4 w 20"/>
                        <a:gd name="T35" fmla="*/ 2 h 20"/>
                        <a:gd name="T36" fmla="*/ 3 w 20"/>
                        <a:gd name="T37" fmla="*/ 3 h 20"/>
                        <a:gd name="T38" fmla="*/ 2 w 20"/>
                        <a:gd name="T39" fmla="*/ 4 h 20"/>
                        <a:gd name="T40" fmla="*/ 2 w 20"/>
                        <a:gd name="T41" fmla="*/ 5 h 20"/>
                        <a:gd name="T42" fmla="*/ 1 w 20"/>
                        <a:gd name="T43" fmla="*/ 6 h 20"/>
                        <a:gd name="T44" fmla="*/ 1 w 20"/>
                        <a:gd name="T45" fmla="*/ 8 h 20"/>
                        <a:gd name="T46" fmla="*/ 0 w 20"/>
                        <a:gd name="T47" fmla="*/ 9 h 20"/>
                        <a:gd name="T48" fmla="*/ 0 w 20"/>
                        <a:gd name="T49" fmla="*/ 10 h 20"/>
                        <a:gd name="T50" fmla="*/ 0 w 20"/>
                        <a:gd name="T51" fmla="*/ 11 h 20"/>
                        <a:gd name="T52" fmla="*/ 1 w 20"/>
                        <a:gd name="T53" fmla="*/ 13 h 20"/>
                        <a:gd name="T54" fmla="*/ 1 w 20"/>
                        <a:gd name="T55" fmla="*/ 14 h 20"/>
                        <a:gd name="T56" fmla="*/ 2 w 20"/>
                        <a:gd name="T57" fmla="*/ 15 h 20"/>
                        <a:gd name="T58" fmla="*/ 2 w 20"/>
                        <a:gd name="T59" fmla="*/ 16 h 20"/>
                        <a:gd name="T60" fmla="*/ 3 w 20"/>
                        <a:gd name="T61" fmla="*/ 17 h 20"/>
                        <a:gd name="T62" fmla="*/ 4 w 20"/>
                        <a:gd name="T63" fmla="*/ 18 h 20"/>
                        <a:gd name="T64" fmla="*/ 5 w 20"/>
                        <a:gd name="T65" fmla="*/ 19 h 20"/>
                        <a:gd name="T66" fmla="*/ 6 w 20"/>
                        <a:gd name="T67" fmla="*/ 19 h 20"/>
                        <a:gd name="T68" fmla="*/ 8 w 20"/>
                        <a:gd name="T69" fmla="*/ 20 h 20"/>
                        <a:gd name="T70" fmla="*/ 9 w 20"/>
                        <a:gd name="T71" fmla="*/ 20 h 20"/>
                        <a:gd name="T72" fmla="*/ 10 w 20"/>
                        <a:gd name="T73" fmla="*/ 20 h 20"/>
                        <a:gd name="T74" fmla="*/ 11 w 20"/>
                        <a:gd name="T75" fmla="*/ 20 h 20"/>
                        <a:gd name="T76" fmla="*/ 13 w 20"/>
                        <a:gd name="T77" fmla="*/ 20 h 20"/>
                        <a:gd name="T78" fmla="*/ 14 w 20"/>
                        <a:gd name="T79" fmla="*/ 19 h 20"/>
                        <a:gd name="T80" fmla="*/ 15 w 20"/>
                        <a:gd name="T81" fmla="*/ 19 h 20"/>
                        <a:gd name="T82" fmla="*/ 16 w 20"/>
                        <a:gd name="T83" fmla="*/ 18 h 20"/>
                        <a:gd name="T84" fmla="*/ 17 w 20"/>
                        <a:gd name="T85" fmla="*/ 17 h 20"/>
                        <a:gd name="T86" fmla="*/ 18 w 20"/>
                        <a:gd name="T87" fmla="*/ 16 h 20"/>
                        <a:gd name="T88" fmla="*/ 19 w 20"/>
                        <a:gd name="T89" fmla="*/ 15 h 20"/>
                        <a:gd name="T90" fmla="*/ 19 w 20"/>
                        <a:gd name="T91" fmla="*/ 14 h 20"/>
                        <a:gd name="T92" fmla="*/ 19 w 20"/>
                        <a:gd name="T93" fmla="*/ 13 h 20"/>
                        <a:gd name="T94" fmla="*/ 20 w 20"/>
                        <a:gd name="T95" fmla="*/ 11 h 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</a:cxnLst>
                      <a:rect l="0" t="0" r="r" b="b"/>
                      <a:pathLst>
                        <a:path w="20" h="20">
                          <a:moveTo>
                            <a:pt x="20" y="11"/>
                          </a:moveTo>
                          <a:lnTo>
                            <a:pt x="20" y="10"/>
                          </a:lnTo>
                          <a:lnTo>
                            <a:pt x="20" y="9"/>
                          </a:lnTo>
                          <a:lnTo>
                            <a:pt x="20" y="9"/>
                          </a:lnTo>
                          <a:lnTo>
                            <a:pt x="20" y="8"/>
                          </a:lnTo>
                          <a:lnTo>
                            <a:pt x="19" y="8"/>
                          </a:lnTo>
                          <a:lnTo>
                            <a:pt x="19" y="7"/>
                          </a:lnTo>
                          <a:lnTo>
                            <a:pt x="19" y="6"/>
                          </a:lnTo>
                          <a:lnTo>
                            <a:pt x="19" y="6"/>
                          </a:lnTo>
                          <a:lnTo>
                            <a:pt x="19" y="5"/>
                          </a:lnTo>
                          <a:lnTo>
                            <a:pt x="18" y="5"/>
                          </a:lnTo>
                          <a:lnTo>
                            <a:pt x="18" y="4"/>
                          </a:lnTo>
                          <a:lnTo>
                            <a:pt x="17" y="4"/>
                          </a:lnTo>
                          <a:lnTo>
                            <a:pt x="17" y="3"/>
                          </a:lnTo>
                          <a:lnTo>
                            <a:pt x="17" y="3"/>
                          </a:lnTo>
                          <a:lnTo>
                            <a:pt x="16" y="2"/>
                          </a:lnTo>
                          <a:lnTo>
                            <a:pt x="16" y="2"/>
                          </a:lnTo>
                          <a:lnTo>
                            <a:pt x="15" y="2"/>
                          </a:lnTo>
                          <a:lnTo>
                            <a:pt x="14" y="1"/>
                          </a:lnTo>
                          <a:lnTo>
                            <a:pt x="14" y="1"/>
                          </a:lnTo>
                          <a:lnTo>
                            <a:pt x="13" y="1"/>
                          </a:lnTo>
                          <a:lnTo>
                            <a:pt x="13" y="1"/>
                          </a:lnTo>
                          <a:lnTo>
                            <a:pt x="12" y="1"/>
                          </a:lnTo>
                          <a:lnTo>
                            <a:pt x="11" y="0"/>
                          </a:lnTo>
                          <a:lnTo>
                            <a:pt x="11" y="0"/>
                          </a:lnTo>
                          <a:lnTo>
                            <a:pt x="10" y="0"/>
                          </a:lnTo>
                          <a:lnTo>
                            <a:pt x="10" y="0"/>
                          </a:lnTo>
                          <a:lnTo>
                            <a:pt x="9" y="0"/>
                          </a:lnTo>
                          <a:lnTo>
                            <a:pt x="8" y="1"/>
                          </a:lnTo>
                          <a:lnTo>
                            <a:pt x="8" y="1"/>
                          </a:lnTo>
                          <a:lnTo>
                            <a:pt x="7" y="1"/>
                          </a:lnTo>
                          <a:lnTo>
                            <a:pt x="6" y="1"/>
                          </a:lnTo>
                          <a:lnTo>
                            <a:pt x="6" y="1"/>
                          </a:lnTo>
                          <a:lnTo>
                            <a:pt x="5" y="2"/>
                          </a:lnTo>
                          <a:lnTo>
                            <a:pt x="5" y="2"/>
                          </a:lnTo>
                          <a:lnTo>
                            <a:pt x="4" y="2"/>
                          </a:lnTo>
                          <a:lnTo>
                            <a:pt x="4" y="3"/>
                          </a:lnTo>
                          <a:lnTo>
                            <a:pt x="3" y="3"/>
                          </a:lnTo>
                          <a:lnTo>
                            <a:pt x="3" y="4"/>
                          </a:lnTo>
                          <a:lnTo>
                            <a:pt x="2" y="4"/>
                          </a:lnTo>
                          <a:lnTo>
                            <a:pt x="2" y="5"/>
                          </a:lnTo>
                          <a:lnTo>
                            <a:pt x="2" y="5"/>
                          </a:lnTo>
                          <a:lnTo>
                            <a:pt x="1" y="6"/>
                          </a:lnTo>
                          <a:lnTo>
                            <a:pt x="1" y="6"/>
                          </a:lnTo>
                          <a:lnTo>
                            <a:pt x="1" y="7"/>
                          </a:lnTo>
                          <a:lnTo>
                            <a:pt x="1" y="8"/>
                          </a:lnTo>
                          <a:lnTo>
                            <a:pt x="1" y="8"/>
                          </a:lnTo>
                          <a:lnTo>
                            <a:pt x="0" y="9"/>
                          </a:lnTo>
                          <a:lnTo>
                            <a:pt x="0" y="9"/>
                          </a:lnTo>
                          <a:lnTo>
                            <a:pt x="0" y="10"/>
                          </a:lnTo>
                          <a:lnTo>
                            <a:pt x="0" y="11"/>
                          </a:lnTo>
                          <a:lnTo>
                            <a:pt x="0" y="11"/>
                          </a:lnTo>
                          <a:lnTo>
                            <a:pt x="1" y="12"/>
                          </a:lnTo>
                          <a:lnTo>
                            <a:pt x="1" y="13"/>
                          </a:lnTo>
                          <a:lnTo>
                            <a:pt x="1" y="13"/>
                          </a:lnTo>
                          <a:lnTo>
                            <a:pt x="1" y="14"/>
                          </a:lnTo>
                          <a:lnTo>
                            <a:pt x="1" y="14"/>
                          </a:lnTo>
                          <a:lnTo>
                            <a:pt x="2" y="15"/>
                          </a:lnTo>
                          <a:lnTo>
                            <a:pt x="2" y="16"/>
                          </a:lnTo>
                          <a:lnTo>
                            <a:pt x="2" y="16"/>
                          </a:lnTo>
                          <a:lnTo>
                            <a:pt x="3" y="17"/>
                          </a:lnTo>
                          <a:lnTo>
                            <a:pt x="3" y="17"/>
                          </a:lnTo>
                          <a:lnTo>
                            <a:pt x="4" y="17"/>
                          </a:lnTo>
                          <a:lnTo>
                            <a:pt x="4" y="18"/>
                          </a:lnTo>
                          <a:lnTo>
                            <a:pt x="5" y="18"/>
                          </a:lnTo>
                          <a:lnTo>
                            <a:pt x="5" y="19"/>
                          </a:lnTo>
                          <a:lnTo>
                            <a:pt x="6" y="19"/>
                          </a:lnTo>
                          <a:lnTo>
                            <a:pt x="6" y="19"/>
                          </a:lnTo>
                          <a:lnTo>
                            <a:pt x="7" y="19"/>
                          </a:lnTo>
                          <a:lnTo>
                            <a:pt x="8" y="20"/>
                          </a:lnTo>
                          <a:lnTo>
                            <a:pt x="8" y="20"/>
                          </a:lnTo>
                          <a:lnTo>
                            <a:pt x="9" y="20"/>
                          </a:lnTo>
                          <a:lnTo>
                            <a:pt x="10" y="20"/>
                          </a:lnTo>
                          <a:lnTo>
                            <a:pt x="10" y="20"/>
                          </a:lnTo>
                          <a:lnTo>
                            <a:pt x="11" y="20"/>
                          </a:lnTo>
                          <a:lnTo>
                            <a:pt x="11" y="20"/>
                          </a:lnTo>
                          <a:lnTo>
                            <a:pt x="12" y="20"/>
                          </a:lnTo>
                          <a:lnTo>
                            <a:pt x="13" y="20"/>
                          </a:lnTo>
                          <a:lnTo>
                            <a:pt x="13" y="19"/>
                          </a:lnTo>
                          <a:lnTo>
                            <a:pt x="14" y="19"/>
                          </a:lnTo>
                          <a:lnTo>
                            <a:pt x="14" y="19"/>
                          </a:lnTo>
                          <a:lnTo>
                            <a:pt x="15" y="19"/>
                          </a:lnTo>
                          <a:lnTo>
                            <a:pt x="16" y="18"/>
                          </a:lnTo>
                          <a:lnTo>
                            <a:pt x="16" y="18"/>
                          </a:lnTo>
                          <a:lnTo>
                            <a:pt x="17" y="17"/>
                          </a:lnTo>
                          <a:lnTo>
                            <a:pt x="17" y="17"/>
                          </a:lnTo>
                          <a:lnTo>
                            <a:pt x="17" y="17"/>
                          </a:lnTo>
                          <a:lnTo>
                            <a:pt x="18" y="16"/>
                          </a:lnTo>
                          <a:lnTo>
                            <a:pt x="18" y="16"/>
                          </a:lnTo>
                          <a:lnTo>
                            <a:pt x="19" y="15"/>
                          </a:lnTo>
                          <a:lnTo>
                            <a:pt x="19" y="14"/>
                          </a:lnTo>
                          <a:lnTo>
                            <a:pt x="19" y="14"/>
                          </a:lnTo>
                          <a:lnTo>
                            <a:pt x="19" y="13"/>
                          </a:lnTo>
                          <a:lnTo>
                            <a:pt x="19" y="13"/>
                          </a:lnTo>
                          <a:lnTo>
                            <a:pt x="20" y="12"/>
                          </a:lnTo>
                          <a:lnTo>
                            <a:pt x="20" y="1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65" name="Freeform 91">
                      <a:extLst>
                        <a:ext uri="{FF2B5EF4-FFF2-40B4-BE49-F238E27FC236}">
                          <a16:creationId xmlns:a16="http://schemas.microsoft.com/office/drawing/2014/main" id="{B1B5AC26-6F78-49B1-9EC7-98F52C90FF7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43042" y="4053401"/>
                      <a:ext cx="41197" cy="41197"/>
                    </a:xfrm>
                    <a:custGeom>
                      <a:avLst/>
                      <a:gdLst>
                        <a:gd name="T0" fmla="*/ 153 w 153"/>
                        <a:gd name="T1" fmla="*/ 71 h 153"/>
                        <a:gd name="T2" fmla="*/ 151 w 153"/>
                        <a:gd name="T3" fmla="*/ 61 h 153"/>
                        <a:gd name="T4" fmla="*/ 149 w 153"/>
                        <a:gd name="T5" fmla="*/ 52 h 153"/>
                        <a:gd name="T6" fmla="*/ 145 w 153"/>
                        <a:gd name="T7" fmla="*/ 43 h 153"/>
                        <a:gd name="T8" fmla="*/ 140 w 153"/>
                        <a:gd name="T9" fmla="*/ 34 h 153"/>
                        <a:gd name="T10" fmla="*/ 134 w 153"/>
                        <a:gd name="T11" fmla="*/ 26 h 153"/>
                        <a:gd name="T12" fmla="*/ 127 w 153"/>
                        <a:gd name="T13" fmla="*/ 19 h 153"/>
                        <a:gd name="T14" fmla="*/ 119 w 153"/>
                        <a:gd name="T15" fmla="*/ 13 h 153"/>
                        <a:gd name="T16" fmla="*/ 110 w 153"/>
                        <a:gd name="T17" fmla="*/ 8 h 153"/>
                        <a:gd name="T18" fmla="*/ 101 w 153"/>
                        <a:gd name="T19" fmla="*/ 4 h 153"/>
                        <a:gd name="T20" fmla="*/ 91 w 153"/>
                        <a:gd name="T21" fmla="*/ 2 h 153"/>
                        <a:gd name="T22" fmla="*/ 82 w 153"/>
                        <a:gd name="T23" fmla="*/ 0 h 153"/>
                        <a:gd name="T24" fmla="*/ 72 w 153"/>
                        <a:gd name="T25" fmla="*/ 0 h 153"/>
                        <a:gd name="T26" fmla="*/ 62 w 153"/>
                        <a:gd name="T27" fmla="*/ 2 h 153"/>
                        <a:gd name="T28" fmla="*/ 52 w 153"/>
                        <a:gd name="T29" fmla="*/ 4 h 153"/>
                        <a:gd name="T30" fmla="*/ 43 w 153"/>
                        <a:gd name="T31" fmla="*/ 8 h 153"/>
                        <a:gd name="T32" fmla="*/ 34 w 153"/>
                        <a:gd name="T33" fmla="*/ 13 h 153"/>
                        <a:gd name="T34" fmla="*/ 26 w 153"/>
                        <a:gd name="T35" fmla="*/ 19 h 153"/>
                        <a:gd name="T36" fmla="*/ 19 w 153"/>
                        <a:gd name="T37" fmla="*/ 26 h 153"/>
                        <a:gd name="T38" fmla="*/ 13 w 153"/>
                        <a:gd name="T39" fmla="*/ 34 h 153"/>
                        <a:gd name="T40" fmla="*/ 8 w 153"/>
                        <a:gd name="T41" fmla="*/ 43 h 153"/>
                        <a:gd name="T42" fmla="*/ 4 w 153"/>
                        <a:gd name="T43" fmla="*/ 52 h 153"/>
                        <a:gd name="T44" fmla="*/ 2 w 153"/>
                        <a:gd name="T45" fmla="*/ 61 h 153"/>
                        <a:gd name="T46" fmla="*/ 1 w 153"/>
                        <a:gd name="T47" fmla="*/ 71 h 153"/>
                        <a:gd name="T48" fmla="*/ 1 w 153"/>
                        <a:gd name="T49" fmla="*/ 81 h 153"/>
                        <a:gd name="T50" fmla="*/ 2 w 153"/>
                        <a:gd name="T51" fmla="*/ 91 h 153"/>
                        <a:gd name="T52" fmla="*/ 4 w 153"/>
                        <a:gd name="T53" fmla="*/ 101 h 153"/>
                        <a:gd name="T54" fmla="*/ 8 w 153"/>
                        <a:gd name="T55" fmla="*/ 110 h 153"/>
                        <a:gd name="T56" fmla="*/ 13 w 153"/>
                        <a:gd name="T57" fmla="*/ 119 h 153"/>
                        <a:gd name="T58" fmla="*/ 19 w 153"/>
                        <a:gd name="T59" fmla="*/ 127 h 153"/>
                        <a:gd name="T60" fmla="*/ 26 w 153"/>
                        <a:gd name="T61" fmla="*/ 134 h 153"/>
                        <a:gd name="T62" fmla="*/ 34 w 153"/>
                        <a:gd name="T63" fmla="*/ 140 h 153"/>
                        <a:gd name="T64" fmla="*/ 43 w 153"/>
                        <a:gd name="T65" fmla="*/ 145 h 153"/>
                        <a:gd name="T66" fmla="*/ 52 w 153"/>
                        <a:gd name="T67" fmla="*/ 148 h 153"/>
                        <a:gd name="T68" fmla="*/ 62 w 153"/>
                        <a:gd name="T69" fmla="*/ 151 h 153"/>
                        <a:gd name="T70" fmla="*/ 72 w 153"/>
                        <a:gd name="T71" fmla="*/ 152 h 153"/>
                        <a:gd name="T72" fmla="*/ 82 w 153"/>
                        <a:gd name="T73" fmla="*/ 152 h 153"/>
                        <a:gd name="T74" fmla="*/ 91 w 153"/>
                        <a:gd name="T75" fmla="*/ 151 h 153"/>
                        <a:gd name="T76" fmla="*/ 101 w 153"/>
                        <a:gd name="T77" fmla="*/ 148 h 153"/>
                        <a:gd name="T78" fmla="*/ 110 w 153"/>
                        <a:gd name="T79" fmla="*/ 145 h 153"/>
                        <a:gd name="T80" fmla="*/ 119 w 153"/>
                        <a:gd name="T81" fmla="*/ 140 h 153"/>
                        <a:gd name="T82" fmla="*/ 127 w 153"/>
                        <a:gd name="T83" fmla="*/ 134 h 153"/>
                        <a:gd name="T84" fmla="*/ 134 w 153"/>
                        <a:gd name="T85" fmla="*/ 127 h 153"/>
                        <a:gd name="T86" fmla="*/ 140 w 153"/>
                        <a:gd name="T87" fmla="*/ 119 h 153"/>
                        <a:gd name="T88" fmla="*/ 145 w 153"/>
                        <a:gd name="T89" fmla="*/ 110 h 153"/>
                        <a:gd name="T90" fmla="*/ 149 w 153"/>
                        <a:gd name="T91" fmla="*/ 101 h 153"/>
                        <a:gd name="T92" fmla="*/ 151 w 153"/>
                        <a:gd name="T93" fmla="*/ 91 h 153"/>
                        <a:gd name="T94" fmla="*/ 153 w 153"/>
                        <a:gd name="T95" fmla="*/ 81 h 15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</a:cxnLst>
                      <a:rect l="0" t="0" r="r" b="b"/>
                      <a:pathLst>
                        <a:path w="153" h="153">
                          <a:moveTo>
                            <a:pt x="153" y="76"/>
                          </a:moveTo>
                          <a:lnTo>
                            <a:pt x="153" y="71"/>
                          </a:lnTo>
                          <a:lnTo>
                            <a:pt x="152" y="66"/>
                          </a:lnTo>
                          <a:lnTo>
                            <a:pt x="151" y="61"/>
                          </a:lnTo>
                          <a:lnTo>
                            <a:pt x="150" y="57"/>
                          </a:lnTo>
                          <a:lnTo>
                            <a:pt x="149" y="52"/>
                          </a:lnTo>
                          <a:lnTo>
                            <a:pt x="147" y="47"/>
                          </a:lnTo>
                          <a:lnTo>
                            <a:pt x="145" y="43"/>
                          </a:lnTo>
                          <a:lnTo>
                            <a:pt x="143" y="38"/>
                          </a:lnTo>
                          <a:lnTo>
                            <a:pt x="140" y="34"/>
                          </a:lnTo>
                          <a:lnTo>
                            <a:pt x="137" y="30"/>
                          </a:lnTo>
                          <a:lnTo>
                            <a:pt x="134" y="26"/>
                          </a:lnTo>
                          <a:lnTo>
                            <a:pt x="130" y="22"/>
                          </a:lnTo>
                          <a:lnTo>
                            <a:pt x="127" y="19"/>
                          </a:lnTo>
                          <a:lnTo>
                            <a:pt x="123" y="16"/>
                          </a:lnTo>
                          <a:lnTo>
                            <a:pt x="119" y="13"/>
                          </a:lnTo>
                          <a:lnTo>
                            <a:pt x="115" y="10"/>
                          </a:lnTo>
                          <a:lnTo>
                            <a:pt x="110" y="8"/>
                          </a:lnTo>
                          <a:lnTo>
                            <a:pt x="106" y="6"/>
                          </a:lnTo>
                          <a:lnTo>
                            <a:pt x="101" y="4"/>
                          </a:lnTo>
                          <a:lnTo>
                            <a:pt x="96" y="3"/>
                          </a:lnTo>
                          <a:lnTo>
                            <a:pt x="91" y="2"/>
                          </a:lnTo>
                          <a:lnTo>
                            <a:pt x="87" y="1"/>
                          </a:lnTo>
                          <a:lnTo>
                            <a:pt x="82" y="0"/>
                          </a:lnTo>
                          <a:lnTo>
                            <a:pt x="77" y="0"/>
                          </a:lnTo>
                          <a:lnTo>
                            <a:pt x="72" y="0"/>
                          </a:lnTo>
                          <a:lnTo>
                            <a:pt x="67" y="1"/>
                          </a:lnTo>
                          <a:lnTo>
                            <a:pt x="62" y="2"/>
                          </a:lnTo>
                          <a:lnTo>
                            <a:pt x="57" y="3"/>
                          </a:lnTo>
                          <a:lnTo>
                            <a:pt x="52" y="4"/>
                          </a:lnTo>
                          <a:lnTo>
                            <a:pt x="47" y="6"/>
                          </a:lnTo>
                          <a:lnTo>
                            <a:pt x="43" y="8"/>
                          </a:lnTo>
                          <a:lnTo>
                            <a:pt x="38" y="10"/>
                          </a:lnTo>
                          <a:lnTo>
                            <a:pt x="34" y="13"/>
                          </a:lnTo>
                          <a:lnTo>
                            <a:pt x="30" y="16"/>
                          </a:lnTo>
                          <a:lnTo>
                            <a:pt x="26" y="19"/>
                          </a:lnTo>
                          <a:lnTo>
                            <a:pt x="23" y="22"/>
                          </a:lnTo>
                          <a:lnTo>
                            <a:pt x="19" y="26"/>
                          </a:lnTo>
                          <a:lnTo>
                            <a:pt x="16" y="30"/>
                          </a:lnTo>
                          <a:lnTo>
                            <a:pt x="13" y="34"/>
                          </a:lnTo>
                          <a:lnTo>
                            <a:pt x="11" y="38"/>
                          </a:lnTo>
                          <a:lnTo>
                            <a:pt x="8" y="43"/>
                          </a:lnTo>
                          <a:lnTo>
                            <a:pt x="6" y="47"/>
                          </a:lnTo>
                          <a:lnTo>
                            <a:pt x="4" y="52"/>
                          </a:lnTo>
                          <a:lnTo>
                            <a:pt x="3" y="57"/>
                          </a:lnTo>
                          <a:lnTo>
                            <a:pt x="2" y="61"/>
                          </a:lnTo>
                          <a:lnTo>
                            <a:pt x="1" y="66"/>
                          </a:lnTo>
                          <a:lnTo>
                            <a:pt x="1" y="71"/>
                          </a:lnTo>
                          <a:lnTo>
                            <a:pt x="0" y="76"/>
                          </a:lnTo>
                          <a:lnTo>
                            <a:pt x="1" y="81"/>
                          </a:lnTo>
                          <a:lnTo>
                            <a:pt x="1" y="86"/>
                          </a:lnTo>
                          <a:lnTo>
                            <a:pt x="2" y="91"/>
                          </a:lnTo>
                          <a:lnTo>
                            <a:pt x="3" y="96"/>
                          </a:lnTo>
                          <a:lnTo>
                            <a:pt x="4" y="101"/>
                          </a:lnTo>
                          <a:lnTo>
                            <a:pt x="6" y="105"/>
                          </a:lnTo>
                          <a:lnTo>
                            <a:pt x="8" y="110"/>
                          </a:lnTo>
                          <a:lnTo>
                            <a:pt x="11" y="114"/>
                          </a:lnTo>
                          <a:lnTo>
                            <a:pt x="13" y="119"/>
                          </a:lnTo>
                          <a:lnTo>
                            <a:pt x="16" y="123"/>
                          </a:lnTo>
                          <a:lnTo>
                            <a:pt x="19" y="127"/>
                          </a:lnTo>
                          <a:lnTo>
                            <a:pt x="23" y="130"/>
                          </a:lnTo>
                          <a:lnTo>
                            <a:pt x="26" y="134"/>
                          </a:lnTo>
                          <a:lnTo>
                            <a:pt x="30" y="137"/>
                          </a:lnTo>
                          <a:lnTo>
                            <a:pt x="34" y="140"/>
                          </a:lnTo>
                          <a:lnTo>
                            <a:pt x="38" y="142"/>
                          </a:lnTo>
                          <a:lnTo>
                            <a:pt x="43" y="145"/>
                          </a:lnTo>
                          <a:lnTo>
                            <a:pt x="47" y="147"/>
                          </a:lnTo>
                          <a:lnTo>
                            <a:pt x="52" y="148"/>
                          </a:lnTo>
                          <a:lnTo>
                            <a:pt x="57" y="150"/>
                          </a:lnTo>
                          <a:lnTo>
                            <a:pt x="62" y="151"/>
                          </a:lnTo>
                          <a:lnTo>
                            <a:pt x="67" y="152"/>
                          </a:lnTo>
                          <a:lnTo>
                            <a:pt x="72" y="152"/>
                          </a:lnTo>
                          <a:lnTo>
                            <a:pt x="77" y="153"/>
                          </a:lnTo>
                          <a:lnTo>
                            <a:pt x="82" y="152"/>
                          </a:lnTo>
                          <a:lnTo>
                            <a:pt x="87" y="152"/>
                          </a:lnTo>
                          <a:lnTo>
                            <a:pt x="91" y="151"/>
                          </a:lnTo>
                          <a:lnTo>
                            <a:pt x="96" y="150"/>
                          </a:lnTo>
                          <a:lnTo>
                            <a:pt x="101" y="148"/>
                          </a:lnTo>
                          <a:lnTo>
                            <a:pt x="106" y="147"/>
                          </a:lnTo>
                          <a:lnTo>
                            <a:pt x="110" y="145"/>
                          </a:lnTo>
                          <a:lnTo>
                            <a:pt x="115" y="142"/>
                          </a:lnTo>
                          <a:lnTo>
                            <a:pt x="119" y="140"/>
                          </a:lnTo>
                          <a:lnTo>
                            <a:pt x="123" y="137"/>
                          </a:lnTo>
                          <a:lnTo>
                            <a:pt x="127" y="134"/>
                          </a:lnTo>
                          <a:lnTo>
                            <a:pt x="130" y="130"/>
                          </a:lnTo>
                          <a:lnTo>
                            <a:pt x="134" y="127"/>
                          </a:lnTo>
                          <a:lnTo>
                            <a:pt x="137" y="123"/>
                          </a:lnTo>
                          <a:lnTo>
                            <a:pt x="140" y="119"/>
                          </a:lnTo>
                          <a:lnTo>
                            <a:pt x="143" y="114"/>
                          </a:lnTo>
                          <a:lnTo>
                            <a:pt x="145" y="110"/>
                          </a:lnTo>
                          <a:lnTo>
                            <a:pt x="147" y="105"/>
                          </a:lnTo>
                          <a:lnTo>
                            <a:pt x="149" y="101"/>
                          </a:lnTo>
                          <a:lnTo>
                            <a:pt x="150" y="96"/>
                          </a:lnTo>
                          <a:lnTo>
                            <a:pt x="151" y="91"/>
                          </a:lnTo>
                          <a:lnTo>
                            <a:pt x="152" y="86"/>
                          </a:lnTo>
                          <a:lnTo>
                            <a:pt x="153" y="81"/>
                          </a:lnTo>
                          <a:lnTo>
                            <a:pt x="153" y="76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66" name="Line 96">
                      <a:extLst>
                        <a:ext uri="{FF2B5EF4-FFF2-40B4-BE49-F238E27FC236}">
                          <a16:creationId xmlns:a16="http://schemas.microsoft.com/office/drawing/2014/main" id="{62253287-BC8E-4700-B160-955AEE3C62C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790418" y="4032802"/>
                      <a:ext cx="57676" cy="16479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grpSp>
                  <p:nvGrpSpPr>
                    <p:cNvPr id="10" name="Group 66">
                      <a:extLst>
                        <a:ext uri="{FF2B5EF4-FFF2-40B4-BE49-F238E27FC236}">
                          <a16:creationId xmlns:a16="http://schemas.microsoft.com/office/drawing/2014/main" id="{C84780B5-6A53-462D-B45E-932ED95B68C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790418" y="3993666"/>
                      <a:ext cx="57676" cy="55615"/>
                      <a:chOff x="2790418" y="3993666"/>
                      <a:chExt cx="57676" cy="55615"/>
                    </a:xfrm>
                  </p:grpSpPr>
                  <p:sp>
                    <p:nvSpPr>
                      <p:cNvPr id="84" name="Line 95">
                        <a:extLst>
                          <a:ext uri="{FF2B5EF4-FFF2-40B4-BE49-F238E27FC236}">
                            <a16:creationId xmlns:a16="http://schemas.microsoft.com/office/drawing/2014/main" id="{A12A964E-54DB-48D4-859A-E14305084EC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90418" y="3993666"/>
                        <a:ext cx="22659" cy="55615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400">
                          <a:latin typeface="+mj-lt"/>
                        </a:endParaRPr>
                      </a:p>
                    </p:txBody>
                  </p:sp>
                  <p:sp>
                    <p:nvSpPr>
                      <p:cNvPr id="85" name="Line 97">
                        <a:extLst>
                          <a:ext uri="{FF2B5EF4-FFF2-40B4-BE49-F238E27FC236}">
                            <a16:creationId xmlns:a16="http://schemas.microsoft.com/office/drawing/2014/main" id="{BD3323C8-E54F-45F3-8475-D7A2B014670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790418" y="4032802"/>
                        <a:ext cx="57676" cy="16479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400">
                          <a:latin typeface="+mj-lt"/>
                        </a:endParaRPr>
                      </a:p>
                    </p:txBody>
                  </p:sp>
                </p:grpSp>
                <p:sp>
                  <p:nvSpPr>
                    <p:cNvPr id="68" name="Line 80">
                      <a:extLst>
                        <a:ext uri="{FF2B5EF4-FFF2-40B4-BE49-F238E27FC236}">
                          <a16:creationId xmlns:a16="http://schemas.microsoft.com/office/drawing/2014/main" id="{91769A1E-FB04-47BC-8771-D1C4A63292C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1204935" y="3680122"/>
                      <a:ext cx="494985" cy="61145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grpSp>
                  <p:nvGrpSpPr>
                    <p:cNvPr id="11" name="Group 68">
                      <a:extLst>
                        <a:ext uri="{FF2B5EF4-FFF2-40B4-BE49-F238E27FC236}">
                          <a16:creationId xmlns:a16="http://schemas.microsoft.com/office/drawing/2014/main" id="{FAE061B2-24D4-4686-886B-614E1B410C37}"/>
                        </a:ext>
                      </a:extLst>
                    </p:cNvPr>
                    <p:cNvGrpSpPr/>
                    <p:nvPr/>
                  </p:nvGrpSpPr>
                  <p:grpSpPr>
                    <a:xfrm rot="2140740">
                      <a:off x="1183818" y="3677417"/>
                      <a:ext cx="59736" cy="51495"/>
                      <a:chOff x="1017153" y="4098582"/>
                      <a:chExt cx="59736" cy="51495"/>
                    </a:xfrm>
                  </p:grpSpPr>
                  <p:sp>
                    <p:nvSpPr>
                      <p:cNvPr id="81" name="Line 98">
                        <a:extLst>
                          <a:ext uri="{FF2B5EF4-FFF2-40B4-BE49-F238E27FC236}">
                            <a16:creationId xmlns:a16="http://schemas.microsoft.com/office/drawing/2014/main" id="{A21F84AD-4353-4EF6-9FED-6D4388E77D9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017153" y="4098582"/>
                        <a:ext cx="59736" cy="10299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400">
                          <a:latin typeface="+mj-lt"/>
                        </a:endParaRPr>
                      </a:p>
                    </p:txBody>
                  </p:sp>
                  <p:sp>
                    <p:nvSpPr>
                      <p:cNvPr id="82" name="Line 99">
                        <a:extLst>
                          <a:ext uri="{FF2B5EF4-FFF2-40B4-BE49-F238E27FC236}">
                            <a16:creationId xmlns:a16="http://schemas.microsoft.com/office/drawing/2014/main" id="{ACE8B63C-0FC5-4F52-9ABE-420732FD653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1017153" y="4108880"/>
                        <a:ext cx="43257" cy="41197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400">
                          <a:latin typeface="+mj-lt"/>
                        </a:endParaRPr>
                      </a:p>
                    </p:txBody>
                  </p:sp>
                  <p:sp>
                    <p:nvSpPr>
                      <p:cNvPr id="83" name="Line 100">
                        <a:extLst>
                          <a:ext uri="{FF2B5EF4-FFF2-40B4-BE49-F238E27FC236}">
                            <a16:creationId xmlns:a16="http://schemas.microsoft.com/office/drawing/2014/main" id="{E15ACF97-FAF5-450C-B056-52F752BDD5D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17153" y="4108880"/>
                        <a:ext cx="43257" cy="41197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400">
                          <a:latin typeface="+mj-lt"/>
                        </a:endParaRPr>
                      </a:p>
                    </p:txBody>
                  </p:sp>
                </p:grpSp>
                <p:grpSp>
                  <p:nvGrpSpPr>
                    <p:cNvPr id="12" name="Group 64">
                      <a:extLst>
                        <a:ext uri="{FF2B5EF4-FFF2-40B4-BE49-F238E27FC236}">
                          <a16:creationId xmlns:a16="http://schemas.microsoft.com/office/drawing/2014/main" id="{53ECED89-8D75-43D1-B50A-F665BCCF1E5E}"/>
                        </a:ext>
                      </a:extLst>
                    </p:cNvPr>
                    <p:cNvGrpSpPr/>
                    <p:nvPr/>
                  </p:nvGrpSpPr>
                  <p:grpSpPr>
                    <a:xfrm rot="11963780">
                      <a:off x="1764024" y="4257670"/>
                      <a:ext cx="57676" cy="53556"/>
                      <a:chOff x="1976438" y="5637389"/>
                      <a:chExt cx="44450" cy="41275"/>
                    </a:xfrm>
                  </p:grpSpPr>
                  <p:sp>
                    <p:nvSpPr>
                      <p:cNvPr id="78" name="Line 101">
                        <a:extLst>
                          <a:ext uri="{FF2B5EF4-FFF2-40B4-BE49-F238E27FC236}">
                            <a16:creationId xmlns:a16="http://schemas.microsoft.com/office/drawing/2014/main" id="{BE5EC0C2-4F40-4F9B-A7A3-3E7747D7182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98663" y="5637389"/>
                        <a:ext cx="22225" cy="41275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400">
                          <a:latin typeface="+mj-lt"/>
                        </a:endParaRPr>
                      </a:p>
                    </p:txBody>
                  </p:sp>
                  <p:sp>
                    <p:nvSpPr>
                      <p:cNvPr id="79" name="Line 102">
                        <a:extLst>
                          <a:ext uri="{FF2B5EF4-FFF2-40B4-BE49-F238E27FC236}">
                            <a16:creationId xmlns:a16="http://schemas.microsoft.com/office/drawing/2014/main" id="{4742E739-0564-4B4C-8C39-7D23B6A75F5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76438" y="5637389"/>
                        <a:ext cx="44450" cy="635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400">
                          <a:latin typeface="+mj-lt"/>
                        </a:endParaRPr>
                      </a:p>
                    </p:txBody>
                  </p:sp>
                  <p:sp>
                    <p:nvSpPr>
                      <p:cNvPr id="80" name="Line 103">
                        <a:extLst>
                          <a:ext uri="{FF2B5EF4-FFF2-40B4-BE49-F238E27FC236}">
                            <a16:creationId xmlns:a16="http://schemas.microsoft.com/office/drawing/2014/main" id="{2F740CF2-9FA7-4A2F-8C6C-96FBF8878A2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976438" y="5637389"/>
                        <a:ext cx="44450" cy="635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400">
                          <a:latin typeface="+mj-lt"/>
                        </a:endParaRPr>
                      </a:p>
                    </p:txBody>
                  </p:sp>
                </p:grpSp>
                <p:sp>
                  <p:nvSpPr>
                    <p:cNvPr id="71" name="Rectangle 132">
                      <a:extLst>
                        <a:ext uri="{FF2B5EF4-FFF2-40B4-BE49-F238E27FC236}">
                          <a16:creationId xmlns:a16="http://schemas.microsoft.com/office/drawing/2014/main" id="{331D5DEB-26A3-4AA2-AF05-AD846F25B70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13226" y="3221226"/>
                      <a:ext cx="251391" cy="15498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BMA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p:txBody>
                </p:sp>
                <p:sp>
                  <p:nvSpPr>
                    <p:cNvPr id="72" name="Rectangle 133">
                      <a:extLst>
                        <a:ext uri="{FF2B5EF4-FFF2-40B4-BE49-F238E27FC236}">
                          <a16:creationId xmlns:a16="http://schemas.microsoft.com/office/drawing/2014/main" id="{5962CE15-3360-46F6-A2B0-F5990371C9A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13226" y="3320098"/>
                      <a:ext cx="387465" cy="15498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806.52'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p:txBody>
                </p:sp>
                <p:sp>
                  <p:nvSpPr>
                    <p:cNvPr id="73" name="Rectangle 138">
                      <a:extLst>
                        <a:ext uri="{FF2B5EF4-FFF2-40B4-BE49-F238E27FC236}">
                          <a16:creationId xmlns:a16="http://schemas.microsoft.com/office/drawing/2014/main" id="{48666DE1-E602-4141-AB64-CB1B2C4D197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7261" y="3568151"/>
                      <a:ext cx="257157" cy="15498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BMD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p:txBody>
                </p:sp>
                <p:sp>
                  <p:nvSpPr>
                    <p:cNvPr id="74" name="Rectangle 139">
                      <a:extLst>
                        <a:ext uri="{FF2B5EF4-FFF2-40B4-BE49-F238E27FC236}">
                          <a16:creationId xmlns:a16="http://schemas.microsoft.com/office/drawing/2014/main" id="{1A32DD75-5A4E-433E-BCC6-2BAFCF8D42C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7261" y="3669084"/>
                      <a:ext cx="387465" cy="15498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824.04'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p:txBody>
                </p:sp>
                <p:sp>
                  <p:nvSpPr>
                    <p:cNvPr id="75" name="Rectangle 141">
                      <a:extLst>
                        <a:ext uri="{FF2B5EF4-FFF2-40B4-BE49-F238E27FC236}">
                          <a16:creationId xmlns:a16="http://schemas.microsoft.com/office/drawing/2014/main" id="{8FF40443-DE09-4352-B2C2-E3F8720050F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43042" y="4135794"/>
                      <a:ext cx="86488" cy="15498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Q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p:txBody>
                </p:sp>
                <p:sp>
                  <p:nvSpPr>
                    <p:cNvPr id="76" name="Freeform 90">
                      <a:extLst>
                        <a:ext uri="{FF2B5EF4-FFF2-40B4-BE49-F238E27FC236}">
                          <a16:creationId xmlns:a16="http://schemas.microsoft.com/office/drawing/2014/main" id="{7BC0556A-4243-468D-891A-A002B543719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06272" y="4284629"/>
                      <a:ext cx="41197" cy="41197"/>
                    </a:xfrm>
                    <a:custGeom>
                      <a:avLst/>
                      <a:gdLst>
                        <a:gd name="T0" fmla="*/ 20 w 20"/>
                        <a:gd name="T1" fmla="*/ 10 h 20"/>
                        <a:gd name="T2" fmla="*/ 20 w 20"/>
                        <a:gd name="T3" fmla="*/ 9 h 20"/>
                        <a:gd name="T4" fmla="*/ 19 w 20"/>
                        <a:gd name="T5" fmla="*/ 8 h 20"/>
                        <a:gd name="T6" fmla="*/ 19 w 20"/>
                        <a:gd name="T7" fmla="*/ 6 h 20"/>
                        <a:gd name="T8" fmla="*/ 19 w 20"/>
                        <a:gd name="T9" fmla="*/ 5 h 20"/>
                        <a:gd name="T10" fmla="*/ 18 w 20"/>
                        <a:gd name="T11" fmla="*/ 4 h 20"/>
                        <a:gd name="T12" fmla="*/ 17 w 20"/>
                        <a:gd name="T13" fmla="*/ 3 h 20"/>
                        <a:gd name="T14" fmla="*/ 16 w 20"/>
                        <a:gd name="T15" fmla="*/ 2 h 20"/>
                        <a:gd name="T16" fmla="*/ 15 w 20"/>
                        <a:gd name="T17" fmla="*/ 2 h 20"/>
                        <a:gd name="T18" fmla="*/ 14 w 20"/>
                        <a:gd name="T19" fmla="*/ 1 h 20"/>
                        <a:gd name="T20" fmla="*/ 13 w 20"/>
                        <a:gd name="T21" fmla="*/ 1 h 20"/>
                        <a:gd name="T22" fmla="*/ 11 w 20"/>
                        <a:gd name="T23" fmla="*/ 0 h 20"/>
                        <a:gd name="T24" fmla="*/ 10 w 20"/>
                        <a:gd name="T25" fmla="*/ 0 h 20"/>
                        <a:gd name="T26" fmla="*/ 9 w 20"/>
                        <a:gd name="T27" fmla="*/ 0 h 20"/>
                        <a:gd name="T28" fmla="*/ 8 w 20"/>
                        <a:gd name="T29" fmla="*/ 1 h 20"/>
                        <a:gd name="T30" fmla="*/ 6 w 20"/>
                        <a:gd name="T31" fmla="*/ 1 h 20"/>
                        <a:gd name="T32" fmla="*/ 5 w 20"/>
                        <a:gd name="T33" fmla="*/ 2 h 20"/>
                        <a:gd name="T34" fmla="*/ 4 w 20"/>
                        <a:gd name="T35" fmla="*/ 2 h 20"/>
                        <a:gd name="T36" fmla="*/ 3 w 20"/>
                        <a:gd name="T37" fmla="*/ 3 h 20"/>
                        <a:gd name="T38" fmla="*/ 2 w 20"/>
                        <a:gd name="T39" fmla="*/ 4 h 20"/>
                        <a:gd name="T40" fmla="*/ 2 w 20"/>
                        <a:gd name="T41" fmla="*/ 5 h 20"/>
                        <a:gd name="T42" fmla="*/ 1 w 20"/>
                        <a:gd name="T43" fmla="*/ 6 h 20"/>
                        <a:gd name="T44" fmla="*/ 1 w 20"/>
                        <a:gd name="T45" fmla="*/ 8 h 20"/>
                        <a:gd name="T46" fmla="*/ 0 w 20"/>
                        <a:gd name="T47" fmla="*/ 9 h 20"/>
                        <a:gd name="T48" fmla="*/ 0 w 20"/>
                        <a:gd name="T49" fmla="*/ 10 h 20"/>
                        <a:gd name="T50" fmla="*/ 0 w 20"/>
                        <a:gd name="T51" fmla="*/ 11 h 20"/>
                        <a:gd name="T52" fmla="*/ 1 w 20"/>
                        <a:gd name="T53" fmla="*/ 13 h 20"/>
                        <a:gd name="T54" fmla="*/ 1 w 20"/>
                        <a:gd name="T55" fmla="*/ 14 h 20"/>
                        <a:gd name="T56" fmla="*/ 2 w 20"/>
                        <a:gd name="T57" fmla="*/ 15 h 20"/>
                        <a:gd name="T58" fmla="*/ 2 w 20"/>
                        <a:gd name="T59" fmla="*/ 16 h 20"/>
                        <a:gd name="T60" fmla="*/ 3 w 20"/>
                        <a:gd name="T61" fmla="*/ 17 h 20"/>
                        <a:gd name="T62" fmla="*/ 4 w 20"/>
                        <a:gd name="T63" fmla="*/ 18 h 20"/>
                        <a:gd name="T64" fmla="*/ 5 w 20"/>
                        <a:gd name="T65" fmla="*/ 19 h 20"/>
                        <a:gd name="T66" fmla="*/ 6 w 20"/>
                        <a:gd name="T67" fmla="*/ 19 h 20"/>
                        <a:gd name="T68" fmla="*/ 8 w 20"/>
                        <a:gd name="T69" fmla="*/ 20 h 20"/>
                        <a:gd name="T70" fmla="*/ 9 w 20"/>
                        <a:gd name="T71" fmla="*/ 20 h 20"/>
                        <a:gd name="T72" fmla="*/ 10 w 20"/>
                        <a:gd name="T73" fmla="*/ 20 h 20"/>
                        <a:gd name="T74" fmla="*/ 11 w 20"/>
                        <a:gd name="T75" fmla="*/ 20 h 20"/>
                        <a:gd name="T76" fmla="*/ 13 w 20"/>
                        <a:gd name="T77" fmla="*/ 20 h 20"/>
                        <a:gd name="T78" fmla="*/ 14 w 20"/>
                        <a:gd name="T79" fmla="*/ 19 h 20"/>
                        <a:gd name="T80" fmla="*/ 15 w 20"/>
                        <a:gd name="T81" fmla="*/ 19 h 20"/>
                        <a:gd name="T82" fmla="*/ 16 w 20"/>
                        <a:gd name="T83" fmla="*/ 18 h 20"/>
                        <a:gd name="T84" fmla="*/ 17 w 20"/>
                        <a:gd name="T85" fmla="*/ 17 h 20"/>
                        <a:gd name="T86" fmla="*/ 18 w 20"/>
                        <a:gd name="T87" fmla="*/ 16 h 20"/>
                        <a:gd name="T88" fmla="*/ 19 w 20"/>
                        <a:gd name="T89" fmla="*/ 15 h 20"/>
                        <a:gd name="T90" fmla="*/ 19 w 20"/>
                        <a:gd name="T91" fmla="*/ 14 h 20"/>
                        <a:gd name="T92" fmla="*/ 19 w 20"/>
                        <a:gd name="T93" fmla="*/ 13 h 20"/>
                        <a:gd name="T94" fmla="*/ 20 w 20"/>
                        <a:gd name="T95" fmla="*/ 11 h 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</a:cxnLst>
                      <a:rect l="0" t="0" r="r" b="b"/>
                      <a:pathLst>
                        <a:path w="20" h="20">
                          <a:moveTo>
                            <a:pt x="20" y="11"/>
                          </a:moveTo>
                          <a:lnTo>
                            <a:pt x="20" y="10"/>
                          </a:lnTo>
                          <a:lnTo>
                            <a:pt x="20" y="9"/>
                          </a:lnTo>
                          <a:lnTo>
                            <a:pt x="20" y="9"/>
                          </a:lnTo>
                          <a:lnTo>
                            <a:pt x="20" y="8"/>
                          </a:lnTo>
                          <a:lnTo>
                            <a:pt x="19" y="8"/>
                          </a:lnTo>
                          <a:lnTo>
                            <a:pt x="19" y="7"/>
                          </a:lnTo>
                          <a:lnTo>
                            <a:pt x="19" y="6"/>
                          </a:lnTo>
                          <a:lnTo>
                            <a:pt x="19" y="6"/>
                          </a:lnTo>
                          <a:lnTo>
                            <a:pt x="19" y="5"/>
                          </a:lnTo>
                          <a:lnTo>
                            <a:pt x="18" y="5"/>
                          </a:lnTo>
                          <a:lnTo>
                            <a:pt x="18" y="4"/>
                          </a:lnTo>
                          <a:lnTo>
                            <a:pt x="17" y="4"/>
                          </a:lnTo>
                          <a:lnTo>
                            <a:pt x="17" y="3"/>
                          </a:lnTo>
                          <a:lnTo>
                            <a:pt x="17" y="3"/>
                          </a:lnTo>
                          <a:lnTo>
                            <a:pt x="16" y="2"/>
                          </a:lnTo>
                          <a:lnTo>
                            <a:pt x="16" y="2"/>
                          </a:lnTo>
                          <a:lnTo>
                            <a:pt x="15" y="2"/>
                          </a:lnTo>
                          <a:lnTo>
                            <a:pt x="14" y="1"/>
                          </a:lnTo>
                          <a:lnTo>
                            <a:pt x="14" y="1"/>
                          </a:lnTo>
                          <a:lnTo>
                            <a:pt x="13" y="1"/>
                          </a:lnTo>
                          <a:lnTo>
                            <a:pt x="13" y="1"/>
                          </a:lnTo>
                          <a:lnTo>
                            <a:pt x="12" y="1"/>
                          </a:lnTo>
                          <a:lnTo>
                            <a:pt x="11" y="0"/>
                          </a:lnTo>
                          <a:lnTo>
                            <a:pt x="11" y="0"/>
                          </a:lnTo>
                          <a:lnTo>
                            <a:pt x="10" y="0"/>
                          </a:lnTo>
                          <a:lnTo>
                            <a:pt x="10" y="0"/>
                          </a:lnTo>
                          <a:lnTo>
                            <a:pt x="9" y="0"/>
                          </a:lnTo>
                          <a:lnTo>
                            <a:pt x="8" y="1"/>
                          </a:lnTo>
                          <a:lnTo>
                            <a:pt x="8" y="1"/>
                          </a:lnTo>
                          <a:lnTo>
                            <a:pt x="7" y="1"/>
                          </a:lnTo>
                          <a:lnTo>
                            <a:pt x="6" y="1"/>
                          </a:lnTo>
                          <a:lnTo>
                            <a:pt x="6" y="1"/>
                          </a:lnTo>
                          <a:lnTo>
                            <a:pt x="5" y="2"/>
                          </a:lnTo>
                          <a:lnTo>
                            <a:pt x="5" y="2"/>
                          </a:lnTo>
                          <a:lnTo>
                            <a:pt x="4" y="2"/>
                          </a:lnTo>
                          <a:lnTo>
                            <a:pt x="4" y="3"/>
                          </a:lnTo>
                          <a:lnTo>
                            <a:pt x="3" y="3"/>
                          </a:lnTo>
                          <a:lnTo>
                            <a:pt x="3" y="4"/>
                          </a:lnTo>
                          <a:lnTo>
                            <a:pt x="2" y="4"/>
                          </a:lnTo>
                          <a:lnTo>
                            <a:pt x="2" y="5"/>
                          </a:lnTo>
                          <a:lnTo>
                            <a:pt x="2" y="5"/>
                          </a:lnTo>
                          <a:lnTo>
                            <a:pt x="1" y="6"/>
                          </a:lnTo>
                          <a:lnTo>
                            <a:pt x="1" y="6"/>
                          </a:lnTo>
                          <a:lnTo>
                            <a:pt x="1" y="7"/>
                          </a:lnTo>
                          <a:lnTo>
                            <a:pt x="1" y="8"/>
                          </a:lnTo>
                          <a:lnTo>
                            <a:pt x="1" y="8"/>
                          </a:lnTo>
                          <a:lnTo>
                            <a:pt x="0" y="9"/>
                          </a:lnTo>
                          <a:lnTo>
                            <a:pt x="0" y="9"/>
                          </a:lnTo>
                          <a:lnTo>
                            <a:pt x="0" y="10"/>
                          </a:lnTo>
                          <a:lnTo>
                            <a:pt x="0" y="11"/>
                          </a:lnTo>
                          <a:lnTo>
                            <a:pt x="0" y="11"/>
                          </a:lnTo>
                          <a:lnTo>
                            <a:pt x="1" y="12"/>
                          </a:lnTo>
                          <a:lnTo>
                            <a:pt x="1" y="13"/>
                          </a:lnTo>
                          <a:lnTo>
                            <a:pt x="1" y="13"/>
                          </a:lnTo>
                          <a:lnTo>
                            <a:pt x="1" y="14"/>
                          </a:lnTo>
                          <a:lnTo>
                            <a:pt x="1" y="14"/>
                          </a:lnTo>
                          <a:lnTo>
                            <a:pt x="2" y="15"/>
                          </a:lnTo>
                          <a:lnTo>
                            <a:pt x="2" y="16"/>
                          </a:lnTo>
                          <a:lnTo>
                            <a:pt x="2" y="16"/>
                          </a:lnTo>
                          <a:lnTo>
                            <a:pt x="3" y="17"/>
                          </a:lnTo>
                          <a:lnTo>
                            <a:pt x="3" y="17"/>
                          </a:lnTo>
                          <a:lnTo>
                            <a:pt x="4" y="17"/>
                          </a:lnTo>
                          <a:lnTo>
                            <a:pt x="4" y="18"/>
                          </a:lnTo>
                          <a:lnTo>
                            <a:pt x="5" y="18"/>
                          </a:lnTo>
                          <a:lnTo>
                            <a:pt x="5" y="19"/>
                          </a:lnTo>
                          <a:lnTo>
                            <a:pt x="6" y="19"/>
                          </a:lnTo>
                          <a:lnTo>
                            <a:pt x="6" y="19"/>
                          </a:lnTo>
                          <a:lnTo>
                            <a:pt x="7" y="19"/>
                          </a:lnTo>
                          <a:lnTo>
                            <a:pt x="8" y="20"/>
                          </a:lnTo>
                          <a:lnTo>
                            <a:pt x="8" y="20"/>
                          </a:lnTo>
                          <a:lnTo>
                            <a:pt x="9" y="20"/>
                          </a:lnTo>
                          <a:lnTo>
                            <a:pt x="10" y="20"/>
                          </a:lnTo>
                          <a:lnTo>
                            <a:pt x="10" y="20"/>
                          </a:lnTo>
                          <a:lnTo>
                            <a:pt x="11" y="20"/>
                          </a:lnTo>
                          <a:lnTo>
                            <a:pt x="11" y="20"/>
                          </a:lnTo>
                          <a:lnTo>
                            <a:pt x="12" y="20"/>
                          </a:lnTo>
                          <a:lnTo>
                            <a:pt x="13" y="20"/>
                          </a:lnTo>
                          <a:lnTo>
                            <a:pt x="13" y="19"/>
                          </a:lnTo>
                          <a:lnTo>
                            <a:pt x="14" y="19"/>
                          </a:lnTo>
                          <a:lnTo>
                            <a:pt x="14" y="19"/>
                          </a:lnTo>
                          <a:lnTo>
                            <a:pt x="15" y="19"/>
                          </a:lnTo>
                          <a:lnTo>
                            <a:pt x="16" y="18"/>
                          </a:lnTo>
                          <a:lnTo>
                            <a:pt x="16" y="18"/>
                          </a:lnTo>
                          <a:lnTo>
                            <a:pt x="17" y="17"/>
                          </a:lnTo>
                          <a:lnTo>
                            <a:pt x="17" y="17"/>
                          </a:lnTo>
                          <a:lnTo>
                            <a:pt x="17" y="17"/>
                          </a:lnTo>
                          <a:lnTo>
                            <a:pt x="18" y="16"/>
                          </a:lnTo>
                          <a:lnTo>
                            <a:pt x="18" y="16"/>
                          </a:lnTo>
                          <a:lnTo>
                            <a:pt x="19" y="15"/>
                          </a:lnTo>
                          <a:lnTo>
                            <a:pt x="19" y="14"/>
                          </a:lnTo>
                          <a:lnTo>
                            <a:pt x="19" y="14"/>
                          </a:lnTo>
                          <a:lnTo>
                            <a:pt x="19" y="13"/>
                          </a:lnTo>
                          <a:lnTo>
                            <a:pt x="19" y="13"/>
                          </a:lnTo>
                          <a:lnTo>
                            <a:pt x="20" y="12"/>
                          </a:lnTo>
                          <a:lnTo>
                            <a:pt x="20" y="1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77" name="Rectangle 126">
                      <a:extLst>
                        <a:ext uri="{FF2B5EF4-FFF2-40B4-BE49-F238E27FC236}">
                          <a16:creationId xmlns:a16="http://schemas.microsoft.com/office/drawing/2014/main" id="{5898D9F4-BFF6-453C-BA13-731FC4FBC74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5136" y="4007800"/>
                      <a:ext cx="352870" cy="15498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1400" dirty="0">
                          <a:solidFill>
                            <a:srgbClr val="0000FF"/>
                          </a:solidFill>
                          <a:latin typeface="+mj-lt"/>
                        </a:rPr>
                        <a:t> +1.75’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p:txBody>
                </p:sp>
              </p:grpSp>
            </p:grpSp>
          </p:grpSp>
        </p:grpSp>
        <p:sp>
          <p:nvSpPr>
            <p:cNvPr id="93" name="Rectangle 125">
              <a:extLst>
                <a:ext uri="{FF2B5EF4-FFF2-40B4-BE49-F238E27FC236}">
                  <a16:creationId xmlns:a16="http://schemas.microsoft.com/office/drawing/2014/main" id="{0E7339C4-221D-4A1B-8636-D0E6B061F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2946" y="2647130"/>
              <a:ext cx="6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endParaRPr>
            </a:p>
          </p:txBody>
        </p:sp>
      </p:grpSp>
      <p:graphicFrame>
        <p:nvGraphicFramePr>
          <p:cNvPr id="112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8752318"/>
              </p:ext>
            </p:extLst>
          </p:nvPr>
        </p:nvGraphicFramePr>
        <p:xfrm>
          <a:off x="533982" y="3895505"/>
          <a:ext cx="8131942" cy="530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52" name="Equation" r:id="rId4" imgW="5638680" imgH="368280" progId="Equation.DSMT4">
                  <p:embed/>
                </p:oleObj>
              </mc:Choice>
              <mc:Fallback>
                <p:oleObj name="Equation" r:id="rId4" imgW="5638680" imgH="36828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982" y="3895505"/>
                        <a:ext cx="8131942" cy="5303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706171" y="4680610"/>
            <a:ext cx="74426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As before: </a:t>
            </a:r>
          </a:p>
          <a:p>
            <a:pPr lvl="1"/>
            <a:r>
              <a:rPr lang="en-US" sz="1600" dirty="0">
                <a:latin typeface="+mj-lt"/>
              </a:rPr>
              <a:t>Partial derivatives with respect to each unknown elevation are set equal to 0.</a:t>
            </a:r>
          </a:p>
          <a:p>
            <a:pPr lvl="1"/>
            <a:r>
              <a:rPr lang="en-US" sz="1600" dirty="0">
                <a:latin typeface="+mj-lt"/>
              </a:rPr>
              <a:t>Resulting simultaneous equations are solved to determine the unknown elevations.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ED659BB-9D0E-4DC3-88FA-DB22EB39D4B2}"/>
              </a:ext>
            </a:extLst>
          </p:cNvPr>
          <p:cNvGrpSpPr/>
          <p:nvPr/>
        </p:nvGrpSpPr>
        <p:grpSpPr>
          <a:xfrm>
            <a:off x="1846298" y="2008815"/>
            <a:ext cx="2559381" cy="1377709"/>
            <a:chOff x="1753647" y="3278150"/>
            <a:chExt cx="1841169" cy="991097"/>
          </a:xfrm>
        </p:grpSpPr>
        <p:sp>
          <p:nvSpPr>
            <p:cNvPr id="69" name="Line 79">
              <a:extLst>
                <a:ext uri="{FF2B5EF4-FFF2-40B4-BE49-F238E27FC236}">
                  <a16:creationId xmlns:a16="http://schemas.microsoft.com/office/drawing/2014/main" id="{F70A2AF7-915C-440C-99AD-978E499D3A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61234" y="3278150"/>
              <a:ext cx="1833582" cy="974036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+mj-lt"/>
              </a:endParaRPr>
            </a:p>
          </p:txBody>
        </p:sp>
        <p:grpSp>
          <p:nvGrpSpPr>
            <p:cNvPr id="70" name="Group 186">
              <a:extLst>
                <a:ext uri="{FF2B5EF4-FFF2-40B4-BE49-F238E27FC236}">
                  <a16:creationId xmlns:a16="http://schemas.microsoft.com/office/drawing/2014/main" id="{86C5CA2A-4FEB-405B-80FA-2D3130DD3EB7}"/>
                </a:ext>
              </a:extLst>
            </p:cNvPr>
            <p:cNvGrpSpPr/>
            <p:nvPr/>
          </p:nvGrpSpPr>
          <p:grpSpPr>
            <a:xfrm rot="836887">
              <a:off x="1753647" y="4213632"/>
              <a:ext cx="57676" cy="55615"/>
              <a:chOff x="2790418" y="3993666"/>
              <a:chExt cx="57676" cy="55615"/>
            </a:xfrm>
          </p:grpSpPr>
          <p:sp>
            <p:nvSpPr>
              <p:cNvPr id="92" name="Line 95">
                <a:extLst>
                  <a:ext uri="{FF2B5EF4-FFF2-40B4-BE49-F238E27FC236}">
                    <a16:creationId xmlns:a16="http://schemas.microsoft.com/office/drawing/2014/main" id="{23A09209-54DD-4EA4-8A0F-C3B2CB3B02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90418" y="3993666"/>
                <a:ext cx="22659" cy="55615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latin typeface="+mj-lt"/>
                </a:endParaRPr>
              </a:p>
            </p:txBody>
          </p:sp>
          <p:sp>
            <p:nvSpPr>
              <p:cNvPr id="94" name="Line 97">
                <a:extLst>
                  <a:ext uri="{FF2B5EF4-FFF2-40B4-BE49-F238E27FC236}">
                    <a16:creationId xmlns:a16="http://schemas.microsoft.com/office/drawing/2014/main" id="{55771660-159B-4EEB-93FB-8A42652608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90418" y="4032802"/>
                <a:ext cx="57676" cy="16479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latin typeface="+mj-lt"/>
                </a:endParaRPr>
              </a:p>
            </p:txBody>
          </p:sp>
        </p:grpSp>
        <p:sp>
          <p:nvSpPr>
            <p:cNvPr id="87" name="Rectangle 125">
              <a:extLst>
                <a:ext uri="{FF2B5EF4-FFF2-40B4-BE49-F238E27FC236}">
                  <a16:creationId xmlns:a16="http://schemas.microsoft.com/office/drawing/2014/main" id="{DCF5A54B-44CF-4620-9975-172D4C1E62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8846" y="3478602"/>
              <a:ext cx="389771" cy="154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400" dirty="0">
                  <a:solidFill>
                    <a:srgbClr val="FF0000"/>
                  </a:solidFill>
                  <a:latin typeface="+mj-lt"/>
                </a:rPr>
                <a:t>+15.82’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8039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/>
              <a:t>B. Error Propagation; 1. Simple</a:t>
            </a:r>
          </a:p>
          <a:p>
            <a:pPr lvl="1"/>
            <a:r>
              <a:rPr lang="en-US"/>
              <a:t>c</a:t>
            </a:r>
            <a:r>
              <a:rPr lang="en-US" dirty="0"/>
              <a:t>. Error of </a:t>
            </a:r>
            <a:r>
              <a:rPr lang="en-US"/>
              <a:t>a Product</a:t>
            </a:r>
          </a:p>
          <a:p>
            <a:pPr lvl="2"/>
            <a:r>
              <a:rPr lang="en-US" sz="1800">
                <a:effectLst/>
                <a:latin typeface="Calibri" panose="020F0502020204030204" pitchFamily="34" charset="0"/>
              </a:rPr>
              <a:t>Two </a:t>
            </a:r>
            <a:r>
              <a:rPr lang="en-US" sz="1800">
                <a:effectLst/>
                <a:latin typeface="Arial" panose="020B0604020202020204" pitchFamily="34" charset="0"/>
              </a:rPr>
              <a:t>values with errors are multiplied or divided.</a:t>
            </a:r>
            <a:endParaRPr lang="en-US" sz="1800">
              <a:effectLst/>
              <a:latin typeface="Calibri" panose="020F0502020204030204" pitchFamily="34" charset="0"/>
            </a:endParaRPr>
          </a:p>
          <a:p>
            <a:pPr lvl="3"/>
            <a:r>
              <a:rPr lang="en-US"/>
              <a:t>A±E</a:t>
            </a:r>
            <a:r>
              <a:rPr lang="en-US" baseline="-25000"/>
              <a:t>A</a:t>
            </a:r>
            <a:r>
              <a:rPr lang="en-US"/>
              <a:t>, B±E</a:t>
            </a:r>
            <a:r>
              <a:rPr lang="en-US" baseline="-25000"/>
              <a:t>B</a:t>
            </a:r>
            <a:r>
              <a:rPr lang="en-US"/>
              <a:t> </a:t>
            </a:r>
            <a:r>
              <a:rPr lang="en-US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 </a:t>
            </a:r>
            <a:r>
              <a:rPr lang="en-US"/>
              <a:t>A x B ±?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sz="1800"/>
          </a:p>
          <a:p>
            <a:pPr lvl="2"/>
            <a:endParaRPr lang="en-US" sz="1800"/>
          </a:p>
          <a:p>
            <a:pPr lvl="3"/>
            <a:r>
              <a:rPr lang="en-US" sz="1600"/>
              <a:t>Example: </a:t>
            </a:r>
            <a:r>
              <a:rPr lang="en-US" sz="1600" dirty="0"/>
              <a:t>What is error in a </a:t>
            </a:r>
            <a:r>
              <a:rPr lang="en-US" sz="1600"/>
              <a:t>rectangular parking lot’s </a:t>
            </a:r>
            <a:r>
              <a:rPr lang="en-US" sz="1600" dirty="0"/>
              <a:t>area based on the measurements of its sides?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902979195"/>
              </p:ext>
            </p:extLst>
          </p:nvPr>
        </p:nvGraphicFramePr>
        <p:xfrm>
          <a:off x="1328788" y="2341765"/>
          <a:ext cx="2670030" cy="478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Equation" r:id="rId10" imgW="44196000" imgH="7924800" progId="Equation.DSMT4">
                  <p:embed/>
                </p:oleObj>
              </mc:Choice>
              <mc:Fallback>
                <p:oleObj name="Equation" r:id="rId10" imgW="44196000" imgH="79248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8788" y="2341765"/>
                        <a:ext cx="2670030" cy="4786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FCACC4E0-1CD2-471A-A983-D979B3E24174}"/>
              </a:ext>
            </a:extLst>
          </p:cNvPr>
          <p:cNvGrpSpPr/>
          <p:nvPr/>
        </p:nvGrpSpPr>
        <p:grpSpPr>
          <a:xfrm>
            <a:off x="592282" y="3933627"/>
            <a:ext cx="2969722" cy="1276350"/>
            <a:chOff x="592282" y="3691890"/>
            <a:chExt cx="2969722" cy="1276350"/>
          </a:xfrm>
        </p:grpSpPr>
        <p:sp>
          <p:nvSpPr>
            <p:cNvPr id="18" name="Rectangle 17"/>
            <p:cNvSpPr/>
            <p:nvPr>
              <p:custDataLst>
                <p:tags r:id="rId5"/>
              </p:custDataLst>
            </p:nvPr>
          </p:nvSpPr>
          <p:spPr>
            <a:xfrm>
              <a:off x="1859973" y="4073236"/>
              <a:ext cx="1693718" cy="893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1857895" y="3989416"/>
              <a:ext cx="1704109" cy="0"/>
            </a:xfrm>
            <a:prstGeom prst="straightConnector1">
              <a:avLst/>
            </a:prstGeom>
            <a:ln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749137" y="4069080"/>
              <a:ext cx="0" cy="899160"/>
            </a:xfrm>
            <a:prstGeom prst="line">
              <a:avLst/>
            </a:prstGeom>
            <a:ln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>
              <p:custDataLst>
                <p:tags r:id="rId6"/>
              </p:custDataLst>
            </p:nvPr>
          </p:nvSpPr>
          <p:spPr>
            <a:xfrm>
              <a:off x="2160270" y="3691890"/>
              <a:ext cx="1200137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+mn-lt"/>
                </a:rPr>
                <a:t>186.1’±0.83’</a:t>
              </a:r>
            </a:p>
          </p:txBody>
        </p:sp>
        <p:sp>
          <p:nvSpPr>
            <p:cNvPr id="38" name="TextBox 37"/>
            <p:cNvSpPr txBox="1"/>
            <p:nvPr>
              <p:custDataLst>
                <p:tags r:id="rId7"/>
              </p:custDataLst>
            </p:nvPr>
          </p:nvSpPr>
          <p:spPr>
            <a:xfrm>
              <a:off x="592282" y="4324350"/>
              <a:ext cx="1170513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+mn-lt"/>
                </a:rPr>
                <a:t>97.6’±0.57’</a:t>
              </a:r>
            </a:p>
          </p:txBody>
        </p:sp>
      </p:grpSp>
      <p:graphicFrame>
        <p:nvGraphicFramePr>
          <p:cNvPr id="10" name="Object 11">
            <a:extLst>
              <a:ext uri="{FF2B5EF4-FFF2-40B4-BE49-F238E27FC236}">
                <a16:creationId xmlns:a16="http://schemas.microsoft.com/office/drawing/2014/main" id="{A43933DA-2EC2-4E1A-8577-B3F6877D0FC6}"/>
              </a:ext>
            </a:extLst>
          </p:cNvPr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220938113"/>
              </p:ext>
            </p:extLst>
          </p:nvPr>
        </p:nvGraphicFramePr>
        <p:xfrm>
          <a:off x="4375703" y="3965452"/>
          <a:ext cx="3301062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Equation" r:id="rId12" imgW="60350400" imgH="29260800" progId="Equation.DSMT4">
                  <p:embed/>
                </p:oleObj>
              </mc:Choice>
              <mc:Fallback>
                <p:oleObj name="Equation" r:id="rId12" imgW="60350400" imgH="292608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5703" y="3965452"/>
                        <a:ext cx="3301062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61985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F18324-5F83-4238-BEF6-7CD0351A9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F. Linear/Non-Linear; 2. Horizontal</a:t>
            </a:r>
          </a:p>
          <a:p>
            <a:pPr lvl="1"/>
            <a:r>
              <a:rPr lang="en-US" dirty="0"/>
              <a:t>Unknowns are coordinates</a:t>
            </a:r>
          </a:p>
          <a:p>
            <a:pPr lvl="1"/>
            <a:r>
              <a:rPr lang="en-US" dirty="0"/>
              <a:t>Measurements are angles and distances.</a:t>
            </a:r>
          </a:p>
          <a:p>
            <a:pPr lvl="1"/>
            <a:r>
              <a:rPr lang="en-US" dirty="0"/>
              <a:t>Position determination requires trig which is non-linear.</a:t>
            </a:r>
          </a:p>
          <a:p>
            <a:pPr lvl="1"/>
            <a:r>
              <a:rPr lang="en-US" dirty="0"/>
              <a:t>LSA solution uses coordinate variation</a:t>
            </a:r>
          </a:p>
          <a:p>
            <a:pPr lvl="2"/>
            <a:r>
              <a:rPr lang="en-US" sz="1800" dirty="0"/>
              <a:t>Start with approximate coordinates</a:t>
            </a:r>
          </a:p>
          <a:p>
            <a:pPr lvl="2"/>
            <a:r>
              <a:rPr lang="en-US" sz="1800" dirty="0"/>
              <a:t>Compute and apply corrections</a:t>
            </a:r>
          </a:p>
          <a:p>
            <a:pPr lvl="2"/>
            <a:r>
              <a:rPr lang="en-US" sz="1800" dirty="0"/>
              <a:t>Repeat until corrections are below a threshold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8AEF8B6-B19A-4B39-899D-028100D0DF26}"/>
              </a:ext>
            </a:extLst>
          </p:cNvPr>
          <p:cNvGrpSpPr/>
          <p:nvPr/>
        </p:nvGrpSpPr>
        <p:grpSpPr>
          <a:xfrm>
            <a:off x="2365784" y="4007066"/>
            <a:ext cx="2419593" cy="2743200"/>
            <a:chOff x="3467772" y="1865956"/>
            <a:chExt cx="2419593" cy="2743200"/>
          </a:xfrm>
        </p:grpSpPr>
        <p:sp>
          <p:nvSpPr>
            <p:cNvPr id="4" name="Arc 3">
              <a:extLst>
                <a:ext uri="{FF2B5EF4-FFF2-40B4-BE49-F238E27FC236}">
                  <a16:creationId xmlns:a16="http://schemas.microsoft.com/office/drawing/2014/main" id="{C67DA13E-EFF0-41E0-9C11-3E49DC6319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09421" y="3179057"/>
              <a:ext cx="477944" cy="477944"/>
            </a:xfrm>
            <a:prstGeom prst="arc">
              <a:avLst>
                <a:gd name="adj1" fmla="val 9004114"/>
                <a:gd name="adj2" fmla="val 14387393"/>
              </a:avLst>
            </a:prstGeom>
            <a:ln w="3175">
              <a:solidFill>
                <a:srgbClr val="C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+mj-lt"/>
              </a:endParaRPr>
            </a:p>
          </p:txBody>
        </p:sp>
        <p:sp>
          <p:nvSpPr>
            <p:cNvPr id="5" name="Rectangle 82">
              <a:extLst>
                <a:ext uri="{FF2B5EF4-FFF2-40B4-BE49-F238E27FC236}">
                  <a16:creationId xmlns:a16="http://schemas.microsoft.com/office/drawing/2014/main" id="{1A7C2915-E9E1-49CC-A101-538C03F72A2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670710" y="2567830"/>
              <a:ext cx="68824" cy="68824"/>
            </a:xfrm>
            <a:prstGeom prst="triangl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+mj-lt"/>
              </a:endParaRPr>
            </a:p>
          </p:txBody>
        </p:sp>
        <p:sp>
          <p:nvSpPr>
            <p:cNvPr id="6" name="Rectangle 138">
              <a:extLst>
                <a:ext uri="{FF2B5EF4-FFF2-40B4-BE49-F238E27FC236}">
                  <a16:creationId xmlns:a16="http://schemas.microsoft.com/office/drawing/2014/main" id="{01952FBE-7F73-4DAF-A271-38EAFFFEE1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7462" y="2531428"/>
              <a:ext cx="10099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A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17F6004-697B-4382-92C1-509F8E27EE72}"/>
                </a:ext>
              </a:extLst>
            </p:cNvPr>
            <p:cNvCxnSpPr>
              <a:stCxn id="5" idx="5"/>
            </p:cNvCxnSpPr>
            <p:nvPr/>
          </p:nvCxnSpPr>
          <p:spPr>
            <a:xfrm flipV="1">
              <a:off x="3722329" y="2093725"/>
              <a:ext cx="1128245" cy="508518"/>
            </a:xfrm>
            <a:prstGeom prst="line">
              <a:avLst/>
            </a:prstGeom>
            <a:ln>
              <a:solidFill>
                <a:srgbClr val="0000FF"/>
              </a:solidFill>
              <a:headEnd type="arrow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922FF2A-7410-4DEF-A175-BE3F549B8223}"/>
                </a:ext>
              </a:extLst>
            </p:cNvPr>
            <p:cNvCxnSpPr/>
            <p:nvPr/>
          </p:nvCxnSpPr>
          <p:spPr>
            <a:xfrm>
              <a:off x="4846840" y="2086258"/>
              <a:ext cx="802797" cy="1340484"/>
            </a:xfrm>
            <a:prstGeom prst="line">
              <a:avLst/>
            </a:prstGeom>
            <a:ln>
              <a:solidFill>
                <a:srgbClr val="0000FF"/>
              </a:solidFill>
              <a:headEnd type="arrow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4D37F50-BFBC-4E3A-8413-8F7774DE6247}"/>
                </a:ext>
              </a:extLst>
            </p:cNvPr>
            <p:cNvCxnSpPr/>
            <p:nvPr/>
          </p:nvCxnSpPr>
          <p:spPr>
            <a:xfrm flipH="1">
              <a:off x="4122456" y="3415540"/>
              <a:ext cx="1530916" cy="970825"/>
            </a:xfrm>
            <a:prstGeom prst="line">
              <a:avLst/>
            </a:prstGeom>
            <a:ln>
              <a:solidFill>
                <a:srgbClr val="0000FF"/>
              </a:solidFill>
              <a:headEnd type="arrow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587F9DC-DBEE-4BA1-B532-71B3ED5B7CDE}"/>
                </a:ext>
              </a:extLst>
            </p:cNvPr>
            <p:cNvCxnSpPr>
              <a:endCxn id="5" idx="3"/>
            </p:cNvCxnSpPr>
            <p:nvPr/>
          </p:nvCxnSpPr>
          <p:spPr>
            <a:xfrm flipH="1" flipV="1">
              <a:off x="3705123" y="2636655"/>
              <a:ext cx="428536" cy="1753444"/>
            </a:xfrm>
            <a:prstGeom prst="line">
              <a:avLst/>
            </a:prstGeom>
            <a:ln>
              <a:solidFill>
                <a:srgbClr val="0000FF"/>
              </a:solidFill>
              <a:headEnd type="arrow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38">
              <a:extLst>
                <a:ext uri="{FF2B5EF4-FFF2-40B4-BE49-F238E27FC236}">
                  <a16:creationId xmlns:a16="http://schemas.microsoft.com/office/drawing/2014/main" id="{EAC9E0CB-4F5E-40E5-B1C6-1D2BFEC4C1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8152" y="4326206"/>
              <a:ext cx="9618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B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2" name="Rectangle 138">
              <a:extLst>
                <a:ext uri="{FF2B5EF4-FFF2-40B4-BE49-F238E27FC236}">
                  <a16:creationId xmlns:a16="http://schemas.microsoft.com/office/drawing/2014/main" id="{61E07AB0-71F5-46B8-9915-05AA8806C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8567" y="1892722"/>
              <a:ext cx="10900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D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" name="Rectangle 138">
              <a:extLst>
                <a:ext uri="{FF2B5EF4-FFF2-40B4-BE49-F238E27FC236}">
                  <a16:creationId xmlns:a16="http://schemas.microsoft.com/office/drawing/2014/main" id="{9715CC6D-60E1-4BA8-8029-AF87CE0E1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8093" y="3463465"/>
              <a:ext cx="9618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C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EC4C4E55-041D-4028-AF6B-106A22606F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22803" y="1865956"/>
              <a:ext cx="477944" cy="477944"/>
            </a:xfrm>
            <a:prstGeom prst="arc">
              <a:avLst>
                <a:gd name="adj1" fmla="val 3584606"/>
                <a:gd name="adj2" fmla="val 9647242"/>
              </a:avLst>
            </a:prstGeom>
            <a:ln w="3175">
              <a:solidFill>
                <a:srgbClr val="C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+mj-lt"/>
              </a:endParaRPr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74A58006-8276-4A71-B412-28BAA818BE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89708" y="4131212"/>
              <a:ext cx="477944" cy="477944"/>
            </a:xfrm>
            <a:prstGeom prst="arc">
              <a:avLst>
                <a:gd name="adj1" fmla="val 15459042"/>
                <a:gd name="adj2" fmla="val 19593608"/>
              </a:avLst>
            </a:prstGeom>
            <a:ln w="3175">
              <a:solidFill>
                <a:srgbClr val="C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+mj-lt"/>
              </a:endParaRPr>
            </a:p>
          </p:txBody>
        </p:sp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92A3149D-5E0F-4CAC-B517-AC7B852837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67772" y="2368793"/>
              <a:ext cx="477944" cy="477944"/>
            </a:xfrm>
            <a:prstGeom prst="arc">
              <a:avLst>
                <a:gd name="adj1" fmla="val 20302150"/>
                <a:gd name="adj2" fmla="val 4810181"/>
              </a:avLst>
            </a:prstGeom>
            <a:ln w="3175">
              <a:solidFill>
                <a:srgbClr val="C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03145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F18324-5F83-4238-BEF6-7CD0351A9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F. Linear/Non-Linear; 2. Horizontal</a:t>
            </a:r>
          </a:p>
          <a:p>
            <a:pPr lvl="1"/>
            <a:r>
              <a:rPr lang="en-US" dirty="0"/>
              <a:t>Distances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A06FC11-9E3C-4196-9231-DAB978FC8453}"/>
              </a:ext>
            </a:extLst>
          </p:cNvPr>
          <p:cNvGrpSpPr>
            <a:grpSpLocks noChangeAspect="1"/>
          </p:cNvGrpSpPr>
          <p:nvPr/>
        </p:nvGrpSpPr>
        <p:grpSpPr>
          <a:xfrm>
            <a:off x="818803" y="1603434"/>
            <a:ext cx="2423270" cy="1294673"/>
            <a:chOff x="1314916" y="1574256"/>
            <a:chExt cx="1756177" cy="938268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D1A3360-945A-4E46-8B70-4ACE8276B4E1}"/>
                </a:ext>
              </a:extLst>
            </p:cNvPr>
            <p:cNvSpPr txBox="1"/>
            <p:nvPr/>
          </p:nvSpPr>
          <p:spPr>
            <a:xfrm>
              <a:off x="2839028" y="2007027"/>
              <a:ext cx="232065" cy="223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rgbClr val="C00000"/>
                  </a:solidFill>
                  <a:latin typeface="+mj-lt"/>
                </a:rPr>
                <a:t>T’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4BD0E9D2-999E-47B1-BEF2-1BEBD03C69E3}"/>
                </a:ext>
              </a:extLst>
            </p:cNvPr>
            <p:cNvGrpSpPr/>
            <p:nvPr/>
          </p:nvGrpSpPr>
          <p:grpSpPr>
            <a:xfrm>
              <a:off x="1314916" y="1574256"/>
              <a:ext cx="1659610" cy="938268"/>
              <a:chOff x="1314916" y="1574256"/>
              <a:chExt cx="1659610" cy="938268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1BD9CD88-5B2B-427C-B253-F03E9701DC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47866" y="1772477"/>
                <a:ext cx="1253116" cy="352692"/>
              </a:xfrm>
              <a:prstGeom prst="line">
                <a:avLst/>
              </a:prstGeom>
              <a:ln>
                <a:solidFill>
                  <a:srgbClr val="0033CC"/>
                </a:solidFill>
                <a:head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C4D75264-B26B-447A-8372-CDE43AA49C3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77290" y="2107025"/>
                <a:ext cx="36576" cy="36576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+mj-lt"/>
                </a:endParaRPr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C111869B-633F-4991-83EE-CA9D54915B5B}"/>
                  </a:ext>
                </a:extLst>
              </p:cNvPr>
              <p:cNvCxnSpPr>
                <a:cxnSpLocks/>
              </p:cNvCxnSpPr>
              <p:nvPr/>
            </p:nvCxnSpPr>
            <p:spPr>
              <a:xfrm rot="20400000">
                <a:off x="2727628" y="2089075"/>
                <a:ext cx="209709" cy="15079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CBCEEDFA-A272-4916-9E59-64F313BCCAB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37950" y="2185279"/>
                <a:ext cx="36576" cy="365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+mj-lt"/>
                </a:endParaRPr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FD6646A7-08A2-406A-B967-A07D373D7CFE}"/>
                  </a:ext>
                </a:extLst>
              </p:cNvPr>
              <p:cNvGrpSpPr/>
              <p:nvPr/>
            </p:nvGrpSpPr>
            <p:grpSpPr>
              <a:xfrm rot="20400000">
                <a:off x="2628080" y="2137301"/>
                <a:ext cx="316145" cy="281787"/>
                <a:chOff x="1514732" y="5924874"/>
                <a:chExt cx="316145" cy="281787"/>
              </a:xfrm>
            </p:grpSpPr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7111429A-C534-4EED-BCC3-8C84CB4125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42478" y="6028390"/>
                  <a:ext cx="209709" cy="150799"/>
                </a:xfrm>
                <a:prstGeom prst="line">
                  <a:avLst/>
                </a:prstGeom>
                <a:ln w="0">
                  <a:solidFill>
                    <a:srgbClr val="C00000"/>
                  </a:solidFill>
                  <a:prstDash val="solid"/>
                  <a:headEnd type="stealth" w="med" len="med"/>
                  <a:tailEnd type="stealth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11B50DE4-8DDB-44D7-B4A1-198171D6F655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rot="5400000">
                  <a:off x="1721576" y="6097361"/>
                  <a:ext cx="127161" cy="91440"/>
                </a:xfrm>
                <a:prstGeom prst="line">
                  <a:avLst/>
                </a:prstGeom>
                <a:ln w="0">
                  <a:solidFill>
                    <a:srgbClr val="C0000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7E5A2BB3-7B9B-4212-8ADB-09C57D1E72B9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rot="5400000">
                  <a:off x="1496871" y="5942735"/>
                  <a:ext cx="127161" cy="91440"/>
                </a:xfrm>
                <a:prstGeom prst="line">
                  <a:avLst/>
                </a:prstGeom>
                <a:ln w="0">
                  <a:solidFill>
                    <a:srgbClr val="0000FF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3EEA12B-8D06-4112-9F3C-BF795056C611}"/>
                  </a:ext>
                </a:extLst>
              </p:cNvPr>
              <p:cNvSpPr txBox="1"/>
              <p:nvPr/>
            </p:nvSpPr>
            <p:spPr>
              <a:xfrm>
                <a:off x="1314916" y="1574256"/>
                <a:ext cx="243978" cy="223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>
                    <a:solidFill>
                      <a:srgbClr val="0000FF"/>
                    </a:solidFill>
                    <a:latin typeface="+mj-lt"/>
                  </a:rPr>
                  <a:t>A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4EE496C-0852-4BAB-8430-1E7A701B9E30}"/>
                  </a:ext>
                </a:extLst>
              </p:cNvPr>
              <p:cNvSpPr txBox="1"/>
              <p:nvPr/>
            </p:nvSpPr>
            <p:spPr>
              <a:xfrm>
                <a:off x="2568650" y="1931558"/>
                <a:ext cx="196563" cy="2230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>
                    <a:solidFill>
                      <a:srgbClr val="0000FF"/>
                    </a:solidFill>
                    <a:latin typeface="+mj-lt"/>
                  </a:rPr>
                  <a:t>T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203A239-EF9B-4DFF-8448-49AEEA2D6E0C}"/>
                  </a:ext>
                </a:extLst>
              </p:cNvPr>
              <p:cNvSpPr txBox="1"/>
              <p:nvPr/>
            </p:nvSpPr>
            <p:spPr>
              <a:xfrm>
                <a:off x="2601754" y="2289474"/>
                <a:ext cx="257715" cy="2230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>
                    <a:solidFill>
                      <a:srgbClr val="C00000"/>
                    </a:solidFill>
                    <a:latin typeface="+mj-lt"/>
                  </a:rPr>
                  <a:t>v</a:t>
                </a:r>
                <a:r>
                  <a:rPr lang="en-US" sz="1400" baseline="-25000">
                    <a:solidFill>
                      <a:srgbClr val="C00000"/>
                    </a:solidFill>
                    <a:latin typeface="+mj-lt"/>
                  </a:rPr>
                  <a:t>at</a:t>
                </a: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375D6038-1C79-4EB6-A7D0-C331EC057E6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34519" y="1755794"/>
                <a:ext cx="36576" cy="36576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+mj-lt"/>
                </a:endParaRPr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949E0805-BD18-4DB4-90FA-6C5B5AFE41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9496" y="1929263"/>
                <a:ext cx="1231641" cy="346648"/>
              </a:xfrm>
              <a:prstGeom prst="line">
                <a:avLst/>
              </a:prstGeom>
              <a:ln w="0">
                <a:solidFill>
                  <a:srgbClr val="0033CC"/>
                </a:solidFill>
                <a:headEnd type="stealth" w="med" len="med"/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44677B67-7237-4E4C-989E-834F235BA35A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4200000">
                <a:off x="1354059" y="1832178"/>
                <a:ext cx="127161" cy="91440"/>
              </a:xfrm>
              <a:prstGeom prst="line">
                <a:avLst/>
              </a:prstGeom>
              <a:ln w="0">
                <a:solidFill>
                  <a:srgbClr val="0000F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5A73DB2-B83F-4490-B395-03092B8E806F}"/>
                  </a:ext>
                </a:extLst>
              </p:cNvPr>
              <p:cNvSpPr txBox="1"/>
              <p:nvPr/>
            </p:nvSpPr>
            <p:spPr>
              <a:xfrm>
                <a:off x="1891522" y="2097444"/>
                <a:ext cx="356960" cy="223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>
                    <a:solidFill>
                      <a:srgbClr val="0000FF"/>
                    </a:solidFill>
                    <a:latin typeface="+mj-lt"/>
                  </a:rPr>
                  <a:t>D</a:t>
                </a:r>
                <a:r>
                  <a:rPr lang="en-US" sz="1400" baseline="-25000">
                    <a:solidFill>
                      <a:srgbClr val="0000FF"/>
                    </a:solidFill>
                    <a:latin typeface="+mj-lt"/>
                  </a:rPr>
                  <a:t>AT</a:t>
                </a:r>
              </a:p>
            </p:txBody>
          </p:sp>
        </p:grpSp>
      </p:grpSp>
      <p:graphicFrame>
        <p:nvGraphicFramePr>
          <p:cNvPr id="69" name="Object 68">
            <a:extLst>
              <a:ext uri="{FF2B5EF4-FFF2-40B4-BE49-F238E27FC236}">
                <a16:creationId xmlns:a16="http://schemas.microsoft.com/office/drawing/2014/main" id="{BA98E5FC-A6EF-4185-B219-BB60FD77A6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402429"/>
              </p:ext>
            </p:extLst>
          </p:nvPr>
        </p:nvGraphicFramePr>
        <p:xfrm>
          <a:off x="3886200" y="1965960"/>
          <a:ext cx="2603250" cy="44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5" name="Equation" r:id="rId4" imgW="2082600" imgH="355320" progId="Equation.DSMT4">
                  <p:embed/>
                </p:oleObj>
              </mc:Choice>
              <mc:Fallback>
                <p:oleObj name="Equation" r:id="rId4" imgW="2082600" imgH="35532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965960"/>
                        <a:ext cx="2603250" cy="444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457A9126-D7ED-4524-9AC1-A24C1095ECB8}"/>
              </a:ext>
            </a:extLst>
          </p:cNvPr>
          <p:cNvGrpSpPr/>
          <p:nvPr/>
        </p:nvGrpSpPr>
        <p:grpSpPr>
          <a:xfrm>
            <a:off x="1371600" y="3657600"/>
            <a:ext cx="3892181" cy="1262164"/>
            <a:chOff x="1594561" y="3499441"/>
            <a:chExt cx="3892181" cy="1262164"/>
          </a:xfrm>
        </p:grpSpPr>
        <p:graphicFrame>
          <p:nvGraphicFramePr>
            <p:cNvPr id="70" name="Object 69">
              <a:extLst>
                <a:ext uri="{FF2B5EF4-FFF2-40B4-BE49-F238E27FC236}">
                  <a16:creationId xmlns:a16="http://schemas.microsoft.com/office/drawing/2014/main" id="{16577178-DF45-4EC1-9921-F76BDB4DBDE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79082"/>
                </p:ext>
              </p:extLst>
            </p:nvPr>
          </p:nvGraphicFramePr>
          <p:xfrm>
            <a:off x="1594561" y="3499441"/>
            <a:ext cx="1793875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66" name="Equation" r:id="rId6" imgW="1434960" imgH="457200" progId="Equation.DSMT4">
                    <p:embed/>
                  </p:oleObj>
                </mc:Choice>
                <mc:Fallback>
                  <p:oleObj name="Equation" r:id="rId6" imgW="1434960" imgH="457200" progId="Equation.DSMT4">
                    <p:embed/>
                    <p:pic>
                      <p:nvPicPr>
                        <p:cNvPr id="0" name="Picture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94561" y="3499441"/>
                          <a:ext cx="1793875" cy="571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" name="Object 70">
              <a:extLst>
                <a:ext uri="{FF2B5EF4-FFF2-40B4-BE49-F238E27FC236}">
                  <a16:creationId xmlns:a16="http://schemas.microsoft.com/office/drawing/2014/main" id="{24B1F33F-91FE-4408-A154-E3CAE9F066D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57630709"/>
                </p:ext>
              </p:extLst>
            </p:nvPr>
          </p:nvGraphicFramePr>
          <p:xfrm>
            <a:off x="3756492" y="3499441"/>
            <a:ext cx="173025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67" name="Equation" r:id="rId8" imgW="1384200" imgH="457200" progId="Equation.DSMT4">
                    <p:embed/>
                  </p:oleObj>
                </mc:Choice>
                <mc:Fallback>
                  <p:oleObj name="Equation" r:id="rId8" imgW="1384200" imgH="457200" progId="Equation.DSMT4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56492" y="3499441"/>
                          <a:ext cx="1730250" cy="571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" name="Object 71">
              <a:extLst>
                <a:ext uri="{FF2B5EF4-FFF2-40B4-BE49-F238E27FC236}">
                  <a16:creationId xmlns:a16="http://schemas.microsoft.com/office/drawing/2014/main" id="{2DCB95FB-75BF-45CB-A02B-763A5AB0C55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66413589"/>
                </p:ext>
              </p:extLst>
            </p:nvPr>
          </p:nvGraphicFramePr>
          <p:xfrm>
            <a:off x="1628898" y="4190105"/>
            <a:ext cx="166680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68" name="Equation" r:id="rId10" imgW="1333440" imgH="457200" progId="Equation.DSMT4">
                    <p:embed/>
                  </p:oleObj>
                </mc:Choice>
                <mc:Fallback>
                  <p:oleObj name="Equation" r:id="rId10" imgW="1333440" imgH="457200" progId="Equation.DSMT4">
                    <p:embed/>
                    <p:pic>
                      <p:nvPicPr>
                        <p:cNvPr id="0" name="Picture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8898" y="4190105"/>
                          <a:ext cx="1666800" cy="571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" name="Object 72">
              <a:extLst>
                <a:ext uri="{FF2B5EF4-FFF2-40B4-BE49-F238E27FC236}">
                  <a16:creationId xmlns:a16="http://schemas.microsoft.com/office/drawing/2014/main" id="{EB855DA7-326E-4361-96B9-FF4D32CB8DA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92626769"/>
                </p:ext>
              </p:extLst>
            </p:nvPr>
          </p:nvGraphicFramePr>
          <p:xfrm>
            <a:off x="3819942" y="4141467"/>
            <a:ext cx="160335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69" name="Equation" r:id="rId12" imgW="1282680" imgH="457200" progId="Equation.DSMT4">
                    <p:embed/>
                  </p:oleObj>
                </mc:Choice>
                <mc:Fallback>
                  <p:oleObj name="Equation" r:id="rId12" imgW="1282680" imgH="457200" progId="Equation.DSMT4">
                    <p:embed/>
                    <p:pic>
                      <p:nvPicPr>
                        <p:cNvPr id="0" name="Picture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9942" y="4141467"/>
                          <a:ext cx="1603350" cy="571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8FBC0B8-91FB-43AD-9ECF-FF44DA4822EA}"/>
              </a:ext>
            </a:extLst>
          </p:cNvPr>
          <p:cNvSpPr txBox="1"/>
          <p:nvPr/>
        </p:nvSpPr>
        <p:spPr>
          <a:xfrm>
            <a:off x="3200400" y="1371600"/>
            <a:ext cx="5554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The residual is the difference between the measured distance and the distance computed from coordinates.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1B0561-A78D-47A5-AC04-64F5E45E61AC}"/>
              </a:ext>
            </a:extLst>
          </p:cNvPr>
          <p:cNvSpPr txBox="1"/>
          <p:nvPr/>
        </p:nvSpPr>
        <p:spPr>
          <a:xfrm>
            <a:off x="914400" y="3200400"/>
            <a:ext cx="6281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Four partial derivatives (one for each coordinate) of the residual squared: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8D60529-E8B7-448E-A1B9-A57B3322198E}"/>
              </a:ext>
            </a:extLst>
          </p:cNvPr>
          <p:cNvSpPr txBox="1"/>
          <p:nvPr/>
        </p:nvSpPr>
        <p:spPr>
          <a:xfrm>
            <a:off x="1371600" y="5029200"/>
            <a:ext cx="5146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dN</a:t>
            </a:r>
            <a:r>
              <a:rPr lang="en-US" sz="1600" baseline="-25000"/>
              <a:t>A</a:t>
            </a:r>
            <a:r>
              <a:rPr lang="en-US" sz="1600"/>
              <a:t>, dE</a:t>
            </a:r>
            <a:r>
              <a:rPr lang="en-US" sz="1600" baseline="-25000"/>
              <a:t>A</a:t>
            </a:r>
            <a:r>
              <a:rPr lang="en-US" sz="1600"/>
              <a:t>, dN</a:t>
            </a:r>
            <a:r>
              <a:rPr lang="en-US" sz="1600" baseline="-25000"/>
              <a:t>T</a:t>
            </a:r>
            <a:r>
              <a:rPr lang="en-US" sz="1600"/>
              <a:t>, dE</a:t>
            </a:r>
            <a:r>
              <a:rPr lang="en-US" sz="1600" baseline="-25000"/>
              <a:t>T</a:t>
            </a:r>
            <a:r>
              <a:rPr lang="en-US" sz="1600"/>
              <a:t> are corrections for the initial coordinates.</a:t>
            </a:r>
          </a:p>
        </p:txBody>
      </p:sp>
    </p:spTree>
    <p:extLst>
      <p:ext uri="{BB962C8B-B14F-4D97-AF65-F5344CB8AC3E}">
        <p14:creationId xmlns:p14="http://schemas.microsoft.com/office/powerpoint/2010/main" val="14977597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F18324-5F83-4238-BEF6-7CD0351A9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F. Linear/Non-Linear; 2. Horizontal</a:t>
            </a:r>
          </a:p>
          <a:p>
            <a:pPr lvl="1"/>
            <a:r>
              <a:rPr lang="en-US" dirty="0"/>
              <a:t>Angles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FBC0B8-91FB-43AD-9ECF-FF44DA4822EA}"/>
              </a:ext>
            </a:extLst>
          </p:cNvPr>
          <p:cNvSpPr txBox="1"/>
          <p:nvPr/>
        </p:nvSpPr>
        <p:spPr>
          <a:xfrm>
            <a:off x="3200400" y="1371600"/>
            <a:ext cx="5554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The residual is the difference between the measured angle and the angle computed from coordinates.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1B0561-A78D-47A5-AC04-64F5E45E61AC}"/>
              </a:ext>
            </a:extLst>
          </p:cNvPr>
          <p:cNvSpPr txBox="1"/>
          <p:nvPr/>
        </p:nvSpPr>
        <p:spPr>
          <a:xfrm>
            <a:off x="914400" y="3200400"/>
            <a:ext cx="6202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Six partial derivatives (one for each coordinate) of the residual squared: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8D60529-E8B7-448E-A1B9-A57B3322198E}"/>
              </a:ext>
            </a:extLst>
          </p:cNvPr>
          <p:cNvSpPr txBox="1"/>
          <p:nvPr/>
        </p:nvSpPr>
        <p:spPr>
          <a:xfrm>
            <a:off x="1371600" y="5715000"/>
            <a:ext cx="59036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dN</a:t>
            </a:r>
            <a:r>
              <a:rPr lang="en-US" sz="1600" baseline="-25000"/>
              <a:t>A</a:t>
            </a:r>
            <a:r>
              <a:rPr lang="en-US" sz="1600"/>
              <a:t>, dE</a:t>
            </a:r>
            <a:r>
              <a:rPr lang="en-US" sz="1600" baseline="-25000"/>
              <a:t>A</a:t>
            </a:r>
            <a:r>
              <a:rPr lang="en-US" sz="1600"/>
              <a:t>, dN</a:t>
            </a:r>
            <a:r>
              <a:rPr lang="en-US" sz="1600" baseline="-25000"/>
              <a:t>F</a:t>
            </a:r>
            <a:r>
              <a:rPr lang="en-US" sz="1600"/>
              <a:t>, dE</a:t>
            </a:r>
            <a:r>
              <a:rPr lang="en-US" sz="1600" baseline="-25000"/>
              <a:t>F</a:t>
            </a:r>
            <a:r>
              <a:rPr lang="en-US" sz="1600"/>
              <a:t>, dN</a:t>
            </a:r>
            <a:r>
              <a:rPr lang="en-US" sz="1600" baseline="-25000"/>
              <a:t>T</a:t>
            </a:r>
            <a:r>
              <a:rPr lang="en-US" sz="1600"/>
              <a:t>, dE</a:t>
            </a:r>
            <a:r>
              <a:rPr lang="en-US" sz="1600" baseline="-25000"/>
              <a:t>T  </a:t>
            </a:r>
            <a:r>
              <a:rPr lang="en-US" sz="1600"/>
              <a:t>are corrections for the initial coordinates.</a:t>
            </a:r>
          </a:p>
        </p:txBody>
      </p:sp>
      <p:graphicFrame>
        <p:nvGraphicFramePr>
          <p:cNvPr id="81" name="Object 80">
            <a:extLst>
              <a:ext uri="{FF2B5EF4-FFF2-40B4-BE49-F238E27FC236}">
                <a16:creationId xmlns:a16="http://schemas.microsoft.com/office/drawing/2014/main" id="{7DCD49BC-D120-41B9-9711-EB821B4267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580850"/>
              </p:ext>
            </p:extLst>
          </p:nvPr>
        </p:nvGraphicFramePr>
        <p:xfrm>
          <a:off x="3886200" y="1965960"/>
          <a:ext cx="474662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99" name="Equation" r:id="rId4" imgW="3797280" imgH="469800" progId="Equation.DSMT4">
                  <p:embed/>
                </p:oleObj>
              </mc:Choice>
              <mc:Fallback>
                <p:oleObj name="Equation" r:id="rId4" imgW="3797280" imgH="469800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965960"/>
                        <a:ext cx="4746625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FBB9F6EF-C0FD-4B34-A1EA-1A0A6ABC6B84}"/>
              </a:ext>
            </a:extLst>
          </p:cNvPr>
          <p:cNvGrpSpPr/>
          <p:nvPr/>
        </p:nvGrpSpPr>
        <p:grpSpPr>
          <a:xfrm>
            <a:off x="-699711" y="1227736"/>
            <a:ext cx="3822615" cy="3200400"/>
            <a:chOff x="-699711" y="1519567"/>
            <a:chExt cx="3822615" cy="3200400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EA231F49-3170-4667-B678-73E7BE7D11F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699711" y="1519567"/>
              <a:ext cx="3200399" cy="3200400"/>
              <a:chOff x="428483" y="579130"/>
              <a:chExt cx="1371600" cy="1371600"/>
            </a:xfrm>
          </p:grpSpPr>
          <p:sp>
            <p:nvSpPr>
              <p:cNvPr id="109" name="Arc 108">
                <a:extLst>
                  <a:ext uri="{FF2B5EF4-FFF2-40B4-BE49-F238E27FC236}">
                    <a16:creationId xmlns:a16="http://schemas.microsoft.com/office/drawing/2014/main" id="{59E6D0FC-C578-4A93-AED9-8BB903DE20FA}"/>
                  </a:ext>
                </a:extLst>
              </p:cNvPr>
              <p:cNvSpPr/>
              <p:nvPr/>
            </p:nvSpPr>
            <p:spPr>
              <a:xfrm>
                <a:off x="428483" y="579130"/>
                <a:ext cx="1371600" cy="1371600"/>
              </a:xfrm>
              <a:prstGeom prst="arc">
                <a:avLst>
                  <a:gd name="adj1" fmla="val 20220084"/>
                  <a:gd name="adj2" fmla="val 20642548"/>
                </a:avLst>
              </a:prstGeom>
              <a:ln w="0">
                <a:solidFill>
                  <a:srgbClr val="FF0000"/>
                </a:solidFill>
                <a:headEnd w="med" len="med"/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+mj-lt"/>
                </a:endParaRPr>
              </a:p>
            </p:txBody>
          </p:sp>
          <p:sp>
            <p:nvSpPr>
              <p:cNvPr id="110" name="Arc 109">
                <a:extLst>
                  <a:ext uri="{FF2B5EF4-FFF2-40B4-BE49-F238E27FC236}">
                    <a16:creationId xmlns:a16="http://schemas.microsoft.com/office/drawing/2014/main" id="{C37DE135-85F1-4530-8E5F-522A4FC08822}"/>
                  </a:ext>
                </a:extLst>
              </p:cNvPr>
              <p:cNvSpPr/>
              <p:nvPr/>
            </p:nvSpPr>
            <p:spPr>
              <a:xfrm>
                <a:off x="428483" y="579130"/>
                <a:ext cx="1371600" cy="1371600"/>
              </a:xfrm>
              <a:prstGeom prst="arc">
                <a:avLst>
                  <a:gd name="adj1" fmla="val 21010690"/>
                  <a:gd name="adj2" fmla="val 21422940"/>
                </a:avLst>
              </a:prstGeom>
              <a:ln w="0">
                <a:solidFill>
                  <a:srgbClr val="FF0000"/>
                </a:solidFill>
                <a:headEnd type="stealth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+mj-lt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E3BF75C-5BDC-4E11-8C77-5EC391C41C16}"/>
                </a:ext>
              </a:extLst>
            </p:cNvPr>
            <p:cNvGrpSpPr/>
            <p:nvPr/>
          </p:nvGrpSpPr>
          <p:grpSpPr>
            <a:xfrm>
              <a:off x="-192837" y="1550477"/>
              <a:ext cx="3315741" cy="2678745"/>
              <a:chOff x="-192837" y="1550477"/>
              <a:chExt cx="3315741" cy="2678745"/>
            </a:xfrm>
          </p:grpSpPr>
          <p:sp>
            <p:nvSpPr>
              <p:cNvPr id="90" name="Arc 89">
                <a:extLst>
                  <a:ext uri="{FF2B5EF4-FFF2-40B4-BE49-F238E27FC236}">
                    <a16:creationId xmlns:a16="http://schemas.microsoft.com/office/drawing/2014/main" id="{3A29DA96-A0B7-4CDB-8038-EC29AD71064A}"/>
                  </a:ext>
                </a:extLst>
              </p:cNvPr>
              <p:cNvSpPr/>
              <p:nvPr/>
            </p:nvSpPr>
            <p:spPr>
              <a:xfrm>
                <a:off x="-192837" y="1988942"/>
                <a:ext cx="2240279" cy="2240280"/>
              </a:xfrm>
              <a:prstGeom prst="arc">
                <a:avLst>
                  <a:gd name="adj1" fmla="val 18518337"/>
                  <a:gd name="adj2" fmla="val 20670237"/>
                </a:avLst>
              </a:prstGeom>
              <a:ln w="0">
                <a:solidFill>
                  <a:srgbClr val="FF0000"/>
                </a:solidFill>
                <a:headEnd w="sm" len="sm"/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FF0000"/>
                  </a:solidFill>
                  <a:latin typeface="+mj-lt"/>
                </a:endParaRPr>
              </a:p>
            </p:txBody>
          </p: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E01264C2-2940-4889-808E-F89D79F2B0D5}"/>
                  </a:ext>
                </a:extLst>
              </p:cNvPr>
              <p:cNvGrpSpPr/>
              <p:nvPr/>
            </p:nvGrpSpPr>
            <p:grpSpPr>
              <a:xfrm>
                <a:off x="287244" y="1550477"/>
                <a:ext cx="2835660" cy="2195108"/>
                <a:chOff x="656217" y="164049"/>
                <a:chExt cx="2025472" cy="1567933"/>
              </a:xfrm>
            </p:grpSpPr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9E2A8FCB-A72A-4334-8A37-780CECBA5D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118796" y="320586"/>
                  <a:ext cx="764649" cy="94881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3" name="Arc 92">
                  <a:extLst>
                    <a:ext uri="{FF2B5EF4-FFF2-40B4-BE49-F238E27FC236}">
                      <a16:creationId xmlns:a16="http://schemas.microsoft.com/office/drawing/2014/main" id="{417A95D0-A4A9-4DBC-8FF0-D6D20ED8F222}"/>
                    </a:ext>
                  </a:extLst>
                </p:cNvPr>
                <p:cNvSpPr/>
                <p:nvPr/>
              </p:nvSpPr>
              <p:spPr>
                <a:xfrm>
                  <a:off x="656217" y="817582"/>
                  <a:ext cx="914400" cy="914400"/>
                </a:xfrm>
                <a:prstGeom prst="arc">
                  <a:avLst>
                    <a:gd name="adj1" fmla="val 16200000"/>
                    <a:gd name="adj2" fmla="val 18519569"/>
                  </a:avLst>
                </a:prstGeom>
                <a:ln w="0">
                  <a:solidFill>
                    <a:schemeClr val="tx1"/>
                  </a:solidFill>
                  <a:headEnd w="sm" len="sm"/>
                  <a:tailEnd type="stealth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</a:endParaRP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89BBD105-FDC2-439A-8BF0-ABD1F0FAE114}"/>
                    </a:ext>
                  </a:extLst>
                </p:cNvPr>
                <p:cNvSpPr txBox="1"/>
                <p:nvPr/>
              </p:nvSpPr>
              <p:spPr>
                <a:xfrm>
                  <a:off x="896315" y="1179718"/>
                  <a:ext cx="243978" cy="2198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>
                      <a:solidFill>
                        <a:srgbClr val="0000FF"/>
                      </a:solidFill>
                      <a:latin typeface="+mj-lt"/>
                    </a:rPr>
                    <a:t>A</a:t>
                  </a:r>
                </a:p>
              </p:txBody>
            </p: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E0A7F522-F5F5-407F-9EBE-4997E82035A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600000" flipV="1">
                  <a:off x="1146578" y="931424"/>
                  <a:ext cx="1323191" cy="462579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830F970E-44F7-4A40-8CAF-699D50BA728C}"/>
                    </a:ext>
                  </a:extLst>
                </p:cNvPr>
                <p:cNvSpPr txBox="1"/>
                <p:nvPr/>
              </p:nvSpPr>
              <p:spPr>
                <a:xfrm>
                  <a:off x="1100009" y="607963"/>
                  <a:ext cx="341440" cy="2198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>
                      <a:latin typeface="+mj-lt"/>
                      <a:cs typeface="GreekC" panose="00000400000000000000" pitchFamily="2" charset="0"/>
                    </a:rPr>
                    <a:t>Az</a:t>
                  </a:r>
                  <a:r>
                    <a:rPr lang="en-US" sz="1400" baseline="-25000">
                      <a:latin typeface="+mj-lt"/>
                      <a:cs typeface="GreekC" panose="00000400000000000000" pitchFamily="2" charset="0"/>
                    </a:rPr>
                    <a:t>AF</a:t>
                  </a:r>
                  <a:endParaRPr lang="en-US" sz="1400" baseline="-25000">
                    <a:latin typeface="+mj-lt"/>
                  </a:endParaRPr>
                </a:p>
              </p:txBody>
            </p: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1A41ADD6-BAD3-4370-96DA-9554F49C0E1B}"/>
                    </a:ext>
                  </a:extLst>
                </p:cNvPr>
                <p:cNvSpPr txBox="1"/>
                <p:nvPr/>
              </p:nvSpPr>
              <p:spPr>
                <a:xfrm>
                  <a:off x="2452963" y="930286"/>
                  <a:ext cx="228726" cy="2198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>
                      <a:solidFill>
                        <a:srgbClr val="C00000"/>
                      </a:solidFill>
                      <a:latin typeface="+mj-lt"/>
                    </a:rPr>
                    <a:t>T’</a:t>
                  </a:r>
                </a:p>
              </p:txBody>
            </p: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AB4EE156-C515-4441-A490-7CC286E274CE}"/>
                    </a:ext>
                  </a:extLst>
                </p:cNvPr>
                <p:cNvSpPr txBox="1"/>
                <p:nvPr/>
              </p:nvSpPr>
              <p:spPr>
                <a:xfrm>
                  <a:off x="2242031" y="1109436"/>
                  <a:ext cx="279839" cy="2198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>
                      <a:solidFill>
                        <a:srgbClr val="FF0000"/>
                      </a:solidFill>
                      <a:latin typeface="+mj-lt"/>
                    </a:rPr>
                    <a:t>v</a:t>
                  </a:r>
                  <a:r>
                    <a:rPr lang="en-US" sz="1400" baseline="-25000">
                      <a:solidFill>
                        <a:srgbClr val="FF0000"/>
                      </a:solidFill>
                      <a:latin typeface="+mj-lt"/>
                      <a:cs typeface="GreekC" panose="00000400000000000000" pitchFamily="2" charset="0"/>
                    </a:rPr>
                    <a:t>fat</a:t>
                  </a:r>
                </a:p>
              </p:txBody>
            </p: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262F34D9-8A76-4B52-A82F-FEA09985F9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114792" y="928972"/>
                  <a:ext cx="1293250" cy="347539"/>
                </a:xfrm>
                <a:prstGeom prst="line">
                  <a:avLst/>
                </a:prstGeom>
                <a:ln>
                  <a:solidFill>
                    <a:srgbClr val="00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0" name="Arc 99">
                  <a:extLst>
                    <a:ext uri="{FF2B5EF4-FFF2-40B4-BE49-F238E27FC236}">
                      <a16:creationId xmlns:a16="http://schemas.microsoft.com/office/drawing/2014/main" id="{BD38CAD2-B7EA-481E-9C43-A2E10D80B1E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61394" y="936259"/>
                  <a:ext cx="685800" cy="685800"/>
                </a:xfrm>
                <a:prstGeom prst="arc">
                  <a:avLst>
                    <a:gd name="adj1" fmla="val 16360335"/>
                    <a:gd name="adj2" fmla="val 20679505"/>
                  </a:avLst>
                </a:prstGeom>
                <a:ln w="0">
                  <a:solidFill>
                    <a:srgbClr val="0000FF"/>
                  </a:solidFill>
                  <a:headEnd w="sm" len="sm"/>
                  <a:tailEnd type="stealth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</a:endParaRPr>
                </a:p>
              </p:txBody>
            </p:sp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6FCCA4EA-6744-4F4D-925C-57D78C30763F}"/>
                    </a:ext>
                  </a:extLst>
                </p:cNvPr>
                <p:cNvSpPr txBox="1"/>
                <p:nvPr/>
              </p:nvSpPr>
              <p:spPr>
                <a:xfrm>
                  <a:off x="1339843" y="921157"/>
                  <a:ext cx="337043" cy="2198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>
                      <a:solidFill>
                        <a:srgbClr val="0000FF"/>
                      </a:solidFill>
                      <a:latin typeface="+mj-lt"/>
                      <a:cs typeface="GreekC" panose="00000400000000000000" pitchFamily="2" charset="0"/>
                    </a:rPr>
                    <a:t>Az</a:t>
                  </a:r>
                  <a:r>
                    <a:rPr lang="en-US" sz="1400" baseline="-25000">
                      <a:solidFill>
                        <a:srgbClr val="0000FF"/>
                      </a:solidFill>
                      <a:latin typeface="+mj-lt"/>
                    </a:rPr>
                    <a:t>AT</a:t>
                  </a:r>
                </a:p>
              </p:txBody>
            </p:sp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24A668D2-C8DE-4597-ADEA-10ACAECF76D2}"/>
                    </a:ext>
                  </a:extLst>
                </p:cNvPr>
                <p:cNvSpPr txBox="1"/>
                <p:nvPr/>
              </p:nvSpPr>
              <p:spPr>
                <a:xfrm>
                  <a:off x="1859147" y="164049"/>
                  <a:ext cx="191444" cy="2198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>
                      <a:latin typeface="+mj-lt"/>
                    </a:rPr>
                    <a:t>F</a:t>
                  </a:r>
                </a:p>
              </p:txBody>
            </p:sp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31AC1A20-49D9-4396-859F-FD82B6CA9D1C}"/>
                    </a:ext>
                  </a:extLst>
                </p:cNvPr>
                <p:cNvSpPr txBox="1"/>
                <p:nvPr/>
              </p:nvSpPr>
              <p:spPr>
                <a:xfrm>
                  <a:off x="1697651" y="633887"/>
                  <a:ext cx="349409" cy="2198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>
                      <a:solidFill>
                        <a:srgbClr val="FF0000"/>
                      </a:solidFill>
                      <a:latin typeface="GreekC" panose="00000400000000000000" pitchFamily="2" charset="0"/>
                      <a:cs typeface="GreekC" panose="00000400000000000000" pitchFamily="2" charset="0"/>
                    </a:rPr>
                    <a:t>b</a:t>
                  </a:r>
                  <a:r>
                    <a:rPr lang="en-US" sz="1400" baseline="-25000">
                      <a:solidFill>
                        <a:srgbClr val="FF0000"/>
                      </a:solidFill>
                      <a:latin typeface="+mj-lt"/>
                    </a:rPr>
                    <a:t>FAT</a:t>
                  </a:r>
                </a:p>
              </p:txBody>
            </p:sp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B20875AB-6956-4164-9516-7BBF81C70BA4}"/>
                    </a:ext>
                  </a:extLst>
                </p:cNvPr>
                <p:cNvGrpSpPr/>
                <p:nvPr/>
              </p:nvGrpSpPr>
              <p:grpSpPr>
                <a:xfrm>
                  <a:off x="1115093" y="591714"/>
                  <a:ext cx="41844" cy="1016196"/>
                  <a:chOff x="1323191" y="2614108"/>
                  <a:chExt cx="41844" cy="1016196"/>
                </a:xfrm>
              </p:grpSpPr>
              <p:cxnSp>
                <p:nvCxnSpPr>
                  <p:cNvPr id="105" name="Straight Connector 104">
                    <a:extLst>
                      <a:ext uri="{FF2B5EF4-FFF2-40B4-BE49-F238E27FC236}">
                        <a16:creationId xmlns:a16="http://schemas.microsoft.com/office/drawing/2014/main" id="{FC4BCC65-0146-4F80-8098-8D240CFBD5A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323191" y="2614108"/>
                    <a:ext cx="0" cy="101619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06" name="Group 105">
                    <a:extLst>
                      <a:ext uri="{FF2B5EF4-FFF2-40B4-BE49-F238E27FC236}">
                        <a16:creationId xmlns:a16="http://schemas.microsoft.com/office/drawing/2014/main" id="{9E09B92B-2624-435A-BD92-F53B1E9BBD37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323834" y="2620370"/>
                    <a:ext cx="41201" cy="128016"/>
                    <a:chOff x="2019869" y="2316708"/>
                    <a:chExt cx="95534" cy="296838"/>
                  </a:xfrm>
                </p:grpSpPr>
                <p:cxnSp>
                  <p:nvCxnSpPr>
                    <p:cNvPr id="107" name="Straight Connector 106">
                      <a:extLst>
                        <a:ext uri="{FF2B5EF4-FFF2-40B4-BE49-F238E27FC236}">
                          <a16:creationId xmlns:a16="http://schemas.microsoft.com/office/drawing/2014/main" id="{7600C1BE-9804-4171-9B6B-0258CA0B3C0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023281" y="2316708"/>
                      <a:ext cx="92122" cy="296838"/>
                    </a:xfrm>
                    <a:prstGeom prst="line">
                      <a:avLst/>
                    </a:prstGeom>
                    <a:ln w="63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8" name="Straight Connector 107">
                      <a:extLst>
                        <a:ext uri="{FF2B5EF4-FFF2-40B4-BE49-F238E27FC236}">
                          <a16:creationId xmlns:a16="http://schemas.microsoft.com/office/drawing/2014/main" id="{92729BF4-269B-47D5-BF55-8740E669440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2019869" y="2555543"/>
                      <a:ext cx="95534" cy="58003"/>
                    </a:xfrm>
                    <a:prstGeom prst="line">
                      <a:avLst/>
                    </a:prstGeom>
                    <a:ln w="63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31DCC9D-2DD2-4127-AFBD-655959397FB3}"/>
                  </a:ext>
                </a:extLst>
              </p:cNvPr>
              <p:cNvSpPr txBox="1"/>
              <p:nvPr/>
            </p:nvSpPr>
            <p:spPr>
              <a:xfrm>
                <a:off x="2672912" y="2418648"/>
                <a:ext cx="2712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>
                    <a:solidFill>
                      <a:srgbClr val="0000FF"/>
                    </a:solidFill>
                    <a:latin typeface="+mj-lt"/>
                  </a:rPr>
                  <a:t>T</a:t>
                </a: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31D16B7A-6156-4177-9CA9-E471B2FF9EC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2857" y="3077259"/>
                <a:ext cx="51206" cy="51206"/>
              </a:xfrm>
              <a:prstGeom prst="ellipse">
                <a:avLst/>
              </a:prstGeom>
              <a:solidFill>
                <a:srgbClr val="0000F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86AA5D8C-399D-454D-AFD3-93C2ECFBA6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82858" y="1737701"/>
                <a:ext cx="51206" cy="51206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FD6B00C6-0977-4D20-A80C-EDC99AB6DAC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24117" y="2595310"/>
                <a:ext cx="51206" cy="51206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E3695196-E3B4-4C79-A6C8-3549AEDE687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49492" y="2762711"/>
                <a:ext cx="51206" cy="51206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B7A55FB-263A-45D5-A1EE-477AD6D35F28}"/>
              </a:ext>
            </a:extLst>
          </p:cNvPr>
          <p:cNvGrpSpPr>
            <a:grpSpLocks noChangeAspect="1"/>
          </p:cNvGrpSpPr>
          <p:nvPr/>
        </p:nvGrpSpPr>
        <p:grpSpPr>
          <a:xfrm>
            <a:off x="1371600" y="3657597"/>
            <a:ext cx="5476877" cy="1828805"/>
            <a:chOff x="2451351" y="3603042"/>
            <a:chExt cx="5044753" cy="1684512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C8946329-D8E1-4492-BBBD-881AAF77FB74}"/>
                </a:ext>
              </a:extLst>
            </p:cNvPr>
            <p:cNvGrpSpPr/>
            <p:nvPr/>
          </p:nvGrpSpPr>
          <p:grpSpPr>
            <a:xfrm>
              <a:off x="2451351" y="4166287"/>
              <a:ext cx="4292340" cy="504934"/>
              <a:chOff x="6118679" y="2571341"/>
              <a:chExt cx="2725994" cy="320675"/>
            </a:xfrm>
          </p:grpSpPr>
          <p:graphicFrame>
            <p:nvGraphicFramePr>
              <p:cNvPr id="125" name="Object 124">
                <a:extLst>
                  <a:ext uri="{FF2B5EF4-FFF2-40B4-BE49-F238E27FC236}">
                    <a16:creationId xmlns:a16="http://schemas.microsoft.com/office/drawing/2014/main" id="{349E8100-6059-41CB-8F50-4FF7ACB276C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8927229"/>
                  </p:ext>
                </p:extLst>
              </p:nvPr>
            </p:nvGraphicFramePr>
            <p:xfrm>
              <a:off x="6118679" y="2571341"/>
              <a:ext cx="908050" cy="3206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7600" name="Equation" r:id="rId6" imgW="1295280" imgH="457200" progId="Equation.DSMT4">
                      <p:embed/>
                    </p:oleObj>
                  </mc:Choice>
                  <mc:Fallback>
                    <p:oleObj name="Equation" r:id="rId6" imgW="1295280" imgH="457200" progId="Equation.DSMT4">
                      <p:embed/>
                      <p:pic>
                        <p:nvPicPr>
                          <p:cNvPr id="0" name="Picture 3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18679" y="2571341"/>
                            <a:ext cx="908050" cy="3206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6" name="Object 125">
                <a:extLst>
                  <a:ext uri="{FF2B5EF4-FFF2-40B4-BE49-F238E27FC236}">
                    <a16:creationId xmlns:a16="http://schemas.microsoft.com/office/drawing/2014/main" id="{853F8268-A77D-4B47-8DB0-E78206F7A50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39510994"/>
                  </p:ext>
                </p:extLst>
              </p:nvPr>
            </p:nvGraphicFramePr>
            <p:xfrm>
              <a:off x="7855660" y="2571341"/>
              <a:ext cx="989013" cy="3206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7601" name="Equation" r:id="rId8" imgW="1409400" imgH="457200" progId="Equation.DSMT4">
                      <p:embed/>
                    </p:oleObj>
                  </mc:Choice>
                  <mc:Fallback>
                    <p:oleObj name="Equation" r:id="rId8" imgW="1409400" imgH="457200" progId="Equation.DSMT4">
                      <p:embed/>
                      <p:pic>
                        <p:nvPicPr>
                          <p:cNvPr id="0" name="Picture 3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855660" y="2571341"/>
                            <a:ext cx="989013" cy="3206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955B0FD3-41D3-4E8B-B83A-59D1433D040C}"/>
                </a:ext>
              </a:extLst>
            </p:cNvPr>
            <p:cNvGrpSpPr/>
            <p:nvPr/>
          </p:nvGrpSpPr>
          <p:grpSpPr>
            <a:xfrm>
              <a:off x="2451351" y="4782620"/>
              <a:ext cx="4207350" cy="504934"/>
              <a:chOff x="6118679" y="2996994"/>
              <a:chExt cx="2672018" cy="320675"/>
            </a:xfrm>
          </p:grpSpPr>
          <p:graphicFrame>
            <p:nvGraphicFramePr>
              <p:cNvPr id="123" name="Object 122">
                <a:extLst>
                  <a:ext uri="{FF2B5EF4-FFF2-40B4-BE49-F238E27FC236}">
                    <a16:creationId xmlns:a16="http://schemas.microsoft.com/office/drawing/2014/main" id="{F5643BC2-6118-4906-9E5F-6FA1C0244AB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08026248"/>
                  </p:ext>
                </p:extLst>
              </p:nvPr>
            </p:nvGraphicFramePr>
            <p:xfrm>
              <a:off x="6118679" y="2996994"/>
              <a:ext cx="990600" cy="3206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7602" name="Equation" r:id="rId10" imgW="1409400" imgH="457200" progId="Equation.DSMT4">
                      <p:embed/>
                    </p:oleObj>
                  </mc:Choice>
                  <mc:Fallback>
                    <p:oleObj name="Equation" r:id="rId10" imgW="1409400" imgH="457200" progId="Equation.DSMT4">
                      <p:embed/>
                      <p:pic>
                        <p:nvPicPr>
                          <p:cNvPr id="0" name="Picture 4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18679" y="2996994"/>
                            <a:ext cx="990600" cy="3206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4" name="Object 123">
                <a:extLst>
                  <a:ext uri="{FF2B5EF4-FFF2-40B4-BE49-F238E27FC236}">
                    <a16:creationId xmlns:a16="http://schemas.microsoft.com/office/drawing/2014/main" id="{01F57F06-79AC-41BC-8469-9EFAE0016EC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11571471"/>
                  </p:ext>
                </p:extLst>
              </p:nvPr>
            </p:nvGraphicFramePr>
            <p:xfrm>
              <a:off x="7855660" y="2996994"/>
              <a:ext cx="935037" cy="3206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7603" name="Equation" r:id="rId12" imgW="1333440" imgH="457200" progId="Equation.DSMT4">
                      <p:embed/>
                    </p:oleObj>
                  </mc:Choice>
                  <mc:Fallback>
                    <p:oleObj name="Equation" r:id="rId12" imgW="1333440" imgH="457200" progId="Equation.DSMT4">
                      <p:embed/>
                      <p:pic>
                        <p:nvPicPr>
                          <p:cNvPr id="0" name="Picture 4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855660" y="2996994"/>
                            <a:ext cx="935037" cy="3206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72118929-C1D2-4012-981F-878EF0C7F389}"/>
                </a:ext>
              </a:extLst>
            </p:cNvPr>
            <p:cNvGrpSpPr/>
            <p:nvPr/>
          </p:nvGrpSpPr>
          <p:grpSpPr>
            <a:xfrm>
              <a:off x="2542011" y="3603042"/>
              <a:ext cx="4954093" cy="519097"/>
              <a:chOff x="6176255" y="2056350"/>
              <a:chExt cx="3146262" cy="329670"/>
            </a:xfrm>
          </p:grpSpPr>
          <p:graphicFrame>
            <p:nvGraphicFramePr>
              <p:cNvPr id="121" name="Object 120">
                <a:extLst>
                  <a:ext uri="{FF2B5EF4-FFF2-40B4-BE49-F238E27FC236}">
                    <a16:creationId xmlns:a16="http://schemas.microsoft.com/office/drawing/2014/main" id="{E8201CCC-2649-483F-A83D-1A9A71AAD6E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95312149"/>
                  </p:ext>
                </p:extLst>
              </p:nvPr>
            </p:nvGraphicFramePr>
            <p:xfrm>
              <a:off x="6176255" y="2056350"/>
              <a:ext cx="1408760" cy="32967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7604" name="Equation" r:id="rId14" imgW="2006280" imgH="469800" progId="Equation.DSMT4">
                      <p:embed/>
                    </p:oleObj>
                  </mc:Choice>
                  <mc:Fallback>
                    <p:oleObj name="Equation" r:id="rId14" imgW="2006280" imgH="469800" progId="Equation.DSMT4">
                      <p:embed/>
                      <p:pic>
                        <p:nvPicPr>
                          <p:cNvPr id="0" name="Picture 4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76255" y="2056350"/>
                            <a:ext cx="1408760" cy="32967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2" name="Object 121">
                <a:extLst>
                  <a:ext uri="{FF2B5EF4-FFF2-40B4-BE49-F238E27FC236}">
                    <a16:creationId xmlns:a16="http://schemas.microsoft.com/office/drawing/2014/main" id="{4359F92E-A156-4D8E-8676-9FF6B999D8D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59436806"/>
                  </p:ext>
                </p:extLst>
              </p:nvPr>
            </p:nvGraphicFramePr>
            <p:xfrm>
              <a:off x="7797676" y="2060995"/>
              <a:ext cx="1524841" cy="3213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7605" name="Equation" r:id="rId16" imgW="2171520" imgH="457200" progId="Equation.DSMT4">
                      <p:embed/>
                    </p:oleObj>
                  </mc:Choice>
                  <mc:Fallback>
                    <p:oleObj name="Equation" r:id="rId16" imgW="2171520" imgH="457200" progId="Equation.DSMT4">
                      <p:embed/>
                      <p:pic>
                        <p:nvPicPr>
                          <p:cNvPr id="0" name="Picture 4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797676" y="2060995"/>
                            <a:ext cx="1524841" cy="32131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24281386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F18324-5F83-4238-BEF6-7CD0351A9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F. Linear/Non-Linear; 2. Horizontal</a:t>
            </a:r>
          </a:p>
          <a:p>
            <a:pPr lvl="1"/>
            <a:r>
              <a:rPr lang="en-US" dirty="0"/>
              <a:t>Distances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A06FC11-9E3C-4196-9231-DAB978FC8453}"/>
              </a:ext>
            </a:extLst>
          </p:cNvPr>
          <p:cNvGrpSpPr>
            <a:grpSpLocks noChangeAspect="1"/>
          </p:cNvGrpSpPr>
          <p:nvPr/>
        </p:nvGrpSpPr>
        <p:grpSpPr>
          <a:xfrm>
            <a:off x="818803" y="1603434"/>
            <a:ext cx="2423270" cy="1294673"/>
            <a:chOff x="1314916" y="1574256"/>
            <a:chExt cx="1756177" cy="938268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D1A3360-945A-4E46-8B70-4ACE8276B4E1}"/>
                </a:ext>
              </a:extLst>
            </p:cNvPr>
            <p:cNvSpPr txBox="1"/>
            <p:nvPr/>
          </p:nvSpPr>
          <p:spPr>
            <a:xfrm>
              <a:off x="2839028" y="2007027"/>
              <a:ext cx="232065" cy="223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rgbClr val="C00000"/>
                  </a:solidFill>
                  <a:latin typeface="+mj-lt"/>
                </a:rPr>
                <a:t>T’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4BD0E9D2-999E-47B1-BEF2-1BEBD03C69E3}"/>
                </a:ext>
              </a:extLst>
            </p:cNvPr>
            <p:cNvGrpSpPr/>
            <p:nvPr/>
          </p:nvGrpSpPr>
          <p:grpSpPr>
            <a:xfrm>
              <a:off x="1314916" y="1574256"/>
              <a:ext cx="1659610" cy="938268"/>
              <a:chOff x="1314916" y="1574256"/>
              <a:chExt cx="1659610" cy="938268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1BD9CD88-5B2B-427C-B253-F03E9701DC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47866" y="1772477"/>
                <a:ext cx="1253116" cy="352692"/>
              </a:xfrm>
              <a:prstGeom prst="line">
                <a:avLst/>
              </a:prstGeom>
              <a:ln>
                <a:solidFill>
                  <a:srgbClr val="0033CC"/>
                </a:solidFill>
                <a:head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C4D75264-B26B-447A-8372-CDE43AA49C3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77290" y="2107025"/>
                <a:ext cx="36576" cy="36576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+mj-lt"/>
                </a:endParaRPr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C111869B-633F-4991-83EE-CA9D54915B5B}"/>
                  </a:ext>
                </a:extLst>
              </p:cNvPr>
              <p:cNvCxnSpPr>
                <a:cxnSpLocks/>
              </p:cNvCxnSpPr>
              <p:nvPr/>
            </p:nvCxnSpPr>
            <p:spPr>
              <a:xfrm rot="20400000">
                <a:off x="2727628" y="2089075"/>
                <a:ext cx="209709" cy="15079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CBCEEDFA-A272-4916-9E59-64F313BCCAB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37950" y="2185279"/>
                <a:ext cx="36576" cy="36576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+mj-lt"/>
                </a:endParaRPr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FD6646A7-08A2-406A-B967-A07D373D7CFE}"/>
                  </a:ext>
                </a:extLst>
              </p:cNvPr>
              <p:cNvGrpSpPr/>
              <p:nvPr/>
            </p:nvGrpSpPr>
            <p:grpSpPr>
              <a:xfrm rot="20400000">
                <a:off x="2628080" y="2137301"/>
                <a:ext cx="316145" cy="281787"/>
                <a:chOff x="1514732" y="5924874"/>
                <a:chExt cx="316145" cy="281787"/>
              </a:xfrm>
            </p:grpSpPr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7111429A-C534-4EED-BCC3-8C84CB4125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42478" y="6028390"/>
                  <a:ext cx="209709" cy="150799"/>
                </a:xfrm>
                <a:prstGeom prst="line">
                  <a:avLst/>
                </a:prstGeom>
                <a:ln w="0">
                  <a:solidFill>
                    <a:srgbClr val="C00000"/>
                  </a:solidFill>
                  <a:prstDash val="solid"/>
                  <a:headEnd type="stealth" w="med" len="med"/>
                  <a:tailEnd type="stealth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11B50DE4-8DDB-44D7-B4A1-198171D6F655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rot="5400000">
                  <a:off x="1721576" y="6097361"/>
                  <a:ext cx="127161" cy="91440"/>
                </a:xfrm>
                <a:prstGeom prst="line">
                  <a:avLst/>
                </a:prstGeom>
                <a:ln w="0">
                  <a:solidFill>
                    <a:srgbClr val="C0000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7E5A2BB3-7B9B-4212-8ADB-09C57D1E72B9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rot="5400000">
                  <a:off x="1496871" y="5942735"/>
                  <a:ext cx="127161" cy="91440"/>
                </a:xfrm>
                <a:prstGeom prst="line">
                  <a:avLst/>
                </a:prstGeom>
                <a:ln w="0">
                  <a:solidFill>
                    <a:srgbClr val="0000FF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3EEA12B-8D06-4112-9F3C-BF795056C611}"/>
                  </a:ext>
                </a:extLst>
              </p:cNvPr>
              <p:cNvSpPr txBox="1"/>
              <p:nvPr/>
            </p:nvSpPr>
            <p:spPr>
              <a:xfrm>
                <a:off x="1314916" y="1574256"/>
                <a:ext cx="243978" cy="223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>
                    <a:solidFill>
                      <a:srgbClr val="0000FF"/>
                    </a:solidFill>
                    <a:latin typeface="+mj-lt"/>
                  </a:rPr>
                  <a:t>A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4EE496C-0852-4BAB-8430-1E7A701B9E30}"/>
                  </a:ext>
                </a:extLst>
              </p:cNvPr>
              <p:cNvSpPr txBox="1"/>
              <p:nvPr/>
            </p:nvSpPr>
            <p:spPr>
              <a:xfrm>
                <a:off x="2568650" y="1931558"/>
                <a:ext cx="196563" cy="2230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>
                    <a:solidFill>
                      <a:srgbClr val="0000FF"/>
                    </a:solidFill>
                    <a:latin typeface="+mj-lt"/>
                  </a:rPr>
                  <a:t>T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203A239-EF9B-4DFF-8448-49AEEA2D6E0C}"/>
                  </a:ext>
                </a:extLst>
              </p:cNvPr>
              <p:cNvSpPr txBox="1"/>
              <p:nvPr/>
            </p:nvSpPr>
            <p:spPr>
              <a:xfrm>
                <a:off x="2601754" y="2289474"/>
                <a:ext cx="257715" cy="2230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>
                    <a:solidFill>
                      <a:srgbClr val="C00000"/>
                    </a:solidFill>
                    <a:latin typeface="+mj-lt"/>
                  </a:rPr>
                  <a:t>v</a:t>
                </a:r>
                <a:r>
                  <a:rPr lang="en-US" sz="1400" baseline="-25000">
                    <a:solidFill>
                      <a:srgbClr val="C00000"/>
                    </a:solidFill>
                    <a:latin typeface="+mj-lt"/>
                  </a:rPr>
                  <a:t>at</a:t>
                </a: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375D6038-1C79-4EB6-A7D0-C331EC057E6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34519" y="1755794"/>
                <a:ext cx="36576" cy="36576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+mj-lt"/>
                </a:endParaRPr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949E0805-BD18-4DB4-90FA-6C5B5AFE41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9496" y="1929263"/>
                <a:ext cx="1231641" cy="346648"/>
              </a:xfrm>
              <a:prstGeom prst="line">
                <a:avLst/>
              </a:prstGeom>
              <a:ln w="0">
                <a:solidFill>
                  <a:srgbClr val="0033CC"/>
                </a:solidFill>
                <a:headEnd type="stealth" w="med" len="med"/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44677B67-7237-4E4C-989E-834F235BA35A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4200000">
                <a:off x="1354059" y="1832178"/>
                <a:ext cx="127161" cy="91440"/>
              </a:xfrm>
              <a:prstGeom prst="line">
                <a:avLst/>
              </a:prstGeom>
              <a:ln w="0">
                <a:solidFill>
                  <a:srgbClr val="0000F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5A73DB2-B83F-4490-B395-03092B8E806F}"/>
                  </a:ext>
                </a:extLst>
              </p:cNvPr>
              <p:cNvSpPr txBox="1"/>
              <p:nvPr/>
            </p:nvSpPr>
            <p:spPr>
              <a:xfrm>
                <a:off x="1891522" y="2097444"/>
                <a:ext cx="356960" cy="223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>
                    <a:solidFill>
                      <a:srgbClr val="0000FF"/>
                    </a:solidFill>
                    <a:latin typeface="+mj-lt"/>
                  </a:rPr>
                  <a:t>D</a:t>
                </a:r>
                <a:r>
                  <a:rPr lang="en-US" sz="1400" baseline="-25000">
                    <a:solidFill>
                      <a:srgbClr val="0000FF"/>
                    </a:solidFill>
                    <a:latin typeface="+mj-lt"/>
                  </a:rPr>
                  <a:t>AT</a:t>
                </a: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8FBC0B8-91FB-43AD-9ECF-FF44DA4822EA}"/>
              </a:ext>
            </a:extLst>
          </p:cNvPr>
          <p:cNvSpPr txBox="1"/>
          <p:nvPr/>
        </p:nvSpPr>
        <p:spPr>
          <a:xfrm>
            <a:off x="3657600" y="2743200"/>
            <a:ext cx="50778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Corrections are combined at points common to angles and distance measurements.</a:t>
            </a:r>
          </a:p>
          <a:p>
            <a:endParaRPr lang="en-US" sz="1600"/>
          </a:p>
          <a:p>
            <a:r>
              <a:rPr lang="en-US" sz="1600"/>
              <a:t>If above a cutoff value, corrections are applied to the coordinates and the process repeated.</a:t>
            </a:r>
          </a:p>
          <a:p>
            <a:endParaRPr lang="en-US" sz="1600"/>
          </a:p>
          <a:p>
            <a:r>
              <a:rPr lang="en-US" sz="1600"/>
              <a:t>Needless to say, this can be quite a lot of calculations.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C1EDF1A-1579-4859-9761-EEF28D0C688A}"/>
              </a:ext>
            </a:extLst>
          </p:cNvPr>
          <p:cNvGrpSpPr/>
          <p:nvPr/>
        </p:nvGrpSpPr>
        <p:grpSpPr>
          <a:xfrm>
            <a:off x="-699711" y="2842531"/>
            <a:ext cx="3822615" cy="3200400"/>
            <a:chOff x="-699711" y="1519567"/>
            <a:chExt cx="3822615" cy="320040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0947B9E-FC50-4E15-A64E-A6E0D6F392B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699711" y="1519567"/>
              <a:ext cx="3200399" cy="3200400"/>
              <a:chOff x="428483" y="579130"/>
              <a:chExt cx="1371600" cy="1371600"/>
            </a:xfrm>
          </p:grpSpPr>
          <p:sp>
            <p:nvSpPr>
              <p:cNvPr id="81" name="Arc 80">
                <a:extLst>
                  <a:ext uri="{FF2B5EF4-FFF2-40B4-BE49-F238E27FC236}">
                    <a16:creationId xmlns:a16="http://schemas.microsoft.com/office/drawing/2014/main" id="{0590EBAF-04B8-4910-B40A-209787F1CE3C}"/>
                  </a:ext>
                </a:extLst>
              </p:cNvPr>
              <p:cNvSpPr/>
              <p:nvPr/>
            </p:nvSpPr>
            <p:spPr>
              <a:xfrm>
                <a:off x="428483" y="579130"/>
                <a:ext cx="1371600" cy="1371600"/>
              </a:xfrm>
              <a:prstGeom prst="arc">
                <a:avLst>
                  <a:gd name="adj1" fmla="val 20220084"/>
                  <a:gd name="adj2" fmla="val 20642548"/>
                </a:avLst>
              </a:prstGeom>
              <a:ln w="0">
                <a:solidFill>
                  <a:srgbClr val="FF0000"/>
                </a:solidFill>
                <a:headEnd w="med" len="med"/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+mj-lt"/>
                </a:endParaRPr>
              </a:p>
            </p:txBody>
          </p:sp>
          <p:sp>
            <p:nvSpPr>
              <p:cNvPr id="82" name="Arc 81">
                <a:extLst>
                  <a:ext uri="{FF2B5EF4-FFF2-40B4-BE49-F238E27FC236}">
                    <a16:creationId xmlns:a16="http://schemas.microsoft.com/office/drawing/2014/main" id="{2783FD95-95D2-4C05-BF0F-AF2DD77D5C5C}"/>
                  </a:ext>
                </a:extLst>
              </p:cNvPr>
              <p:cNvSpPr/>
              <p:nvPr/>
            </p:nvSpPr>
            <p:spPr>
              <a:xfrm>
                <a:off x="428483" y="579130"/>
                <a:ext cx="1371600" cy="1371600"/>
              </a:xfrm>
              <a:prstGeom prst="arc">
                <a:avLst>
                  <a:gd name="adj1" fmla="val 21010690"/>
                  <a:gd name="adj2" fmla="val 21422940"/>
                </a:avLst>
              </a:prstGeom>
              <a:ln w="0">
                <a:solidFill>
                  <a:srgbClr val="FF0000"/>
                </a:solidFill>
                <a:headEnd type="stealth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+mj-lt"/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49C16CE-E7ED-41E3-8520-FD148511ED47}"/>
                </a:ext>
              </a:extLst>
            </p:cNvPr>
            <p:cNvGrpSpPr/>
            <p:nvPr/>
          </p:nvGrpSpPr>
          <p:grpSpPr>
            <a:xfrm>
              <a:off x="-192837" y="1550477"/>
              <a:ext cx="3315741" cy="2678745"/>
              <a:chOff x="-192837" y="1550477"/>
              <a:chExt cx="3315741" cy="2678745"/>
            </a:xfrm>
          </p:grpSpPr>
          <p:sp>
            <p:nvSpPr>
              <p:cNvPr id="33" name="Arc 32">
                <a:extLst>
                  <a:ext uri="{FF2B5EF4-FFF2-40B4-BE49-F238E27FC236}">
                    <a16:creationId xmlns:a16="http://schemas.microsoft.com/office/drawing/2014/main" id="{AB6B344D-132A-4694-A1E3-6108F46140DA}"/>
                  </a:ext>
                </a:extLst>
              </p:cNvPr>
              <p:cNvSpPr/>
              <p:nvPr/>
            </p:nvSpPr>
            <p:spPr>
              <a:xfrm>
                <a:off x="-192837" y="1988942"/>
                <a:ext cx="2240279" cy="2240280"/>
              </a:xfrm>
              <a:prstGeom prst="arc">
                <a:avLst>
                  <a:gd name="adj1" fmla="val 18518337"/>
                  <a:gd name="adj2" fmla="val 20670237"/>
                </a:avLst>
              </a:prstGeom>
              <a:ln w="0">
                <a:solidFill>
                  <a:srgbClr val="FF0000"/>
                </a:solidFill>
                <a:headEnd w="sm" len="sm"/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FF0000"/>
                  </a:solidFill>
                  <a:latin typeface="+mj-lt"/>
                </a:endParaRPr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9555078E-8E18-4BEE-BB03-D9AAC1232766}"/>
                  </a:ext>
                </a:extLst>
              </p:cNvPr>
              <p:cNvGrpSpPr/>
              <p:nvPr/>
            </p:nvGrpSpPr>
            <p:grpSpPr>
              <a:xfrm>
                <a:off x="287244" y="1550477"/>
                <a:ext cx="2835660" cy="2195108"/>
                <a:chOff x="656217" y="164049"/>
                <a:chExt cx="2025472" cy="1567933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2E515A7B-DF25-4595-91AD-4020D1D6B0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118796" y="320586"/>
                  <a:ext cx="764649" cy="94881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Arc 40">
                  <a:extLst>
                    <a:ext uri="{FF2B5EF4-FFF2-40B4-BE49-F238E27FC236}">
                      <a16:creationId xmlns:a16="http://schemas.microsoft.com/office/drawing/2014/main" id="{03F1DE53-23ED-49C3-8B9E-2A47D75644FD}"/>
                    </a:ext>
                  </a:extLst>
                </p:cNvPr>
                <p:cNvSpPr/>
                <p:nvPr/>
              </p:nvSpPr>
              <p:spPr>
                <a:xfrm>
                  <a:off x="656217" y="817582"/>
                  <a:ext cx="914400" cy="914400"/>
                </a:xfrm>
                <a:prstGeom prst="arc">
                  <a:avLst>
                    <a:gd name="adj1" fmla="val 16200000"/>
                    <a:gd name="adj2" fmla="val 18519569"/>
                  </a:avLst>
                </a:prstGeom>
                <a:ln w="0">
                  <a:solidFill>
                    <a:schemeClr val="tx1"/>
                  </a:solidFill>
                  <a:headEnd w="sm" len="sm"/>
                  <a:tailEnd type="stealth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</a:endParaRP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6D2268E-B33F-4E60-976B-DC12A72A12CD}"/>
                    </a:ext>
                  </a:extLst>
                </p:cNvPr>
                <p:cNvSpPr txBox="1"/>
                <p:nvPr/>
              </p:nvSpPr>
              <p:spPr>
                <a:xfrm>
                  <a:off x="896315" y="1179718"/>
                  <a:ext cx="243978" cy="2198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>
                      <a:solidFill>
                        <a:srgbClr val="0000FF"/>
                      </a:solidFill>
                      <a:latin typeface="+mj-lt"/>
                    </a:rPr>
                    <a:t>A</a:t>
                  </a:r>
                </a:p>
              </p:txBody>
            </p: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7293E271-324C-44D0-BF77-E420323620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600000" flipV="1">
                  <a:off x="1146578" y="931424"/>
                  <a:ext cx="1323191" cy="462579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CB09DD9A-4A8E-46D6-8E3D-D2F95334CA93}"/>
                    </a:ext>
                  </a:extLst>
                </p:cNvPr>
                <p:cNvSpPr txBox="1"/>
                <p:nvPr/>
              </p:nvSpPr>
              <p:spPr>
                <a:xfrm>
                  <a:off x="1100009" y="607963"/>
                  <a:ext cx="341440" cy="2198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>
                      <a:latin typeface="+mj-lt"/>
                      <a:cs typeface="GreekC" panose="00000400000000000000" pitchFamily="2" charset="0"/>
                    </a:rPr>
                    <a:t>Az</a:t>
                  </a:r>
                  <a:r>
                    <a:rPr lang="en-US" sz="1400" baseline="-25000">
                      <a:latin typeface="+mj-lt"/>
                      <a:cs typeface="GreekC" panose="00000400000000000000" pitchFamily="2" charset="0"/>
                    </a:rPr>
                    <a:t>AF</a:t>
                  </a:r>
                  <a:endParaRPr lang="en-US" sz="1400" baseline="-25000">
                    <a:latin typeface="+mj-lt"/>
                  </a:endParaRP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508CBBC-B68C-4E36-BACF-991CC467AA08}"/>
                    </a:ext>
                  </a:extLst>
                </p:cNvPr>
                <p:cNvSpPr txBox="1"/>
                <p:nvPr/>
              </p:nvSpPr>
              <p:spPr>
                <a:xfrm>
                  <a:off x="2452963" y="930286"/>
                  <a:ext cx="228726" cy="2198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>
                      <a:solidFill>
                        <a:srgbClr val="C00000"/>
                      </a:solidFill>
                      <a:latin typeface="+mj-lt"/>
                    </a:rPr>
                    <a:t>T’</a:t>
                  </a: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692C65E2-9900-4421-AF7A-721B481291CE}"/>
                    </a:ext>
                  </a:extLst>
                </p:cNvPr>
                <p:cNvSpPr txBox="1"/>
                <p:nvPr/>
              </p:nvSpPr>
              <p:spPr>
                <a:xfrm>
                  <a:off x="2242031" y="1109436"/>
                  <a:ext cx="279839" cy="2198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>
                      <a:solidFill>
                        <a:srgbClr val="FF0000"/>
                      </a:solidFill>
                      <a:latin typeface="+mj-lt"/>
                    </a:rPr>
                    <a:t>v</a:t>
                  </a:r>
                  <a:r>
                    <a:rPr lang="en-US" sz="1400" baseline="-25000">
                      <a:solidFill>
                        <a:srgbClr val="FF0000"/>
                      </a:solidFill>
                      <a:latin typeface="+mj-lt"/>
                      <a:cs typeface="GreekC" panose="00000400000000000000" pitchFamily="2" charset="0"/>
                    </a:rPr>
                    <a:t>fat</a:t>
                  </a:r>
                </a:p>
              </p:txBody>
            </p: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FA9394BC-35E9-4738-80F3-224F2666BE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114792" y="928972"/>
                  <a:ext cx="1293250" cy="347539"/>
                </a:xfrm>
                <a:prstGeom prst="line">
                  <a:avLst/>
                </a:prstGeom>
                <a:ln>
                  <a:solidFill>
                    <a:srgbClr val="00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Arc 47">
                  <a:extLst>
                    <a:ext uri="{FF2B5EF4-FFF2-40B4-BE49-F238E27FC236}">
                      <a16:creationId xmlns:a16="http://schemas.microsoft.com/office/drawing/2014/main" id="{C3D8F9C3-87E6-4595-B51C-937ABAD7390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61394" y="936259"/>
                  <a:ext cx="685800" cy="685800"/>
                </a:xfrm>
                <a:prstGeom prst="arc">
                  <a:avLst>
                    <a:gd name="adj1" fmla="val 16360335"/>
                    <a:gd name="adj2" fmla="val 20679505"/>
                  </a:avLst>
                </a:prstGeom>
                <a:ln w="0">
                  <a:solidFill>
                    <a:srgbClr val="0000FF"/>
                  </a:solidFill>
                  <a:headEnd w="sm" len="sm"/>
                  <a:tailEnd type="stealth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</a:endParaRPr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FAABDEFC-F31E-4552-B17C-5A05BC4F2AB4}"/>
                    </a:ext>
                  </a:extLst>
                </p:cNvPr>
                <p:cNvSpPr txBox="1"/>
                <p:nvPr/>
              </p:nvSpPr>
              <p:spPr>
                <a:xfrm>
                  <a:off x="1339843" y="921157"/>
                  <a:ext cx="337043" cy="2198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>
                      <a:solidFill>
                        <a:srgbClr val="0000FF"/>
                      </a:solidFill>
                      <a:latin typeface="+mj-lt"/>
                      <a:cs typeface="GreekC" panose="00000400000000000000" pitchFamily="2" charset="0"/>
                    </a:rPr>
                    <a:t>Az</a:t>
                  </a:r>
                  <a:r>
                    <a:rPr lang="en-US" sz="1400" baseline="-25000">
                      <a:solidFill>
                        <a:srgbClr val="0000FF"/>
                      </a:solidFill>
                      <a:latin typeface="+mj-lt"/>
                    </a:rPr>
                    <a:t>AT</a:t>
                  </a:r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ADBD5844-B3D9-4410-9314-EB16801AB5CE}"/>
                    </a:ext>
                  </a:extLst>
                </p:cNvPr>
                <p:cNvSpPr txBox="1"/>
                <p:nvPr/>
              </p:nvSpPr>
              <p:spPr>
                <a:xfrm>
                  <a:off x="1859147" y="164049"/>
                  <a:ext cx="191444" cy="2198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>
                      <a:latin typeface="+mj-lt"/>
                    </a:rPr>
                    <a:t>F</a:t>
                  </a:r>
                </a:p>
              </p:txBody>
            </p:sp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64460834-34A8-4EEF-9930-2E94057EBCA2}"/>
                    </a:ext>
                  </a:extLst>
                </p:cNvPr>
                <p:cNvSpPr txBox="1"/>
                <p:nvPr/>
              </p:nvSpPr>
              <p:spPr>
                <a:xfrm>
                  <a:off x="1697651" y="633887"/>
                  <a:ext cx="349409" cy="2198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>
                      <a:solidFill>
                        <a:srgbClr val="FF0000"/>
                      </a:solidFill>
                      <a:latin typeface="GreekC" panose="00000400000000000000" pitchFamily="2" charset="0"/>
                      <a:cs typeface="GreekC" panose="00000400000000000000" pitchFamily="2" charset="0"/>
                    </a:rPr>
                    <a:t>b</a:t>
                  </a:r>
                  <a:r>
                    <a:rPr lang="en-US" sz="1400" baseline="-25000">
                      <a:solidFill>
                        <a:srgbClr val="FF0000"/>
                      </a:solidFill>
                      <a:latin typeface="+mj-lt"/>
                    </a:rPr>
                    <a:t>FAT</a:t>
                  </a:r>
                </a:p>
              </p:txBody>
            </p:sp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15C01513-E6B3-4DE1-A022-7D368A1C295A}"/>
                    </a:ext>
                  </a:extLst>
                </p:cNvPr>
                <p:cNvGrpSpPr/>
                <p:nvPr/>
              </p:nvGrpSpPr>
              <p:grpSpPr>
                <a:xfrm>
                  <a:off x="1115093" y="591714"/>
                  <a:ext cx="41844" cy="1016196"/>
                  <a:chOff x="1323191" y="2614108"/>
                  <a:chExt cx="41844" cy="1016196"/>
                </a:xfrm>
              </p:grpSpPr>
              <p:cxnSp>
                <p:nvCxnSpPr>
                  <p:cNvPr id="77" name="Straight Connector 76">
                    <a:extLst>
                      <a:ext uri="{FF2B5EF4-FFF2-40B4-BE49-F238E27FC236}">
                        <a16:creationId xmlns:a16="http://schemas.microsoft.com/office/drawing/2014/main" id="{8AB9E0F4-0839-42D1-A9A2-AEAD098E89F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323191" y="2614108"/>
                    <a:ext cx="0" cy="101619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78" name="Group 77">
                    <a:extLst>
                      <a:ext uri="{FF2B5EF4-FFF2-40B4-BE49-F238E27FC236}">
                        <a16:creationId xmlns:a16="http://schemas.microsoft.com/office/drawing/2014/main" id="{797DB5E9-F34F-4E11-B658-EB19EA3F1E53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323834" y="2620370"/>
                    <a:ext cx="41201" cy="128016"/>
                    <a:chOff x="2019869" y="2316708"/>
                    <a:chExt cx="95534" cy="296838"/>
                  </a:xfrm>
                </p:grpSpPr>
                <p:cxnSp>
                  <p:nvCxnSpPr>
                    <p:cNvPr id="79" name="Straight Connector 78">
                      <a:extLst>
                        <a:ext uri="{FF2B5EF4-FFF2-40B4-BE49-F238E27FC236}">
                          <a16:creationId xmlns:a16="http://schemas.microsoft.com/office/drawing/2014/main" id="{D928ACB0-DF6F-45E0-854E-38C973EA999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023281" y="2316708"/>
                      <a:ext cx="92122" cy="296838"/>
                    </a:xfrm>
                    <a:prstGeom prst="line">
                      <a:avLst/>
                    </a:prstGeom>
                    <a:ln w="63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" name="Straight Connector 79">
                      <a:extLst>
                        <a:ext uri="{FF2B5EF4-FFF2-40B4-BE49-F238E27FC236}">
                          <a16:creationId xmlns:a16="http://schemas.microsoft.com/office/drawing/2014/main" id="{2966BF15-7576-4EFE-A21F-B74C9EDDBA9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2019869" y="2555543"/>
                      <a:ext cx="95534" cy="58003"/>
                    </a:xfrm>
                    <a:prstGeom prst="line">
                      <a:avLst/>
                    </a:prstGeom>
                    <a:ln w="63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717F7EE-A546-490B-81CD-98BCA6D3F7DF}"/>
                  </a:ext>
                </a:extLst>
              </p:cNvPr>
              <p:cNvSpPr txBox="1"/>
              <p:nvPr/>
            </p:nvSpPr>
            <p:spPr>
              <a:xfrm>
                <a:off x="2672912" y="2418648"/>
                <a:ext cx="2712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>
                    <a:solidFill>
                      <a:srgbClr val="0000FF"/>
                    </a:solidFill>
                    <a:latin typeface="+mj-lt"/>
                  </a:rPr>
                  <a:t>T</a:t>
                </a: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58FCA3D8-8272-40F7-93C9-95A912F65E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2857" y="3077259"/>
                <a:ext cx="51206" cy="51206"/>
              </a:xfrm>
              <a:prstGeom prst="ellipse">
                <a:avLst/>
              </a:prstGeom>
              <a:solidFill>
                <a:srgbClr val="0000F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A5293A6-4F7F-4CEE-90F6-1F655ED94A1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82858" y="1737701"/>
                <a:ext cx="51206" cy="51206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8775B687-BB76-41A7-8456-77669CF69C9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24117" y="2595310"/>
                <a:ext cx="51206" cy="51206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641C3BB4-2861-4E72-A25A-A483AEFEBE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849492" y="2762711"/>
                <a:ext cx="51206" cy="51206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22556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10321F-DE14-4006-91E5-C5621447F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F. Linear/Non-Linear; 2. Horizontal</a:t>
            </a:r>
          </a:p>
          <a:p>
            <a:pPr lvl="1"/>
            <a:r>
              <a:rPr lang="en-US"/>
              <a:t>Networks</a:t>
            </a: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5AD02BB7-8F45-48AE-9418-8DD4549BD80A}"/>
              </a:ext>
            </a:extLst>
          </p:cNvPr>
          <p:cNvGrpSpPr/>
          <p:nvPr/>
        </p:nvGrpSpPr>
        <p:grpSpPr>
          <a:xfrm>
            <a:off x="782953" y="3885528"/>
            <a:ext cx="6802406" cy="2432304"/>
            <a:chOff x="782953" y="4111671"/>
            <a:chExt cx="6802406" cy="2432304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175E920F-C350-46CC-BFFB-DFD20D7A1483}"/>
                </a:ext>
              </a:extLst>
            </p:cNvPr>
            <p:cNvGrpSpPr/>
            <p:nvPr/>
          </p:nvGrpSpPr>
          <p:grpSpPr>
            <a:xfrm>
              <a:off x="4585669" y="4111671"/>
              <a:ext cx="2999690" cy="2432304"/>
              <a:chOff x="4470804" y="4348252"/>
              <a:chExt cx="2999690" cy="2432304"/>
            </a:xfrm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E92E607F-95DD-48E8-95D7-938E4E31EB3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296131" y="4348252"/>
                <a:ext cx="2174363" cy="2432304"/>
                <a:chOff x="6446505" y="1369079"/>
                <a:chExt cx="2607449" cy="2916766"/>
              </a:xfrm>
            </p:grpSpPr>
            <p:sp>
              <p:nvSpPr>
                <p:cNvPr id="37" name="Arc 36">
                  <a:extLst>
                    <a:ext uri="{FF2B5EF4-FFF2-40B4-BE49-F238E27FC236}">
                      <a16:creationId xmlns:a16="http://schemas.microsoft.com/office/drawing/2014/main" id="{CCC3D5AA-C856-4EDC-84E6-819C9B975E8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472928" y="2773927"/>
                  <a:ext cx="477944" cy="477944"/>
                </a:xfrm>
                <a:prstGeom prst="arc">
                  <a:avLst>
                    <a:gd name="adj1" fmla="val 9004114"/>
                    <a:gd name="adj2" fmla="val 14387393"/>
                  </a:avLst>
                </a:prstGeom>
                <a:ln w="3175">
                  <a:solidFill>
                    <a:srgbClr val="C00000"/>
                  </a:solidFill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</a:endParaRPr>
                </a:p>
              </p:txBody>
            </p:sp>
            <p:sp>
              <p:nvSpPr>
                <p:cNvPr id="38" name="Rectangle 82">
                  <a:extLst>
                    <a:ext uri="{FF2B5EF4-FFF2-40B4-BE49-F238E27FC236}">
                      <a16:creationId xmlns:a16="http://schemas.microsoft.com/office/drawing/2014/main" id="{BE5335D7-176F-474D-B231-0D734557A15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734217" y="2162700"/>
                  <a:ext cx="68824" cy="68824"/>
                </a:xfrm>
                <a:prstGeom prst="triangl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latin typeface="+mj-lt"/>
                  </a:endParaRPr>
                </a:p>
              </p:txBody>
            </p:sp>
            <p:sp>
              <p:nvSpPr>
                <p:cNvPr id="39" name="Rectangle 138">
                  <a:extLst>
                    <a:ext uri="{FF2B5EF4-FFF2-40B4-BE49-F238E27FC236}">
                      <a16:creationId xmlns:a16="http://schemas.microsoft.com/office/drawing/2014/main" id="{8BBAFBBA-E924-428A-8E05-F32A92E781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00969" y="2126298"/>
                  <a:ext cx="100990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+mj-lt"/>
                    </a:rPr>
                    <a:t>A</a:t>
                  </a:r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FEB249C7-9044-43C5-88BF-7E6E621DF972}"/>
                    </a:ext>
                  </a:extLst>
                </p:cNvPr>
                <p:cNvCxnSpPr>
                  <a:stCxn id="38" idx="5"/>
                </p:cNvCxnSpPr>
                <p:nvPr/>
              </p:nvCxnSpPr>
              <p:spPr>
                <a:xfrm flipV="1">
                  <a:off x="6785836" y="1688595"/>
                  <a:ext cx="1128246" cy="508518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6020055F-55BD-476A-8C9E-ACAA459E6FF7}"/>
                    </a:ext>
                  </a:extLst>
                </p:cNvPr>
                <p:cNvCxnSpPr/>
                <p:nvPr/>
              </p:nvCxnSpPr>
              <p:spPr>
                <a:xfrm>
                  <a:off x="7910347" y="1681128"/>
                  <a:ext cx="802797" cy="1340484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A316441E-2735-4A15-91B4-46C09A795189}"/>
                    </a:ext>
                  </a:extLst>
                </p:cNvPr>
                <p:cNvCxnSpPr/>
                <p:nvPr/>
              </p:nvCxnSpPr>
              <p:spPr>
                <a:xfrm flipH="1">
                  <a:off x="7185963" y="3010410"/>
                  <a:ext cx="1530917" cy="970825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7DE307CB-B850-4C71-AC62-93025E3A7CBF}"/>
                    </a:ext>
                  </a:extLst>
                </p:cNvPr>
                <p:cNvCxnSpPr>
                  <a:endCxn id="38" idx="3"/>
                </p:cNvCxnSpPr>
                <p:nvPr/>
              </p:nvCxnSpPr>
              <p:spPr>
                <a:xfrm flipH="1" flipV="1">
                  <a:off x="6768630" y="2231525"/>
                  <a:ext cx="428536" cy="1753444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Rectangle 138">
                  <a:extLst>
                    <a:ext uri="{FF2B5EF4-FFF2-40B4-BE49-F238E27FC236}">
                      <a16:creationId xmlns:a16="http://schemas.microsoft.com/office/drawing/2014/main" id="{31E6D856-2EA5-4D1E-9BF2-2A32A94B15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21659" y="3921076"/>
                  <a:ext cx="96180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+mj-lt"/>
                    </a:rPr>
                    <a:t>B</a:t>
                  </a:r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45" name="Rectangle 138">
                  <a:extLst>
                    <a:ext uri="{FF2B5EF4-FFF2-40B4-BE49-F238E27FC236}">
                      <a16:creationId xmlns:a16="http://schemas.microsoft.com/office/drawing/2014/main" id="{7877E35B-ADA8-4D9D-A06C-463EA04710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72075" y="1487592"/>
                  <a:ext cx="109004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+mj-lt"/>
                    </a:rPr>
                    <a:t>D</a:t>
                  </a:r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46" name="Rectangle 138">
                  <a:extLst>
                    <a:ext uri="{FF2B5EF4-FFF2-40B4-BE49-F238E27FC236}">
                      <a16:creationId xmlns:a16="http://schemas.microsoft.com/office/drawing/2014/main" id="{BF74D8E8-1564-472F-A8EF-BC9FCA8B30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31600" y="3058335"/>
                  <a:ext cx="96180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+mj-lt"/>
                    </a:rPr>
                    <a:t>C</a:t>
                  </a:r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47" name="Arc 46">
                  <a:extLst>
                    <a:ext uri="{FF2B5EF4-FFF2-40B4-BE49-F238E27FC236}">
                      <a16:creationId xmlns:a16="http://schemas.microsoft.com/office/drawing/2014/main" id="{C43B82BA-EC5C-419A-B1E1-5CD01E49560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686310" y="1460826"/>
                  <a:ext cx="477944" cy="477944"/>
                </a:xfrm>
                <a:prstGeom prst="arc">
                  <a:avLst>
                    <a:gd name="adj1" fmla="val 3584606"/>
                    <a:gd name="adj2" fmla="val 9647242"/>
                  </a:avLst>
                </a:prstGeom>
                <a:ln w="3175">
                  <a:solidFill>
                    <a:srgbClr val="C00000"/>
                  </a:solidFill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</a:endParaRPr>
                </a:p>
              </p:txBody>
            </p:sp>
            <p:sp>
              <p:nvSpPr>
                <p:cNvPr id="48" name="Arc 47">
                  <a:extLst>
                    <a:ext uri="{FF2B5EF4-FFF2-40B4-BE49-F238E27FC236}">
                      <a16:creationId xmlns:a16="http://schemas.microsoft.com/office/drawing/2014/main" id="{FDA2B9F2-4C74-4144-9572-AB1EE3B2BA4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953215" y="3726082"/>
                  <a:ext cx="477944" cy="477944"/>
                </a:xfrm>
                <a:prstGeom prst="arc">
                  <a:avLst>
                    <a:gd name="adj1" fmla="val 15459042"/>
                    <a:gd name="adj2" fmla="val 19593608"/>
                  </a:avLst>
                </a:prstGeom>
                <a:ln w="3175">
                  <a:solidFill>
                    <a:srgbClr val="C00000"/>
                  </a:solidFill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</a:endParaRPr>
                </a:p>
              </p:txBody>
            </p:sp>
            <p:sp>
              <p:nvSpPr>
                <p:cNvPr id="49" name="Arc 48">
                  <a:extLst>
                    <a:ext uri="{FF2B5EF4-FFF2-40B4-BE49-F238E27FC236}">
                      <a16:creationId xmlns:a16="http://schemas.microsoft.com/office/drawing/2014/main" id="{58497A35-2720-4D6A-A361-425873728E8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531279" y="1963663"/>
                  <a:ext cx="477944" cy="477944"/>
                </a:xfrm>
                <a:prstGeom prst="arc">
                  <a:avLst>
                    <a:gd name="adj1" fmla="val 20302150"/>
                    <a:gd name="adj2" fmla="val 4810181"/>
                  </a:avLst>
                </a:prstGeom>
                <a:ln w="3175">
                  <a:solidFill>
                    <a:srgbClr val="C00000"/>
                  </a:solidFill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</a:endParaRPr>
                </a:p>
              </p:txBody>
            </p:sp>
            <p:cxnSp>
              <p:nvCxnSpPr>
                <p:cNvPr id="50" name="Straight Arrow Connector 49">
                  <a:extLst>
                    <a:ext uri="{FF2B5EF4-FFF2-40B4-BE49-F238E27FC236}">
                      <a16:creationId xmlns:a16="http://schemas.microsoft.com/office/drawing/2014/main" id="{2CBADE86-3225-4D09-A43F-BA2A5D6D1A81}"/>
                    </a:ext>
                  </a:extLst>
                </p:cNvPr>
                <p:cNvCxnSpPr/>
                <p:nvPr/>
              </p:nvCxnSpPr>
              <p:spPr>
                <a:xfrm>
                  <a:off x="6832643" y="2229365"/>
                  <a:ext cx="1790409" cy="780032"/>
                </a:xfrm>
                <a:prstGeom prst="straightConnector1">
                  <a:avLst/>
                </a:prstGeom>
                <a:ln w="3175">
                  <a:solidFill>
                    <a:srgbClr val="0066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B4489E0E-0D4B-4A41-9908-894C35CDFCF6}"/>
                    </a:ext>
                  </a:extLst>
                </p:cNvPr>
                <p:cNvCxnSpPr/>
                <p:nvPr/>
              </p:nvCxnSpPr>
              <p:spPr>
                <a:xfrm flipV="1">
                  <a:off x="7214807" y="1779144"/>
                  <a:ext cx="691035" cy="2109752"/>
                </a:xfrm>
                <a:prstGeom prst="line">
                  <a:avLst/>
                </a:prstGeom>
                <a:ln w="3175">
                  <a:solidFill>
                    <a:srgbClr val="0066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F2F21181-C9E2-4589-866C-244482DB69E8}"/>
                    </a:ext>
                  </a:extLst>
                </p:cNvPr>
                <p:cNvGrpSpPr/>
                <p:nvPr/>
              </p:nvGrpSpPr>
              <p:grpSpPr>
                <a:xfrm>
                  <a:off x="6446505" y="1369079"/>
                  <a:ext cx="2607449" cy="2916766"/>
                  <a:chOff x="847035" y="1609969"/>
                  <a:chExt cx="2607449" cy="2916766"/>
                </a:xfrm>
              </p:grpSpPr>
              <p:sp>
                <p:nvSpPr>
                  <p:cNvPr id="64" name="Arc 63">
                    <a:extLst>
                      <a:ext uri="{FF2B5EF4-FFF2-40B4-BE49-F238E27FC236}">
                        <a16:creationId xmlns:a16="http://schemas.microsoft.com/office/drawing/2014/main" id="{A9CA7C9D-79DD-4B9F-B150-F2CF9CCFCA9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47035" y="2081374"/>
                    <a:ext cx="685800" cy="685800"/>
                  </a:xfrm>
                  <a:prstGeom prst="arc">
                    <a:avLst>
                      <a:gd name="adj1" fmla="val 20302150"/>
                      <a:gd name="adj2" fmla="val 1712194"/>
                    </a:avLst>
                  </a:prstGeom>
                  <a:ln w="6350">
                    <a:solidFill>
                      <a:srgbClr val="C00000"/>
                    </a:solidFill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+mj-lt"/>
                    </a:endParaRPr>
                  </a:p>
                </p:txBody>
              </p:sp>
              <p:sp>
                <p:nvSpPr>
                  <p:cNvPr id="65" name="Arc 64">
                    <a:extLst>
                      <a:ext uri="{FF2B5EF4-FFF2-40B4-BE49-F238E27FC236}">
                        <a16:creationId xmlns:a16="http://schemas.microsoft.com/office/drawing/2014/main" id="{65955870-4627-4A30-A87E-5B01115BB62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996351" y="1609969"/>
                    <a:ext cx="685800" cy="685800"/>
                  </a:xfrm>
                  <a:prstGeom prst="arc">
                    <a:avLst>
                      <a:gd name="adj1" fmla="val 3584606"/>
                      <a:gd name="adj2" fmla="val 6782520"/>
                    </a:avLst>
                  </a:prstGeom>
                  <a:ln w="6350">
                    <a:solidFill>
                      <a:srgbClr val="C00000"/>
                    </a:solidFill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+mj-lt"/>
                    </a:endParaRPr>
                  </a:p>
                </p:txBody>
              </p:sp>
              <p:sp>
                <p:nvSpPr>
                  <p:cNvPr id="66" name="Arc 65">
                    <a:extLst>
                      <a:ext uri="{FF2B5EF4-FFF2-40B4-BE49-F238E27FC236}">
                        <a16:creationId xmlns:a16="http://schemas.microsoft.com/office/drawing/2014/main" id="{DE3190A2-F056-42FC-B6B0-6BBF3534BCA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68684" y="2908778"/>
                    <a:ext cx="685800" cy="685800"/>
                  </a:xfrm>
                  <a:prstGeom prst="arc">
                    <a:avLst>
                      <a:gd name="adj1" fmla="val 9004114"/>
                      <a:gd name="adj2" fmla="val 12160590"/>
                    </a:avLst>
                  </a:prstGeom>
                  <a:ln w="6350">
                    <a:solidFill>
                      <a:srgbClr val="C00000"/>
                    </a:solidFill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+mj-lt"/>
                    </a:endParaRPr>
                  </a:p>
                </p:txBody>
              </p:sp>
              <p:sp>
                <p:nvSpPr>
                  <p:cNvPr id="67" name="Arc 66">
                    <a:extLst>
                      <a:ext uri="{FF2B5EF4-FFF2-40B4-BE49-F238E27FC236}">
                        <a16:creationId xmlns:a16="http://schemas.microsoft.com/office/drawing/2014/main" id="{1F0A5B1A-BC0A-4D22-A360-EE2A1949B60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248969" y="3840935"/>
                    <a:ext cx="685800" cy="685800"/>
                  </a:xfrm>
                  <a:prstGeom prst="arc">
                    <a:avLst>
                      <a:gd name="adj1" fmla="val 15459042"/>
                      <a:gd name="adj2" fmla="val 17305488"/>
                    </a:avLst>
                  </a:prstGeom>
                  <a:ln w="6350">
                    <a:solidFill>
                      <a:srgbClr val="C00000"/>
                    </a:solidFill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+mj-lt"/>
                    </a:endParaRPr>
                  </a:p>
                </p:txBody>
              </p:sp>
            </p:grpSp>
          </p:grp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017E45C-8DC1-43C4-AEE5-6FDA3118FA1D}"/>
                  </a:ext>
                </a:extLst>
              </p:cNvPr>
              <p:cNvSpPr txBox="1"/>
              <p:nvPr/>
            </p:nvSpPr>
            <p:spPr>
              <a:xfrm>
                <a:off x="4470804" y="5395127"/>
                <a:ext cx="10326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>
                    <a:latin typeface="+mj-lt"/>
                  </a:rPr>
                  <a:t>Combined</a:t>
                </a:r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C69A6737-F70C-411D-8566-3365BC0CDB87}"/>
                </a:ext>
              </a:extLst>
            </p:cNvPr>
            <p:cNvGrpSpPr/>
            <p:nvPr/>
          </p:nvGrpSpPr>
          <p:grpSpPr>
            <a:xfrm>
              <a:off x="782953" y="4221399"/>
              <a:ext cx="2994214" cy="2212848"/>
              <a:chOff x="1186076" y="4645152"/>
              <a:chExt cx="2994214" cy="2212848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AD7F5057-EF38-48C4-BCAC-A949486729C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320068" y="4645152"/>
                <a:ext cx="1860222" cy="2212848"/>
                <a:chOff x="3946260" y="1477759"/>
                <a:chExt cx="2226811" cy="2648928"/>
              </a:xfrm>
            </p:grpSpPr>
            <p:sp>
              <p:nvSpPr>
                <p:cNvPr id="23" name="Rectangle 82">
                  <a:extLst>
                    <a:ext uri="{FF2B5EF4-FFF2-40B4-BE49-F238E27FC236}">
                      <a16:creationId xmlns:a16="http://schemas.microsoft.com/office/drawing/2014/main" id="{97AB29C7-E4D9-400A-B8C4-A1E3CAED4B4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079508" y="2152867"/>
                  <a:ext cx="68824" cy="68824"/>
                </a:xfrm>
                <a:prstGeom prst="triangl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latin typeface="+mj-lt"/>
                  </a:endParaRPr>
                </a:p>
              </p:txBody>
            </p:sp>
            <p:sp>
              <p:nvSpPr>
                <p:cNvPr id="24" name="Rectangle 138">
                  <a:extLst>
                    <a:ext uri="{FF2B5EF4-FFF2-40B4-BE49-F238E27FC236}">
                      <a16:creationId xmlns:a16="http://schemas.microsoft.com/office/drawing/2014/main" id="{0CEC4F90-1981-4D03-A4FD-3EEBF764A3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46260" y="2116465"/>
                  <a:ext cx="100990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+mj-lt"/>
                    </a:rPr>
                    <a:t>A</a:t>
                  </a:r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C2922331-B141-4AE1-8B4D-4BEF6159CB57}"/>
                    </a:ext>
                  </a:extLst>
                </p:cNvPr>
                <p:cNvCxnSpPr>
                  <a:stCxn id="23" idx="5"/>
                </p:cNvCxnSpPr>
                <p:nvPr/>
              </p:nvCxnSpPr>
              <p:spPr>
                <a:xfrm flipV="1">
                  <a:off x="4131127" y="1678762"/>
                  <a:ext cx="1128246" cy="508518"/>
                </a:xfrm>
                <a:prstGeom prst="line">
                  <a:avLst/>
                </a:prstGeom>
                <a:ln w="6350">
                  <a:solidFill>
                    <a:srgbClr val="0000FF"/>
                  </a:solidFill>
                  <a:headEnd type="arrow" w="med" len="lg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4E11192D-7F5D-42A9-806F-CF1095902037}"/>
                    </a:ext>
                  </a:extLst>
                </p:cNvPr>
                <p:cNvCxnSpPr/>
                <p:nvPr/>
              </p:nvCxnSpPr>
              <p:spPr>
                <a:xfrm>
                  <a:off x="5255638" y="1671295"/>
                  <a:ext cx="802797" cy="1340484"/>
                </a:xfrm>
                <a:prstGeom prst="line">
                  <a:avLst/>
                </a:prstGeom>
                <a:ln w="6350">
                  <a:solidFill>
                    <a:srgbClr val="0000FF"/>
                  </a:solidFill>
                  <a:headEnd type="arrow" w="med" len="lg"/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D3A8B3D8-7ADD-432C-B710-D186F71D9FEA}"/>
                    </a:ext>
                  </a:extLst>
                </p:cNvPr>
                <p:cNvCxnSpPr/>
                <p:nvPr/>
              </p:nvCxnSpPr>
              <p:spPr>
                <a:xfrm flipH="1">
                  <a:off x="4531254" y="3000577"/>
                  <a:ext cx="1530917" cy="970825"/>
                </a:xfrm>
                <a:prstGeom prst="line">
                  <a:avLst/>
                </a:prstGeom>
                <a:ln w="6350">
                  <a:solidFill>
                    <a:srgbClr val="0000FF"/>
                  </a:solidFill>
                  <a:headEnd type="arrow" w="med" len="lg"/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CED2F5DC-29A8-4F37-B524-5DD02847128C}"/>
                    </a:ext>
                  </a:extLst>
                </p:cNvPr>
                <p:cNvCxnSpPr>
                  <a:endCxn id="23" idx="3"/>
                </p:cNvCxnSpPr>
                <p:nvPr/>
              </p:nvCxnSpPr>
              <p:spPr>
                <a:xfrm flipH="1" flipV="1">
                  <a:off x="4113921" y="2221692"/>
                  <a:ext cx="428536" cy="1753444"/>
                </a:xfrm>
                <a:prstGeom prst="line">
                  <a:avLst/>
                </a:prstGeom>
                <a:ln w="6350">
                  <a:solidFill>
                    <a:srgbClr val="0000FF"/>
                  </a:solidFill>
                  <a:headEnd type="arrow" w="med" len="lg"/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Rectangle 138">
                  <a:extLst>
                    <a:ext uri="{FF2B5EF4-FFF2-40B4-BE49-F238E27FC236}">
                      <a16:creationId xmlns:a16="http://schemas.microsoft.com/office/drawing/2014/main" id="{3F0D774D-76A8-413D-91D0-EA6A0BF4E2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6950" y="3911243"/>
                  <a:ext cx="96180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+mj-lt"/>
                    </a:rPr>
                    <a:t>B</a:t>
                  </a:r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0" name="Rectangle 138">
                  <a:extLst>
                    <a:ext uri="{FF2B5EF4-FFF2-40B4-BE49-F238E27FC236}">
                      <a16:creationId xmlns:a16="http://schemas.microsoft.com/office/drawing/2014/main" id="{DD8711E8-204E-46F4-AFEA-332D703A55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17366" y="1477759"/>
                  <a:ext cx="109004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+mj-lt"/>
                    </a:rPr>
                    <a:t>D</a:t>
                  </a:r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1" name="Rectangle 138">
                  <a:extLst>
                    <a:ext uri="{FF2B5EF4-FFF2-40B4-BE49-F238E27FC236}">
                      <a16:creationId xmlns:a16="http://schemas.microsoft.com/office/drawing/2014/main" id="{35E892EA-32B9-4E79-B19B-5568D6BB4D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76891" y="3048502"/>
                  <a:ext cx="96180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+mj-lt"/>
                    </a:rPr>
                    <a:t>C</a:t>
                  </a:r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16374630-F9AB-4E13-8B09-64BF7592C0D6}"/>
                    </a:ext>
                  </a:extLst>
                </p:cNvPr>
                <p:cNvCxnSpPr/>
                <p:nvPr/>
              </p:nvCxnSpPr>
              <p:spPr>
                <a:xfrm>
                  <a:off x="4177934" y="2219532"/>
                  <a:ext cx="1790409" cy="780032"/>
                </a:xfrm>
                <a:prstGeom prst="straightConnector1">
                  <a:avLst/>
                </a:prstGeom>
                <a:ln w="6350">
                  <a:solidFill>
                    <a:srgbClr val="006600"/>
                  </a:solidFill>
                  <a:headEnd type="arrow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6DD952B0-8E24-4FCE-96D0-4BC4ECE6B2B5}"/>
                    </a:ext>
                  </a:extLst>
                </p:cNvPr>
                <p:cNvCxnSpPr/>
                <p:nvPr/>
              </p:nvCxnSpPr>
              <p:spPr>
                <a:xfrm flipV="1">
                  <a:off x="4560098" y="1769311"/>
                  <a:ext cx="691035" cy="2109752"/>
                </a:xfrm>
                <a:prstGeom prst="line">
                  <a:avLst/>
                </a:prstGeom>
                <a:ln w="6350">
                  <a:solidFill>
                    <a:srgbClr val="006600"/>
                  </a:solidFill>
                  <a:headEnd type="arrow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DDE45CF-E765-4692-AB27-EED207A0560F}"/>
                  </a:ext>
                </a:extLst>
              </p:cNvPr>
              <p:cNvSpPr txBox="1"/>
              <p:nvPr/>
            </p:nvSpPr>
            <p:spPr>
              <a:xfrm>
                <a:off x="1186076" y="5582299"/>
                <a:ext cx="11785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>
                    <a:latin typeface="+mj-lt"/>
                  </a:rPr>
                  <a:t>Trilateration</a:t>
                </a:r>
              </a:p>
            </p:txBody>
          </p:sp>
        </p:grp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A8F9EB72-8C31-489C-A271-8487B1402669}"/>
              </a:ext>
            </a:extLst>
          </p:cNvPr>
          <p:cNvGrpSpPr/>
          <p:nvPr/>
        </p:nvGrpSpPr>
        <p:grpSpPr>
          <a:xfrm>
            <a:off x="1058030" y="1437905"/>
            <a:ext cx="6527329" cy="2432304"/>
            <a:chOff x="1058030" y="1437905"/>
            <a:chExt cx="6527329" cy="2432304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EE22125E-65C0-4814-9C31-92D8FB48E2CD}"/>
                </a:ext>
              </a:extLst>
            </p:cNvPr>
            <p:cNvGrpSpPr/>
            <p:nvPr/>
          </p:nvGrpSpPr>
          <p:grpSpPr>
            <a:xfrm>
              <a:off x="4482489" y="1437905"/>
              <a:ext cx="3102870" cy="2432304"/>
              <a:chOff x="4315341" y="1614885"/>
              <a:chExt cx="3102870" cy="2432304"/>
            </a:xfrm>
          </p:grpSpPr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338E2709-0DE1-4853-9614-37E3509E0F3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243848" y="1614885"/>
                <a:ext cx="2174363" cy="2432304"/>
                <a:chOff x="847035" y="1609969"/>
                <a:chExt cx="2607449" cy="2916766"/>
              </a:xfrm>
            </p:grpSpPr>
            <p:sp>
              <p:nvSpPr>
                <p:cNvPr id="8" name="Arc 7">
                  <a:extLst>
                    <a:ext uri="{FF2B5EF4-FFF2-40B4-BE49-F238E27FC236}">
                      <a16:creationId xmlns:a16="http://schemas.microsoft.com/office/drawing/2014/main" id="{0BF58EEB-3DC1-4BA9-8942-28FD8F02187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873457" y="3004985"/>
                  <a:ext cx="477945" cy="477944"/>
                </a:xfrm>
                <a:prstGeom prst="arc">
                  <a:avLst>
                    <a:gd name="adj1" fmla="val 9004114"/>
                    <a:gd name="adj2" fmla="val 14387393"/>
                  </a:avLst>
                </a:prstGeom>
                <a:ln w="6350">
                  <a:solidFill>
                    <a:srgbClr val="C00000"/>
                  </a:solidFill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</a:endParaRPr>
                </a:p>
              </p:txBody>
            </p:sp>
            <p:sp>
              <p:nvSpPr>
                <p:cNvPr id="11" name="Rectangle 82">
                  <a:extLst>
                    <a:ext uri="{FF2B5EF4-FFF2-40B4-BE49-F238E27FC236}">
                      <a16:creationId xmlns:a16="http://schemas.microsoft.com/office/drawing/2014/main" id="{1FD85448-2F8C-44CD-ACC4-E9AB663BD67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134745" y="2393758"/>
                  <a:ext cx="68824" cy="68824"/>
                </a:xfrm>
                <a:prstGeom prst="triangl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latin typeface="+mj-lt"/>
                  </a:endParaRPr>
                </a:p>
              </p:txBody>
            </p:sp>
            <p:sp>
              <p:nvSpPr>
                <p:cNvPr id="12" name="Rectangle 138">
                  <a:extLst>
                    <a:ext uri="{FF2B5EF4-FFF2-40B4-BE49-F238E27FC236}">
                      <a16:creationId xmlns:a16="http://schemas.microsoft.com/office/drawing/2014/main" id="{20D2A12F-432A-4737-87C5-975560B528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1498" y="2357356"/>
                  <a:ext cx="100990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+mj-lt"/>
                    </a:rPr>
                    <a:t>A</a:t>
                  </a:r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28477BA7-A5C6-4ACA-A5B3-426C049E70B1}"/>
                    </a:ext>
                  </a:extLst>
                </p:cNvPr>
                <p:cNvCxnSpPr>
                  <a:stCxn id="11" idx="5"/>
                </p:cNvCxnSpPr>
                <p:nvPr/>
              </p:nvCxnSpPr>
              <p:spPr>
                <a:xfrm flipV="1">
                  <a:off x="1186365" y="1919653"/>
                  <a:ext cx="1128246" cy="508518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  <a:headEnd type="none" w="med" len="lg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FA8C35D3-4B2C-43AE-A02E-1264F2258F9D}"/>
                    </a:ext>
                  </a:extLst>
                </p:cNvPr>
                <p:cNvCxnSpPr/>
                <p:nvPr/>
              </p:nvCxnSpPr>
              <p:spPr>
                <a:xfrm>
                  <a:off x="2310876" y="1912186"/>
                  <a:ext cx="802797" cy="1340485"/>
                </a:xfrm>
                <a:prstGeom prst="line">
                  <a:avLst/>
                </a:prstGeom>
                <a:ln w="6350">
                  <a:solidFill>
                    <a:srgbClr val="0000FF"/>
                  </a:solidFill>
                  <a:prstDash val="lgDash"/>
                  <a:headEnd type="none" w="med" len="lg"/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8468007A-9712-43BA-A1D6-AFB68627A7DB}"/>
                    </a:ext>
                  </a:extLst>
                </p:cNvPr>
                <p:cNvCxnSpPr/>
                <p:nvPr/>
              </p:nvCxnSpPr>
              <p:spPr>
                <a:xfrm flipH="1">
                  <a:off x="1586492" y="3241468"/>
                  <a:ext cx="1530917" cy="970825"/>
                </a:xfrm>
                <a:prstGeom prst="line">
                  <a:avLst/>
                </a:prstGeom>
                <a:ln w="6350">
                  <a:solidFill>
                    <a:srgbClr val="0000FF"/>
                  </a:solidFill>
                  <a:prstDash val="lgDash"/>
                  <a:headEnd type="none" w="med" len="lg"/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682FD11D-5AB2-4295-A988-395ED239157A}"/>
                    </a:ext>
                  </a:extLst>
                </p:cNvPr>
                <p:cNvCxnSpPr>
                  <a:endCxn id="11" idx="3"/>
                </p:cNvCxnSpPr>
                <p:nvPr/>
              </p:nvCxnSpPr>
              <p:spPr>
                <a:xfrm flipH="1" flipV="1">
                  <a:off x="1169159" y="2462584"/>
                  <a:ext cx="428536" cy="1753444"/>
                </a:xfrm>
                <a:prstGeom prst="line">
                  <a:avLst/>
                </a:prstGeom>
                <a:ln w="6350">
                  <a:solidFill>
                    <a:srgbClr val="0000FF"/>
                  </a:solidFill>
                  <a:prstDash val="lgDash"/>
                  <a:headEnd type="none" w="med" len="lg"/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Rectangle 138">
                  <a:extLst>
                    <a:ext uri="{FF2B5EF4-FFF2-40B4-BE49-F238E27FC236}">
                      <a16:creationId xmlns:a16="http://schemas.microsoft.com/office/drawing/2014/main" id="{53AEB7C8-70A6-4546-86E1-A32163070B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2189" y="4152135"/>
                  <a:ext cx="96180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+mj-lt"/>
                    </a:rPr>
                    <a:t>B</a:t>
                  </a:r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18" name="Rectangle 138">
                  <a:extLst>
                    <a:ext uri="{FF2B5EF4-FFF2-40B4-BE49-F238E27FC236}">
                      <a16:creationId xmlns:a16="http://schemas.microsoft.com/office/drawing/2014/main" id="{30D4C15A-C111-4D01-9890-63BAD90612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72604" y="1718651"/>
                  <a:ext cx="109004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+mj-lt"/>
                    </a:rPr>
                    <a:t>D</a:t>
                  </a:r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19" name="Rectangle 138">
                  <a:extLst>
                    <a:ext uri="{FF2B5EF4-FFF2-40B4-BE49-F238E27FC236}">
                      <a16:creationId xmlns:a16="http://schemas.microsoft.com/office/drawing/2014/main" id="{2B07892D-3740-4318-BBC8-E66B2C383A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32129" y="3289393"/>
                  <a:ext cx="96180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+mj-lt"/>
                    </a:rPr>
                    <a:t>C</a:t>
                  </a:r>
                  <a:endPara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20" name="Arc 19">
                  <a:extLst>
                    <a:ext uri="{FF2B5EF4-FFF2-40B4-BE49-F238E27FC236}">
                      <a16:creationId xmlns:a16="http://schemas.microsoft.com/office/drawing/2014/main" id="{142AFC42-143E-4719-80A7-8D52C193A87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086839" y="1691884"/>
                  <a:ext cx="477945" cy="477944"/>
                </a:xfrm>
                <a:prstGeom prst="arc">
                  <a:avLst>
                    <a:gd name="adj1" fmla="val 3584606"/>
                    <a:gd name="adj2" fmla="val 9647242"/>
                  </a:avLst>
                </a:prstGeom>
                <a:ln w="6350">
                  <a:solidFill>
                    <a:srgbClr val="C00000"/>
                  </a:solidFill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</a:endParaRPr>
                </a:p>
              </p:txBody>
            </p:sp>
            <p:sp>
              <p:nvSpPr>
                <p:cNvPr id="21" name="Arc 20">
                  <a:extLst>
                    <a:ext uri="{FF2B5EF4-FFF2-40B4-BE49-F238E27FC236}">
                      <a16:creationId xmlns:a16="http://schemas.microsoft.com/office/drawing/2014/main" id="{65A7F6FF-9E33-46DE-A4E8-12456E5A7A8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353744" y="3957140"/>
                  <a:ext cx="477945" cy="477944"/>
                </a:xfrm>
                <a:prstGeom prst="arc">
                  <a:avLst>
                    <a:gd name="adj1" fmla="val 15459042"/>
                    <a:gd name="adj2" fmla="val 19593608"/>
                  </a:avLst>
                </a:prstGeom>
                <a:ln w="6350">
                  <a:solidFill>
                    <a:srgbClr val="C00000"/>
                  </a:solidFill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</a:endParaRPr>
                </a:p>
              </p:txBody>
            </p:sp>
            <p:sp>
              <p:nvSpPr>
                <p:cNvPr id="10" name="Arc 9">
                  <a:extLst>
                    <a:ext uri="{FF2B5EF4-FFF2-40B4-BE49-F238E27FC236}">
                      <a16:creationId xmlns:a16="http://schemas.microsoft.com/office/drawing/2014/main" id="{3A3B06F9-67ED-4358-A185-EA9873A75B1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31809" y="2194721"/>
                  <a:ext cx="477945" cy="477944"/>
                </a:xfrm>
                <a:prstGeom prst="arc">
                  <a:avLst>
                    <a:gd name="adj1" fmla="val 20302150"/>
                    <a:gd name="adj2" fmla="val 4810181"/>
                  </a:avLst>
                </a:prstGeom>
                <a:ln w="6350">
                  <a:solidFill>
                    <a:srgbClr val="C00000"/>
                  </a:solidFill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</a:endParaRPr>
                </a:p>
              </p:txBody>
            </p:sp>
            <p:cxnSp>
              <p:nvCxnSpPr>
                <p:cNvPr id="6" name="Straight Arrow Connector 5">
                  <a:extLst>
                    <a:ext uri="{FF2B5EF4-FFF2-40B4-BE49-F238E27FC236}">
                      <a16:creationId xmlns:a16="http://schemas.microsoft.com/office/drawing/2014/main" id="{72964314-705B-41DA-AB5B-11E9A34C8A30}"/>
                    </a:ext>
                  </a:extLst>
                </p:cNvPr>
                <p:cNvCxnSpPr>
                  <a:cxnSpLocks/>
                  <a:stCxn id="11" idx="4"/>
                </p:cNvCxnSpPr>
                <p:nvPr/>
              </p:nvCxnSpPr>
              <p:spPr>
                <a:xfrm>
                  <a:off x="1203570" y="2462582"/>
                  <a:ext cx="1908248" cy="777823"/>
                </a:xfrm>
                <a:prstGeom prst="straightConnector1">
                  <a:avLst/>
                </a:prstGeom>
                <a:ln w="6350">
                  <a:solidFill>
                    <a:srgbClr val="006600"/>
                  </a:solidFill>
                  <a:prstDash val="lgDash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id="{AFA2F77F-E9D4-4A7C-B3AA-AC0EB29AFB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597343" y="1920240"/>
                  <a:ext cx="714375" cy="2268855"/>
                </a:xfrm>
                <a:prstGeom prst="line">
                  <a:avLst/>
                </a:prstGeom>
                <a:ln w="6350">
                  <a:solidFill>
                    <a:srgbClr val="006600"/>
                  </a:solidFill>
                  <a:prstDash val="lgDash"/>
                  <a:tailEnd type="non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F0C0FA88-312B-4282-BCC2-8D226FCBC877}"/>
                    </a:ext>
                  </a:extLst>
                </p:cNvPr>
                <p:cNvGrpSpPr/>
                <p:nvPr/>
              </p:nvGrpSpPr>
              <p:grpSpPr>
                <a:xfrm>
                  <a:off x="847035" y="1609969"/>
                  <a:ext cx="2607449" cy="2916766"/>
                  <a:chOff x="847035" y="1609969"/>
                  <a:chExt cx="2607449" cy="2916766"/>
                </a:xfrm>
              </p:grpSpPr>
              <p:sp>
                <p:nvSpPr>
                  <p:cNvPr id="58" name="Arc 57">
                    <a:extLst>
                      <a:ext uri="{FF2B5EF4-FFF2-40B4-BE49-F238E27FC236}">
                        <a16:creationId xmlns:a16="http://schemas.microsoft.com/office/drawing/2014/main" id="{DC9CE352-0E65-476F-8E1A-AD429816577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47035" y="2081374"/>
                    <a:ext cx="685800" cy="685800"/>
                  </a:xfrm>
                  <a:prstGeom prst="arc">
                    <a:avLst>
                      <a:gd name="adj1" fmla="val 20302150"/>
                      <a:gd name="adj2" fmla="val 1712194"/>
                    </a:avLst>
                  </a:prstGeom>
                  <a:ln w="6350">
                    <a:solidFill>
                      <a:srgbClr val="C00000"/>
                    </a:solidFill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+mj-lt"/>
                    </a:endParaRPr>
                  </a:p>
                </p:txBody>
              </p:sp>
              <p:sp>
                <p:nvSpPr>
                  <p:cNvPr id="59" name="Arc 58">
                    <a:extLst>
                      <a:ext uri="{FF2B5EF4-FFF2-40B4-BE49-F238E27FC236}">
                        <a16:creationId xmlns:a16="http://schemas.microsoft.com/office/drawing/2014/main" id="{DE74F22B-8C2F-43EA-9E14-FC73A458A75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996351" y="1609969"/>
                    <a:ext cx="685800" cy="685800"/>
                  </a:xfrm>
                  <a:prstGeom prst="arc">
                    <a:avLst>
                      <a:gd name="adj1" fmla="val 3584606"/>
                      <a:gd name="adj2" fmla="val 6782520"/>
                    </a:avLst>
                  </a:prstGeom>
                  <a:ln w="6350">
                    <a:solidFill>
                      <a:srgbClr val="C00000"/>
                    </a:solidFill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+mj-lt"/>
                    </a:endParaRPr>
                  </a:p>
                </p:txBody>
              </p:sp>
              <p:sp>
                <p:nvSpPr>
                  <p:cNvPr id="60" name="Arc 59">
                    <a:extLst>
                      <a:ext uri="{FF2B5EF4-FFF2-40B4-BE49-F238E27FC236}">
                        <a16:creationId xmlns:a16="http://schemas.microsoft.com/office/drawing/2014/main" id="{EF411A5C-F9D2-4DFB-999C-93C3F46EDDB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68684" y="2908778"/>
                    <a:ext cx="685800" cy="685800"/>
                  </a:xfrm>
                  <a:prstGeom prst="arc">
                    <a:avLst>
                      <a:gd name="adj1" fmla="val 9004114"/>
                      <a:gd name="adj2" fmla="val 12160590"/>
                    </a:avLst>
                  </a:prstGeom>
                  <a:ln w="6350">
                    <a:solidFill>
                      <a:srgbClr val="C00000"/>
                    </a:solidFill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+mj-lt"/>
                    </a:endParaRPr>
                  </a:p>
                </p:txBody>
              </p:sp>
              <p:sp>
                <p:nvSpPr>
                  <p:cNvPr id="61" name="Arc 60">
                    <a:extLst>
                      <a:ext uri="{FF2B5EF4-FFF2-40B4-BE49-F238E27FC236}">
                        <a16:creationId xmlns:a16="http://schemas.microsoft.com/office/drawing/2014/main" id="{B0E73ED7-BCDB-4D5F-A3BB-24545BD6A8B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248969" y="3840935"/>
                    <a:ext cx="685800" cy="685800"/>
                  </a:xfrm>
                  <a:prstGeom prst="arc">
                    <a:avLst>
                      <a:gd name="adj1" fmla="val 15459042"/>
                      <a:gd name="adj2" fmla="val 17305488"/>
                    </a:avLst>
                  </a:prstGeom>
                  <a:ln w="6350">
                    <a:solidFill>
                      <a:srgbClr val="C00000"/>
                    </a:solidFill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+mj-lt"/>
                    </a:endParaRPr>
                  </a:p>
                </p:txBody>
              </p:sp>
            </p:grpSp>
          </p:grp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82F6B43-7FB5-48BB-9552-148437BD2927}"/>
                  </a:ext>
                </a:extLst>
              </p:cNvPr>
              <p:cNvSpPr txBox="1"/>
              <p:nvPr/>
            </p:nvSpPr>
            <p:spPr>
              <a:xfrm>
                <a:off x="4315341" y="2661760"/>
                <a:ext cx="125867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>
                    <a:latin typeface="+mj-lt"/>
                  </a:rPr>
                  <a:t>Triangulation</a:t>
                </a:r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C221A7D-EA6D-4830-9EDA-403244C3B8F4}"/>
                </a:ext>
              </a:extLst>
            </p:cNvPr>
            <p:cNvGrpSpPr/>
            <p:nvPr/>
          </p:nvGrpSpPr>
          <p:grpSpPr>
            <a:xfrm>
              <a:off x="1058030" y="1511057"/>
              <a:ext cx="2719137" cy="2286000"/>
              <a:chOff x="1133566" y="1855186"/>
              <a:chExt cx="2719137" cy="2286000"/>
            </a:xfrm>
          </p:grpSpPr>
          <p:grpSp>
            <p:nvGrpSpPr>
              <p:cNvPr id="87" name="Group 382">
                <a:extLst>
                  <a:ext uri="{FF2B5EF4-FFF2-40B4-BE49-F238E27FC236}">
                    <a16:creationId xmlns:a16="http://schemas.microsoft.com/office/drawing/2014/main" id="{182AC5CD-2BB5-4237-A248-DEDCBE67AE4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836375" y="1855186"/>
                <a:ext cx="2016328" cy="2286000"/>
                <a:chOff x="606029" y="564357"/>
                <a:chExt cx="2314575" cy="2624137"/>
              </a:xfrm>
            </p:grpSpPr>
            <p:sp>
              <p:nvSpPr>
                <p:cNvPr id="91" name="Arc 90">
                  <a:extLst>
                    <a:ext uri="{FF2B5EF4-FFF2-40B4-BE49-F238E27FC236}">
                      <a16:creationId xmlns:a16="http://schemas.microsoft.com/office/drawing/2014/main" id="{DFA0E0DD-DBDF-473C-AE72-3F00374CAF8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463404" y="1820466"/>
                  <a:ext cx="457200" cy="457200"/>
                </a:xfrm>
                <a:prstGeom prst="arc">
                  <a:avLst>
                    <a:gd name="adj1" fmla="val 9004114"/>
                    <a:gd name="adj2" fmla="val 14387393"/>
                  </a:avLst>
                </a:prstGeom>
                <a:ln w="3175">
                  <a:solidFill>
                    <a:srgbClr val="C00000"/>
                  </a:solidFill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</a:endParaRPr>
                </a:p>
              </p:txBody>
            </p:sp>
            <p:grpSp>
              <p:nvGrpSpPr>
                <p:cNvPr id="92" name="Group 329">
                  <a:extLst>
                    <a:ext uri="{FF2B5EF4-FFF2-40B4-BE49-F238E27FC236}">
                      <a16:creationId xmlns:a16="http://schemas.microsoft.com/office/drawing/2014/main" id="{9A8776A5-56F2-487B-90CF-7525FFF5580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672694" y="564357"/>
                  <a:ext cx="2130160" cy="2624137"/>
                  <a:chOff x="672694" y="564357"/>
                  <a:chExt cx="2130160" cy="2624137"/>
                </a:xfrm>
              </p:grpSpPr>
              <p:sp>
                <p:nvSpPr>
                  <p:cNvPr id="94" name="Rectangle 82">
                    <a:extLst>
                      <a:ext uri="{FF2B5EF4-FFF2-40B4-BE49-F238E27FC236}">
                        <a16:creationId xmlns:a16="http://schemas.microsoft.com/office/drawing/2014/main" id="{0033398F-6B5B-46B2-B80A-7BFD0B860F0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00159" y="1235768"/>
                    <a:ext cx="65837" cy="65837"/>
                  </a:xfrm>
                  <a:prstGeom prst="triangle">
                    <a:avLst/>
                  </a:pr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400">
                      <a:latin typeface="+mj-lt"/>
                    </a:endParaRPr>
                  </a:p>
                </p:txBody>
              </p:sp>
              <p:sp>
                <p:nvSpPr>
                  <p:cNvPr id="95" name="Rectangle 138">
                    <a:extLst>
                      <a:ext uri="{FF2B5EF4-FFF2-40B4-BE49-F238E27FC236}">
                        <a16:creationId xmlns:a16="http://schemas.microsoft.com/office/drawing/2014/main" id="{46F1EADB-D564-44D0-8029-2DE606AB89B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72694" y="1200946"/>
                    <a:ext cx="96607" cy="2060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rPr>
                      <a:t>A</a:t>
                    </a:r>
                    <a:endParaRPr kumimoji="0" lang="en-US" altLang="en-US" sz="1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  <p:cxnSp>
                <p:nvCxnSpPr>
                  <p:cNvPr id="96" name="Straight Connector 95">
                    <a:extLst>
                      <a:ext uri="{FF2B5EF4-FFF2-40B4-BE49-F238E27FC236}">
                        <a16:creationId xmlns:a16="http://schemas.microsoft.com/office/drawing/2014/main" id="{202708D8-3695-49EA-8B6B-2E4F0E4235B1}"/>
                      </a:ext>
                    </a:extLst>
                  </p:cNvPr>
                  <p:cNvCxnSpPr>
                    <a:stCxn id="94" idx="5"/>
                  </p:cNvCxnSpPr>
                  <p:nvPr/>
                </p:nvCxnSpPr>
                <p:spPr>
                  <a:xfrm flipV="1">
                    <a:off x="849537" y="782240"/>
                    <a:ext cx="1079276" cy="486447"/>
                  </a:xfrm>
                  <a:prstGeom prst="line">
                    <a:avLst/>
                  </a:prstGeom>
                  <a:ln>
                    <a:solidFill>
                      <a:srgbClr val="0000FF"/>
                    </a:solidFill>
                    <a:headEnd type="arrow" w="med" len="lg"/>
                    <a:tail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96">
                    <a:extLst>
                      <a:ext uri="{FF2B5EF4-FFF2-40B4-BE49-F238E27FC236}">
                        <a16:creationId xmlns:a16="http://schemas.microsoft.com/office/drawing/2014/main" id="{1F8BD77A-C561-49B4-ADDA-FD94330B8170}"/>
                      </a:ext>
                    </a:extLst>
                  </p:cNvPr>
                  <p:cNvCxnSpPr/>
                  <p:nvPr/>
                </p:nvCxnSpPr>
                <p:spPr>
                  <a:xfrm>
                    <a:off x="1925241" y="775097"/>
                    <a:ext cx="767953" cy="1282303"/>
                  </a:xfrm>
                  <a:prstGeom prst="line">
                    <a:avLst/>
                  </a:prstGeom>
                  <a:ln>
                    <a:solidFill>
                      <a:srgbClr val="0000FF"/>
                    </a:solidFill>
                    <a:headEnd type="arrow" w="med" len="lg"/>
                    <a:tail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Straight Connector 97">
                    <a:extLst>
                      <a:ext uri="{FF2B5EF4-FFF2-40B4-BE49-F238E27FC236}">
                        <a16:creationId xmlns:a16="http://schemas.microsoft.com/office/drawing/2014/main" id="{0E431CCC-8E9F-4AEC-AEEB-7DA4BFDC7B8F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232297" y="2046684"/>
                    <a:ext cx="1464470" cy="928688"/>
                  </a:xfrm>
                  <a:prstGeom prst="line">
                    <a:avLst/>
                  </a:prstGeom>
                  <a:ln>
                    <a:solidFill>
                      <a:srgbClr val="0000FF"/>
                    </a:solidFill>
                    <a:headEnd type="arrow" w="med" len="lg"/>
                    <a:tail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Straight Connector 98">
                    <a:extLst>
                      <a:ext uri="{FF2B5EF4-FFF2-40B4-BE49-F238E27FC236}">
                        <a16:creationId xmlns:a16="http://schemas.microsoft.com/office/drawing/2014/main" id="{88D453E5-A252-49F7-B28D-152A2904E7DE}"/>
                      </a:ext>
                    </a:extLst>
                  </p:cNvPr>
                  <p:cNvCxnSpPr>
                    <a:endCxn id="94" idx="3"/>
                  </p:cNvCxnSpPr>
                  <p:nvPr/>
                </p:nvCxnSpPr>
                <p:spPr>
                  <a:xfrm flipH="1" flipV="1">
                    <a:off x="833078" y="1301605"/>
                    <a:ext cx="409936" cy="1677339"/>
                  </a:xfrm>
                  <a:prstGeom prst="line">
                    <a:avLst/>
                  </a:prstGeom>
                  <a:ln>
                    <a:solidFill>
                      <a:srgbClr val="0000FF"/>
                    </a:solidFill>
                    <a:headEnd type="arrow" w="med" len="lg"/>
                    <a:tail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0" name="Rectangle 138">
                    <a:extLst>
                      <a:ext uri="{FF2B5EF4-FFF2-40B4-BE49-F238E27FC236}">
                        <a16:creationId xmlns:a16="http://schemas.microsoft.com/office/drawing/2014/main" id="{B6185CFF-D878-40E4-9EC2-F86BED632BB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75125" y="2917825"/>
                    <a:ext cx="92005" cy="2060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rPr>
                      <a:t>B</a:t>
                    </a:r>
                    <a:endParaRPr kumimoji="0" lang="en-US" altLang="en-US" sz="1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  <p:sp>
                <p:nvSpPr>
                  <p:cNvPr id="101" name="Rectangle 138">
                    <a:extLst>
                      <a:ext uri="{FF2B5EF4-FFF2-40B4-BE49-F238E27FC236}">
                        <a16:creationId xmlns:a16="http://schemas.microsoft.com/office/drawing/2014/main" id="{6C220035-F2F6-4A9F-A5F3-28FC70F761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84289" y="589961"/>
                    <a:ext cx="104273" cy="2060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rPr>
                      <a:t>D</a:t>
                    </a:r>
                    <a:endParaRPr kumimoji="0" lang="en-US" altLang="en-US" sz="1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  <p:sp>
                <p:nvSpPr>
                  <p:cNvPr id="102" name="Rectangle 138">
                    <a:extLst>
                      <a:ext uri="{FF2B5EF4-FFF2-40B4-BE49-F238E27FC236}">
                        <a16:creationId xmlns:a16="http://schemas.microsoft.com/office/drawing/2014/main" id="{B616963F-6169-4C59-9FA8-3327179084A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10849" y="2092529"/>
                    <a:ext cx="92005" cy="2060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rPr>
                      <a:t>C</a:t>
                    </a:r>
                    <a:endParaRPr kumimoji="0" lang="en-US" altLang="en-US" sz="1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  <p:sp>
                <p:nvSpPr>
                  <p:cNvPr id="103" name="Arc 102">
                    <a:extLst>
                      <a:ext uri="{FF2B5EF4-FFF2-40B4-BE49-F238E27FC236}">
                        <a16:creationId xmlns:a16="http://schemas.microsoft.com/office/drawing/2014/main" id="{4EE69FF4-9EB5-4AD6-B2AE-6A53A90F0B1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710928" y="564357"/>
                    <a:ext cx="457200" cy="457200"/>
                  </a:xfrm>
                  <a:prstGeom prst="arc">
                    <a:avLst>
                      <a:gd name="adj1" fmla="val 3584606"/>
                      <a:gd name="adj2" fmla="val 9647242"/>
                    </a:avLst>
                  </a:prstGeom>
                  <a:ln w="3175">
                    <a:solidFill>
                      <a:srgbClr val="C00000"/>
                    </a:solidFill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+mj-lt"/>
                    </a:endParaRPr>
                  </a:p>
                </p:txBody>
              </p:sp>
              <p:sp>
                <p:nvSpPr>
                  <p:cNvPr id="104" name="Arc 103">
                    <a:extLst>
                      <a:ext uri="{FF2B5EF4-FFF2-40B4-BE49-F238E27FC236}">
                        <a16:creationId xmlns:a16="http://schemas.microsoft.com/office/drawing/2014/main" id="{35D3F1CF-0CCA-4D75-BC31-43AAFC10FCC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009651" y="2731294"/>
                    <a:ext cx="457200" cy="457200"/>
                  </a:xfrm>
                  <a:prstGeom prst="arc">
                    <a:avLst>
                      <a:gd name="adj1" fmla="val 15459042"/>
                      <a:gd name="adj2" fmla="val 19593608"/>
                    </a:avLst>
                  </a:prstGeom>
                  <a:ln w="3175">
                    <a:solidFill>
                      <a:srgbClr val="C00000"/>
                    </a:solidFill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+mj-lt"/>
                    </a:endParaRPr>
                  </a:p>
                </p:txBody>
              </p:sp>
            </p:grpSp>
            <p:sp>
              <p:nvSpPr>
                <p:cNvPr id="93" name="Arc 92">
                  <a:extLst>
                    <a:ext uri="{FF2B5EF4-FFF2-40B4-BE49-F238E27FC236}">
                      <a16:creationId xmlns:a16="http://schemas.microsoft.com/office/drawing/2014/main" id="{F18BA85D-4B08-40FF-877D-1D4CC55FBB7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06029" y="1045369"/>
                  <a:ext cx="457200" cy="457200"/>
                </a:xfrm>
                <a:prstGeom prst="arc">
                  <a:avLst>
                    <a:gd name="adj1" fmla="val 20302150"/>
                    <a:gd name="adj2" fmla="val 4810181"/>
                  </a:avLst>
                </a:prstGeom>
                <a:ln w="3175">
                  <a:solidFill>
                    <a:srgbClr val="C00000"/>
                  </a:solidFill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</a:endParaRPr>
                </a:p>
              </p:txBody>
            </p:sp>
          </p:grp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61ABC891-7DC3-4037-95B9-4BC09CAF6A15}"/>
                  </a:ext>
                </a:extLst>
              </p:cNvPr>
              <p:cNvSpPr txBox="1"/>
              <p:nvPr/>
            </p:nvSpPr>
            <p:spPr>
              <a:xfrm>
                <a:off x="1133566" y="2828909"/>
                <a:ext cx="8655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>
                    <a:latin typeface="+mj-lt"/>
                  </a:rPr>
                  <a:t>Traverse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4912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39183C-603C-4372-8275-A341A341D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G. Adjustment Statistics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1. Overall</a:t>
            </a:r>
          </a:p>
          <a:p>
            <a:pPr lvl="2"/>
            <a:r>
              <a:rPr lang="en-US" dirty="0"/>
              <a:t>Standard Deviation of the Unit Weight, S</a:t>
            </a:r>
            <a:r>
              <a:rPr lang="en-US" baseline="-25000" dirty="0"/>
              <a:t>o</a:t>
            </a: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2. Unknowns</a:t>
            </a:r>
          </a:p>
          <a:p>
            <a:pPr lvl="2"/>
            <a:r>
              <a:rPr lang="en-US" dirty="0"/>
              <a:t>a. Vertical</a:t>
            </a:r>
          </a:p>
          <a:p>
            <a:pPr lvl="4"/>
            <a:r>
              <a:rPr lang="en-US" dirty="0" err="1"/>
              <a:t>S</a:t>
            </a:r>
            <a:r>
              <a:rPr lang="en-US" baseline="-25000" dirty="0" err="1"/>
              <a:t>Elev</a:t>
            </a:r>
            <a:endParaRPr lang="en-US" baseline="-25000" dirty="0"/>
          </a:p>
          <a:p>
            <a:pPr lvl="1"/>
            <a:endParaRPr lang="en-US" dirty="0"/>
          </a:p>
          <a:p>
            <a:pPr lvl="1"/>
            <a:endParaRPr lang="en-US" baseline="-25000" dirty="0"/>
          </a:p>
        </p:txBody>
      </p:sp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DF5C2491-9877-4F08-A3A7-80110EE1EE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781846"/>
              </p:ext>
            </p:extLst>
          </p:nvPr>
        </p:nvGraphicFramePr>
        <p:xfrm>
          <a:off x="2204396" y="2317683"/>
          <a:ext cx="1004888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Equation" r:id="rId14" imgW="838080" imgH="660240" progId="Equation.DSMT4">
                  <p:embed/>
                </p:oleObj>
              </mc:Choice>
              <mc:Fallback>
                <p:oleObj name="Equation" r:id="rId14" imgW="838080" imgH="6602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4396" y="2317683"/>
                        <a:ext cx="1004888" cy="79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" name="Group 52">
            <a:extLst>
              <a:ext uri="{FF2B5EF4-FFF2-40B4-BE49-F238E27FC236}">
                <a16:creationId xmlns:a16="http://schemas.microsoft.com/office/drawing/2014/main" id="{867E0698-36B1-4D3D-8C2D-A8BD4AA53599}"/>
              </a:ext>
            </a:extLst>
          </p:cNvPr>
          <p:cNvGrpSpPr/>
          <p:nvPr/>
        </p:nvGrpSpPr>
        <p:grpSpPr>
          <a:xfrm>
            <a:off x="2768890" y="3725694"/>
            <a:ext cx="1319309" cy="833336"/>
            <a:chOff x="2768890" y="3725694"/>
            <a:chExt cx="1319309" cy="833336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DAB7BB91-CE97-46C5-8635-28FA1C2B776C}"/>
                </a:ext>
              </a:extLst>
            </p:cNvPr>
            <p:cNvGrpSpPr/>
            <p:nvPr/>
          </p:nvGrpSpPr>
          <p:grpSpPr>
            <a:xfrm>
              <a:off x="3197158" y="3725694"/>
              <a:ext cx="891041" cy="833336"/>
              <a:chOff x="3197158" y="3725694"/>
              <a:chExt cx="891041" cy="833336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A7C9C5D2-C64B-4CD6-B356-DF221F681B47}"/>
                  </a:ext>
                </a:extLst>
              </p:cNvPr>
              <p:cNvGrpSpPr/>
              <p:nvPr/>
            </p:nvGrpSpPr>
            <p:grpSpPr>
              <a:xfrm>
                <a:off x="3197158" y="3725694"/>
                <a:ext cx="3243" cy="833336"/>
                <a:chOff x="2808051" y="3803515"/>
                <a:chExt cx="3243" cy="833336"/>
              </a:xfrm>
            </p:grpSpPr>
            <p:cxnSp>
              <p:nvCxnSpPr>
                <p:cNvPr id="4" name="Straight Arrow Connector 3">
                  <a:extLst>
                    <a:ext uri="{FF2B5EF4-FFF2-40B4-BE49-F238E27FC236}">
                      <a16:creationId xmlns:a16="http://schemas.microsoft.com/office/drawing/2014/main" id="{F0FE59C5-41EF-4F2D-84A3-37A1E48337D5}"/>
                    </a:ext>
                  </a:extLst>
                </p:cNvPr>
                <p:cNvCxnSpPr/>
                <p:nvPr/>
              </p:nvCxnSpPr>
              <p:spPr>
                <a:xfrm flipV="1">
                  <a:off x="2811294" y="3803515"/>
                  <a:ext cx="0" cy="418289"/>
                </a:xfrm>
                <a:prstGeom prst="straightConnector1">
                  <a:avLst/>
                </a:prstGeom>
                <a:ln>
                  <a:solidFill>
                    <a:srgbClr val="0000FF"/>
                  </a:solidFill>
                  <a:headEnd type="oval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>
                  <a:extLst>
                    <a:ext uri="{FF2B5EF4-FFF2-40B4-BE49-F238E27FC236}">
                      <a16:creationId xmlns:a16="http://schemas.microsoft.com/office/drawing/2014/main" id="{6A3EC2C1-857F-420D-A662-86333BE9F0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2808051" y="4218562"/>
                  <a:ext cx="0" cy="418289"/>
                </a:xfrm>
                <a:prstGeom prst="straightConnector1">
                  <a:avLst/>
                </a:prstGeom>
                <a:ln>
                  <a:solidFill>
                    <a:srgbClr val="0000FF"/>
                  </a:solidFill>
                  <a:headEnd type="oval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2098DBA-371F-4A40-8945-9172630F1919}"/>
                  </a:ext>
                </a:extLst>
              </p:cNvPr>
              <p:cNvSpPr txBox="1"/>
              <p:nvPr/>
            </p:nvSpPr>
            <p:spPr>
              <a:xfrm>
                <a:off x="3239312" y="3973085"/>
                <a:ext cx="8488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>
                    <a:solidFill>
                      <a:srgbClr val="0000FF"/>
                    </a:solidFill>
                  </a:rPr>
                  <a:t>Adj Elev</a:t>
                </a: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AFBC163-3229-46AD-8FC3-F4415B06FF4B}"/>
                </a:ext>
              </a:extLst>
            </p:cNvPr>
            <p:cNvSpPr txBox="1"/>
            <p:nvPr/>
          </p:nvSpPr>
          <p:spPr>
            <a:xfrm rot="16200000">
              <a:off x="2632955" y="3973085"/>
              <a:ext cx="6104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solidFill>
                    <a:srgbClr val="0000FF"/>
                  </a:solidFill>
                </a:rPr>
                <a:t>±S</a:t>
              </a:r>
              <a:r>
                <a:rPr lang="en-US" sz="1600" baseline="-25000">
                  <a:solidFill>
                    <a:srgbClr val="0000FF"/>
                  </a:solidFill>
                </a:rPr>
                <a:t>Elev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B1D00C7-E9C5-4470-9643-13E3853E48F7}"/>
              </a:ext>
            </a:extLst>
          </p:cNvPr>
          <p:cNvGrpSpPr>
            <a:grpSpLocks noChangeAspect="1"/>
          </p:cNvGrpSpPr>
          <p:nvPr/>
        </p:nvGrpSpPr>
        <p:grpSpPr>
          <a:xfrm>
            <a:off x="4752379" y="3101525"/>
            <a:ext cx="3018670" cy="2527220"/>
            <a:chOff x="5345767" y="3558730"/>
            <a:chExt cx="2032365" cy="1701489"/>
          </a:xfrm>
        </p:grpSpPr>
        <p:sp>
          <p:nvSpPr>
            <p:cNvPr id="55" name="Freeform 7">
              <a:extLst>
                <a:ext uri="{FF2B5EF4-FFF2-40B4-BE49-F238E27FC236}">
                  <a16:creationId xmlns:a16="http://schemas.microsoft.com/office/drawing/2014/main" id="{648478F1-0E84-4AD0-9476-943403A30603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6044173" y="3630609"/>
              <a:ext cx="637067" cy="1031322"/>
            </a:xfrm>
            <a:custGeom>
              <a:avLst/>
              <a:gdLst>
                <a:gd name="connsiteX0" fmla="*/ 0 w 1911927"/>
                <a:gd name="connsiteY0" fmla="*/ 3283527 h 3293918"/>
                <a:gd name="connsiteX1" fmla="*/ 10391 w 1911927"/>
                <a:gd name="connsiteY1" fmla="*/ 1298863 h 3293918"/>
                <a:gd name="connsiteX2" fmla="*/ 238991 w 1911927"/>
                <a:gd name="connsiteY2" fmla="*/ 852054 h 3293918"/>
                <a:gd name="connsiteX3" fmla="*/ 457200 w 1911927"/>
                <a:gd name="connsiteY3" fmla="*/ 426027 h 3293918"/>
                <a:gd name="connsiteX4" fmla="*/ 665018 w 1911927"/>
                <a:gd name="connsiteY4" fmla="*/ 155863 h 3293918"/>
                <a:gd name="connsiteX5" fmla="*/ 852055 w 1911927"/>
                <a:gd name="connsiteY5" fmla="*/ 31173 h 3293918"/>
                <a:gd name="connsiteX6" fmla="*/ 924791 w 1911927"/>
                <a:gd name="connsiteY6" fmla="*/ 0 h 3293918"/>
                <a:gd name="connsiteX7" fmla="*/ 1174173 w 1911927"/>
                <a:gd name="connsiteY7" fmla="*/ 72736 h 3293918"/>
                <a:gd name="connsiteX8" fmla="*/ 1309255 w 1911927"/>
                <a:gd name="connsiteY8" fmla="*/ 228600 h 3293918"/>
                <a:gd name="connsiteX9" fmla="*/ 1527464 w 1911927"/>
                <a:gd name="connsiteY9" fmla="*/ 529936 h 3293918"/>
                <a:gd name="connsiteX10" fmla="*/ 1704109 w 1911927"/>
                <a:gd name="connsiteY10" fmla="*/ 914400 h 3293918"/>
                <a:gd name="connsiteX11" fmla="*/ 1849582 w 1911927"/>
                <a:gd name="connsiteY11" fmla="*/ 1205345 h 3293918"/>
                <a:gd name="connsiteX12" fmla="*/ 1901536 w 1911927"/>
                <a:gd name="connsiteY12" fmla="*/ 1309254 h 3293918"/>
                <a:gd name="connsiteX13" fmla="*/ 1911927 w 1911927"/>
                <a:gd name="connsiteY13" fmla="*/ 3293918 h 3293918"/>
                <a:gd name="connsiteX14" fmla="*/ 0 w 1911927"/>
                <a:gd name="connsiteY14" fmla="*/ 3283527 h 3293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11927" h="3293918">
                  <a:moveTo>
                    <a:pt x="0" y="3283527"/>
                  </a:moveTo>
                  <a:cubicBezTo>
                    <a:pt x="3464" y="2621972"/>
                    <a:pt x="6927" y="1960418"/>
                    <a:pt x="10391" y="1298863"/>
                  </a:cubicBezTo>
                  <a:lnTo>
                    <a:pt x="238991" y="852054"/>
                  </a:lnTo>
                  <a:lnTo>
                    <a:pt x="457200" y="426027"/>
                  </a:lnTo>
                  <a:lnTo>
                    <a:pt x="665018" y="155863"/>
                  </a:lnTo>
                  <a:lnTo>
                    <a:pt x="852055" y="31173"/>
                  </a:lnTo>
                  <a:lnTo>
                    <a:pt x="924791" y="0"/>
                  </a:lnTo>
                  <a:lnTo>
                    <a:pt x="1174173" y="72736"/>
                  </a:lnTo>
                  <a:lnTo>
                    <a:pt x="1309255" y="228600"/>
                  </a:lnTo>
                  <a:lnTo>
                    <a:pt x="1527464" y="529936"/>
                  </a:lnTo>
                  <a:lnTo>
                    <a:pt x="1704109" y="914400"/>
                  </a:lnTo>
                  <a:lnTo>
                    <a:pt x="1849582" y="1205345"/>
                  </a:lnTo>
                  <a:lnTo>
                    <a:pt x="1901536" y="1309254"/>
                  </a:lnTo>
                  <a:cubicBezTo>
                    <a:pt x="1905000" y="1970809"/>
                    <a:pt x="1908463" y="2632363"/>
                    <a:pt x="1911927" y="3293918"/>
                  </a:cubicBezTo>
                  <a:lnTo>
                    <a:pt x="0" y="328352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+mj-lt"/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45825923-1CF4-4743-B501-B985122919FE}"/>
                </a:ext>
              </a:extLst>
            </p:cNvPr>
            <p:cNvCxnSpPr/>
            <p:nvPr/>
          </p:nvCxnSpPr>
          <p:spPr>
            <a:xfrm>
              <a:off x="5345767" y="4658030"/>
              <a:ext cx="2032365" cy="0"/>
            </a:xfrm>
            <a:prstGeom prst="line">
              <a:avLst/>
            </a:prstGeom>
            <a:ln w="635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65265BF-E1D9-4D48-9B1F-8D93823477E4}"/>
                </a:ext>
              </a:extLst>
            </p:cNvPr>
            <p:cNvCxnSpPr/>
            <p:nvPr/>
          </p:nvCxnSpPr>
          <p:spPr>
            <a:xfrm>
              <a:off x="6363242" y="3558730"/>
              <a:ext cx="0" cy="1099300"/>
            </a:xfrm>
            <a:prstGeom prst="line">
              <a:avLst/>
            </a:prstGeom>
            <a:ln w="3175">
              <a:solidFill>
                <a:schemeClr val="tx1"/>
              </a:solidFill>
              <a:headEnd type="triangle" w="sm" len="sm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Freeform 12">
              <a:extLst>
                <a:ext uri="{FF2B5EF4-FFF2-40B4-BE49-F238E27FC236}">
                  <a16:creationId xmlns:a16="http://schemas.microsoft.com/office/drawing/2014/main" id="{CC283504-89B4-4873-BC7E-17F9AF7A8928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448690" y="3638272"/>
              <a:ext cx="916022" cy="996140"/>
            </a:xfrm>
            <a:custGeom>
              <a:avLst/>
              <a:gdLst>
                <a:gd name="connsiteX0" fmla="*/ 0 w 2774373"/>
                <a:gd name="connsiteY0" fmla="*/ 3210791 h 3210791"/>
                <a:gd name="connsiteX1" fmla="*/ 477982 w 2774373"/>
                <a:gd name="connsiteY1" fmla="*/ 3044537 h 3210791"/>
                <a:gd name="connsiteX2" fmla="*/ 966355 w 2774373"/>
                <a:gd name="connsiteY2" fmla="*/ 2660073 h 3210791"/>
                <a:gd name="connsiteX3" fmla="*/ 1381991 w 2774373"/>
                <a:gd name="connsiteY3" fmla="*/ 2171700 h 3210791"/>
                <a:gd name="connsiteX4" fmla="*/ 1818409 w 2774373"/>
                <a:gd name="connsiteY4" fmla="*/ 1298864 h 3210791"/>
                <a:gd name="connsiteX5" fmla="*/ 2161309 w 2774373"/>
                <a:gd name="connsiteY5" fmla="*/ 581891 h 3210791"/>
                <a:gd name="connsiteX6" fmla="*/ 2493819 w 2774373"/>
                <a:gd name="connsiteY6" fmla="*/ 124691 h 3210791"/>
                <a:gd name="connsiteX7" fmla="*/ 2774373 w 2774373"/>
                <a:gd name="connsiteY7" fmla="*/ 0 h 3210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74373" h="3210791">
                  <a:moveTo>
                    <a:pt x="0" y="3210791"/>
                  </a:moveTo>
                  <a:cubicBezTo>
                    <a:pt x="158461" y="3173557"/>
                    <a:pt x="316923" y="3136323"/>
                    <a:pt x="477982" y="3044537"/>
                  </a:cubicBezTo>
                  <a:cubicBezTo>
                    <a:pt x="639041" y="2952751"/>
                    <a:pt x="815687" y="2805546"/>
                    <a:pt x="966355" y="2660073"/>
                  </a:cubicBezTo>
                  <a:cubicBezTo>
                    <a:pt x="1117023" y="2514600"/>
                    <a:pt x="1239982" y="2398568"/>
                    <a:pt x="1381991" y="2171700"/>
                  </a:cubicBezTo>
                  <a:cubicBezTo>
                    <a:pt x="1524000" y="1944832"/>
                    <a:pt x="1688523" y="1563832"/>
                    <a:pt x="1818409" y="1298864"/>
                  </a:cubicBezTo>
                  <a:cubicBezTo>
                    <a:pt x="1948295" y="1033896"/>
                    <a:pt x="2048741" y="777586"/>
                    <a:pt x="2161309" y="581891"/>
                  </a:cubicBezTo>
                  <a:cubicBezTo>
                    <a:pt x="2273877" y="386195"/>
                    <a:pt x="2391642" y="221673"/>
                    <a:pt x="2493819" y="124691"/>
                  </a:cubicBezTo>
                  <a:cubicBezTo>
                    <a:pt x="2595996" y="27709"/>
                    <a:pt x="2685184" y="13854"/>
                    <a:pt x="2774373" y="0"/>
                  </a:cubicBezTo>
                </a:path>
              </a:pathLst>
            </a:custGeom>
            <a:noFill/>
            <a:ln w="63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+mj-lt"/>
              </a:endParaRPr>
            </a:p>
          </p:txBody>
        </p:sp>
        <p:sp>
          <p:nvSpPr>
            <p:cNvPr id="59" name="Freeform 13">
              <a:extLst>
                <a:ext uri="{FF2B5EF4-FFF2-40B4-BE49-F238E27FC236}">
                  <a16:creationId xmlns:a16="http://schemas.microsoft.com/office/drawing/2014/main" id="{2CDDD102-F07D-4AEE-AF0F-7CE5F64A653C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flipH="1">
              <a:off x="6363569" y="3640421"/>
              <a:ext cx="914787" cy="996140"/>
            </a:xfrm>
            <a:custGeom>
              <a:avLst/>
              <a:gdLst>
                <a:gd name="connsiteX0" fmla="*/ 0 w 2774373"/>
                <a:gd name="connsiteY0" fmla="*/ 3210791 h 3210791"/>
                <a:gd name="connsiteX1" fmla="*/ 477982 w 2774373"/>
                <a:gd name="connsiteY1" fmla="*/ 3044537 h 3210791"/>
                <a:gd name="connsiteX2" fmla="*/ 966355 w 2774373"/>
                <a:gd name="connsiteY2" fmla="*/ 2660073 h 3210791"/>
                <a:gd name="connsiteX3" fmla="*/ 1381991 w 2774373"/>
                <a:gd name="connsiteY3" fmla="*/ 2171700 h 3210791"/>
                <a:gd name="connsiteX4" fmla="*/ 1818409 w 2774373"/>
                <a:gd name="connsiteY4" fmla="*/ 1298864 h 3210791"/>
                <a:gd name="connsiteX5" fmla="*/ 2161309 w 2774373"/>
                <a:gd name="connsiteY5" fmla="*/ 581891 h 3210791"/>
                <a:gd name="connsiteX6" fmla="*/ 2493819 w 2774373"/>
                <a:gd name="connsiteY6" fmla="*/ 124691 h 3210791"/>
                <a:gd name="connsiteX7" fmla="*/ 2774373 w 2774373"/>
                <a:gd name="connsiteY7" fmla="*/ 0 h 3210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74373" h="3210791">
                  <a:moveTo>
                    <a:pt x="0" y="3210791"/>
                  </a:moveTo>
                  <a:cubicBezTo>
                    <a:pt x="158461" y="3173557"/>
                    <a:pt x="316923" y="3136323"/>
                    <a:pt x="477982" y="3044537"/>
                  </a:cubicBezTo>
                  <a:cubicBezTo>
                    <a:pt x="639041" y="2952751"/>
                    <a:pt x="815687" y="2805546"/>
                    <a:pt x="966355" y="2660073"/>
                  </a:cubicBezTo>
                  <a:cubicBezTo>
                    <a:pt x="1117023" y="2514600"/>
                    <a:pt x="1239982" y="2398568"/>
                    <a:pt x="1381991" y="2171700"/>
                  </a:cubicBezTo>
                  <a:cubicBezTo>
                    <a:pt x="1524000" y="1944832"/>
                    <a:pt x="1688523" y="1563832"/>
                    <a:pt x="1818409" y="1298864"/>
                  </a:cubicBezTo>
                  <a:cubicBezTo>
                    <a:pt x="1948295" y="1033896"/>
                    <a:pt x="2048741" y="777586"/>
                    <a:pt x="2161309" y="581891"/>
                  </a:cubicBezTo>
                  <a:cubicBezTo>
                    <a:pt x="2273877" y="386195"/>
                    <a:pt x="2391642" y="221673"/>
                    <a:pt x="2493819" y="124691"/>
                  </a:cubicBezTo>
                  <a:cubicBezTo>
                    <a:pt x="2595996" y="27709"/>
                    <a:pt x="2685184" y="13854"/>
                    <a:pt x="2774373" y="0"/>
                  </a:cubicBezTo>
                </a:path>
              </a:pathLst>
            </a:custGeom>
            <a:noFill/>
            <a:ln w="63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+mj-lt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A92B7DB-48C0-4C98-AC56-B79D1344AD27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 rot="16200000">
              <a:off x="6067279" y="4860617"/>
              <a:ext cx="591989" cy="207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>
                  <a:solidFill>
                    <a:srgbClr val="0000FF"/>
                  </a:solidFill>
                  <a:latin typeface="+mj-lt"/>
                </a:rPr>
                <a:t>Adj’d Elev</a:t>
              </a:r>
              <a:endParaRPr lang="en-US" sz="1400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EAC7031-9E3C-49D1-92A1-BAD4A6B82BE4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 rot="16200000">
              <a:off x="6426465" y="4778712"/>
              <a:ext cx="491073" cy="207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>
                  <a:solidFill>
                    <a:srgbClr val="0000FF"/>
                  </a:solidFill>
                  <a:latin typeface="+mj-lt"/>
                  <a:cs typeface="GreekC"/>
                </a:rPr>
                <a:t>+S</a:t>
              </a:r>
              <a:r>
                <a:rPr lang="en-US" sz="1400" baseline="-25000">
                  <a:solidFill>
                    <a:srgbClr val="0000FF"/>
                  </a:solidFill>
                  <a:latin typeface="+mj-lt"/>
                  <a:cs typeface="GreekC"/>
                </a:rPr>
                <a:t>Elev</a:t>
              </a:r>
              <a:endParaRPr lang="en-US" sz="1400" baseline="-25000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F8519502-5845-40CD-98E4-339C771F5A71}"/>
                </a:ext>
              </a:extLst>
            </p:cNvPr>
            <p:cNvSpPr>
              <a:spLocks noChangeAspect="1"/>
            </p:cNvSpPr>
            <p:nvPr>
              <p:custDataLst>
                <p:tags r:id="rId7"/>
              </p:custDataLst>
            </p:nvPr>
          </p:nvSpPr>
          <p:spPr>
            <a:xfrm>
              <a:off x="6668741" y="4036090"/>
              <a:ext cx="30469" cy="286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+mj-lt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CA7AFCB6-DE33-49CB-B71E-C422C5D32805}"/>
                </a:ext>
              </a:extLst>
            </p:cNvPr>
            <p:cNvSpPr>
              <a:spLocks noChangeAspect="1"/>
            </p:cNvSpPr>
            <p:nvPr>
              <p:custDataLst>
                <p:tags r:id="rId8"/>
              </p:custDataLst>
            </p:nvPr>
          </p:nvSpPr>
          <p:spPr>
            <a:xfrm>
              <a:off x="6031972" y="4036090"/>
              <a:ext cx="30469" cy="286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+mj-lt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B9F5391-E39F-48DC-9878-860DF040229A}"/>
                </a:ext>
              </a:extLst>
            </p:cNvPr>
            <p:cNvGrpSpPr/>
            <p:nvPr/>
          </p:nvGrpSpPr>
          <p:grpSpPr>
            <a:xfrm rot="20786928">
              <a:off x="6180856" y="4079245"/>
              <a:ext cx="415780" cy="259019"/>
              <a:chOff x="5172135" y="641154"/>
              <a:chExt cx="415780" cy="259019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247CBDC3-2673-4C8D-B4E7-C64BFE18E318}"/>
                  </a:ext>
                </a:extLst>
              </p:cNvPr>
              <p:cNvSpPr/>
              <p:nvPr/>
            </p:nvSpPr>
            <p:spPr>
              <a:xfrm>
                <a:off x="5253346" y="694041"/>
                <a:ext cx="224367" cy="105833"/>
              </a:xfrm>
              <a:prstGeom prst="rect">
                <a:avLst/>
              </a:pr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+mj-lt"/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EE34115-48CC-4716-865D-D2FF402895EA}"/>
                  </a:ext>
                </a:extLst>
              </p:cNvPr>
              <p:cNvSpPr txBox="1"/>
              <p:nvPr/>
            </p:nvSpPr>
            <p:spPr>
              <a:xfrm>
                <a:off x="5172135" y="641154"/>
                <a:ext cx="415780" cy="2590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>
                    <a:latin typeface="+mj-lt"/>
                  </a:rPr>
                  <a:t>68%</a:t>
                </a:r>
              </a:p>
            </p:txBody>
          </p: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0A9529E-56A2-49B5-8040-085CC2884A4C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 rot="16200000">
              <a:off x="5792230" y="4780064"/>
              <a:ext cx="493776" cy="207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>
                  <a:solidFill>
                    <a:srgbClr val="0000FF"/>
                  </a:solidFill>
                  <a:latin typeface="+mj-lt"/>
                  <a:cs typeface="GreekC"/>
                </a:rPr>
                <a:t>-S</a:t>
              </a:r>
              <a:r>
                <a:rPr lang="en-US" sz="1400" baseline="-25000">
                  <a:solidFill>
                    <a:srgbClr val="0000FF"/>
                  </a:solidFill>
                  <a:latin typeface="+mj-lt"/>
                  <a:cs typeface="GreekC"/>
                </a:rPr>
                <a:t>Elev</a:t>
              </a:r>
              <a:endParaRPr lang="en-US" sz="1400" baseline="-25000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68894E8D-C00B-4202-A619-DE69B5FFC0C6}"/>
                </a:ext>
              </a:extLst>
            </p:cNvPr>
            <p:cNvSpPr>
              <a:spLocks noChangeAspect="1"/>
            </p:cNvSpPr>
            <p:nvPr>
              <p:custDataLst>
                <p:tags r:id="rId10"/>
              </p:custDataLst>
            </p:nvPr>
          </p:nvSpPr>
          <p:spPr>
            <a:xfrm>
              <a:off x="6664507" y="4645689"/>
              <a:ext cx="30469" cy="286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+mj-lt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0EA8FFC-B502-4CCF-A1E2-67C63A895EDA}"/>
                </a:ext>
              </a:extLst>
            </p:cNvPr>
            <p:cNvSpPr>
              <a:spLocks noChangeAspect="1"/>
            </p:cNvSpPr>
            <p:nvPr>
              <p:custDataLst>
                <p:tags r:id="rId11"/>
              </p:custDataLst>
            </p:nvPr>
          </p:nvSpPr>
          <p:spPr>
            <a:xfrm>
              <a:off x="6027738" y="4645689"/>
              <a:ext cx="30469" cy="286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+mj-lt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DEF421FD-BC69-4C24-8CB0-7C5AFDCD349E}"/>
                </a:ext>
              </a:extLst>
            </p:cNvPr>
            <p:cNvSpPr>
              <a:spLocks noChangeAspect="1"/>
            </p:cNvSpPr>
            <p:nvPr>
              <p:custDataLst>
                <p:tags r:id="rId12"/>
              </p:custDataLst>
            </p:nvPr>
          </p:nvSpPr>
          <p:spPr>
            <a:xfrm>
              <a:off x="6349471" y="4641451"/>
              <a:ext cx="30469" cy="286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48095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39183C-603C-4372-8275-A341A341D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G. </a:t>
            </a:r>
            <a:r>
              <a:rPr lang="en-US"/>
              <a:t>Adjustment Statistics; 2</a:t>
            </a:r>
            <a:r>
              <a:rPr lang="en-US" dirty="0"/>
              <a:t>. Unknowns</a:t>
            </a:r>
          </a:p>
          <a:p>
            <a:pPr lvl="2"/>
            <a:r>
              <a:rPr lang="en-US" dirty="0"/>
              <a:t>b. Horizontal</a:t>
            </a:r>
          </a:p>
          <a:p>
            <a:pPr lvl="4"/>
            <a:r>
              <a:rPr lang="en-US" dirty="0"/>
              <a:t>S</a:t>
            </a:r>
            <a:r>
              <a:rPr lang="en-US" baseline="-25000" dirty="0"/>
              <a:t>N</a:t>
            </a:r>
            <a:r>
              <a:rPr lang="en-US" dirty="0"/>
              <a:t> and S</a:t>
            </a:r>
            <a:r>
              <a:rPr lang="en-US" baseline="-25000" dirty="0"/>
              <a:t>E</a:t>
            </a:r>
          </a:p>
          <a:p>
            <a:pPr lvl="1"/>
            <a:endParaRPr lang="en-US" dirty="0"/>
          </a:p>
          <a:p>
            <a:pPr lvl="1"/>
            <a:endParaRPr lang="en-US" baseline="-250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381E07F-0833-468D-B66B-CBCC41AA13A6}"/>
              </a:ext>
            </a:extLst>
          </p:cNvPr>
          <p:cNvGrpSpPr>
            <a:grpSpLocks noChangeAspect="1"/>
          </p:cNvGrpSpPr>
          <p:nvPr/>
        </p:nvGrpSpPr>
        <p:grpSpPr>
          <a:xfrm>
            <a:off x="1030347" y="2404004"/>
            <a:ext cx="1770922" cy="1821306"/>
            <a:chOff x="5625876" y="3876291"/>
            <a:chExt cx="2286000" cy="2351039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4B2B043-B68C-401D-8F11-9507A97C9755}"/>
                </a:ext>
              </a:extLst>
            </p:cNvPr>
            <p:cNvGrpSpPr>
              <a:grpSpLocks/>
            </p:cNvGrpSpPr>
            <p:nvPr/>
          </p:nvGrpSpPr>
          <p:grpSpPr>
            <a:xfrm>
              <a:off x="5625876" y="4151240"/>
              <a:ext cx="2286000" cy="2076090"/>
              <a:chOff x="2919120" y="3939206"/>
              <a:chExt cx="3220777" cy="2303390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953E5922-4F16-463A-A052-2A3EF42AA829}"/>
                  </a:ext>
                </a:extLst>
              </p:cNvPr>
              <p:cNvCxnSpPr/>
              <p:nvPr/>
            </p:nvCxnSpPr>
            <p:spPr>
              <a:xfrm>
                <a:off x="2919120" y="5793199"/>
                <a:ext cx="3220777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12672066-A1B7-4F3F-9325-4883ED055B2F}"/>
                  </a:ext>
                </a:extLst>
              </p:cNvPr>
              <p:cNvCxnSpPr/>
              <p:nvPr/>
            </p:nvCxnSpPr>
            <p:spPr>
              <a:xfrm>
                <a:off x="4536002" y="3939206"/>
                <a:ext cx="0" cy="1853993"/>
              </a:xfrm>
              <a:prstGeom prst="line">
                <a:avLst/>
              </a:prstGeom>
              <a:ln w="3175">
                <a:solidFill>
                  <a:schemeClr val="tx1"/>
                </a:solidFill>
                <a:headEnd type="triangle" w="sm" len="sm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Freeform 12">
                <a:extLst>
                  <a:ext uri="{FF2B5EF4-FFF2-40B4-BE49-F238E27FC236}">
                    <a16:creationId xmlns:a16="http://schemas.microsoft.com/office/drawing/2014/main" id="{95A04753-D627-4790-A83C-7F26AA22B776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>
                <a:off x="3082227" y="4073355"/>
                <a:ext cx="1451660" cy="1680011"/>
              </a:xfrm>
              <a:custGeom>
                <a:avLst/>
                <a:gdLst>
                  <a:gd name="connsiteX0" fmla="*/ 0 w 2774373"/>
                  <a:gd name="connsiteY0" fmla="*/ 3210791 h 3210791"/>
                  <a:gd name="connsiteX1" fmla="*/ 477982 w 2774373"/>
                  <a:gd name="connsiteY1" fmla="*/ 3044537 h 3210791"/>
                  <a:gd name="connsiteX2" fmla="*/ 966355 w 2774373"/>
                  <a:gd name="connsiteY2" fmla="*/ 2660073 h 3210791"/>
                  <a:gd name="connsiteX3" fmla="*/ 1381991 w 2774373"/>
                  <a:gd name="connsiteY3" fmla="*/ 2171700 h 3210791"/>
                  <a:gd name="connsiteX4" fmla="*/ 1818409 w 2774373"/>
                  <a:gd name="connsiteY4" fmla="*/ 1298864 h 3210791"/>
                  <a:gd name="connsiteX5" fmla="*/ 2161309 w 2774373"/>
                  <a:gd name="connsiteY5" fmla="*/ 581891 h 3210791"/>
                  <a:gd name="connsiteX6" fmla="*/ 2493819 w 2774373"/>
                  <a:gd name="connsiteY6" fmla="*/ 124691 h 3210791"/>
                  <a:gd name="connsiteX7" fmla="*/ 2774373 w 2774373"/>
                  <a:gd name="connsiteY7" fmla="*/ 0 h 3210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74373" h="3210791">
                    <a:moveTo>
                      <a:pt x="0" y="3210791"/>
                    </a:moveTo>
                    <a:cubicBezTo>
                      <a:pt x="158461" y="3173557"/>
                      <a:pt x="316923" y="3136323"/>
                      <a:pt x="477982" y="3044537"/>
                    </a:cubicBezTo>
                    <a:cubicBezTo>
                      <a:pt x="639041" y="2952751"/>
                      <a:pt x="815687" y="2805546"/>
                      <a:pt x="966355" y="2660073"/>
                    </a:cubicBezTo>
                    <a:cubicBezTo>
                      <a:pt x="1117023" y="2514600"/>
                      <a:pt x="1239982" y="2398568"/>
                      <a:pt x="1381991" y="2171700"/>
                    </a:cubicBezTo>
                    <a:cubicBezTo>
                      <a:pt x="1524000" y="1944832"/>
                      <a:pt x="1688523" y="1563832"/>
                      <a:pt x="1818409" y="1298864"/>
                    </a:cubicBezTo>
                    <a:cubicBezTo>
                      <a:pt x="1948295" y="1033896"/>
                      <a:pt x="2048741" y="777586"/>
                      <a:pt x="2161309" y="581891"/>
                    </a:cubicBezTo>
                    <a:cubicBezTo>
                      <a:pt x="2273877" y="386195"/>
                      <a:pt x="2391642" y="221673"/>
                      <a:pt x="2493819" y="124691"/>
                    </a:cubicBezTo>
                    <a:cubicBezTo>
                      <a:pt x="2595996" y="27709"/>
                      <a:pt x="2685184" y="13854"/>
                      <a:pt x="2774373" y="0"/>
                    </a:cubicBezTo>
                  </a:path>
                </a:pathLst>
              </a:custGeom>
              <a:noFill/>
              <a:ln w="952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0000FF"/>
                  </a:solidFill>
                  <a:latin typeface="+mj-lt"/>
                </a:endParaRPr>
              </a:p>
            </p:txBody>
          </p:sp>
          <p:sp>
            <p:nvSpPr>
              <p:cNvPr id="34" name="Freeform 13">
                <a:extLst>
                  <a:ext uri="{FF2B5EF4-FFF2-40B4-BE49-F238E27FC236}">
                    <a16:creationId xmlns:a16="http://schemas.microsoft.com/office/drawing/2014/main" id="{73456E3D-72F5-4A3A-B853-3BE71CE96762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 flipH="1">
                <a:off x="4532074" y="4076979"/>
                <a:ext cx="1449703" cy="1680011"/>
              </a:xfrm>
              <a:custGeom>
                <a:avLst/>
                <a:gdLst>
                  <a:gd name="connsiteX0" fmla="*/ 0 w 2774373"/>
                  <a:gd name="connsiteY0" fmla="*/ 3210791 h 3210791"/>
                  <a:gd name="connsiteX1" fmla="*/ 477982 w 2774373"/>
                  <a:gd name="connsiteY1" fmla="*/ 3044537 h 3210791"/>
                  <a:gd name="connsiteX2" fmla="*/ 966355 w 2774373"/>
                  <a:gd name="connsiteY2" fmla="*/ 2660073 h 3210791"/>
                  <a:gd name="connsiteX3" fmla="*/ 1381991 w 2774373"/>
                  <a:gd name="connsiteY3" fmla="*/ 2171700 h 3210791"/>
                  <a:gd name="connsiteX4" fmla="*/ 1818409 w 2774373"/>
                  <a:gd name="connsiteY4" fmla="*/ 1298864 h 3210791"/>
                  <a:gd name="connsiteX5" fmla="*/ 2161309 w 2774373"/>
                  <a:gd name="connsiteY5" fmla="*/ 581891 h 3210791"/>
                  <a:gd name="connsiteX6" fmla="*/ 2493819 w 2774373"/>
                  <a:gd name="connsiteY6" fmla="*/ 124691 h 3210791"/>
                  <a:gd name="connsiteX7" fmla="*/ 2774373 w 2774373"/>
                  <a:gd name="connsiteY7" fmla="*/ 0 h 3210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74373" h="3210791">
                    <a:moveTo>
                      <a:pt x="0" y="3210791"/>
                    </a:moveTo>
                    <a:cubicBezTo>
                      <a:pt x="158461" y="3173557"/>
                      <a:pt x="316923" y="3136323"/>
                      <a:pt x="477982" y="3044537"/>
                    </a:cubicBezTo>
                    <a:cubicBezTo>
                      <a:pt x="639041" y="2952751"/>
                      <a:pt x="815687" y="2805546"/>
                      <a:pt x="966355" y="2660073"/>
                    </a:cubicBezTo>
                    <a:cubicBezTo>
                      <a:pt x="1117023" y="2514600"/>
                      <a:pt x="1239982" y="2398568"/>
                      <a:pt x="1381991" y="2171700"/>
                    </a:cubicBezTo>
                    <a:cubicBezTo>
                      <a:pt x="1524000" y="1944832"/>
                      <a:pt x="1688523" y="1563832"/>
                      <a:pt x="1818409" y="1298864"/>
                    </a:cubicBezTo>
                    <a:cubicBezTo>
                      <a:pt x="1948295" y="1033896"/>
                      <a:pt x="2048741" y="777586"/>
                      <a:pt x="2161309" y="581891"/>
                    </a:cubicBezTo>
                    <a:cubicBezTo>
                      <a:pt x="2273877" y="386195"/>
                      <a:pt x="2391642" y="221673"/>
                      <a:pt x="2493819" y="124691"/>
                    </a:cubicBezTo>
                    <a:cubicBezTo>
                      <a:pt x="2595996" y="27709"/>
                      <a:pt x="2685184" y="13854"/>
                      <a:pt x="2774373" y="0"/>
                    </a:cubicBezTo>
                  </a:path>
                </a:pathLst>
              </a:custGeom>
              <a:noFill/>
              <a:ln w="952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0000FF"/>
                  </a:solidFill>
                  <a:latin typeface="+mj-lt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C6050F7-8E5D-4D59-8A56-F062016A9A5E}"/>
                  </a:ext>
                </a:extLst>
              </p:cNvPr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4211500" y="5801803"/>
                <a:ext cx="653630" cy="4407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FF"/>
                    </a:solidFill>
                    <a:latin typeface="+mj-lt"/>
                  </a:rPr>
                  <a:t>N</a:t>
                </a:r>
                <a:r>
                  <a:rPr lang="en-US" sz="1400" baseline="-25000">
                    <a:solidFill>
                      <a:srgbClr val="0000FF"/>
                    </a:solidFill>
                    <a:latin typeface="+mj-lt"/>
                  </a:rPr>
                  <a:t>P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3C84D85-FC7F-4FA5-B394-5E22CD3E40A7}"/>
                  </a:ext>
                </a:extLst>
              </p:cNvPr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2982327" y="5797435"/>
                <a:ext cx="3052374" cy="440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0000FF"/>
                    </a:solidFill>
                    <a:latin typeface="+mj-lt"/>
                    <a:cs typeface="GreekC"/>
                  </a:rPr>
                  <a:t>-SN</a:t>
                </a:r>
                <a:r>
                  <a:rPr lang="en-US" sz="1400" baseline="-25000">
                    <a:solidFill>
                      <a:srgbClr val="0000FF"/>
                    </a:solidFill>
                    <a:latin typeface="+mj-lt"/>
                    <a:cs typeface="GreekC"/>
                  </a:rPr>
                  <a:t>P</a:t>
                </a:r>
                <a:r>
                  <a:rPr lang="en-US" sz="1400">
                    <a:solidFill>
                      <a:srgbClr val="0000FF"/>
                    </a:solidFill>
                    <a:latin typeface="+mj-lt"/>
                    <a:cs typeface="GreekC"/>
                  </a:rPr>
                  <a:t>         +SN</a:t>
                </a:r>
                <a:r>
                  <a:rPr lang="en-US" sz="1400" baseline="-25000">
                    <a:solidFill>
                      <a:srgbClr val="0000FF"/>
                    </a:solidFill>
                    <a:latin typeface="+mj-lt"/>
                    <a:cs typeface="GreekC"/>
                  </a:rPr>
                  <a:t>P       </a:t>
                </a:r>
                <a:endParaRPr lang="en-US" sz="1400" baseline="-25000" dirty="0">
                  <a:solidFill>
                    <a:srgbClr val="0000FF"/>
                  </a:solidFill>
                  <a:latin typeface="+mj-lt"/>
                </a:endParaRP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D28DCD33-4745-4CFD-AE15-186FF1D5CF3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032622" y="4749990"/>
                <a:ext cx="3353" cy="1044301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B0AFD90-D2D1-4A48-A6F8-67BBEC883463}"/>
                  </a:ext>
                </a:extLst>
              </p:cNvPr>
              <p:cNvCxnSpPr/>
              <p:nvPr/>
            </p:nvCxnSpPr>
            <p:spPr>
              <a:xfrm flipH="1">
                <a:off x="5036483" y="4761504"/>
                <a:ext cx="3353" cy="1044301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45B60AC8-C2A0-4E48-AC16-0D5BFE5743FC}"/>
                  </a:ext>
                </a:extLst>
              </p:cNvPr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>
              <a:xfrm>
                <a:off x="5015694" y="4744284"/>
                <a:ext cx="48285" cy="4828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0000FF"/>
                  </a:solidFill>
                  <a:latin typeface="+mj-lt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7736DA31-BC84-4616-989D-2DC0A33688BD}"/>
                  </a:ext>
                </a:extLst>
              </p:cNvPr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>
              <a:xfrm>
                <a:off x="4006578" y="4744284"/>
                <a:ext cx="48285" cy="4828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0000FF"/>
                  </a:solidFill>
                  <a:latin typeface="+mj-lt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422B021-26C8-4D3F-BF5B-C78544F029DE}"/>
                </a:ext>
              </a:extLst>
            </p:cNvPr>
            <p:cNvSpPr txBox="1"/>
            <p:nvPr/>
          </p:nvSpPr>
          <p:spPr>
            <a:xfrm>
              <a:off x="6414323" y="3876291"/>
              <a:ext cx="799141" cy="3972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latin typeface="+mj-lt"/>
                </a:rPr>
                <a:t>F(N,E)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073D1E4-9E71-46AB-B541-366F0DAF76C5}"/>
              </a:ext>
            </a:extLst>
          </p:cNvPr>
          <p:cNvGrpSpPr>
            <a:grpSpLocks noChangeAspect="1"/>
          </p:cNvGrpSpPr>
          <p:nvPr/>
        </p:nvGrpSpPr>
        <p:grpSpPr>
          <a:xfrm>
            <a:off x="3362993" y="2412243"/>
            <a:ext cx="2235466" cy="1822901"/>
            <a:chOff x="5562930" y="1225991"/>
            <a:chExt cx="2902949" cy="2367196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2829F5F6-68FA-47C2-9599-17BB36E9A94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562930" y="1514716"/>
              <a:ext cx="2902949" cy="2078471"/>
              <a:chOff x="2919120" y="3939206"/>
              <a:chExt cx="3220777" cy="2306031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50D7A097-9324-40C8-B720-5B18AD6240E5}"/>
                  </a:ext>
                </a:extLst>
              </p:cNvPr>
              <p:cNvCxnSpPr/>
              <p:nvPr/>
            </p:nvCxnSpPr>
            <p:spPr>
              <a:xfrm>
                <a:off x="2919120" y="5793199"/>
                <a:ext cx="3220777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headEnd type="none" w="med" len="med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144CE199-35E4-4C20-8908-1D590E8058A0}"/>
                  </a:ext>
                </a:extLst>
              </p:cNvPr>
              <p:cNvCxnSpPr/>
              <p:nvPr/>
            </p:nvCxnSpPr>
            <p:spPr>
              <a:xfrm>
                <a:off x="4536002" y="3939206"/>
                <a:ext cx="0" cy="1853993"/>
              </a:xfrm>
              <a:prstGeom prst="line">
                <a:avLst/>
              </a:prstGeom>
              <a:ln w="3175">
                <a:solidFill>
                  <a:schemeClr val="tx1"/>
                </a:solidFill>
                <a:headEnd type="triangle" w="sm" len="sm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Freeform 12">
                <a:extLst>
                  <a:ext uri="{FF2B5EF4-FFF2-40B4-BE49-F238E27FC236}">
                    <a16:creationId xmlns:a16="http://schemas.microsoft.com/office/drawing/2014/main" id="{BE52E56F-A893-49C4-B2B8-E0D51A3AF992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3082227" y="4073355"/>
                <a:ext cx="1451660" cy="1680011"/>
              </a:xfrm>
              <a:custGeom>
                <a:avLst/>
                <a:gdLst>
                  <a:gd name="connsiteX0" fmla="*/ 0 w 2774373"/>
                  <a:gd name="connsiteY0" fmla="*/ 3210791 h 3210791"/>
                  <a:gd name="connsiteX1" fmla="*/ 477982 w 2774373"/>
                  <a:gd name="connsiteY1" fmla="*/ 3044537 h 3210791"/>
                  <a:gd name="connsiteX2" fmla="*/ 966355 w 2774373"/>
                  <a:gd name="connsiteY2" fmla="*/ 2660073 h 3210791"/>
                  <a:gd name="connsiteX3" fmla="*/ 1381991 w 2774373"/>
                  <a:gd name="connsiteY3" fmla="*/ 2171700 h 3210791"/>
                  <a:gd name="connsiteX4" fmla="*/ 1818409 w 2774373"/>
                  <a:gd name="connsiteY4" fmla="*/ 1298864 h 3210791"/>
                  <a:gd name="connsiteX5" fmla="*/ 2161309 w 2774373"/>
                  <a:gd name="connsiteY5" fmla="*/ 581891 h 3210791"/>
                  <a:gd name="connsiteX6" fmla="*/ 2493819 w 2774373"/>
                  <a:gd name="connsiteY6" fmla="*/ 124691 h 3210791"/>
                  <a:gd name="connsiteX7" fmla="*/ 2774373 w 2774373"/>
                  <a:gd name="connsiteY7" fmla="*/ 0 h 3210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74373" h="3210791">
                    <a:moveTo>
                      <a:pt x="0" y="3210791"/>
                    </a:moveTo>
                    <a:cubicBezTo>
                      <a:pt x="158461" y="3173557"/>
                      <a:pt x="316923" y="3136323"/>
                      <a:pt x="477982" y="3044537"/>
                    </a:cubicBezTo>
                    <a:cubicBezTo>
                      <a:pt x="639041" y="2952751"/>
                      <a:pt x="815687" y="2805546"/>
                      <a:pt x="966355" y="2660073"/>
                    </a:cubicBezTo>
                    <a:cubicBezTo>
                      <a:pt x="1117023" y="2514600"/>
                      <a:pt x="1239982" y="2398568"/>
                      <a:pt x="1381991" y="2171700"/>
                    </a:cubicBezTo>
                    <a:cubicBezTo>
                      <a:pt x="1524000" y="1944832"/>
                      <a:pt x="1688523" y="1563832"/>
                      <a:pt x="1818409" y="1298864"/>
                    </a:cubicBezTo>
                    <a:cubicBezTo>
                      <a:pt x="1948295" y="1033896"/>
                      <a:pt x="2048741" y="777586"/>
                      <a:pt x="2161309" y="581891"/>
                    </a:cubicBezTo>
                    <a:cubicBezTo>
                      <a:pt x="2273877" y="386195"/>
                      <a:pt x="2391642" y="221673"/>
                      <a:pt x="2493819" y="124691"/>
                    </a:cubicBezTo>
                    <a:cubicBezTo>
                      <a:pt x="2595996" y="27709"/>
                      <a:pt x="2685184" y="13854"/>
                      <a:pt x="2774373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FF0000"/>
                  </a:solidFill>
                  <a:latin typeface="+mj-lt"/>
                </a:endParaRPr>
              </a:p>
            </p:txBody>
          </p:sp>
          <p:sp>
            <p:nvSpPr>
              <p:cNvPr id="47" name="Freeform 13">
                <a:extLst>
                  <a:ext uri="{FF2B5EF4-FFF2-40B4-BE49-F238E27FC236}">
                    <a16:creationId xmlns:a16="http://schemas.microsoft.com/office/drawing/2014/main" id="{549F5845-102C-4694-9A76-5096B0743B38}"/>
                  </a:ext>
                </a:extLst>
              </p:cNvPr>
              <p:cNvSpPr/>
              <p:nvPr>
                <p:custDataLst>
                  <p:tags r:id="rId12"/>
                </p:custDataLst>
              </p:nvPr>
            </p:nvSpPr>
            <p:spPr>
              <a:xfrm flipH="1">
                <a:off x="4532074" y="4076979"/>
                <a:ext cx="1449703" cy="1680011"/>
              </a:xfrm>
              <a:custGeom>
                <a:avLst/>
                <a:gdLst>
                  <a:gd name="connsiteX0" fmla="*/ 0 w 2774373"/>
                  <a:gd name="connsiteY0" fmla="*/ 3210791 h 3210791"/>
                  <a:gd name="connsiteX1" fmla="*/ 477982 w 2774373"/>
                  <a:gd name="connsiteY1" fmla="*/ 3044537 h 3210791"/>
                  <a:gd name="connsiteX2" fmla="*/ 966355 w 2774373"/>
                  <a:gd name="connsiteY2" fmla="*/ 2660073 h 3210791"/>
                  <a:gd name="connsiteX3" fmla="*/ 1381991 w 2774373"/>
                  <a:gd name="connsiteY3" fmla="*/ 2171700 h 3210791"/>
                  <a:gd name="connsiteX4" fmla="*/ 1818409 w 2774373"/>
                  <a:gd name="connsiteY4" fmla="*/ 1298864 h 3210791"/>
                  <a:gd name="connsiteX5" fmla="*/ 2161309 w 2774373"/>
                  <a:gd name="connsiteY5" fmla="*/ 581891 h 3210791"/>
                  <a:gd name="connsiteX6" fmla="*/ 2493819 w 2774373"/>
                  <a:gd name="connsiteY6" fmla="*/ 124691 h 3210791"/>
                  <a:gd name="connsiteX7" fmla="*/ 2774373 w 2774373"/>
                  <a:gd name="connsiteY7" fmla="*/ 0 h 3210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74373" h="3210791">
                    <a:moveTo>
                      <a:pt x="0" y="3210791"/>
                    </a:moveTo>
                    <a:cubicBezTo>
                      <a:pt x="158461" y="3173557"/>
                      <a:pt x="316923" y="3136323"/>
                      <a:pt x="477982" y="3044537"/>
                    </a:cubicBezTo>
                    <a:cubicBezTo>
                      <a:pt x="639041" y="2952751"/>
                      <a:pt x="815687" y="2805546"/>
                      <a:pt x="966355" y="2660073"/>
                    </a:cubicBezTo>
                    <a:cubicBezTo>
                      <a:pt x="1117023" y="2514600"/>
                      <a:pt x="1239982" y="2398568"/>
                      <a:pt x="1381991" y="2171700"/>
                    </a:cubicBezTo>
                    <a:cubicBezTo>
                      <a:pt x="1524000" y="1944832"/>
                      <a:pt x="1688523" y="1563832"/>
                      <a:pt x="1818409" y="1298864"/>
                    </a:cubicBezTo>
                    <a:cubicBezTo>
                      <a:pt x="1948295" y="1033896"/>
                      <a:pt x="2048741" y="777586"/>
                      <a:pt x="2161309" y="581891"/>
                    </a:cubicBezTo>
                    <a:cubicBezTo>
                      <a:pt x="2273877" y="386195"/>
                      <a:pt x="2391642" y="221673"/>
                      <a:pt x="2493819" y="124691"/>
                    </a:cubicBezTo>
                    <a:cubicBezTo>
                      <a:pt x="2595996" y="27709"/>
                      <a:pt x="2685184" y="13854"/>
                      <a:pt x="2774373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FF0000"/>
                  </a:solidFill>
                  <a:latin typeface="+mj-lt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4BEE3AA-4FF5-4601-B4E5-9F27DCD905E5}"/>
                  </a:ext>
                </a:extLst>
              </p:cNvPr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4297887" y="5801803"/>
                <a:ext cx="480849" cy="443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FF0000"/>
                    </a:solidFill>
                    <a:latin typeface="+mj-lt"/>
                  </a:rPr>
                  <a:t>E</a:t>
                </a:r>
                <a:r>
                  <a:rPr lang="en-US" sz="1400" baseline="-25000">
                    <a:solidFill>
                      <a:srgbClr val="FF0000"/>
                    </a:solidFill>
                    <a:latin typeface="+mj-lt"/>
                  </a:rPr>
                  <a:t>P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39FA869-A262-46C8-8FD8-4913888AB055}"/>
                  </a:ext>
                </a:extLst>
              </p:cNvPr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3077445" y="5797431"/>
                <a:ext cx="2901688" cy="443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>
                    <a:solidFill>
                      <a:srgbClr val="FF0000"/>
                    </a:solidFill>
                    <a:latin typeface="+mj-lt"/>
                    <a:cs typeface="GreekC"/>
                  </a:rPr>
                  <a:t>-SE</a:t>
                </a:r>
                <a:r>
                  <a:rPr lang="en-US" sz="1400" baseline="-25000">
                    <a:solidFill>
                      <a:srgbClr val="FF0000"/>
                    </a:solidFill>
                    <a:latin typeface="+mj-lt"/>
                    <a:cs typeface="GreekC"/>
                  </a:rPr>
                  <a:t>P</a:t>
                </a:r>
                <a:r>
                  <a:rPr lang="en-US" sz="1400">
                    <a:solidFill>
                      <a:srgbClr val="FF0000"/>
                    </a:solidFill>
                    <a:latin typeface="+mj-lt"/>
                    <a:cs typeface="GreekC"/>
                  </a:rPr>
                  <a:t>             +SE</a:t>
                </a:r>
                <a:r>
                  <a:rPr lang="en-US" sz="1400" baseline="-25000">
                    <a:solidFill>
                      <a:srgbClr val="FF0000"/>
                    </a:solidFill>
                    <a:latin typeface="+mj-lt"/>
                    <a:cs typeface="GreekC"/>
                  </a:rPr>
                  <a:t>P</a:t>
                </a:r>
                <a:endParaRPr lang="en-US" sz="1400" baseline="-25000" dirty="0">
                  <a:solidFill>
                    <a:srgbClr val="FF0000"/>
                  </a:solidFill>
                  <a:latin typeface="+mj-lt"/>
                </a:endParaRP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AC79ABEC-64C3-43BB-9E00-112F0393912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032622" y="4749990"/>
                <a:ext cx="3353" cy="1044301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C3D2DF35-0581-4D20-8B7E-7A7D0CD9D6B6}"/>
                  </a:ext>
                </a:extLst>
              </p:cNvPr>
              <p:cNvCxnSpPr/>
              <p:nvPr/>
            </p:nvCxnSpPr>
            <p:spPr>
              <a:xfrm flipH="1">
                <a:off x="5036483" y="4761504"/>
                <a:ext cx="3353" cy="1044301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4515FC27-3059-4D01-B9E8-ACDC6909D543}"/>
                  </a:ext>
                </a:extLst>
              </p:cNvPr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5015694" y="4744284"/>
                <a:ext cx="48285" cy="4828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FF0000"/>
                  </a:solidFill>
                  <a:latin typeface="+mj-lt"/>
                </a:endParaRP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9B65FFF4-43E8-42FC-9BD6-7138AD568A51}"/>
                  </a:ext>
                </a:extLst>
              </p:cNvPr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4006578" y="4744284"/>
                <a:ext cx="48285" cy="4828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FF0000"/>
                  </a:solidFill>
                  <a:latin typeface="+mj-lt"/>
                </a:endParaRP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F3B9ABB-A190-4319-A801-CE9D350693F9}"/>
                </a:ext>
              </a:extLst>
            </p:cNvPr>
            <p:cNvSpPr txBox="1"/>
            <p:nvPr/>
          </p:nvSpPr>
          <p:spPr>
            <a:xfrm>
              <a:off x="6684331" y="1225991"/>
              <a:ext cx="803930" cy="3996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latin typeface="+mj-lt"/>
                </a:rPr>
                <a:t>F(N,E)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F2C49F4-D0F5-4FB2-8112-BC6120698F67}"/>
              </a:ext>
            </a:extLst>
          </p:cNvPr>
          <p:cNvGrpSpPr/>
          <p:nvPr/>
        </p:nvGrpSpPr>
        <p:grpSpPr>
          <a:xfrm>
            <a:off x="5765924" y="2277439"/>
            <a:ext cx="2555011" cy="1841552"/>
            <a:chOff x="6072806" y="2250170"/>
            <a:chExt cx="2739655" cy="1974639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D73F0D8-1DF1-4A6B-91E4-17B8BD2F57ED}"/>
                </a:ext>
              </a:extLst>
            </p:cNvPr>
            <p:cNvGrpSpPr>
              <a:grpSpLocks/>
            </p:cNvGrpSpPr>
            <p:nvPr/>
          </p:nvGrpSpPr>
          <p:grpSpPr>
            <a:xfrm>
              <a:off x="6072806" y="2629343"/>
              <a:ext cx="2739655" cy="1431552"/>
              <a:chOff x="2919120" y="4073355"/>
              <a:chExt cx="3220777" cy="1732450"/>
            </a:xfrm>
            <a:scene3d>
              <a:camera prst="isometricOffAxis2Right"/>
              <a:lightRig rig="threePt" dir="t"/>
            </a:scene3d>
          </p:grpSpPr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A89A6ECC-552C-4F0A-A369-79AAC92F24EC}"/>
                  </a:ext>
                </a:extLst>
              </p:cNvPr>
              <p:cNvCxnSpPr/>
              <p:nvPr/>
            </p:nvCxnSpPr>
            <p:spPr>
              <a:xfrm>
                <a:off x="2919120" y="5793199"/>
                <a:ext cx="3220777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headEnd type="arrow" w="med" len="med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Freeform 12">
                <a:extLst>
                  <a:ext uri="{FF2B5EF4-FFF2-40B4-BE49-F238E27FC236}">
                    <a16:creationId xmlns:a16="http://schemas.microsoft.com/office/drawing/2014/main" id="{17F014E6-15BE-420A-8B5A-15AB5CFD2DA9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3082227" y="4073355"/>
                <a:ext cx="1451660" cy="1680011"/>
              </a:xfrm>
              <a:custGeom>
                <a:avLst/>
                <a:gdLst>
                  <a:gd name="connsiteX0" fmla="*/ 0 w 2774373"/>
                  <a:gd name="connsiteY0" fmla="*/ 3210791 h 3210791"/>
                  <a:gd name="connsiteX1" fmla="*/ 477982 w 2774373"/>
                  <a:gd name="connsiteY1" fmla="*/ 3044537 h 3210791"/>
                  <a:gd name="connsiteX2" fmla="*/ 966355 w 2774373"/>
                  <a:gd name="connsiteY2" fmla="*/ 2660073 h 3210791"/>
                  <a:gd name="connsiteX3" fmla="*/ 1381991 w 2774373"/>
                  <a:gd name="connsiteY3" fmla="*/ 2171700 h 3210791"/>
                  <a:gd name="connsiteX4" fmla="*/ 1818409 w 2774373"/>
                  <a:gd name="connsiteY4" fmla="*/ 1298864 h 3210791"/>
                  <a:gd name="connsiteX5" fmla="*/ 2161309 w 2774373"/>
                  <a:gd name="connsiteY5" fmla="*/ 581891 h 3210791"/>
                  <a:gd name="connsiteX6" fmla="*/ 2493819 w 2774373"/>
                  <a:gd name="connsiteY6" fmla="*/ 124691 h 3210791"/>
                  <a:gd name="connsiteX7" fmla="*/ 2774373 w 2774373"/>
                  <a:gd name="connsiteY7" fmla="*/ 0 h 3210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74373" h="3210791">
                    <a:moveTo>
                      <a:pt x="0" y="3210791"/>
                    </a:moveTo>
                    <a:cubicBezTo>
                      <a:pt x="158461" y="3173557"/>
                      <a:pt x="316923" y="3136323"/>
                      <a:pt x="477982" y="3044537"/>
                    </a:cubicBezTo>
                    <a:cubicBezTo>
                      <a:pt x="639041" y="2952751"/>
                      <a:pt x="815687" y="2805546"/>
                      <a:pt x="966355" y="2660073"/>
                    </a:cubicBezTo>
                    <a:cubicBezTo>
                      <a:pt x="1117023" y="2514600"/>
                      <a:pt x="1239982" y="2398568"/>
                      <a:pt x="1381991" y="2171700"/>
                    </a:cubicBezTo>
                    <a:cubicBezTo>
                      <a:pt x="1524000" y="1944832"/>
                      <a:pt x="1688523" y="1563832"/>
                      <a:pt x="1818409" y="1298864"/>
                    </a:cubicBezTo>
                    <a:cubicBezTo>
                      <a:pt x="1948295" y="1033896"/>
                      <a:pt x="2048741" y="777586"/>
                      <a:pt x="2161309" y="581891"/>
                    </a:cubicBezTo>
                    <a:cubicBezTo>
                      <a:pt x="2273877" y="386195"/>
                      <a:pt x="2391642" y="221673"/>
                      <a:pt x="2493819" y="124691"/>
                    </a:cubicBezTo>
                    <a:cubicBezTo>
                      <a:pt x="2595996" y="27709"/>
                      <a:pt x="2685184" y="13854"/>
                      <a:pt x="2774373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+mj-lt"/>
                </a:endParaRPr>
              </a:p>
            </p:txBody>
          </p:sp>
          <p:sp>
            <p:nvSpPr>
              <p:cNvPr id="94" name="Freeform 13">
                <a:extLst>
                  <a:ext uri="{FF2B5EF4-FFF2-40B4-BE49-F238E27FC236}">
                    <a16:creationId xmlns:a16="http://schemas.microsoft.com/office/drawing/2014/main" id="{FBA82D37-4B51-4719-A202-5E9589264F1D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 flipH="1">
                <a:off x="4532074" y="4076979"/>
                <a:ext cx="1449703" cy="1680011"/>
              </a:xfrm>
              <a:custGeom>
                <a:avLst/>
                <a:gdLst>
                  <a:gd name="connsiteX0" fmla="*/ 0 w 2774373"/>
                  <a:gd name="connsiteY0" fmla="*/ 3210791 h 3210791"/>
                  <a:gd name="connsiteX1" fmla="*/ 477982 w 2774373"/>
                  <a:gd name="connsiteY1" fmla="*/ 3044537 h 3210791"/>
                  <a:gd name="connsiteX2" fmla="*/ 966355 w 2774373"/>
                  <a:gd name="connsiteY2" fmla="*/ 2660073 h 3210791"/>
                  <a:gd name="connsiteX3" fmla="*/ 1381991 w 2774373"/>
                  <a:gd name="connsiteY3" fmla="*/ 2171700 h 3210791"/>
                  <a:gd name="connsiteX4" fmla="*/ 1818409 w 2774373"/>
                  <a:gd name="connsiteY4" fmla="*/ 1298864 h 3210791"/>
                  <a:gd name="connsiteX5" fmla="*/ 2161309 w 2774373"/>
                  <a:gd name="connsiteY5" fmla="*/ 581891 h 3210791"/>
                  <a:gd name="connsiteX6" fmla="*/ 2493819 w 2774373"/>
                  <a:gd name="connsiteY6" fmla="*/ 124691 h 3210791"/>
                  <a:gd name="connsiteX7" fmla="*/ 2774373 w 2774373"/>
                  <a:gd name="connsiteY7" fmla="*/ 0 h 3210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74373" h="3210791">
                    <a:moveTo>
                      <a:pt x="0" y="3210791"/>
                    </a:moveTo>
                    <a:cubicBezTo>
                      <a:pt x="158461" y="3173557"/>
                      <a:pt x="316923" y="3136323"/>
                      <a:pt x="477982" y="3044537"/>
                    </a:cubicBezTo>
                    <a:cubicBezTo>
                      <a:pt x="639041" y="2952751"/>
                      <a:pt x="815687" y="2805546"/>
                      <a:pt x="966355" y="2660073"/>
                    </a:cubicBezTo>
                    <a:cubicBezTo>
                      <a:pt x="1117023" y="2514600"/>
                      <a:pt x="1239982" y="2398568"/>
                      <a:pt x="1381991" y="2171700"/>
                    </a:cubicBezTo>
                    <a:cubicBezTo>
                      <a:pt x="1524000" y="1944832"/>
                      <a:pt x="1688523" y="1563832"/>
                      <a:pt x="1818409" y="1298864"/>
                    </a:cubicBezTo>
                    <a:cubicBezTo>
                      <a:pt x="1948295" y="1033896"/>
                      <a:pt x="2048741" y="777586"/>
                      <a:pt x="2161309" y="581891"/>
                    </a:cubicBezTo>
                    <a:cubicBezTo>
                      <a:pt x="2273877" y="386195"/>
                      <a:pt x="2391642" y="221673"/>
                      <a:pt x="2493819" y="124691"/>
                    </a:cubicBezTo>
                    <a:cubicBezTo>
                      <a:pt x="2595996" y="27709"/>
                      <a:pt x="2685184" y="13854"/>
                      <a:pt x="2774373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+mj-lt"/>
                </a:endParaRPr>
              </a:p>
            </p:txBody>
          </p: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3ACB45C6-0852-4A0A-8E16-D1D3C142E75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032622" y="4749990"/>
                <a:ext cx="3353" cy="1044301"/>
              </a:xfrm>
              <a:prstGeom prst="line">
                <a:avLst/>
              </a:prstGeom>
              <a:ln w="158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AC984D17-D35F-4575-852F-2E35BC19E667}"/>
                  </a:ext>
                </a:extLst>
              </p:cNvPr>
              <p:cNvCxnSpPr/>
              <p:nvPr/>
            </p:nvCxnSpPr>
            <p:spPr>
              <a:xfrm flipH="1">
                <a:off x="5036483" y="4761504"/>
                <a:ext cx="3353" cy="1044301"/>
              </a:xfrm>
              <a:prstGeom prst="line">
                <a:avLst/>
              </a:prstGeom>
              <a:ln w="158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4C457DBC-5DDD-426B-B406-D5FF413EB831}"/>
                  </a:ext>
                </a:extLst>
              </p:cNvPr>
              <p:cNvSpPr>
                <a:spLocks noChangeAspect="1"/>
              </p:cNvSpPr>
              <p:nvPr>
                <p:custDataLst>
                  <p:tags r:id="rId9"/>
                </p:custDataLst>
              </p:nvPr>
            </p:nvSpPr>
            <p:spPr>
              <a:xfrm>
                <a:off x="5015694" y="4744284"/>
                <a:ext cx="48285" cy="4828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+mj-lt"/>
                </a:endParaRPr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D2BEC027-1658-4E6C-9EF6-825B5F238A0B}"/>
                  </a:ext>
                </a:extLst>
              </p:cNvPr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4006578" y="4744284"/>
                <a:ext cx="48285" cy="4828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+mj-lt"/>
                </a:endParaRPr>
              </a:p>
            </p:txBody>
          </p:sp>
        </p:grp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1B46693-4674-4A19-843F-38C844E40F56}"/>
                </a:ext>
              </a:extLst>
            </p:cNvPr>
            <p:cNvCxnSpPr/>
            <p:nvPr/>
          </p:nvCxnSpPr>
          <p:spPr>
            <a:xfrm>
              <a:off x="6451124" y="4016113"/>
              <a:ext cx="2005216" cy="0"/>
            </a:xfrm>
            <a:prstGeom prst="line">
              <a:avLst/>
            </a:prstGeom>
            <a:ln w="635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169CBCBC-2FC5-41CB-8F71-6B22FE2EDD16}"/>
                </a:ext>
              </a:extLst>
            </p:cNvPr>
            <p:cNvCxnSpPr/>
            <p:nvPr/>
          </p:nvCxnSpPr>
          <p:spPr>
            <a:xfrm>
              <a:off x="7457775" y="2550322"/>
              <a:ext cx="0" cy="1465791"/>
            </a:xfrm>
            <a:prstGeom prst="line">
              <a:avLst/>
            </a:prstGeom>
            <a:ln w="6350">
              <a:solidFill>
                <a:schemeClr val="tx1"/>
              </a:solidFill>
              <a:headEnd type="triangle" w="sm" len="sm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Freeform 12">
              <a:extLst>
                <a:ext uri="{FF2B5EF4-FFF2-40B4-BE49-F238E27FC236}">
                  <a16:creationId xmlns:a16="http://schemas.microsoft.com/office/drawing/2014/main" id="{949DBFFF-D3C6-43BC-8053-9964CF915A38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6552672" y="2656382"/>
              <a:ext cx="903786" cy="1328238"/>
            </a:xfrm>
            <a:custGeom>
              <a:avLst/>
              <a:gdLst>
                <a:gd name="connsiteX0" fmla="*/ 0 w 2774373"/>
                <a:gd name="connsiteY0" fmla="*/ 3210791 h 3210791"/>
                <a:gd name="connsiteX1" fmla="*/ 477982 w 2774373"/>
                <a:gd name="connsiteY1" fmla="*/ 3044537 h 3210791"/>
                <a:gd name="connsiteX2" fmla="*/ 966355 w 2774373"/>
                <a:gd name="connsiteY2" fmla="*/ 2660073 h 3210791"/>
                <a:gd name="connsiteX3" fmla="*/ 1381991 w 2774373"/>
                <a:gd name="connsiteY3" fmla="*/ 2171700 h 3210791"/>
                <a:gd name="connsiteX4" fmla="*/ 1818409 w 2774373"/>
                <a:gd name="connsiteY4" fmla="*/ 1298864 h 3210791"/>
                <a:gd name="connsiteX5" fmla="*/ 2161309 w 2774373"/>
                <a:gd name="connsiteY5" fmla="*/ 581891 h 3210791"/>
                <a:gd name="connsiteX6" fmla="*/ 2493819 w 2774373"/>
                <a:gd name="connsiteY6" fmla="*/ 124691 h 3210791"/>
                <a:gd name="connsiteX7" fmla="*/ 2774373 w 2774373"/>
                <a:gd name="connsiteY7" fmla="*/ 0 h 3210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74373" h="3210791">
                  <a:moveTo>
                    <a:pt x="0" y="3210791"/>
                  </a:moveTo>
                  <a:cubicBezTo>
                    <a:pt x="158461" y="3173557"/>
                    <a:pt x="316923" y="3136323"/>
                    <a:pt x="477982" y="3044537"/>
                  </a:cubicBezTo>
                  <a:cubicBezTo>
                    <a:pt x="639041" y="2952751"/>
                    <a:pt x="815687" y="2805546"/>
                    <a:pt x="966355" y="2660073"/>
                  </a:cubicBezTo>
                  <a:cubicBezTo>
                    <a:pt x="1117023" y="2514600"/>
                    <a:pt x="1239982" y="2398568"/>
                    <a:pt x="1381991" y="2171700"/>
                  </a:cubicBezTo>
                  <a:cubicBezTo>
                    <a:pt x="1524000" y="1944832"/>
                    <a:pt x="1688523" y="1563832"/>
                    <a:pt x="1818409" y="1298864"/>
                  </a:cubicBezTo>
                  <a:cubicBezTo>
                    <a:pt x="1948295" y="1033896"/>
                    <a:pt x="2048741" y="777586"/>
                    <a:pt x="2161309" y="581891"/>
                  </a:cubicBezTo>
                  <a:cubicBezTo>
                    <a:pt x="2273877" y="386195"/>
                    <a:pt x="2391642" y="221673"/>
                    <a:pt x="2493819" y="124691"/>
                  </a:cubicBezTo>
                  <a:cubicBezTo>
                    <a:pt x="2595996" y="27709"/>
                    <a:pt x="2685184" y="13854"/>
                    <a:pt x="2774373" y="0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+mj-lt"/>
              </a:endParaRPr>
            </a:p>
          </p:txBody>
        </p:sp>
        <p:sp>
          <p:nvSpPr>
            <p:cNvPr id="86" name="Freeform 13">
              <a:extLst>
                <a:ext uri="{FF2B5EF4-FFF2-40B4-BE49-F238E27FC236}">
                  <a16:creationId xmlns:a16="http://schemas.microsoft.com/office/drawing/2014/main" id="{856CCC80-DFBC-4B5A-939D-263174B64010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flipH="1">
              <a:off x="7455329" y="2659247"/>
              <a:ext cx="902567" cy="1328238"/>
            </a:xfrm>
            <a:custGeom>
              <a:avLst/>
              <a:gdLst>
                <a:gd name="connsiteX0" fmla="*/ 0 w 2774373"/>
                <a:gd name="connsiteY0" fmla="*/ 3210791 h 3210791"/>
                <a:gd name="connsiteX1" fmla="*/ 477982 w 2774373"/>
                <a:gd name="connsiteY1" fmla="*/ 3044537 h 3210791"/>
                <a:gd name="connsiteX2" fmla="*/ 966355 w 2774373"/>
                <a:gd name="connsiteY2" fmla="*/ 2660073 h 3210791"/>
                <a:gd name="connsiteX3" fmla="*/ 1381991 w 2774373"/>
                <a:gd name="connsiteY3" fmla="*/ 2171700 h 3210791"/>
                <a:gd name="connsiteX4" fmla="*/ 1818409 w 2774373"/>
                <a:gd name="connsiteY4" fmla="*/ 1298864 h 3210791"/>
                <a:gd name="connsiteX5" fmla="*/ 2161309 w 2774373"/>
                <a:gd name="connsiteY5" fmla="*/ 581891 h 3210791"/>
                <a:gd name="connsiteX6" fmla="*/ 2493819 w 2774373"/>
                <a:gd name="connsiteY6" fmla="*/ 124691 h 3210791"/>
                <a:gd name="connsiteX7" fmla="*/ 2774373 w 2774373"/>
                <a:gd name="connsiteY7" fmla="*/ 0 h 3210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74373" h="3210791">
                  <a:moveTo>
                    <a:pt x="0" y="3210791"/>
                  </a:moveTo>
                  <a:cubicBezTo>
                    <a:pt x="158461" y="3173557"/>
                    <a:pt x="316923" y="3136323"/>
                    <a:pt x="477982" y="3044537"/>
                  </a:cubicBezTo>
                  <a:cubicBezTo>
                    <a:pt x="639041" y="2952751"/>
                    <a:pt x="815687" y="2805546"/>
                    <a:pt x="966355" y="2660073"/>
                  </a:cubicBezTo>
                  <a:cubicBezTo>
                    <a:pt x="1117023" y="2514600"/>
                    <a:pt x="1239982" y="2398568"/>
                    <a:pt x="1381991" y="2171700"/>
                  </a:cubicBezTo>
                  <a:cubicBezTo>
                    <a:pt x="1524000" y="1944832"/>
                    <a:pt x="1688523" y="1563832"/>
                    <a:pt x="1818409" y="1298864"/>
                  </a:cubicBezTo>
                  <a:cubicBezTo>
                    <a:pt x="1948295" y="1033896"/>
                    <a:pt x="2048741" y="777586"/>
                    <a:pt x="2161309" y="581891"/>
                  </a:cubicBezTo>
                  <a:cubicBezTo>
                    <a:pt x="2273877" y="386195"/>
                    <a:pt x="2391642" y="221673"/>
                    <a:pt x="2493819" y="124691"/>
                  </a:cubicBezTo>
                  <a:cubicBezTo>
                    <a:pt x="2595996" y="27709"/>
                    <a:pt x="2685184" y="13854"/>
                    <a:pt x="2774373" y="0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+mj-lt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4CC1263B-C185-4D34-9EA9-7AFC3C282C50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6504705" y="3947810"/>
              <a:ext cx="18920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>
                  <a:solidFill>
                    <a:srgbClr val="0000FF"/>
                  </a:solidFill>
                  <a:latin typeface="+mj-lt"/>
                  <a:cs typeface="GreekC"/>
                </a:rPr>
                <a:t>-SN</a:t>
              </a:r>
              <a:r>
                <a:rPr lang="en-US" sz="1200" baseline="-25000">
                  <a:solidFill>
                    <a:srgbClr val="0000FF"/>
                  </a:solidFill>
                  <a:latin typeface="+mj-lt"/>
                  <a:cs typeface="GreekC"/>
                </a:rPr>
                <a:t>P</a:t>
              </a:r>
              <a:r>
                <a:rPr lang="en-US" sz="1200">
                  <a:solidFill>
                    <a:srgbClr val="0000FF"/>
                  </a:solidFill>
                  <a:latin typeface="+mj-lt"/>
                  <a:cs typeface="GreekC"/>
                </a:rPr>
                <a:t>           +SN</a:t>
              </a:r>
              <a:r>
                <a:rPr lang="en-US" sz="1200" baseline="-25000">
                  <a:solidFill>
                    <a:srgbClr val="0000FF"/>
                  </a:solidFill>
                  <a:latin typeface="+mj-lt"/>
                  <a:cs typeface="GreekC"/>
                </a:rPr>
                <a:t>P</a:t>
              </a:r>
              <a:endParaRPr lang="en-US" sz="1200" baseline="-25000" dirty="0">
                <a:solidFill>
                  <a:srgbClr val="0000FF"/>
                </a:solidFill>
                <a:latin typeface="+mj-lt"/>
              </a:endParaRPr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CC34AE8-32ED-4753-BB0A-C178A6D475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44377" y="3191338"/>
              <a:ext cx="2088" cy="825638"/>
            </a:xfrm>
            <a:prstGeom prst="line">
              <a:avLst/>
            </a:prstGeom>
            <a:ln w="952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9DFD2B8F-D124-4D64-BC5E-C2BD73E12097}"/>
                </a:ext>
              </a:extLst>
            </p:cNvPr>
            <p:cNvCxnSpPr/>
            <p:nvPr/>
          </p:nvCxnSpPr>
          <p:spPr>
            <a:xfrm flipH="1">
              <a:off x="7769368" y="3200441"/>
              <a:ext cx="2088" cy="825638"/>
            </a:xfrm>
            <a:prstGeom prst="line">
              <a:avLst/>
            </a:prstGeom>
            <a:ln w="952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0AAB4D2-B42B-4A95-B415-CE6B57F81342}"/>
                </a:ext>
              </a:extLst>
            </p:cNvPr>
            <p:cNvSpPr>
              <a:spLocks noChangeAspect="1"/>
            </p:cNvSpPr>
            <p:nvPr>
              <p:custDataLst>
                <p:tags r:id="rId4"/>
              </p:custDataLst>
            </p:nvPr>
          </p:nvSpPr>
          <p:spPr>
            <a:xfrm>
              <a:off x="7756425" y="3186827"/>
              <a:ext cx="30062" cy="381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+mj-lt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1BFB7695-01ED-42A7-8419-3A1974E72259}"/>
                </a:ext>
              </a:extLst>
            </p:cNvPr>
            <p:cNvSpPr>
              <a:spLocks noChangeAspect="1"/>
            </p:cNvSpPr>
            <p:nvPr>
              <p:custDataLst>
                <p:tags r:id="rId5"/>
              </p:custDataLst>
            </p:nvPr>
          </p:nvSpPr>
          <p:spPr>
            <a:xfrm>
              <a:off x="7128162" y="3186827"/>
              <a:ext cx="30062" cy="381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+mj-lt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D7EDFC2C-4BB9-4D8D-ADD7-9FCF79A58376}"/>
                </a:ext>
              </a:extLst>
            </p:cNvPr>
            <p:cNvSpPr txBox="1"/>
            <p:nvPr/>
          </p:nvSpPr>
          <p:spPr>
            <a:xfrm>
              <a:off x="7178835" y="2250170"/>
              <a:ext cx="623889" cy="307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latin typeface="+mj-lt"/>
                </a:rPr>
                <a:t>F(N,E)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F2F1A848-DCF9-435E-AA07-7663566A0FB7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6636290" y="3937964"/>
              <a:ext cx="1673722" cy="276999"/>
            </a:xfrm>
            <a:prstGeom prst="rect">
              <a:avLst/>
            </a:prstGeom>
            <a:noFill/>
            <a:scene3d>
              <a:camera prst="isometricOffAxis2Righ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solidFill>
                    <a:srgbClr val="FF0000"/>
                  </a:solidFill>
                  <a:latin typeface="+mj-lt"/>
                  <a:cs typeface="GreekC"/>
                </a:rPr>
                <a:t>-SE</a:t>
              </a:r>
              <a:r>
                <a:rPr lang="en-US" sz="1200" b="1" baseline="-25000">
                  <a:solidFill>
                    <a:srgbClr val="FF0000"/>
                  </a:solidFill>
                  <a:latin typeface="+mj-lt"/>
                  <a:cs typeface="GreekC"/>
                </a:rPr>
                <a:t>P</a:t>
              </a:r>
              <a:r>
                <a:rPr lang="en-US" sz="1200" b="1">
                  <a:solidFill>
                    <a:srgbClr val="FF0000"/>
                  </a:solidFill>
                  <a:latin typeface="+mj-lt"/>
                  <a:cs typeface="GreekC"/>
                </a:rPr>
                <a:t>                 +SE</a:t>
              </a:r>
              <a:r>
                <a:rPr lang="en-US" sz="1200" b="1" baseline="-25000">
                  <a:solidFill>
                    <a:srgbClr val="FF0000"/>
                  </a:solidFill>
                  <a:latin typeface="+mj-lt"/>
                  <a:cs typeface="GreekC"/>
                </a:rPr>
                <a:t>P</a:t>
              </a:r>
              <a:endParaRPr lang="en-US" sz="1200" b="1" baseline="-25000" dirty="0">
                <a:solidFill>
                  <a:srgbClr val="FF0000"/>
                </a:solidFill>
                <a:latin typeface="+mj-lt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46C432B-D607-4D4E-B5C5-611BCF3C66E4}"/>
              </a:ext>
            </a:extLst>
          </p:cNvPr>
          <p:cNvSpPr txBox="1"/>
          <p:nvPr/>
        </p:nvSpPr>
        <p:spPr>
          <a:xfrm>
            <a:off x="6038891" y="4500714"/>
            <a:ext cx="2009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+mj-lt"/>
              </a:rPr>
              <a:t>Combined:</a:t>
            </a:r>
          </a:p>
          <a:p>
            <a:pPr algn="ctr"/>
            <a:r>
              <a:rPr lang="en-US" sz="1600">
                <a:latin typeface="+mj-lt"/>
              </a:rPr>
              <a:t>Bi-variate Distribution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FD68DE-D53B-402B-B58D-6A998E835A1A}"/>
              </a:ext>
            </a:extLst>
          </p:cNvPr>
          <p:cNvSpPr txBox="1"/>
          <p:nvPr/>
        </p:nvSpPr>
        <p:spPr>
          <a:xfrm>
            <a:off x="963560" y="4500714"/>
            <a:ext cx="190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0000FF"/>
                </a:solidFill>
                <a:latin typeface="+mj-lt"/>
              </a:rPr>
              <a:t>Northing uncertainty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60F2222-6F87-4081-8F0E-92DC779E5CF6}"/>
              </a:ext>
            </a:extLst>
          </p:cNvPr>
          <p:cNvSpPr txBox="1"/>
          <p:nvPr/>
        </p:nvSpPr>
        <p:spPr>
          <a:xfrm>
            <a:off x="3601479" y="4500714"/>
            <a:ext cx="17584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+mj-lt"/>
              </a:rPr>
              <a:t>Easting uncertainty</a:t>
            </a:r>
          </a:p>
        </p:txBody>
      </p:sp>
    </p:spTree>
    <p:extLst>
      <p:ext uri="{BB962C8B-B14F-4D97-AF65-F5344CB8AC3E}">
        <p14:creationId xmlns:p14="http://schemas.microsoft.com/office/powerpoint/2010/main" val="15421206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39183C-603C-4372-8275-A341A341D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G. </a:t>
            </a:r>
            <a:r>
              <a:rPr lang="en-US"/>
              <a:t>Adjustment Statistics; 2</a:t>
            </a:r>
            <a:r>
              <a:rPr lang="en-US" dirty="0"/>
              <a:t>. Unknowns</a:t>
            </a:r>
          </a:p>
          <a:p>
            <a:pPr lvl="2"/>
            <a:r>
              <a:rPr lang="en-US" dirty="0"/>
              <a:t>b. Horizontal</a:t>
            </a:r>
          </a:p>
          <a:p>
            <a:pPr lvl="1"/>
            <a:endParaRPr lang="en-US" dirty="0"/>
          </a:p>
          <a:p>
            <a:pPr lvl="1"/>
            <a:endParaRPr lang="en-US" baseline="-25000" dirty="0"/>
          </a:p>
        </p:txBody>
      </p:sp>
      <p:grpSp>
        <p:nvGrpSpPr>
          <p:cNvPr id="450" name="Group 449">
            <a:extLst>
              <a:ext uri="{FF2B5EF4-FFF2-40B4-BE49-F238E27FC236}">
                <a16:creationId xmlns:a16="http://schemas.microsoft.com/office/drawing/2014/main" id="{2FED2788-8B71-4DBE-BE08-FC171F6B4C7D}"/>
              </a:ext>
            </a:extLst>
          </p:cNvPr>
          <p:cNvGrpSpPr>
            <a:grpSpLocks noChangeAspect="1"/>
          </p:cNvGrpSpPr>
          <p:nvPr/>
        </p:nvGrpSpPr>
        <p:grpSpPr>
          <a:xfrm>
            <a:off x="5228292" y="1509968"/>
            <a:ext cx="2661226" cy="2536350"/>
            <a:chOff x="2486576" y="2400817"/>
            <a:chExt cx="2217689" cy="211362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FAED7B5-5433-4B5A-8858-F4080DC07095}"/>
                </a:ext>
              </a:extLst>
            </p:cNvPr>
            <p:cNvSpPr txBox="1"/>
            <p:nvPr/>
          </p:nvSpPr>
          <p:spPr>
            <a:xfrm>
              <a:off x="3881656" y="2400817"/>
              <a:ext cx="822609" cy="487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>
                  <a:latin typeface="+mj-lt"/>
                </a:rPr>
                <a:t>Error</a:t>
              </a:r>
            </a:p>
            <a:p>
              <a:pPr algn="ctr"/>
              <a:r>
                <a:rPr lang="en-US" sz="1600">
                  <a:latin typeface="+mj-lt"/>
                </a:rPr>
                <a:t>Rectangle</a:t>
              </a:r>
            </a:p>
          </p:txBody>
        </p:sp>
        <p:grpSp>
          <p:nvGrpSpPr>
            <p:cNvPr id="410" name="Group 409">
              <a:extLst>
                <a:ext uri="{FF2B5EF4-FFF2-40B4-BE49-F238E27FC236}">
                  <a16:creationId xmlns:a16="http://schemas.microsoft.com/office/drawing/2014/main" id="{8623CF89-941A-4A9A-BF05-3CF21340C655}"/>
                </a:ext>
              </a:extLst>
            </p:cNvPr>
            <p:cNvGrpSpPr/>
            <p:nvPr/>
          </p:nvGrpSpPr>
          <p:grpSpPr>
            <a:xfrm>
              <a:off x="2486576" y="2410665"/>
              <a:ext cx="1972134" cy="2103777"/>
              <a:chOff x="913525" y="2530639"/>
              <a:chExt cx="1972134" cy="2103777"/>
            </a:xfrm>
          </p:grpSpPr>
          <p:sp>
            <p:nvSpPr>
              <p:cNvPr id="411" name="Line 7">
                <a:extLst>
                  <a:ext uri="{FF2B5EF4-FFF2-40B4-BE49-F238E27FC236}">
                    <a16:creationId xmlns:a16="http://schemas.microsoft.com/office/drawing/2014/main" id="{AC7149A9-351F-45D1-80E4-3DA0AD4B67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52118" y="3166737"/>
                <a:ext cx="0" cy="1011280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</a:endParaRPr>
              </a:p>
            </p:txBody>
          </p:sp>
          <p:sp>
            <p:nvSpPr>
              <p:cNvPr id="412" name="Line 11">
                <a:extLst>
                  <a:ext uri="{FF2B5EF4-FFF2-40B4-BE49-F238E27FC236}">
                    <a16:creationId xmlns:a16="http://schemas.microsoft.com/office/drawing/2014/main" id="{A5326D63-4447-4B72-805A-55854B08F9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7961" y="3166737"/>
                <a:ext cx="814159" cy="0"/>
              </a:xfrm>
              <a:prstGeom prst="line">
                <a:avLst/>
              </a:prstGeom>
              <a:noFill/>
              <a:ln w="4763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</a:endParaRPr>
              </a:p>
            </p:txBody>
          </p:sp>
          <p:sp>
            <p:nvSpPr>
              <p:cNvPr id="413" name="Line 12">
                <a:extLst>
                  <a:ext uri="{FF2B5EF4-FFF2-40B4-BE49-F238E27FC236}">
                    <a16:creationId xmlns:a16="http://schemas.microsoft.com/office/drawing/2014/main" id="{1E7FB53A-3028-4551-9B31-F980686ED9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37961" y="4178016"/>
                <a:ext cx="814159" cy="0"/>
              </a:xfrm>
              <a:prstGeom prst="line">
                <a:avLst/>
              </a:prstGeom>
              <a:noFill/>
              <a:ln w="4763">
                <a:solidFill>
                  <a:srgbClr val="FF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</a:endParaRPr>
              </a:p>
            </p:txBody>
          </p:sp>
          <p:sp>
            <p:nvSpPr>
              <p:cNvPr id="414" name="Line 13">
                <a:extLst>
                  <a:ext uri="{FF2B5EF4-FFF2-40B4-BE49-F238E27FC236}">
                    <a16:creationId xmlns:a16="http://schemas.microsoft.com/office/drawing/2014/main" id="{A610A20E-DCC7-4CFA-91B8-04C1C5F6BB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7961" y="3166737"/>
                <a:ext cx="0" cy="1011280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</a:endParaRPr>
              </a:p>
            </p:txBody>
          </p:sp>
          <p:grpSp>
            <p:nvGrpSpPr>
              <p:cNvPr id="415" name="Group 414">
                <a:extLst>
                  <a:ext uri="{FF2B5EF4-FFF2-40B4-BE49-F238E27FC236}">
                    <a16:creationId xmlns:a16="http://schemas.microsoft.com/office/drawing/2014/main" id="{7358776B-F936-495B-A7B1-95648F9AC253}"/>
                  </a:ext>
                </a:extLst>
              </p:cNvPr>
              <p:cNvGrpSpPr/>
              <p:nvPr/>
            </p:nvGrpSpPr>
            <p:grpSpPr>
              <a:xfrm>
                <a:off x="913525" y="2736726"/>
                <a:ext cx="1863029" cy="1862112"/>
                <a:chOff x="1626865" y="1153742"/>
                <a:chExt cx="1863029" cy="1862112"/>
              </a:xfrm>
            </p:grpSpPr>
            <p:sp>
              <p:nvSpPr>
                <p:cNvPr id="441" name="Line 5">
                  <a:extLst>
                    <a:ext uri="{FF2B5EF4-FFF2-40B4-BE49-F238E27FC236}">
                      <a16:creationId xmlns:a16="http://schemas.microsoft.com/office/drawing/2014/main" id="{3E7739D2-B7AD-4B1A-AC94-56E4991F4C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58380" y="1153742"/>
                  <a:ext cx="0" cy="1862112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latin typeface="+mj-lt"/>
                  </a:endParaRPr>
                </a:p>
              </p:txBody>
            </p:sp>
            <p:sp>
              <p:nvSpPr>
                <p:cNvPr id="442" name="Line 6">
                  <a:extLst>
                    <a:ext uri="{FF2B5EF4-FFF2-40B4-BE49-F238E27FC236}">
                      <a16:creationId xmlns:a16="http://schemas.microsoft.com/office/drawing/2014/main" id="{6E03F538-0CF0-4FCB-846C-29AF36AAF0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26865" y="2085257"/>
                  <a:ext cx="1863029" cy="0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latin typeface="+mj-lt"/>
                  </a:endParaRPr>
                </a:p>
              </p:txBody>
            </p:sp>
            <p:sp>
              <p:nvSpPr>
                <p:cNvPr id="443" name="Line 14">
                  <a:extLst>
                    <a:ext uri="{FF2B5EF4-FFF2-40B4-BE49-F238E27FC236}">
                      <a16:creationId xmlns:a16="http://schemas.microsoft.com/office/drawing/2014/main" id="{7259EB41-5646-4CC1-A351-CC33A6ACC0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40384" y="2085257"/>
                  <a:ext cx="49509" cy="24755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latin typeface="+mj-lt"/>
                  </a:endParaRPr>
                </a:p>
              </p:txBody>
            </p:sp>
            <p:sp>
              <p:nvSpPr>
                <p:cNvPr id="444" name="Line 15">
                  <a:extLst>
                    <a:ext uri="{FF2B5EF4-FFF2-40B4-BE49-F238E27FC236}">
                      <a16:creationId xmlns:a16="http://schemas.microsoft.com/office/drawing/2014/main" id="{A35C2D43-458A-4614-897F-8065AA4532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40384" y="2059585"/>
                  <a:ext cx="49509" cy="25672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latin typeface="+mj-lt"/>
                  </a:endParaRPr>
                </a:p>
              </p:txBody>
            </p:sp>
            <p:sp>
              <p:nvSpPr>
                <p:cNvPr id="445" name="Line 16">
                  <a:extLst>
                    <a:ext uri="{FF2B5EF4-FFF2-40B4-BE49-F238E27FC236}">
                      <a16:creationId xmlns:a16="http://schemas.microsoft.com/office/drawing/2014/main" id="{A317FA56-4989-46F1-8BF0-C006D70B34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558380" y="1153742"/>
                  <a:ext cx="24754" cy="49509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latin typeface="+mj-lt"/>
                  </a:endParaRPr>
                </a:p>
              </p:txBody>
            </p:sp>
            <p:sp>
              <p:nvSpPr>
                <p:cNvPr id="446" name="Line 17">
                  <a:extLst>
                    <a:ext uri="{FF2B5EF4-FFF2-40B4-BE49-F238E27FC236}">
                      <a16:creationId xmlns:a16="http://schemas.microsoft.com/office/drawing/2014/main" id="{31FB6F0D-AC27-4B84-BD93-7F2EB397CA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33625" y="1153742"/>
                  <a:ext cx="24754" cy="49509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latin typeface="+mj-lt"/>
                  </a:endParaRPr>
                </a:p>
              </p:txBody>
            </p:sp>
          </p:grpSp>
          <p:sp>
            <p:nvSpPr>
              <p:cNvPr id="416" name="Rectangle 20">
                <a:extLst>
                  <a:ext uri="{FF2B5EF4-FFF2-40B4-BE49-F238E27FC236}">
                    <a16:creationId xmlns:a16="http://schemas.microsoft.com/office/drawing/2014/main" id="{A47FC6DF-492D-45C5-A431-340EFC222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8550" y="2530639"/>
                <a:ext cx="109538" cy="205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>
                    <a:ln>
                      <a:noFill/>
                    </a:ln>
                    <a:effectLst/>
                    <a:latin typeface="+mj-lt"/>
                  </a:rPr>
                  <a:t>N</a:t>
                </a:r>
              </a:p>
            </p:txBody>
          </p:sp>
          <p:sp>
            <p:nvSpPr>
              <p:cNvPr id="417" name="Rectangle 21">
                <a:extLst>
                  <a:ext uri="{FF2B5EF4-FFF2-40B4-BE49-F238E27FC236}">
                    <a16:creationId xmlns:a16="http://schemas.microsoft.com/office/drawing/2014/main" id="{D6624B71-CC77-4FEB-A746-A95CFFC3DD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1501" y="3571822"/>
                <a:ext cx="84158" cy="205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>
                    <a:ln>
                      <a:noFill/>
                    </a:ln>
                    <a:effectLst/>
                    <a:latin typeface="+mj-lt"/>
                  </a:rPr>
                  <a:t>E</a:t>
                </a:r>
              </a:p>
            </p:txBody>
          </p:sp>
          <p:sp>
            <p:nvSpPr>
              <p:cNvPr id="418" name="Rectangle 26">
                <a:extLst>
                  <a:ext uri="{FF2B5EF4-FFF2-40B4-BE49-F238E27FC236}">
                    <a16:creationId xmlns:a16="http://schemas.microsoft.com/office/drawing/2014/main" id="{DAD1ADBB-0A9D-4543-B5D4-D19BC39091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9634" y="3343688"/>
                <a:ext cx="235108" cy="205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j-lt"/>
                  </a:rPr>
                  <a:t>+S</a:t>
                </a:r>
                <a:r>
                  <a:rPr kumimoji="0" lang="en-US" altLang="en-US" sz="1600" b="0" i="0" u="none" strike="noStrike" cap="none" normalizeH="0" baseline="-2500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j-lt"/>
                  </a:rPr>
                  <a:t>N</a:t>
                </a:r>
                <a:endParaRPr kumimoji="0" lang="en-US" altLang="en-US" sz="16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419" name="Line 27">
                <a:extLst>
                  <a:ext uri="{FF2B5EF4-FFF2-40B4-BE49-F238E27FC236}">
                    <a16:creationId xmlns:a16="http://schemas.microsoft.com/office/drawing/2014/main" id="{BD4678E6-8C9C-49DB-9035-4943A71113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8878" y="3166737"/>
                <a:ext cx="175117" cy="0"/>
              </a:xfrm>
              <a:prstGeom prst="line">
                <a:avLst/>
              </a:prstGeom>
              <a:noFill/>
              <a:ln w="3175">
                <a:solidFill>
                  <a:srgbClr val="0000FF">
                    <a:alpha val="99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</a:endParaRPr>
              </a:p>
            </p:txBody>
          </p:sp>
          <p:sp>
            <p:nvSpPr>
              <p:cNvPr id="420" name="Line 29">
                <a:extLst>
                  <a:ext uri="{FF2B5EF4-FFF2-40B4-BE49-F238E27FC236}">
                    <a16:creationId xmlns:a16="http://schemas.microsoft.com/office/drawing/2014/main" id="{C8D8F5E9-3350-4F1B-BC33-6BD690906F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8239" y="3166737"/>
                <a:ext cx="0" cy="506098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</a:endParaRPr>
              </a:p>
            </p:txBody>
          </p:sp>
          <p:sp>
            <p:nvSpPr>
              <p:cNvPr id="421" name="Line 30">
                <a:extLst>
                  <a:ext uri="{FF2B5EF4-FFF2-40B4-BE49-F238E27FC236}">
                    <a16:creationId xmlns:a16="http://schemas.microsoft.com/office/drawing/2014/main" id="{2811BE9D-88DB-4563-BD37-56684F9F40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8239" y="3166737"/>
                <a:ext cx="17420" cy="54094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</a:endParaRPr>
              </a:p>
            </p:txBody>
          </p:sp>
          <p:sp>
            <p:nvSpPr>
              <p:cNvPr id="422" name="Line 31">
                <a:extLst>
                  <a:ext uri="{FF2B5EF4-FFF2-40B4-BE49-F238E27FC236}">
                    <a16:creationId xmlns:a16="http://schemas.microsoft.com/office/drawing/2014/main" id="{039E134E-0791-4E21-808F-F7329B1F69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19901" y="3166737"/>
                <a:ext cx="18337" cy="54094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</a:endParaRPr>
              </a:p>
            </p:txBody>
          </p:sp>
          <p:sp>
            <p:nvSpPr>
              <p:cNvPr id="423" name="Rectangle 40">
                <a:extLst>
                  <a:ext uri="{FF2B5EF4-FFF2-40B4-BE49-F238E27FC236}">
                    <a16:creationId xmlns:a16="http://schemas.microsoft.com/office/drawing/2014/main" id="{71019BDC-74A0-4A4B-990E-2D19BF5E71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4315" y="2790265"/>
                <a:ext cx="185682" cy="205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j-lt"/>
                  </a:rPr>
                  <a:t>-S</a:t>
                </a:r>
                <a:r>
                  <a:rPr kumimoji="0" lang="en-US" altLang="en-US" sz="1600" b="0" i="0" u="none" strike="noStrike" cap="none" normalizeH="0" baseline="-2500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j-lt"/>
                  </a:rPr>
                  <a:t>E</a:t>
                </a:r>
              </a:p>
            </p:txBody>
          </p:sp>
          <p:sp>
            <p:nvSpPr>
              <p:cNvPr id="424" name="Line 41">
                <a:extLst>
                  <a:ext uri="{FF2B5EF4-FFF2-40B4-BE49-F238E27FC236}">
                    <a16:creationId xmlns:a16="http://schemas.microsoft.com/office/drawing/2014/main" id="{B6C51257-4F85-40EB-8151-126463A5A7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37961" y="2986118"/>
                <a:ext cx="0" cy="134776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</a:endParaRPr>
              </a:p>
            </p:txBody>
          </p:sp>
          <p:sp>
            <p:nvSpPr>
              <p:cNvPr id="425" name="Line 43">
                <a:extLst>
                  <a:ext uri="{FF2B5EF4-FFF2-40B4-BE49-F238E27FC236}">
                    <a16:creationId xmlns:a16="http://schemas.microsoft.com/office/drawing/2014/main" id="{F7488B5A-69B8-4F84-8059-2A06437974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7961" y="3021876"/>
                <a:ext cx="407079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</a:endParaRPr>
              </a:p>
            </p:txBody>
          </p:sp>
          <p:sp>
            <p:nvSpPr>
              <p:cNvPr id="426" name="Line 44">
                <a:extLst>
                  <a:ext uri="{FF2B5EF4-FFF2-40B4-BE49-F238E27FC236}">
                    <a16:creationId xmlns:a16="http://schemas.microsoft.com/office/drawing/2014/main" id="{B243F7FA-A0F8-4D2E-A5F1-6BB2E2DEF8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37961" y="3004456"/>
                <a:ext cx="54094" cy="1742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</a:endParaRPr>
              </a:p>
            </p:txBody>
          </p:sp>
          <p:sp>
            <p:nvSpPr>
              <p:cNvPr id="427" name="Line 45">
                <a:extLst>
                  <a:ext uri="{FF2B5EF4-FFF2-40B4-BE49-F238E27FC236}">
                    <a16:creationId xmlns:a16="http://schemas.microsoft.com/office/drawing/2014/main" id="{D98CED7C-31D4-49FA-9026-6B2370B524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7961" y="3021876"/>
                <a:ext cx="54094" cy="18337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</a:endParaRPr>
              </a:p>
            </p:txBody>
          </p:sp>
          <p:sp>
            <p:nvSpPr>
              <p:cNvPr id="428" name="Rectangle 48">
                <a:extLst>
                  <a:ext uri="{FF2B5EF4-FFF2-40B4-BE49-F238E27FC236}">
                    <a16:creationId xmlns:a16="http://schemas.microsoft.com/office/drawing/2014/main" id="{3594F236-DF78-42E1-8B17-C9C5D744D4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0307" y="4429232"/>
                <a:ext cx="219077" cy="205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j-lt"/>
                  </a:rPr>
                  <a:t>+S</a:t>
                </a:r>
                <a:r>
                  <a:rPr lang="en-US" altLang="en-US" sz="1600" baseline="-25000">
                    <a:solidFill>
                      <a:srgbClr val="FF0000"/>
                    </a:solidFill>
                    <a:latin typeface="+mj-lt"/>
                  </a:rPr>
                  <a:t>E</a:t>
                </a:r>
                <a:endParaRPr kumimoji="0" lang="en-US" altLang="en-US" sz="1600" b="0" i="0" u="none" strike="noStrike" cap="none" normalizeH="0" baseline="-25000">
                  <a:ln>
                    <a:noFill/>
                  </a:ln>
                  <a:solidFill>
                    <a:srgbClr val="FF0000"/>
                  </a:solidFill>
                  <a:effectLst/>
                  <a:latin typeface="+mj-lt"/>
                </a:endParaRPr>
              </a:p>
            </p:txBody>
          </p:sp>
          <p:sp>
            <p:nvSpPr>
              <p:cNvPr id="429" name="Line 49">
                <a:extLst>
                  <a:ext uri="{FF2B5EF4-FFF2-40B4-BE49-F238E27FC236}">
                    <a16:creationId xmlns:a16="http://schemas.microsoft.com/office/drawing/2014/main" id="{7FDD8EB7-8DCB-47B8-B79A-D5629369A7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2118" y="4223859"/>
                <a:ext cx="0" cy="147612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</a:endParaRPr>
              </a:p>
            </p:txBody>
          </p:sp>
          <p:sp>
            <p:nvSpPr>
              <p:cNvPr id="430" name="Line 51">
                <a:extLst>
                  <a:ext uri="{FF2B5EF4-FFF2-40B4-BE49-F238E27FC236}">
                    <a16:creationId xmlns:a16="http://schemas.microsoft.com/office/drawing/2014/main" id="{336C09AA-03DC-4CF0-A7A5-3F528C82BD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45040" y="4335714"/>
                <a:ext cx="407079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</a:endParaRPr>
              </a:p>
            </p:txBody>
          </p:sp>
          <p:sp>
            <p:nvSpPr>
              <p:cNvPr id="431" name="Line 52">
                <a:extLst>
                  <a:ext uri="{FF2B5EF4-FFF2-40B4-BE49-F238E27FC236}">
                    <a16:creationId xmlns:a16="http://schemas.microsoft.com/office/drawing/2014/main" id="{1DA56015-6B0E-41A1-AA25-4C9CC463A5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98025" y="4335714"/>
                <a:ext cx="54094" cy="1742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</a:endParaRPr>
              </a:p>
            </p:txBody>
          </p:sp>
          <p:sp>
            <p:nvSpPr>
              <p:cNvPr id="432" name="Line 53">
                <a:extLst>
                  <a:ext uri="{FF2B5EF4-FFF2-40B4-BE49-F238E27FC236}">
                    <a16:creationId xmlns:a16="http://schemas.microsoft.com/office/drawing/2014/main" id="{65492E1D-9B86-4413-94B4-B6EAA63845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198025" y="4317377"/>
                <a:ext cx="54094" cy="18337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</a:endParaRPr>
              </a:p>
            </p:txBody>
          </p:sp>
          <p:sp>
            <p:nvSpPr>
              <p:cNvPr id="433" name="Rectangle 56">
                <a:extLst>
                  <a:ext uri="{FF2B5EF4-FFF2-40B4-BE49-F238E27FC236}">
                    <a16:creationId xmlns:a16="http://schemas.microsoft.com/office/drawing/2014/main" id="{C234FF97-5D62-42EF-9CB3-ECE5669A91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0794" y="3842680"/>
                <a:ext cx="201712" cy="205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j-lt"/>
                  </a:rPr>
                  <a:t>-S</a:t>
                </a:r>
                <a:r>
                  <a:rPr kumimoji="0" lang="en-US" altLang="en-US" sz="1600" b="0" i="0" u="none" strike="noStrike" cap="none" normalizeH="0" baseline="-2500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j-lt"/>
                  </a:rPr>
                  <a:t>N</a:t>
                </a:r>
                <a:endParaRPr kumimoji="0" lang="en-US" altLang="en-US" sz="16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434" name="Line 57">
                <a:extLst>
                  <a:ext uri="{FF2B5EF4-FFF2-40B4-BE49-F238E27FC236}">
                    <a16:creationId xmlns:a16="http://schemas.microsoft.com/office/drawing/2014/main" id="{07BD7AB5-865E-4199-8D47-B429306735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03248" y="4178016"/>
                <a:ext cx="187953" cy="0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</a:endParaRPr>
              </a:p>
            </p:txBody>
          </p:sp>
          <p:sp>
            <p:nvSpPr>
              <p:cNvPr id="435" name="Line 59">
                <a:extLst>
                  <a:ext uri="{FF2B5EF4-FFF2-40B4-BE49-F238E27FC236}">
                    <a16:creationId xmlns:a16="http://schemas.microsoft.com/office/drawing/2014/main" id="{31693D11-F242-4470-BD26-64EC8FDDA7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39006" y="3672836"/>
                <a:ext cx="0" cy="505182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</a:endParaRPr>
              </a:p>
            </p:txBody>
          </p:sp>
          <p:sp>
            <p:nvSpPr>
              <p:cNvPr id="436" name="Line 60">
                <a:extLst>
                  <a:ext uri="{FF2B5EF4-FFF2-40B4-BE49-F238E27FC236}">
                    <a16:creationId xmlns:a16="http://schemas.microsoft.com/office/drawing/2014/main" id="{C8811155-3507-40AB-95DE-A98374775C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221585" y="4123923"/>
                <a:ext cx="17420" cy="54094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</a:endParaRPr>
              </a:p>
            </p:txBody>
          </p:sp>
          <p:sp>
            <p:nvSpPr>
              <p:cNvPr id="437" name="Line 61">
                <a:extLst>
                  <a:ext uri="{FF2B5EF4-FFF2-40B4-BE49-F238E27FC236}">
                    <a16:creationId xmlns:a16="http://schemas.microsoft.com/office/drawing/2014/main" id="{9A067CD5-FC77-464B-87E6-02A16F7667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39006" y="4123923"/>
                <a:ext cx="18337" cy="54094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</a:endParaRPr>
              </a:p>
            </p:txBody>
          </p:sp>
          <p:grpSp>
            <p:nvGrpSpPr>
              <p:cNvPr id="438" name="Group 437">
                <a:extLst>
                  <a:ext uri="{FF2B5EF4-FFF2-40B4-BE49-F238E27FC236}">
                    <a16:creationId xmlns:a16="http://schemas.microsoft.com/office/drawing/2014/main" id="{FD5A16E8-F440-4140-B8D0-CCDEAF916EE4}"/>
                  </a:ext>
                </a:extLst>
              </p:cNvPr>
              <p:cNvGrpSpPr/>
              <p:nvPr/>
            </p:nvGrpSpPr>
            <p:grpSpPr>
              <a:xfrm>
                <a:off x="1732659" y="3655900"/>
                <a:ext cx="130823" cy="234779"/>
                <a:chOff x="1252199" y="1369821"/>
                <a:chExt cx="130823" cy="234779"/>
              </a:xfrm>
            </p:grpSpPr>
            <p:sp>
              <p:nvSpPr>
                <p:cNvPr id="439" name="Oval 438">
                  <a:extLst>
                    <a:ext uri="{FF2B5EF4-FFF2-40B4-BE49-F238E27FC236}">
                      <a16:creationId xmlns:a16="http://schemas.microsoft.com/office/drawing/2014/main" id="{4733F767-01CB-4EDF-B8E2-D69907BD08E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355590" y="1369821"/>
                  <a:ext cx="27432" cy="2743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latin typeface="+mj-lt"/>
                  </a:endParaRPr>
                </a:p>
              </p:txBody>
            </p:sp>
            <p:sp>
              <p:nvSpPr>
                <p:cNvPr id="440" name="Rectangle 21">
                  <a:extLst>
                    <a:ext uri="{FF2B5EF4-FFF2-40B4-BE49-F238E27FC236}">
                      <a16:creationId xmlns:a16="http://schemas.microsoft.com/office/drawing/2014/main" id="{5B96878A-59F5-4BFA-A1A5-FFDE6975D8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52199" y="1399416"/>
                  <a:ext cx="86830" cy="2051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en-US" sz="1600">
                      <a:latin typeface="+mj-lt"/>
                    </a:rPr>
                    <a:t>P</a:t>
                  </a:r>
                  <a:endParaRPr kumimoji="0" lang="en-US" altLang="en-US" sz="1600" b="0" i="0" u="none" strike="noStrike" cap="none" normalizeH="0" baseline="0">
                    <a:ln>
                      <a:noFill/>
                    </a:ln>
                    <a:effectLst/>
                    <a:latin typeface="+mj-lt"/>
                  </a:endParaRPr>
                </a:p>
              </p:txBody>
            </p:sp>
          </p:grpSp>
        </p:grpSp>
      </p:grpSp>
      <p:grpSp>
        <p:nvGrpSpPr>
          <p:cNvPr id="449" name="Group 448">
            <a:extLst>
              <a:ext uri="{FF2B5EF4-FFF2-40B4-BE49-F238E27FC236}">
                <a16:creationId xmlns:a16="http://schemas.microsoft.com/office/drawing/2014/main" id="{C74C7BAB-B19B-4742-BF2E-8A3C7BC33A62}"/>
              </a:ext>
            </a:extLst>
          </p:cNvPr>
          <p:cNvGrpSpPr>
            <a:grpSpLocks noChangeAspect="1"/>
          </p:cNvGrpSpPr>
          <p:nvPr/>
        </p:nvGrpSpPr>
        <p:grpSpPr>
          <a:xfrm>
            <a:off x="2103785" y="1570241"/>
            <a:ext cx="2341448" cy="2282647"/>
            <a:chOff x="207095" y="2451477"/>
            <a:chExt cx="1951208" cy="1902206"/>
          </a:xfrm>
        </p:grpSpPr>
        <p:grpSp>
          <p:nvGrpSpPr>
            <p:cNvPr id="448" name="Group 447">
              <a:extLst>
                <a:ext uri="{FF2B5EF4-FFF2-40B4-BE49-F238E27FC236}">
                  <a16:creationId xmlns:a16="http://schemas.microsoft.com/office/drawing/2014/main" id="{496594D1-29A1-4E76-A249-99F9F21EA1C4}"/>
                </a:ext>
              </a:extLst>
            </p:cNvPr>
            <p:cNvGrpSpPr/>
            <p:nvPr/>
          </p:nvGrpSpPr>
          <p:grpSpPr>
            <a:xfrm>
              <a:off x="207095" y="2560744"/>
              <a:ext cx="1715170" cy="1792939"/>
              <a:chOff x="207095" y="2560744"/>
              <a:chExt cx="1715170" cy="1792939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D92EC10F-2901-4EBF-9466-78C55E7128F7}"/>
                  </a:ext>
                </a:extLst>
              </p:cNvPr>
              <p:cNvGrpSpPr/>
              <p:nvPr/>
            </p:nvGrpSpPr>
            <p:grpSpPr>
              <a:xfrm>
                <a:off x="207095" y="2560744"/>
                <a:ext cx="1715170" cy="1792939"/>
                <a:chOff x="207095" y="2560744"/>
                <a:chExt cx="1715170" cy="1792939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7C675E22-5307-4768-B6B0-570845511E8F}"/>
                    </a:ext>
                  </a:extLst>
                </p:cNvPr>
                <p:cNvGrpSpPr/>
                <p:nvPr/>
              </p:nvGrpSpPr>
              <p:grpSpPr>
                <a:xfrm>
                  <a:off x="207095" y="2753483"/>
                  <a:ext cx="1600988" cy="1600200"/>
                  <a:chOff x="1335505" y="2753483"/>
                  <a:chExt cx="1600988" cy="1600200"/>
                </a:xfrm>
              </p:grpSpPr>
              <p:sp>
                <p:nvSpPr>
                  <p:cNvPr id="120" name="Line 5">
                    <a:extLst>
                      <a:ext uri="{FF2B5EF4-FFF2-40B4-BE49-F238E27FC236}">
                        <a16:creationId xmlns:a16="http://schemas.microsoft.com/office/drawing/2014/main" id="{3CB90D35-2F54-4B9D-97E1-47C758C1D2A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36869" y="2753483"/>
                    <a:ext cx="0" cy="160020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olid"/>
                    <a:round/>
                    <a:headEnd/>
                    <a:tailEnd type="arrow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>
                      <a:latin typeface="+mj-lt"/>
                    </a:endParaRPr>
                  </a:p>
                </p:txBody>
              </p:sp>
              <p:sp>
                <p:nvSpPr>
                  <p:cNvPr id="121" name="Line 6">
                    <a:extLst>
                      <a:ext uri="{FF2B5EF4-FFF2-40B4-BE49-F238E27FC236}">
                        <a16:creationId xmlns:a16="http://schemas.microsoft.com/office/drawing/2014/main" id="{B2BD6B18-C88F-48E2-8897-E9ADBE008EA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35505" y="3550137"/>
                    <a:ext cx="1600988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olid"/>
                    <a:round/>
                    <a:headEnd/>
                    <a:tailEnd type="arrow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>
                      <a:latin typeface="+mj-lt"/>
                    </a:endParaRPr>
                  </a:p>
                </p:txBody>
              </p:sp>
            </p:grpSp>
            <p:sp>
              <p:nvSpPr>
                <p:cNvPr id="62" name="Rectangle 20">
                  <a:extLst>
                    <a:ext uri="{FF2B5EF4-FFF2-40B4-BE49-F238E27FC236}">
                      <a16:creationId xmlns:a16="http://schemas.microsoft.com/office/drawing/2014/main" id="{08D17238-3D1B-47C6-A847-2DB02205E2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51969" y="2560744"/>
                  <a:ext cx="109538" cy="2051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600" b="0" i="0" u="none" strike="noStrike" cap="none" normalizeH="0" baseline="0">
                      <a:ln>
                        <a:noFill/>
                      </a:ln>
                      <a:effectLst/>
                      <a:latin typeface="+mj-lt"/>
                    </a:rPr>
                    <a:t>N</a:t>
                  </a:r>
                </a:p>
              </p:txBody>
            </p:sp>
            <p:sp>
              <p:nvSpPr>
                <p:cNvPr id="63" name="Rectangle 21">
                  <a:extLst>
                    <a:ext uri="{FF2B5EF4-FFF2-40B4-BE49-F238E27FC236}">
                      <a16:creationId xmlns:a16="http://schemas.microsoft.com/office/drawing/2014/main" id="{C1331809-6D72-4C06-B193-119CA725CC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8107" y="3448416"/>
                  <a:ext cx="84158" cy="2051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600" b="0" i="0" u="none" strike="noStrike" cap="none" normalizeH="0" baseline="0">
                      <a:ln>
                        <a:noFill/>
                      </a:ln>
                      <a:effectLst/>
                      <a:latin typeface="+mj-lt"/>
                    </a:rPr>
                    <a:t>E</a:t>
                  </a:r>
                </a:p>
              </p:txBody>
            </p:sp>
          </p:grpSp>
          <p:sp>
            <p:nvSpPr>
              <p:cNvPr id="66" name="Rectangle 26">
                <a:extLst>
                  <a:ext uri="{FF2B5EF4-FFF2-40B4-BE49-F238E27FC236}">
                    <a16:creationId xmlns:a16="http://schemas.microsoft.com/office/drawing/2014/main" id="{9F56F20F-E6A7-4F11-A825-1DAE2BDF4C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8972" y="3186909"/>
                <a:ext cx="235108" cy="205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j-lt"/>
                  </a:rPr>
                  <a:t>+S</a:t>
                </a:r>
                <a:r>
                  <a:rPr kumimoji="0" lang="en-US" altLang="en-US" sz="1600" b="0" i="0" u="none" strike="noStrike" cap="none" normalizeH="0" baseline="-2500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j-lt"/>
                  </a:rPr>
                  <a:t>N</a:t>
                </a:r>
                <a:endParaRPr kumimoji="0" lang="en-US" altLang="en-US" sz="16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72" name="Rectangle 48">
                <a:extLst>
                  <a:ext uri="{FF2B5EF4-FFF2-40B4-BE49-F238E27FC236}">
                    <a16:creationId xmlns:a16="http://schemas.microsoft.com/office/drawing/2014/main" id="{1BA9D813-4B9B-4CF5-9BE6-394AC77169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0400" y="3531595"/>
                <a:ext cx="219077" cy="205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j-lt"/>
                  </a:rPr>
                  <a:t>+S</a:t>
                </a:r>
                <a:r>
                  <a:rPr lang="en-US" altLang="en-US" sz="1600" baseline="-25000">
                    <a:solidFill>
                      <a:srgbClr val="FF0000"/>
                    </a:solidFill>
                    <a:latin typeface="+mj-lt"/>
                  </a:rPr>
                  <a:t>E</a:t>
                </a:r>
                <a:endParaRPr kumimoji="0" lang="en-US" altLang="en-US" sz="1600" b="0" i="0" u="none" strike="noStrike" cap="none" normalizeH="0" baseline="-25000">
                  <a:ln>
                    <a:noFill/>
                  </a:ln>
                  <a:solidFill>
                    <a:srgbClr val="FF0000"/>
                  </a:solidFill>
                  <a:effectLst/>
                  <a:latin typeface="+mj-lt"/>
                </a:endParaRPr>
              </a:p>
            </p:txBody>
          </p:sp>
          <p:sp>
            <p:nvSpPr>
              <p:cNvPr id="79" name="Rectangle 56">
                <a:extLst>
                  <a:ext uri="{FF2B5EF4-FFF2-40B4-BE49-F238E27FC236}">
                    <a16:creationId xmlns:a16="http://schemas.microsoft.com/office/drawing/2014/main" id="{C8C591D1-48CA-4445-BCC0-146FD31BC2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4953" y="3725948"/>
                <a:ext cx="201712" cy="205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j-lt"/>
                  </a:rPr>
                  <a:t>-S</a:t>
                </a:r>
                <a:r>
                  <a:rPr kumimoji="0" lang="en-US" altLang="en-US" sz="1600" b="0" i="0" u="none" strike="noStrike" cap="none" normalizeH="0" baseline="-2500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+mj-lt"/>
                  </a:rPr>
                  <a:t>N</a:t>
                </a:r>
                <a:endParaRPr kumimoji="0" lang="en-US" altLang="en-US" sz="1600" b="0" i="0" u="none" strike="noStrike" cap="none" normalizeH="0" baseline="-2500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A157129C-F449-4D1A-984B-0360275F769F}"/>
                  </a:ext>
                </a:extLst>
              </p:cNvPr>
              <p:cNvGrpSpPr/>
              <p:nvPr/>
            </p:nvGrpSpPr>
            <p:grpSpPr>
              <a:xfrm>
                <a:off x="600510" y="3047943"/>
                <a:ext cx="814158" cy="1011281"/>
                <a:chOff x="601380" y="3050005"/>
                <a:chExt cx="814158" cy="1011281"/>
              </a:xfrm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C3586EF9-13DA-4522-875A-4D8551F4B238}"/>
                    </a:ext>
                  </a:extLst>
                </p:cNvPr>
                <p:cNvGrpSpPr/>
                <p:nvPr/>
              </p:nvGrpSpPr>
              <p:grpSpPr>
                <a:xfrm>
                  <a:off x="601380" y="3050005"/>
                  <a:ext cx="814158" cy="1011281"/>
                  <a:chOff x="601380" y="3050005"/>
                  <a:chExt cx="814158" cy="1011281"/>
                </a:xfrm>
              </p:grpSpPr>
              <p:grpSp>
                <p:nvGrpSpPr>
                  <p:cNvPr id="27" name="Group 26">
                    <a:extLst>
                      <a:ext uri="{FF2B5EF4-FFF2-40B4-BE49-F238E27FC236}">
                        <a16:creationId xmlns:a16="http://schemas.microsoft.com/office/drawing/2014/main" id="{F3B78337-FE87-4C45-98E1-148D07FE7D0C}"/>
                      </a:ext>
                    </a:extLst>
                  </p:cNvPr>
                  <p:cNvGrpSpPr/>
                  <p:nvPr/>
                </p:nvGrpSpPr>
                <p:grpSpPr>
                  <a:xfrm>
                    <a:off x="601380" y="3555645"/>
                    <a:ext cx="814158" cy="0"/>
                    <a:chOff x="601380" y="3550382"/>
                    <a:chExt cx="814158" cy="0"/>
                  </a:xfrm>
                </p:grpSpPr>
                <p:sp>
                  <p:nvSpPr>
                    <p:cNvPr id="110" name="Line 43">
                      <a:extLst>
                        <a:ext uri="{FF2B5EF4-FFF2-40B4-BE49-F238E27FC236}">
                          <a16:creationId xmlns:a16="http://schemas.microsoft.com/office/drawing/2014/main" id="{7AFDC3A9-9D58-4FEB-A938-76F5E3A8D13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01380" y="3550382"/>
                      <a:ext cx="407079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0000"/>
                      </a:solidFill>
                      <a:prstDash val="solid"/>
                      <a:round/>
                      <a:headEnd type="arrow" w="sm" len="med"/>
                      <a:tailEnd type="none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600">
                        <a:latin typeface="+mj-lt"/>
                      </a:endParaRPr>
                    </a:p>
                  </p:txBody>
                </p:sp>
                <p:sp>
                  <p:nvSpPr>
                    <p:cNvPr id="105" name="Line 51">
                      <a:extLst>
                        <a:ext uri="{FF2B5EF4-FFF2-40B4-BE49-F238E27FC236}">
                          <a16:creationId xmlns:a16="http://schemas.microsoft.com/office/drawing/2014/main" id="{71EA3FF5-8EF1-4563-A169-33BD2DC954C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008459" y="3550382"/>
                      <a:ext cx="407079" cy="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FF0000"/>
                      </a:solidFill>
                      <a:prstDash val="solid"/>
                      <a:round/>
                      <a:headEnd type="arrow" w="sm" len="med"/>
                      <a:tailEnd type="none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600">
                        <a:latin typeface="+mj-lt"/>
                      </a:endParaRPr>
                    </a:p>
                  </p:txBody>
                </p:sp>
              </p:grpSp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id="{15EB6FDC-0397-4512-9346-F00538494C83}"/>
                      </a:ext>
                    </a:extLst>
                  </p:cNvPr>
                  <p:cNvGrpSpPr/>
                  <p:nvPr/>
                </p:nvGrpSpPr>
                <p:grpSpPr>
                  <a:xfrm>
                    <a:off x="1008459" y="3050005"/>
                    <a:ext cx="0" cy="1011281"/>
                    <a:chOff x="1007045" y="3050005"/>
                    <a:chExt cx="0" cy="1011281"/>
                  </a:xfrm>
                </p:grpSpPr>
                <p:sp>
                  <p:nvSpPr>
                    <p:cNvPr id="115" name="Line 29">
                      <a:extLst>
                        <a:ext uri="{FF2B5EF4-FFF2-40B4-BE49-F238E27FC236}">
                          <a16:creationId xmlns:a16="http://schemas.microsoft.com/office/drawing/2014/main" id="{F27EA06B-8DED-414A-9CBB-84461682F1D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07045" y="3050005"/>
                      <a:ext cx="0" cy="506098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FF"/>
                      </a:solidFill>
                      <a:prstDash val="solid"/>
                      <a:round/>
                      <a:headEnd type="arrow" w="sm" len="med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600">
                        <a:latin typeface="+mj-lt"/>
                      </a:endParaRPr>
                    </a:p>
                  </p:txBody>
                </p:sp>
                <p:sp>
                  <p:nvSpPr>
                    <p:cNvPr id="100" name="Line 59">
                      <a:extLst>
                        <a:ext uri="{FF2B5EF4-FFF2-40B4-BE49-F238E27FC236}">
                          <a16:creationId xmlns:a16="http://schemas.microsoft.com/office/drawing/2014/main" id="{38853880-C2B8-41A7-8DC4-E747360A072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07045" y="3556104"/>
                      <a:ext cx="0" cy="505182"/>
                    </a:xfrm>
                    <a:prstGeom prst="line">
                      <a:avLst/>
                    </a:prstGeom>
                    <a:noFill/>
                    <a:ln w="15875">
                      <a:solidFill>
                        <a:srgbClr val="0000FF"/>
                      </a:solidFill>
                      <a:prstDash val="solid"/>
                      <a:round/>
                      <a:headEnd type="arrow" w="sm" len="med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600">
                        <a:latin typeface="+mj-lt"/>
                      </a:endParaRPr>
                    </a:p>
                  </p:txBody>
                </p:sp>
              </p:grpSp>
            </p:grp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5F8E658B-DE71-4FB2-AF47-AA8A8DD76FF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90171" y="3537357"/>
                  <a:ext cx="36576" cy="3657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latin typeface="+mj-lt"/>
                  </a:endParaRPr>
                </a:p>
              </p:txBody>
            </p:sp>
          </p:grpSp>
          <p:sp>
            <p:nvSpPr>
              <p:cNvPr id="56" name="Rectangle 21">
                <a:extLst>
                  <a:ext uri="{FF2B5EF4-FFF2-40B4-BE49-F238E27FC236}">
                    <a16:creationId xmlns:a16="http://schemas.microsoft.com/office/drawing/2014/main" id="{B2DBA39F-181F-4DD7-BA6B-64014C4C68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0255" y="3530905"/>
                <a:ext cx="86830" cy="205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1600">
                    <a:latin typeface="+mj-lt"/>
                  </a:rPr>
                  <a:t>P</a:t>
                </a:r>
                <a:endParaRPr kumimoji="0" lang="en-US" altLang="en-US" sz="1600" b="0" i="0" u="none" strike="noStrike" cap="none" normalizeH="0" baseline="0">
                  <a:ln>
                    <a:noFill/>
                  </a:ln>
                  <a:effectLst/>
                  <a:latin typeface="+mj-lt"/>
                </a:endParaRPr>
              </a:p>
            </p:txBody>
          </p:sp>
          <p:sp>
            <p:nvSpPr>
              <p:cNvPr id="409" name="Rectangle 48">
                <a:extLst>
                  <a:ext uri="{FF2B5EF4-FFF2-40B4-BE49-F238E27FC236}">
                    <a16:creationId xmlns:a16="http://schemas.microsoft.com/office/drawing/2014/main" id="{4FD97138-0275-4174-9E76-27AD51C61E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2170" y="3320235"/>
                <a:ext cx="185682" cy="205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1600">
                    <a:solidFill>
                      <a:srgbClr val="FF0000"/>
                    </a:solidFill>
                    <a:latin typeface="+mj-lt"/>
                  </a:rPr>
                  <a:t>-</a:t>
                </a:r>
                <a:r>
                  <a:rPr kumimoji="0" lang="en-US" altLang="en-US" sz="16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j-lt"/>
                  </a:rPr>
                  <a:t>S</a:t>
                </a:r>
                <a:r>
                  <a:rPr lang="en-US" altLang="en-US" sz="1600" baseline="-25000">
                    <a:solidFill>
                      <a:srgbClr val="FF0000"/>
                    </a:solidFill>
                    <a:latin typeface="+mj-lt"/>
                  </a:rPr>
                  <a:t>E</a:t>
                </a:r>
                <a:endParaRPr kumimoji="0" lang="en-US" altLang="en-US" sz="1600" b="0" i="0" u="none" strike="noStrike" cap="none" normalizeH="0" baseline="-25000">
                  <a:ln>
                    <a:noFill/>
                  </a:ln>
                  <a:solidFill>
                    <a:srgbClr val="FF0000"/>
                  </a:solidFill>
                  <a:effectLst/>
                  <a:latin typeface="+mj-lt"/>
                </a:endParaRPr>
              </a:p>
            </p:txBody>
          </p:sp>
        </p:grpSp>
        <p:sp>
          <p:nvSpPr>
            <p:cNvPr id="447" name="TextBox 446">
              <a:extLst>
                <a:ext uri="{FF2B5EF4-FFF2-40B4-BE49-F238E27FC236}">
                  <a16:creationId xmlns:a16="http://schemas.microsoft.com/office/drawing/2014/main" id="{E395A6A6-76ED-4791-81C9-5FAFCCE73378}"/>
                </a:ext>
              </a:extLst>
            </p:cNvPr>
            <p:cNvSpPr txBox="1"/>
            <p:nvPr/>
          </p:nvSpPr>
          <p:spPr>
            <a:xfrm>
              <a:off x="1388273" y="2451477"/>
              <a:ext cx="770030" cy="487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>
                  <a:latin typeface="+mj-lt"/>
                </a:rPr>
                <a:t>Standard</a:t>
              </a:r>
            </a:p>
            <a:p>
              <a:pPr algn="ctr"/>
              <a:r>
                <a:rPr lang="en-US" sz="1600">
                  <a:latin typeface="+mj-lt"/>
                </a:rPr>
                <a:t>Errors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31C4D4-7CA5-47F9-A1D3-E0287CF54DB1}"/>
              </a:ext>
            </a:extLst>
          </p:cNvPr>
          <p:cNvGrpSpPr>
            <a:grpSpLocks noChangeAspect="1"/>
          </p:cNvGrpSpPr>
          <p:nvPr/>
        </p:nvGrpSpPr>
        <p:grpSpPr>
          <a:xfrm>
            <a:off x="565075" y="4012243"/>
            <a:ext cx="3283344" cy="2511460"/>
            <a:chOff x="997995" y="4190207"/>
            <a:chExt cx="2734331" cy="2091515"/>
          </a:xfrm>
        </p:grpSpPr>
        <p:grpSp>
          <p:nvGrpSpPr>
            <p:cNvPr id="452" name="Group 451">
              <a:extLst>
                <a:ext uri="{FF2B5EF4-FFF2-40B4-BE49-F238E27FC236}">
                  <a16:creationId xmlns:a16="http://schemas.microsoft.com/office/drawing/2014/main" id="{9E1341BE-F89F-46A4-A5E8-2BADE69DFB32}"/>
                </a:ext>
              </a:extLst>
            </p:cNvPr>
            <p:cNvGrpSpPr/>
            <p:nvPr/>
          </p:nvGrpSpPr>
          <p:grpSpPr>
            <a:xfrm>
              <a:off x="997995" y="4190207"/>
              <a:ext cx="2734331" cy="2091515"/>
              <a:chOff x="3916294" y="2390591"/>
              <a:chExt cx="2734331" cy="2091515"/>
            </a:xfrm>
          </p:grpSpPr>
          <p:grpSp>
            <p:nvGrpSpPr>
              <p:cNvPr id="451" name="Group 450">
                <a:extLst>
                  <a:ext uri="{FF2B5EF4-FFF2-40B4-BE49-F238E27FC236}">
                    <a16:creationId xmlns:a16="http://schemas.microsoft.com/office/drawing/2014/main" id="{3CAAAB4C-0024-4C62-8960-D10A68EB906F}"/>
                  </a:ext>
                </a:extLst>
              </p:cNvPr>
              <p:cNvGrpSpPr/>
              <p:nvPr/>
            </p:nvGrpSpPr>
            <p:grpSpPr>
              <a:xfrm>
                <a:off x="4678546" y="2413907"/>
                <a:ext cx="1972079" cy="2068199"/>
                <a:chOff x="4678546" y="2413907"/>
                <a:chExt cx="1972079" cy="2068199"/>
              </a:xfrm>
            </p:grpSpPr>
            <p:grpSp>
              <p:nvGrpSpPr>
                <p:cNvPr id="284" name="Group 283">
                  <a:extLst>
                    <a:ext uri="{FF2B5EF4-FFF2-40B4-BE49-F238E27FC236}">
                      <a16:creationId xmlns:a16="http://schemas.microsoft.com/office/drawing/2014/main" id="{6ED99BC4-7570-421F-B898-B3F3239FB254}"/>
                    </a:ext>
                  </a:extLst>
                </p:cNvPr>
                <p:cNvGrpSpPr/>
                <p:nvPr/>
              </p:nvGrpSpPr>
              <p:grpSpPr>
                <a:xfrm>
                  <a:off x="4678546" y="2413907"/>
                  <a:ext cx="1972079" cy="2068199"/>
                  <a:chOff x="913525" y="2530639"/>
                  <a:chExt cx="1972079" cy="2068199"/>
                </a:xfrm>
              </p:grpSpPr>
              <p:sp>
                <p:nvSpPr>
                  <p:cNvPr id="285" name="Line 7">
                    <a:extLst>
                      <a:ext uri="{FF2B5EF4-FFF2-40B4-BE49-F238E27FC236}">
                        <a16:creationId xmlns:a16="http://schemas.microsoft.com/office/drawing/2014/main" id="{9DBD3140-4424-469C-8838-6551FCC27DC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52118" y="3166737"/>
                    <a:ext cx="0" cy="1011280"/>
                  </a:xfrm>
                  <a:prstGeom prst="line">
                    <a:avLst/>
                  </a:prstGeom>
                  <a:noFill/>
                  <a:ln w="4763">
                    <a:solidFill>
                      <a:srgbClr val="0000FF"/>
                    </a:solidFill>
                    <a:prstDash val="lgDash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>
                      <a:latin typeface="+mj-lt"/>
                    </a:endParaRPr>
                  </a:p>
                </p:txBody>
              </p:sp>
              <p:sp>
                <p:nvSpPr>
                  <p:cNvPr id="286" name="Line 11">
                    <a:extLst>
                      <a:ext uri="{FF2B5EF4-FFF2-40B4-BE49-F238E27FC236}">
                        <a16:creationId xmlns:a16="http://schemas.microsoft.com/office/drawing/2014/main" id="{D8261420-7126-45F3-A2F7-72ABF8B9B2E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37961" y="3166737"/>
                    <a:ext cx="814159" cy="0"/>
                  </a:xfrm>
                  <a:prstGeom prst="line">
                    <a:avLst/>
                  </a:prstGeom>
                  <a:noFill/>
                  <a:ln w="4763">
                    <a:solidFill>
                      <a:srgbClr val="FF0000"/>
                    </a:solidFill>
                    <a:prstDash val="lgDash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>
                      <a:latin typeface="+mj-lt"/>
                    </a:endParaRPr>
                  </a:p>
                </p:txBody>
              </p:sp>
              <p:sp>
                <p:nvSpPr>
                  <p:cNvPr id="287" name="Line 12">
                    <a:extLst>
                      <a:ext uri="{FF2B5EF4-FFF2-40B4-BE49-F238E27FC236}">
                        <a16:creationId xmlns:a16="http://schemas.microsoft.com/office/drawing/2014/main" id="{7717D096-B6D5-4484-B0D0-258F9DAF83F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37961" y="4178016"/>
                    <a:ext cx="814159" cy="0"/>
                  </a:xfrm>
                  <a:prstGeom prst="line">
                    <a:avLst/>
                  </a:prstGeom>
                  <a:noFill/>
                  <a:ln w="4763">
                    <a:solidFill>
                      <a:srgbClr val="FF0000"/>
                    </a:solidFill>
                    <a:prstDash val="lgDash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>
                      <a:latin typeface="+mj-lt"/>
                    </a:endParaRPr>
                  </a:p>
                </p:txBody>
              </p:sp>
              <p:sp>
                <p:nvSpPr>
                  <p:cNvPr id="288" name="Line 13">
                    <a:extLst>
                      <a:ext uri="{FF2B5EF4-FFF2-40B4-BE49-F238E27FC236}">
                        <a16:creationId xmlns:a16="http://schemas.microsoft.com/office/drawing/2014/main" id="{B573F7BB-7036-46FD-BD37-A5AE8104B4E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37961" y="3166737"/>
                    <a:ext cx="0" cy="1011280"/>
                  </a:xfrm>
                  <a:prstGeom prst="line">
                    <a:avLst/>
                  </a:prstGeom>
                  <a:noFill/>
                  <a:ln w="4763">
                    <a:solidFill>
                      <a:srgbClr val="0000FF"/>
                    </a:solidFill>
                    <a:prstDash val="lgDash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>
                      <a:latin typeface="+mj-lt"/>
                    </a:endParaRPr>
                  </a:p>
                </p:txBody>
              </p:sp>
              <p:grpSp>
                <p:nvGrpSpPr>
                  <p:cNvPr id="289" name="Group 288">
                    <a:extLst>
                      <a:ext uri="{FF2B5EF4-FFF2-40B4-BE49-F238E27FC236}">
                        <a16:creationId xmlns:a16="http://schemas.microsoft.com/office/drawing/2014/main" id="{8A245983-48AB-4D9C-9DDC-C188F116B665}"/>
                      </a:ext>
                    </a:extLst>
                  </p:cNvPr>
                  <p:cNvGrpSpPr/>
                  <p:nvPr/>
                </p:nvGrpSpPr>
                <p:grpSpPr>
                  <a:xfrm>
                    <a:off x="913525" y="2736726"/>
                    <a:ext cx="1863029" cy="1862112"/>
                    <a:chOff x="1626865" y="1153742"/>
                    <a:chExt cx="1863029" cy="1862112"/>
                  </a:xfrm>
                </p:grpSpPr>
                <p:sp>
                  <p:nvSpPr>
                    <p:cNvPr id="315" name="Line 5">
                      <a:extLst>
                        <a:ext uri="{FF2B5EF4-FFF2-40B4-BE49-F238E27FC236}">
                          <a16:creationId xmlns:a16="http://schemas.microsoft.com/office/drawing/2014/main" id="{8C5FAFA0-E3F2-49D9-9AE0-EC1C8BDB15D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558380" y="1153742"/>
                      <a:ext cx="0" cy="1862112"/>
                    </a:xfrm>
                    <a:prstGeom prst="line">
                      <a:avLst/>
                    </a:prstGeom>
                    <a:noFill/>
                    <a:ln w="4763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600">
                        <a:latin typeface="+mj-lt"/>
                      </a:endParaRPr>
                    </a:p>
                  </p:txBody>
                </p:sp>
                <p:sp>
                  <p:nvSpPr>
                    <p:cNvPr id="316" name="Line 6">
                      <a:extLst>
                        <a:ext uri="{FF2B5EF4-FFF2-40B4-BE49-F238E27FC236}">
                          <a16:creationId xmlns:a16="http://schemas.microsoft.com/office/drawing/2014/main" id="{C610FECA-5818-4514-8718-DA4043DF6C9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26865" y="2085257"/>
                      <a:ext cx="1863029" cy="0"/>
                    </a:xfrm>
                    <a:prstGeom prst="line">
                      <a:avLst/>
                    </a:prstGeom>
                    <a:noFill/>
                    <a:ln w="4763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600">
                        <a:latin typeface="+mj-lt"/>
                      </a:endParaRPr>
                    </a:p>
                  </p:txBody>
                </p:sp>
                <p:sp>
                  <p:nvSpPr>
                    <p:cNvPr id="317" name="Line 14">
                      <a:extLst>
                        <a:ext uri="{FF2B5EF4-FFF2-40B4-BE49-F238E27FC236}">
                          <a16:creationId xmlns:a16="http://schemas.microsoft.com/office/drawing/2014/main" id="{8E1E4D59-40B9-4DBC-A2E7-76464B64C10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440384" y="2085257"/>
                      <a:ext cx="49509" cy="24755"/>
                    </a:xfrm>
                    <a:prstGeom prst="line">
                      <a:avLst/>
                    </a:prstGeom>
                    <a:noFill/>
                    <a:ln w="4763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600">
                        <a:latin typeface="+mj-lt"/>
                      </a:endParaRPr>
                    </a:p>
                  </p:txBody>
                </p:sp>
                <p:sp>
                  <p:nvSpPr>
                    <p:cNvPr id="318" name="Line 15">
                      <a:extLst>
                        <a:ext uri="{FF2B5EF4-FFF2-40B4-BE49-F238E27FC236}">
                          <a16:creationId xmlns:a16="http://schemas.microsoft.com/office/drawing/2014/main" id="{C037D797-0957-4C9E-AA8E-29A5918BA31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40384" y="2059585"/>
                      <a:ext cx="49509" cy="25672"/>
                    </a:xfrm>
                    <a:prstGeom prst="line">
                      <a:avLst/>
                    </a:prstGeom>
                    <a:noFill/>
                    <a:ln w="4763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600">
                        <a:latin typeface="+mj-lt"/>
                      </a:endParaRPr>
                    </a:p>
                  </p:txBody>
                </p:sp>
                <p:sp>
                  <p:nvSpPr>
                    <p:cNvPr id="319" name="Line 16">
                      <a:extLst>
                        <a:ext uri="{FF2B5EF4-FFF2-40B4-BE49-F238E27FC236}">
                          <a16:creationId xmlns:a16="http://schemas.microsoft.com/office/drawing/2014/main" id="{F0855BFC-6C46-437B-83F2-1F5EF257F00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558380" y="1153742"/>
                      <a:ext cx="24754" cy="49509"/>
                    </a:xfrm>
                    <a:prstGeom prst="line">
                      <a:avLst/>
                    </a:prstGeom>
                    <a:noFill/>
                    <a:ln w="4763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600">
                        <a:latin typeface="+mj-lt"/>
                      </a:endParaRPr>
                    </a:p>
                  </p:txBody>
                </p:sp>
                <p:sp>
                  <p:nvSpPr>
                    <p:cNvPr id="320" name="Line 17">
                      <a:extLst>
                        <a:ext uri="{FF2B5EF4-FFF2-40B4-BE49-F238E27FC236}">
                          <a16:creationId xmlns:a16="http://schemas.microsoft.com/office/drawing/2014/main" id="{2D6D5854-1C4A-4853-9F19-AC82817477C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533625" y="1153742"/>
                      <a:ext cx="24754" cy="49509"/>
                    </a:xfrm>
                    <a:prstGeom prst="line">
                      <a:avLst/>
                    </a:prstGeom>
                    <a:noFill/>
                    <a:ln w="4763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600">
                        <a:latin typeface="+mj-lt"/>
                      </a:endParaRPr>
                    </a:p>
                  </p:txBody>
                </p:sp>
              </p:grpSp>
              <p:sp>
                <p:nvSpPr>
                  <p:cNvPr id="290" name="Rectangle 20">
                    <a:extLst>
                      <a:ext uri="{FF2B5EF4-FFF2-40B4-BE49-F238E27FC236}">
                        <a16:creationId xmlns:a16="http://schemas.microsoft.com/office/drawing/2014/main" id="{BC3E3BE1-9537-4FC4-A66D-FFD6D0530F6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88550" y="2530639"/>
                    <a:ext cx="109467" cy="2050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n-US" sz="1600" b="0" i="0" u="none" strike="noStrike" cap="none" normalizeH="0" baseline="0">
                        <a:ln>
                          <a:noFill/>
                        </a:ln>
                        <a:effectLst/>
                        <a:latin typeface="+mj-lt"/>
                      </a:rPr>
                      <a:t>N</a:t>
                    </a:r>
                  </a:p>
                </p:txBody>
              </p:sp>
              <p:sp>
                <p:nvSpPr>
                  <p:cNvPr id="291" name="Rectangle 21">
                    <a:extLst>
                      <a:ext uri="{FF2B5EF4-FFF2-40B4-BE49-F238E27FC236}">
                        <a16:creationId xmlns:a16="http://schemas.microsoft.com/office/drawing/2014/main" id="{973D5F3D-E04D-4153-BA54-9DFD16CF63B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01501" y="3571822"/>
                    <a:ext cx="84103" cy="2050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en-US" sz="1600" b="0" i="0" u="none" strike="noStrike" cap="none" normalizeH="0" baseline="0">
                        <a:ln>
                          <a:noFill/>
                        </a:ln>
                        <a:effectLst/>
                        <a:latin typeface="+mj-lt"/>
                      </a:rPr>
                      <a:t>E</a:t>
                    </a:r>
                  </a:p>
                </p:txBody>
              </p:sp>
              <p:sp>
                <p:nvSpPr>
                  <p:cNvPr id="313" name="Oval 312">
                    <a:extLst>
                      <a:ext uri="{FF2B5EF4-FFF2-40B4-BE49-F238E27FC236}">
                        <a16:creationId xmlns:a16="http://schemas.microsoft.com/office/drawing/2014/main" id="{6BFAE909-6AA6-4127-8BD7-9650F350A14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836050" y="3655900"/>
                    <a:ext cx="27432" cy="2743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</a:endParaRPr>
                  </a:p>
                </p:txBody>
              </p:sp>
            </p:grpSp>
            <p:grpSp>
              <p:nvGrpSpPr>
                <p:cNvPr id="321" name="Group 320">
                  <a:extLst>
                    <a:ext uri="{FF2B5EF4-FFF2-40B4-BE49-F238E27FC236}">
                      <a16:creationId xmlns:a16="http://schemas.microsoft.com/office/drawing/2014/main" id="{A98F0DA2-6E2E-414C-961C-42D23E5C9C4A}"/>
                    </a:ext>
                  </a:extLst>
                </p:cNvPr>
                <p:cNvGrpSpPr/>
                <p:nvPr/>
              </p:nvGrpSpPr>
              <p:grpSpPr>
                <a:xfrm>
                  <a:off x="5201057" y="3052633"/>
                  <a:ext cx="814159" cy="1011280"/>
                  <a:chOff x="1430428" y="3176112"/>
                  <a:chExt cx="814159" cy="1011280"/>
                </a:xfrm>
              </p:grpSpPr>
              <p:grpSp>
                <p:nvGrpSpPr>
                  <p:cNvPr id="322" name="Group 321">
                    <a:extLst>
                      <a:ext uri="{FF2B5EF4-FFF2-40B4-BE49-F238E27FC236}">
                        <a16:creationId xmlns:a16="http://schemas.microsoft.com/office/drawing/2014/main" id="{C92BDBBB-A1A5-4C79-9E72-9D8FAAAE6D33}"/>
                      </a:ext>
                    </a:extLst>
                  </p:cNvPr>
                  <p:cNvGrpSpPr/>
                  <p:nvPr/>
                </p:nvGrpSpPr>
                <p:grpSpPr>
                  <a:xfrm>
                    <a:off x="1549516" y="3200847"/>
                    <a:ext cx="595169" cy="954204"/>
                    <a:chOff x="4301965" y="3037995"/>
                    <a:chExt cx="595169" cy="954204"/>
                  </a:xfrm>
                </p:grpSpPr>
                <p:sp>
                  <p:nvSpPr>
                    <p:cNvPr id="324" name="Line 8">
                      <a:extLst>
                        <a:ext uri="{FF2B5EF4-FFF2-40B4-BE49-F238E27FC236}">
                          <a16:creationId xmlns:a16="http://schemas.microsoft.com/office/drawing/2014/main" id="{90B52069-5E90-4B8B-B1FF-BCB19048312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301965" y="3516711"/>
                      <a:ext cx="295529" cy="475488"/>
                    </a:xfrm>
                    <a:prstGeom prst="line">
                      <a:avLst/>
                    </a:prstGeom>
                    <a:noFill/>
                    <a:ln w="4763">
                      <a:solidFill>
                        <a:schemeClr val="bg1">
                          <a:lumMod val="50000"/>
                        </a:schemeClr>
                      </a:solidFill>
                      <a:prstDash val="lgDash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600">
                        <a:latin typeface="+mj-lt"/>
                      </a:endParaRPr>
                    </a:p>
                  </p:txBody>
                </p:sp>
                <p:sp>
                  <p:nvSpPr>
                    <p:cNvPr id="325" name="Line 9">
                      <a:extLst>
                        <a:ext uri="{FF2B5EF4-FFF2-40B4-BE49-F238E27FC236}">
                          <a16:creationId xmlns:a16="http://schemas.microsoft.com/office/drawing/2014/main" id="{3C54FFE6-8C44-4A5B-87BE-ACB4FCC6BFB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2901" y="3523030"/>
                      <a:ext cx="277565" cy="172330"/>
                    </a:xfrm>
                    <a:prstGeom prst="line">
                      <a:avLst/>
                    </a:prstGeom>
                    <a:noFill/>
                    <a:ln w="4763">
                      <a:solidFill>
                        <a:schemeClr val="bg1">
                          <a:lumMod val="50000"/>
                        </a:schemeClr>
                      </a:solidFill>
                      <a:prstDash val="lgDash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600">
                        <a:latin typeface="+mj-lt"/>
                      </a:endParaRPr>
                    </a:p>
                  </p:txBody>
                </p:sp>
                <p:sp>
                  <p:nvSpPr>
                    <p:cNvPr id="326" name="Line 8">
                      <a:extLst>
                        <a:ext uri="{FF2B5EF4-FFF2-40B4-BE49-F238E27FC236}">
                          <a16:creationId xmlns:a16="http://schemas.microsoft.com/office/drawing/2014/main" id="{05C72A83-3620-46C8-BD7A-A75F0FCE3E3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596605" y="3046811"/>
                      <a:ext cx="295529" cy="475488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FF0000"/>
                      </a:solidFill>
                      <a:prstDash val="lgDash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600">
                        <a:latin typeface="+mj-lt"/>
                      </a:endParaRPr>
                    </a:p>
                  </p:txBody>
                </p:sp>
                <p:sp>
                  <p:nvSpPr>
                    <p:cNvPr id="327" name="Line 9">
                      <a:extLst>
                        <a:ext uri="{FF2B5EF4-FFF2-40B4-BE49-F238E27FC236}">
                          <a16:creationId xmlns:a16="http://schemas.microsoft.com/office/drawing/2014/main" id="{EFF13543-2576-40CE-9577-965C3991373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20961" y="3342690"/>
                      <a:ext cx="277565" cy="17233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FF0000"/>
                      </a:solidFill>
                      <a:prstDash val="lgDash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 sz="1600">
                        <a:latin typeface="+mj-lt"/>
                      </a:endParaRPr>
                    </a:p>
                  </p:txBody>
                </p:sp>
                <p:sp>
                  <p:nvSpPr>
                    <p:cNvPr id="328" name="Rectangle 26">
                      <a:extLst>
                        <a:ext uri="{FF2B5EF4-FFF2-40B4-BE49-F238E27FC236}">
                          <a16:creationId xmlns:a16="http://schemas.microsoft.com/office/drawing/2014/main" id="{B9348034-CF86-4E54-8F6A-29FD2107094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00698" y="3194951"/>
                      <a:ext cx="80098" cy="2050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a</a:t>
                      </a:r>
                      <a:endParaRPr kumimoji="0" lang="en-US" altLang="en-US" sz="1600" b="0" i="0" u="none" strike="noStrike" cap="none" normalizeH="0" baseline="-2500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p:txBody>
                </p:sp>
                <p:grpSp>
                  <p:nvGrpSpPr>
                    <p:cNvPr id="329" name="Group 328">
                      <a:extLst>
                        <a:ext uri="{FF2B5EF4-FFF2-40B4-BE49-F238E27FC236}">
                          <a16:creationId xmlns:a16="http://schemas.microsoft.com/office/drawing/2014/main" id="{50EAF3F8-65A7-4FD5-8B5E-360DDEBFDEFE}"/>
                        </a:ext>
                      </a:extLst>
                    </p:cNvPr>
                    <p:cNvGrpSpPr/>
                    <p:nvPr/>
                  </p:nvGrpSpPr>
                  <p:grpSpPr>
                    <a:xfrm rot="1828281">
                      <a:off x="4861376" y="3037995"/>
                      <a:ext cx="35758" cy="54094"/>
                      <a:chOff x="5173796" y="3012595"/>
                      <a:chExt cx="35758" cy="54094"/>
                    </a:xfrm>
                  </p:grpSpPr>
                  <p:sp>
                    <p:nvSpPr>
                      <p:cNvPr id="340" name="Line 30">
                        <a:extLst>
                          <a:ext uri="{FF2B5EF4-FFF2-40B4-BE49-F238E27FC236}">
                            <a16:creationId xmlns:a16="http://schemas.microsoft.com/office/drawing/2014/main" id="{31FFC23F-B3F9-4331-B6F9-84484A2509A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192134" y="3012595"/>
                        <a:ext cx="17420" cy="54094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600">
                          <a:latin typeface="+mj-lt"/>
                        </a:endParaRPr>
                      </a:p>
                    </p:txBody>
                  </p:sp>
                  <p:sp>
                    <p:nvSpPr>
                      <p:cNvPr id="341" name="Line 31">
                        <a:extLst>
                          <a:ext uri="{FF2B5EF4-FFF2-40B4-BE49-F238E27FC236}">
                            <a16:creationId xmlns:a16="http://schemas.microsoft.com/office/drawing/2014/main" id="{2ED92724-A2F0-4BE1-A2CC-A0EB8230EB0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73796" y="3012595"/>
                        <a:ext cx="18337" cy="54094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600">
                          <a:latin typeface="+mj-lt"/>
                        </a:endParaRPr>
                      </a:p>
                    </p:txBody>
                  </p:sp>
                </p:grpSp>
                <p:grpSp>
                  <p:nvGrpSpPr>
                    <p:cNvPr id="330" name="Group 329">
                      <a:extLst>
                        <a:ext uri="{FF2B5EF4-FFF2-40B4-BE49-F238E27FC236}">
                          <a16:creationId xmlns:a16="http://schemas.microsoft.com/office/drawing/2014/main" id="{BDDB3AD0-85C3-4E5C-A7F5-900E6246EA77}"/>
                        </a:ext>
                      </a:extLst>
                    </p:cNvPr>
                    <p:cNvGrpSpPr/>
                    <p:nvPr/>
                  </p:nvGrpSpPr>
                  <p:grpSpPr>
                    <a:xfrm rot="12600000">
                      <a:off x="4602296" y="3457095"/>
                      <a:ext cx="35758" cy="54094"/>
                      <a:chOff x="5173796" y="3012595"/>
                      <a:chExt cx="35758" cy="54094"/>
                    </a:xfrm>
                  </p:grpSpPr>
                  <p:sp>
                    <p:nvSpPr>
                      <p:cNvPr id="338" name="Line 30">
                        <a:extLst>
                          <a:ext uri="{FF2B5EF4-FFF2-40B4-BE49-F238E27FC236}">
                            <a16:creationId xmlns:a16="http://schemas.microsoft.com/office/drawing/2014/main" id="{C7C9EC23-6505-4688-A551-939A3B7259B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192134" y="3012595"/>
                        <a:ext cx="17420" cy="54094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600">
                          <a:latin typeface="+mj-lt"/>
                        </a:endParaRPr>
                      </a:p>
                    </p:txBody>
                  </p:sp>
                  <p:sp>
                    <p:nvSpPr>
                      <p:cNvPr id="339" name="Line 31">
                        <a:extLst>
                          <a:ext uri="{FF2B5EF4-FFF2-40B4-BE49-F238E27FC236}">
                            <a16:creationId xmlns:a16="http://schemas.microsoft.com/office/drawing/2014/main" id="{A5DC327D-432F-43D8-AA73-1528A315B13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73796" y="3012595"/>
                        <a:ext cx="18337" cy="54094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600">
                          <a:latin typeface="+mj-lt"/>
                        </a:endParaRPr>
                      </a:p>
                    </p:txBody>
                  </p:sp>
                </p:grpSp>
                <p:grpSp>
                  <p:nvGrpSpPr>
                    <p:cNvPr id="331" name="Group 330">
                      <a:extLst>
                        <a:ext uri="{FF2B5EF4-FFF2-40B4-BE49-F238E27FC236}">
                          <a16:creationId xmlns:a16="http://schemas.microsoft.com/office/drawing/2014/main" id="{201CC81D-50AA-4A1B-A618-7145C53B2D8A}"/>
                        </a:ext>
                      </a:extLst>
                    </p:cNvPr>
                    <p:cNvGrpSpPr/>
                    <p:nvPr/>
                  </p:nvGrpSpPr>
                  <p:grpSpPr>
                    <a:xfrm rot="7200000">
                      <a:off x="4548956" y="3469796"/>
                      <a:ext cx="35758" cy="54095"/>
                      <a:chOff x="5173796" y="3012594"/>
                      <a:chExt cx="35758" cy="54095"/>
                    </a:xfrm>
                  </p:grpSpPr>
                  <p:sp>
                    <p:nvSpPr>
                      <p:cNvPr id="336" name="Line 30">
                        <a:extLst>
                          <a:ext uri="{FF2B5EF4-FFF2-40B4-BE49-F238E27FC236}">
                            <a16:creationId xmlns:a16="http://schemas.microsoft.com/office/drawing/2014/main" id="{2C8AFA6A-87A1-40F4-9300-1BD9F6D689E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192134" y="3012594"/>
                        <a:ext cx="17420" cy="54094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600">
                          <a:latin typeface="+mj-lt"/>
                        </a:endParaRPr>
                      </a:p>
                    </p:txBody>
                  </p:sp>
                  <p:sp>
                    <p:nvSpPr>
                      <p:cNvPr id="337" name="Line 31">
                        <a:extLst>
                          <a:ext uri="{FF2B5EF4-FFF2-40B4-BE49-F238E27FC236}">
                            <a16:creationId xmlns:a16="http://schemas.microsoft.com/office/drawing/2014/main" id="{6FEC57A0-709B-42C6-931F-00013B369E6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73796" y="3012595"/>
                        <a:ext cx="18337" cy="54094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600">
                          <a:latin typeface="+mj-lt"/>
                        </a:endParaRPr>
                      </a:p>
                    </p:txBody>
                  </p:sp>
                </p:grpSp>
                <p:grpSp>
                  <p:nvGrpSpPr>
                    <p:cNvPr id="332" name="Group 331">
                      <a:extLst>
                        <a:ext uri="{FF2B5EF4-FFF2-40B4-BE49-F238E27FC236}">
                          <a16:creationId xmlns:a16="http://schemas.microsoft.com/office/drawing/2014/main" id="{358CBAB8-E10A-4DF5-9989-60E447FECA58}"/>
                        </a:ext>
                      </a:extLst>
                    </p:cNvPr>
                    <p:cNvGrpSpPr/>
                    <p:nvPr/>
                  </p:nvGrpSpPr>
                  <p:grpSpPr>
                    <a:xfrm rot="18000000">
                      <a:off x="4322897" y="3327555"/>
                      <a:ext cx="35758" cy="54094"/>
                      <a:chOff x="5173796" y="3012595"/>
                      <a:chExt cx="35758" cy="54094"/>
                    </a:xfrm>
                  </p:grpSpPr>
                  <p:sp>
                    <p:nvSpPr>
                      <p:cNvPr id="334" name="Line 30">
                        <a:extLst>
                          <a:ext uri="{FF2B5EF4-FFF2-40B4-BE49-F238E27FC236}">
                            <a16:creationId xmlns:a16="http://schemas.microsoft.com/office/drawing/2014/main" id="{8E4B6D77-11AC-48DE-957D-19A4F90DAFB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192134" y="3012595"/>
                        <a:ext cx="17420" cy="54094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600">
                          <a:latin typeface="+mj-lt"/>
                        </a:endParaRPr>
                      </a:p>
                    </p:txBody>
                  </p:sp>
                  <p:sp>
                    <p:nvSpPr>
                      <p:cNvPr id="335" name="Line 31">
                        <a:extLst>
                          <a:ext uri="{FF2B5EF4-FFF2-40B4-BE49-F238E27FC236}">
                            <a16:creationId xmlns:a16="http://schemas.microsoft.com/office/drawing/2014/main" id="{617A3DDE-4733-4788-9B44-B0443398AAC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173796" y="3012595"/>
                        <a:ext cx="18337" cy="54094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600">
                          <a:latin typeface="+mj-lt"/>
                        </a:endParaRPr>
                      </a:p>
                    </p:txBody>
                  </p:sp>
                </p:grpSp>
                <p:sp>
                  <p:nvSpPr>
                    <p:cNvPr id="333" name="Rectangle 26">
                      <a:extLst>
                        <a:ext uri="{FF2B5EF4-FFF2-40B4-BE49-F238E27FC236}">
                          <a16:creationId xmlns:a16="http://schemas.microsoft.com/office/drawing/2014/main" id="{22DE9710-C014-4A56-9708-75912856421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68075" y="3241129"/>
                      <a:ext cx="89443" cy="2050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anchor="t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b</a:t>
                      </a:r>
                      <a:endParaRPr kumimoji="0" lang="en-US" altLang="en-US" sz="1600" b="0" i="0" u="none" strike="noStrike" cap="none" normalizeH="0" baseline="-2500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p:txBody>
                </p:sp>
              </p:grpSp>
              <p:sp>
                <p:nvSpPr>
                  <p:cNvPr id="323" name="Freeform 10">
                    <a:extLst>
                      <a:ext uri="{FF2B5EF4-FFF2-40B4-BE49-F238E27FC236}">
                        <a16:creationId xmlns:a16="http://schemas.microsoft.com/office/drawing/2014/main" id="{02943534-9620-4B78-8A79-648438431B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30428" y="3176112"/>
                    <a:ext cx="814159" cy="1011280"/>
                  </a:xfrm>
                  <a:custGeom>
                    <a:avLst/>
                    <a:gdLst>
                      <a:gd name="T0" fmla="*/ 4610 w 5548"/>
                      <a:gd name="T1" fmla="*/ 120 h 6894"/>
                      <a:gd name="T2" fmla="*/ 4221 w 5548"/>
                      <a:gd name="T3" fmla="*/ 14 h 6894"/>
                      <a:gd name="T4" fmla="*/ 3788 w 5548"/>
                      <a:gd name="T5" fmla="*/ 12 h 6894"/>
                      <a:gd name="T6" fmla="*/ 3324 w 5548"/>
                      <a:gd name="T7" fmla="*/ 115 h 6894"/>
                      <a:gd name="T8" fmla="*/ 2843 w 5548"/>
                      <a:gd name="T9" fmla="*/ 319 h 6894"/>
                      <a:gd name="T10" fmla="*/ 2361 w 5548"/>
                      <a:gd name="T11" fmla="*/ 618 h 6894"/>
                      <a:gd name="T12" fmla="*/ 1891 w 5548"/>
                      <a:gd name="T13" fmla="*/ 1003 h 6894"/>
                      <a:gd name="T14" fmla="*/ 1447 w 5548"/>
                      <a:gd name="T15" fmla="*/ 1462 h 6894"/>
                      <a:gd name="T16" fmla="*/ 1044 w 5548"/>
                      <a:gd name="T17" fmla="*/ 1981 h 6894"/>
                      <a:gd name="T18" fmla="*/ 694 w 5548"/>
                      <a:gd name="T19" fmla="*/ 2545 h 6894"/>
                      <a:gd name="T20" fmla="*/ 407 w 5548"/>
                      <a:gd name="T21" fmla="*/ 3137 h 6894"/>
                      <a:gd name="T22" fmla="*/ 191 w 5548"/>
                      <a:gd name="T23" fmla="*/ 3738 h 6894"/>
                      <a:gd name="T24" fmla="*/ 54 w 5548"/>
                      <a:gd name="T25" fmla="*/ 4330 h 6894"/>
                      <a:gd name="T26" fmla="*/ 0 w 5548"/>
                      <a:gd name="T27" fmla="*/ 4895 h 6894"/>
                      <a:gd name="T28" fmla="*/ 30 w 5548"/>
                      <a:gd name="T29" fmla="*/ 5416 h 6894"/>
                      <a:gd name="T30" fmla="*/ 144 w 5548"/>
                      <a:gd name="T31" fmla="*/ 5878 h 6894"/>
                      <a:gd name="T32" fmla="*/ 337 w 5548"/>
                      <a:gd name="T33" fmla="*/ 6265 h 6894"/>
                      <a:gd name="T34" fmla="*/ 605 w 5548"/>
                      <a:gd name="T35" fmla="*/ 6567 h 6894"/>
                      <a:gd name="T36" fmla="*/ 938 w 5548"/>
                      <a:gd name="T37" fmla="*/ 6774 h 6894"/>
                      <a:gd name="T38" fmla="*/ 1327 w 5548"/>
                      <a:gd name="T39" fmla="*/ 6880 h 6894"/>
                      <a:gd name="T40" fmla="*/ 1760 w 5548"/>
                      <a:gd name="T41" fmla="*/ 6882 h 6894"/>
                      <a:gd name="T42" fmla="*/ 2224 w 5548"/>
                      <a:gd name="T43" fmla="*/ 6779 h 6894"/>
                      <a:gd name="T44" fmla="*/ 2705 w 5548"/>
                      <a:gd name="T45" fmla="*/ 6575 h 6894"/>
                      <a:gd name="T46" fmla="*/ 3188 w 5548"/>
                      <a:gd name="T47" fmla="*/ 6276 h 6894"/>
                      <a:gd name="T48" fmla="*/ 3658 w 5548"/>
                      <a:gd name="T49" fmla="*/ 5891 h 6894"/>
                      <a:gd name="T50" fmla="*/ 4101 w 5548"/>
                      <a:gd name="T51" fmla="*/ 5432 h 6894"/>
                      <a:gd name="T52" fmla="*/ 4504 w 5548"/>
                      <a:gd name="T53" fmla="*/ 4913 h 6894"/>
                      <a:gd name="T54" fmla="*/ 4855 w 5548"/>
                      <a:gd name="T55" fmla="*/ 4349 h 6894"/>
                      <a:gd name="T56" fmla="*/ 5142 w 5548"/>
                      <a:gd name="T57" fmla="*/ 3757 h 6894"/>
                      <a:gd name="T58" fmla="*/ 5357 w 5548"/>
                      <a:gd name="T59" fmla="*/ 3156 h 6894"/>
                      <a:gd name="T60" fmla="*/ 5494 w 5548"/>
                      <a:gd name="T61" fmla="*/ 2564 h 6894"/>
                      <a:gd name="T62" fmla="*/ 5548 w 5548"/>
                      <a:gd name="T63" fmla="*/ 1999 h 6894"/>
                      <a:gd name="T64" fmla="*/ 5518 w 5548"/>
                      <a:gd name="T65" fmla="*/ 1478 h 6894"/>
                      <a:gd name="T66" fmla="*/ 5405 w 5548"/>
                      <a:gd name="T67" fmla="*/ 1016 h 6894"/>
                      <a:gd name="T68" fmla="*/ 5211 w 5548"/>
                      <a:gd name="T69" fmla="*/ 629 h 6894"/>
                      <a:gd name="T70" fmla="*/ 4944 w 5548"/>
                      <a:gd name="T71" fmla="*/ 327 h 68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5548" h="6894">
                        <a:moveTo>
                          <a:pt x="4785" y="211"/>
                        </a:moveTo>
                        <a:lnTo>
                          <a:pt x="4610" y="120"/>
                        </a:lnTo>
                        <a:lnTo>
                          <a:pt x="4422" y="54"/>
                        </a:lnTo>
                        <a:lnTo>
                          <a:pt x="4221" y="14"/>
                        </a:lnTo>
                        <a:lnTo>
                          <a:pt x="4009" y="0"/>
                        </a:lnTo>
                        <a:lnTo>
                          <a:pt x="3788" y="12"/>
                        </a:lnTo>
                        <a:lnTo>
                          <a:pt x="3559" y="50"/>
                        </a:lnTo>
                        <a:lnTo>
                          <a:pt x="3324" y="115"/>
                        </a:lnTo>
                        <a:lnTo>
                          <a:pt x="3085" y="204"/>
                        </a:lnTo>
                        <a:lnTo>
                          <a:pt x="2843" y="319"/>
                        </a:lnTo>
                        <a:lnTo>
                          <a:pt x="2601" y="457"/>
                        </a:lnTo>
                        <a:lnTo>
                          <a:pt x="2361" y="618"/>
                        </a:lnTo>
                        <a:lnTo>
                          <a:pt x="2123" y="800"/>
                        </a:lnTo>
                        <a:lnTo>
                          <a:pt x="1891" y="1003"/>
                        </a:lnTo>
                        <a:lnTo>
                          <a:pt x="1665" y="1224"/>
                        </a:lnTo>
                        <a:lnTo>
                          <a:pt x="1447" y="1462"/>
                        </a:lnTo>
                        <a:lnTo>
                          <a:pt x="1240" y="1715"/>
                        </a:lnTo>
                        <a:lnTo>
                          <a:pt x="1044" y="1981"/>
                        </a:lnTo>
                        <a:lnTo>
                          <a:pt x="862" y="2259"/>
                        </a:lnTo>
                        <a:lnTo>
                          <a:pt x="694" y="2545"/>
                        </a:lnTo>
                        <a:lnTo>
                          <a:pt x="542" y="2839"/>
                        </a:lnTo>
                        <a:lnTo>
                          <a:pt x="407" y="3137"/>
                        </a:lnTo>
                        <a:lnTo>
                          <a:pt x="289" y="3437"/>
                        </a:lnTo>
                        <a:lnTo>
                          <a:pt x="191" y="3738"/>
                        </a:lnTo>
                        <a:lnTo>
                          <a:pt x="113" y="4036"/>
                        </a:lnTo>
                        <a:lnTo>
                          <a:pt x="54" y="4330"/>
                        </a:lnTo>
                        <a:lnTo>
                          <a:pt x="17" y="4617"/>
                        </a:lnTo>
                        <a:lnTo>
                          <a:pt x="0" y="4895"/>
                        </a:lnTo>
                        <a:lnTo>
                          <a:pt x="5" y="5162"/>
                        </a:lnTo>
                        <a:lnTo>
                          <a:pt x="30" y="5416"/>
                        </a:lnTo>
                        <a:lnTo>
                          <a:pt x="77" y="5655"/>
                        </a:lnTo>
                        <a:lnTo>
                          <a:pt x="144" y="5878"/>
                        </a:lnTo>
                        <a:lnTo>
                          <a:pt x="231" y="6082"/>
                        </a:lnTo>
                        <a:lnTo>
                          <a:pt x="337" y="6265"/>
                        </a:lnTo>
                        <a:lnTo>
                          <a:pt x="462" y="6428"/>
                        </a:lnTo>
                        <a:lnTo>
                          <a:pt x="605" y="6567"/>
                        </a:lnTo>
                        <a:lnTo>
                          <a:pt x="764" y="6683"/>
                        </a:lnTo>
                        <a:lnTo>
                          <a:pt x="938" y="6774"/>
                        </a:lnTo>
                        <a:lnTo>
                          <a:pt x="1126" y="6840"/>
                        </a:lnTo>
                        <a:lnTo>
                          <a:pt x="1327" y="6880"/>
                        </a:lnTo>
                        <a:lnTo>
                          <a:pt x="1539" y="6894"/>
                        </a:lnTo>
                        <a:lnTo>
                          <a:pt x="1760" y="6882"/>
                        </a:lnTo>
                        <a:lnTo>
                          <a:pt x="1989" y="6844"/>
                        </a:lnTo>
                        <a:lnTo>
                          <a:pt x="2224" y="6779"/>
                        </a:lnTo>
                        <a:lnTo>
                          <a:pt x="2463" y="6690"/>
                        </a:lnTo>
                        <a:lnTo>
                          <a:pt x="2705" y="6575"/>
                        </a:lnTo>
                        <a:lnTo>
                          <a:pt x="2947" y="6437"/>
                        </a:lnTo>
                        <a:lnTo>
                          <a:pt x="3188" y="6276"/>
                        </a:lnTo>
                        <a:lnTo>
                          <a:pt x="3425" y="6094"/>
                        </a:lnTo>
                        <a:lnTo>
                          <a:pt x="3658" y="5891"/>
                        </a:lnTo>
                        <a:lnTo>
                          <a:pt x="3884" y="5670"/>
                        </a:lnTo>
                        <a:lnTo>
                          <a:pt x="4101" y="5432"/>
                        </a:lnTo>
                        <a:lnTo>
                          <a:pt x="4308" y="5179"/>
                        </a:lnTo>
                        <a:lnTo>
                          <a:pt x="4504" y="4913"/>
                        </a:lnTo>
                        <a:lnTo>
                          <a:pt x="4687" y="4635"/>
                        </a:lnTo>
                        <a:lnTo>
                          <a:pt x="4855" y="4349"/>
                        </a:lnTo>
                        <a:lnTo>
                          <a:pt x="5007" y="4055"/>
                        </a:lnTo>
                        <a:lnTo>
                          <a:pt x="5142" y="3757"/>
                        </a:lnTo>
                        <a:lnTo>
                          <a:pt x="5259" y="3457"/>
                        </a:lnTo>
                        <a:lnTo>
                          <a:pt x="5357" y="3156"/>
                        </a:lnTo>
                        <a:lnTo>
                          <a:pt x="5436" y="2858"/>
                        </a:lnTo>
                        <a:lnTo>
                          <a:pt x="5494" y="2564"/>
                        </a:lnTo>
                        <a:lnTo>
                          <a:pt x="5532" y="2277"/>
                        </a:lnTo>
                        <a:lnTo>
                          <a:pt x="5548" y="1999"/>
                        </a:lnTo>
                        <a:lnTo>
                          <a:pt x="5544" y="1732"/>
                        </a:lnTo>
                        <a:lnTo>
                          <a:pt x="5518" y="1478"/>
                        </a:lnTo>
                        <a:lnTo>
                          <a:pt x="5472" y="1239"/>
                        </a:lnTo>
                        <a:lnTo>
                          <a:pt x="5405" y="1016"/>
                        </a:lnTo>
                        <a:lnTo>
                          <a:pt x="5318" y="812"/>
                        </a:lnTo>
                        <a:lnTo>
                          <a:pt x="5211" y="629"/>
                        </a:lnTo>
                        <a:lnTo>
                          <a:pt x="5086" y="466"/>
                        </a:lnTo>
                        <a:lnTo>
                          <a:pt x="4944" y="327"/>
                        </a:lnTo>
                        <a:lnTo>
                          <a:pt x="4785" y="211"/>
                        </a:ln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600">
                      <a:latin typeface="+mj-lt"/>
                    </a:endParaRPr>
                  </a:p>
                </p:txBody>
              </p:sp>
            </p:grpSp>
          </p:grpSp>
          <p:sp>
            <p:nvSpPr>
              <p:cNvPr id="382" name="TextBox 381">
                <a:extLst>
                  <a:ext uri="{FF2B5EF4-FFF2-40B4-BE49-F238E27FC236}">
                    <a16:creationId xmlns:a16="http://schemas.microsoft.com/office/drawing/2014/main" id="{5324B38F-1F25-4FE3-9743-3329E8800AD9}"/>
                  </a:ext>
                </a:extLst>
              </p:cNvPr>
              <p:cNvSpPr txBox="1"/>
              <p:nvPr/>
            </p:nvSpPr>
            <p:spPr>
              <a:xfrm>
                <a:off x="3916294" y="2390591"/>
                <a:ext cx="1154636" cy="4869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>
                    <a:latin typeface="+mj-lt"/>
                  </a:rPr>
                  <a:t>Standard Error</a:t>
                </a:r>
              </a:p>
              <a:p>
                <a:pPr algn="ctr"/>
                <a:r>
                  <a:rPr lang="en-US" sz="1600">
                    <a:latin typeface="+mj-lt"/>
                  </a:rPr>
                  <a:t>Ellipse</a:t>
                </a:r>
              </a:p>
            </p:txBody>
          </p:sp>
        </p:grpSp>
        <p:sp>
          <p:nvSpPr>
            <p:cNvPr id="455" name="Line 8">
              <a:extLst>
                <a:ext uri="{FF2B5EF4-FFF2-40B4-BE49-F238E27FC236}">
                  <a16:creationId xmlns:a16="http://schemas.microsoft.com/office/drawing/2014/main" id="{B4E8FC24-CF07-4F49-AADD-5B544A9EDF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57607" y="4579859"/>
              <a:ext cx="128924" cy="20743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</a:endParaRPr>
            </a:p>
          </p:txBody>
        </p:sp>
        <p:sp>
          <p:nvSpPr>
            <p:cNvPr id="456" name="Arc 455">
              <a:extLst>
                <a:ext uri="{FF2B5EF4-FFF2-40B4-BE49-F238E27FC236}">
                  <a16:creationId xmlns:a16="http://schemas.microsoft.com/office/drawing/2014/main" id="{7B4DC85E-AE06-442F-86B9-4A225E0C7C99}"/>
                </a:ext>
              </a:extLst>
            </p:cNvPr>
            <p:cNvSpPr/>
            <p:nvPr/>
          </p:nvSpPr>
          <p:spPr>
            <a:xfrm>
              <a:off x="1894300" y="4543180"/>
              <a:ext cx="1600200" cy="1600200"/>
            </a:xfrm>
            <a:prstGeom prst="arc">
              <a:avLst>
                <a:gd name="adj1" fmla="val 16200000"/>
                <a:gd name="adj2" fmla="val 18154813"/>
              </a:avLst>
            </a:prstGeom>
            <a:ln w="0">
              <a:solidFill>
                <a:srgbClr val="FF0000"/>
              </a:solidFill>
              <a:headEnd type="none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+mj-lt"/>
              </a:endParaRPr>
            </a:p>
          </p:txBody>
        </p:sp>
        <p:sp>
          <p:nvSpPr>
            <p:cNvPr id="457" name="TextBox 456">
              <a:extLst>
                <a:ext uri="{FF2B5EF4-FFF2-40B4-BE49-F238E27FC236}">
                  <a16:creationId xmlns:a16="http://schemas.microsoft.com/office/drawing/2014/main" id="{34CF1D35-6B23-4E14-A4C7-C51B5FAE274D}"/>
                </a:ext>
              </a:extLst>
            </p:cNvPr>
            <p:cNvSpPr txBox="1"/>
            <p:nvPr/>
          </p:nvSpPr>
          <p:spPr>
            <a:xfrm>
              <a:off x="2779630" y="4320631"/>
              <a:ext cx="366688" cy="2819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  <a:latin typeface="+mj-lt"/>
                </a:rPr>
                <a:t>Az</a:t>
              </a:r>
              <a:r>
                <a:rPr lang="en-US" sz="1600" baseline="-25000">
                  <a:solidFill>
                    <a:srgbClr val="FF0000"/>
                  </a:solidFill>
                  <a:latin typeface="+mj-lt"/>
                </a:rPr>
                <a:t>a</a:t>
              </a:r>
            </a:p>
          </p:txBody>
        </p:sp>
      </p:grpSp>
      <p:sp>
        <p:nvSpPr>
          <p:cNvPr id="458" name="TextBox 457">
            <a:extLst>
              <a:ext uri="{FF2B5EF4-FFF2-40B4-BE49-F238E27FC236}">
                <a16:creationId xmlns:a16="http://schemas.microsoft.com/office/drawing/2014/main" id="{45E048C3-AD26-48D0-8F8B-473DCAA346B2}"/>
              </a:ext>
            </a:extLst>
          </p:cNvPr>
          <p:cNvSpPr txBox="1"/>
          <p:nvPr/>
        </p:nvSpPr>
        <p:spPr>
          <a:xfrm>
            <a:off x="4287567" y="4616435"/>
            <a:ext cx="42596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+mj-lt"/>
              </a:rPr>
              <a:t>The position is weakest in the direction of the semi-major axis, a. Its direction is Az</a:t>
            </a:r>
            <a:r>
              <a:rPr lang="en-US" sz="1600" baseline="-25000">
                <a:latin typeface="+mj-lt"/>
              </a:rPr>
              <a:t>a</a:t>
            </a:r>
            <a:r>
              <a:rPr lang="en-US" sz="1600">
                <a:latin typeface="+mj-lt"/>
              </a:rPr>
              <a:t>.</a:t>
            </a:r>
          </a:p>
          <a:p>
            <a:r>
              <a:rPr lang="en-US" sz="1600">
                <a:latin typeface="+mj-lt"/>
              </a:rPr>
              <a:t>Position is strongest in the semi-minor axis, b, direction.</a:t>
            </a:r>
          </a:p>
        </p:txBody>
      </p:sp>
    </p:spTree>
    <p:extLst>
      <p:ext uri="{BB962C8B-B14F-4D97-AF65-F5344CB8AC3E}">
        <p14:creationId xmlns:p14="http://schemas.microsoft.com/office/powerpoint/2010/main" val="17462410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39183C-603C-4372-8275-A341A341D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G. </a:t>
            </a:r>
            <a:r>
              <a:rPr lang="en-US"/>
              <a:t>Adjustment Statistics; 2</a:t>
            </a:r>
            <a:r>
              <a:rPr lang="en-US" dirty="0"/>
              <a:t>. Unknowns</a:t>
            </a:r>
          </a:p>
          <a:p>
            <a:pPr lvl="2"/>
            <a:r>
              <a:rPr lang="en-US" dirty="0"/>
              <a:t>b. Horizontal</a:t>
            </a:r>
          </a:p>
          <a:p>
            <a:pPr lvl="1"/>
            <a:endParaRPr lang="en-US" dirty="0"/>
          </a:p>
          <a:p>
            <a:pPr lvl="1"/>
            <a:endParaRPr lang="en-US" baseline="-25000" dirty="0"/>
          </a:p>
        </p:txBody>
      </p: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C11DD2E0-A3BD-401D-BCE8-FF8F64FE8A1D}"/>
              </a:ext>
            </a:extLst>
          </p:cNvPr>
          <p:cNvGrpSpPr/>
          <p:nvPr/>
        </p:nvGrpSpPr>
        <p:grpSpPr>
          <a:xfrm>
            <a:off x="694206" y="1963446"/>
            <a:ext cx="2286000" cy="1616720"/>
            <a:chOff x="6628077" y="3463195"/>
            <a:chExt cx="2286000" cy="1616720"/>
          </a:xfrm>
        </p:grpSpPr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6318821C-FC01-43CB-BA4B-B7BFD3CD53D5}"/>
                </a:ext>
              </a:extLst>
            </p:cNvPr>
            <p:cNvGrpSpPr/>
            <p:nvPr/>
          </p:nvGrpSpPr>
          <p:grpSpPr>
            <a:xfrm>
              <a:off x="6628077" y="3463195"/>
              <a:ext cx="2286000" cy="1616720"/>
              <a:chOff x="969821" y="4254378"/>
              <a:chExt cx="2286000" cy="1616720"/>
            </a:xfrm>
          </p:grpSpPr>
          <p:grpSp>
            <p:nvGrpSpPr>
              <p:cNvPr id="188" name="Group 187">
                <a:extLst>
                  <a:ext uri="{FF2B5EF4-FFF2-40B4-BE49-F238E27FC236}">
                    <a16:creationId xmlns:a16="http://schemas.microsoft.com/office/drawing/2014/main" id="{C4B820F5-D4EF-4C0C-B8E8-500A513FE5C1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039520" y="4254378"/>
                <a:ext cx="2070431" cy="1616720"/>
                <a:chOff x="2919121" y="4076979"/>
                <a:chExt cx="3220778" cy="1716220"/>
              </a:xfrm>
              <a:scene3d>
                <a:camera prst="isometricRightUp"/>
                <a:lightRig rig="threePt" dir="t"/>
              </a:scene3d>
            </p:grpSpPr>
            <p:cxnSp>
              <p:nvCxnSpPr>
                <p:cNvPr id="194" name="Straight Connector 193">
                  <a:extLst>
                    <a:ext uri="{FF2B5EF4-FFF2-40B4-BE49-F238E27FC236}">
                      <a16:creationId xmlns:a16="http://schemas.microsoft.com/office/drawing/2014/main" id="{A4734810-1323-4A9F-922D-CF6741B85FFA}"/>
                    </a:ext>
                  </a:extLst>
                </p:cNvPr>
                <p:cNvCxnSpPr/>
                <p:nvPr/>
              </p:nvCxnSpPr>
              <p:spPr>
                <a:xfrm>
                  <a:off x="2919121" y="5793199"/>
                  <a:ext cx="3220778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headEnd type="none" w="med" len="med"/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5" name="Freeform 12">
                  <a:extLst>
                    <a:ext uri="{FF2B5EF4-FFF2-40B4-BE49-F238E27FC236}">
                      <a16:creationId xmlns:a16="http://schemas.microsoft.com/office/drawing/2014/main" id="{329923D1-CD75-47CB-AE7B-075FEB75CEE7}"/>
                    </a:ext>
                  </a:extLst>
                </p:cNvPr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3072838" y="4082968"/>
                  <a:ext cx="1451660" cy="1680011"/>
                </a:xfrm>
                <a:custGeom>
                  <a:avLst/>
                  <a:gdLst>
                    <a:gd name="connsiteX0" fmla="*/ 0 w 2774373"/>
                    <a:gd name="connsiteY0" fmla="*/ 3210791 h 3210791"/>
                    <a:gd name="connsiteX1" fmla="*/ 477982 w 2774373"/>
                    <a:gd name="connsiteY1" fmla="*/ 3044537 h 3210791"/>
                    <a:gd name="connsiteX2" fmla="*/ 966355 w 2774373"/>
                    <a:gd name="connsiteY2" fmla="*/ 2660073 h 3210791"/>
                    <a:gd name="connsiteX3" fmla="*/ 1381991 w 2774373"/>
                    <a:gd name="connsiteY3" fmla="*/ 2171700 h 3210791"/>
                    <a:gd name="connsiteX4" fmla="*/ 1818409 w 2774373"/>
                    <a:gd name="connsiteY4" fmla="*/ 1298864 h 3210791"/>
                    <a:gd name="connsiteX5" fmla="*/ 2161309 w 2774373"/>
                    <a:gd name="connsiteY5" fmla="*/ 581891 h 3210791"/>
                    <a:gd name="connsiteX6" fmla="*/ 2493819 w 2774373"/>
                    <a:gd name="connsiteY6" fmla="*/ 124691 h 3210791"/>
                    <a:gd name="connsiteX7" fmla="*/ 2774373 w 2774373"/>
                    <a:gd name="connsiteY7" fmla="*/ 0 h 3210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74373" h="3210791">
                      <a:moveTo>
                        <a:pt x="0" y="3210791"/>
                      </a:moveTo>
                      <a:cubicBezTo>
                        <a:pt x="158461" y="3173557"/>
                        <a:pt x="316923" y="3136323"/>
                        <a:pt x="477982" y="3044537"/>
                      </a:cubicBezTo>
                      <a:cubicBezTo>
                        <a:pt x="639041" y="2952751"/>
                        <a:pt x="815687" y="2805546"/>
                        <a:pt x="966355" y="2660073"/>
                      </a:cubicBezTo>
                      <a:cubicBezTo>
                        <a:pt x="1117023" y="2514600"/>
                        <a:pt x="1239982" y="2398568"/>
                        <a:pt x="1381991" y="2171700"/>
                      </a:cubicBezTo>
                      <a:cubicBezTo>
                        <a:pt x="1524000" y="1944832"/>
                        <a:pt x="1688523" y="1563832"/>
                        <a:pt x="1818409" y="1298864"/>
                      </a:cubicBezTo>
                      <a:cubicBezTo>
                        <a:pt x="1948295" y="1033896"/>
                        <a:pt x="2048741" y="777586"/>
                        <a:pt x="2161309" y="581891"/>
                      </a:cubicBezTo>
                      <a:cubicBezTo>
                        <a:pt x="2273877" y="386195"/>
                        <a:pt x="2391642" y="221673"/>
                        <a:pt x="2493819" y="124691"/>
                      </a:cubicBezTo>
                      <a:cubicBezTo>
                        <a:pt x="2595996" y="27709"/>
                        <a:pt x="2685184" y="13854"/>
                        <a:pt x="2774373" y="0"/>
                      </a:cubicBezTo>
                    </a:path>
                  </a:pathLst>
                </a:custGeom>
                <a:noFill/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96" name="Freeform 13">
                  <a:extLst>
                    <a:ext uri="{FF2B5EF4-FFF2-40B4-BE49-F238E27FC236}">
                      <a16:creationId xmlns:a16="http://schemas.microsoft.com/office/drawing/2014/main" id="{EDA855CE-314E-4EBA-A6F1-DF74F5CA1F0A}"/>
                    </a:ext>
                  </a:extLst>
                </p:cNvPr>
                <p:cNvSpPr/>
                <p:nvPr>
                  <p:custDataLst>
                    <p:tags r:id="rId9"/>
                  </p:custDataLst>
                </p:nvPr>
              </p:nvSpPr>
              <p:spPr>
                <a:xfrm flipH="1">
                  <a:off x="4532074" y="4076979"/>
                  <a:ext cx="1449703" cy="1680011"/>
                </a:xfrm>
                <a:custGeom>
                  <a:avLst/>
                  <a:gdLst>
                    <a:gd name="connsiteX0" fmla="*/ 0 w 2774373"/>
                    <a:gd name="connsiteY0" fmla="*/ 3210791 h 3210791"/>
                    <a:gd name="connsiteX1" fmla="*/ 477982 w 2774373"/>
                    <a:gd name="connsiteY1" fmla="*/ 3044537 h 3210791"/>
                    <a:gd name="connsiteX2" fmla="*/ 966355 w 2774373"/>
                    <a:gd name="connsiteY2" fmla="*/ 2660073 h 3210791"/>
                    <a:gd name="connsiteX3" fmla="*/ 1381991 w 2774373"/>
                    <a:gd name="connsiteY3" fmla="*/ 2171700 h 3210791"/>
                    <a:gd name="connsiteX4" fmla="*/ 1818409 w 2774373"/>
                    <a:gd name="connsiteY4" fmla="*/ 1298864 h 3210791"/>
                    <a:gd name="connsiteX5" fmla="*/ 2161309 w 2774373"/>
                    <a:gd name="connsiteY5" fmla="*/ 581891 h 3210791"/>
                    <a:gd name="connsiteX6" fmla="*/ 2493819 w 2774373"/>
                    <a:gd name="connsiteY6" fmla="*/ 124691 h 3210791"/>
                    <a:gd name="connsiteX7" fmla="*/ 2774373 w 2774373"/>
                    <a:gd name="connsiteY7" fmla="*/ 0 h 3210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74373" h="3210791">
                      <a:moveTo>
                        <a:pt x="0" y="3210791"/>
                      </a:moveTo>
                      <a:cubicBezTo>
                        <a:pt x="158461" y="3173557"/>
                        <a:pt x="316923" y="3136323"/>
                        <a:pt x="477982" y="3044537"/>
                      </a:cubicBezTo>
                      <a:cubicBezTo>
                        <a:pt x="639041" y="2952751"/>
                        <a:pt x="815687" y="2805546"/>
                        <a:pt x="966355" y="2660073"/>
                      </a:cubicBezTo>
                      <a:cubicBezTo>
                        <a:pt x="1117023" y="2514600"/>
                        <a:pt x="1239982" y="2398568"/>
                        <a:pt x="1381991" y="2171700"/>
                      </a:cubicBezTo>
                      <a:cubicBezTo>
                        <a:pt x="1524000" y="1944832"/>
                        <a:pt x="1688523" y="1563832"/>
                        <a:pt x="1818409" y="1298864"/>
                      </a:cubicBezTo>
                      <a:cubicBezTo>
                        <a:pt x="1948295" y="1033896"/>
                        <a:pt x="2048741" y="777586"/>
                        <a:pt x="2161309" y="581891"/>
                      </a:cubicBezTo>
                      <a:cubicBezTo>
                        <a:pt x="2273877" y="386195"/>
                        <a:pt x="2391642" y="221673"/>
                        <a:pt x="2493819" y="124691"/>
                      </a:cubicBezTo>
                      <a:cubicBezTo>
                        <a:pt x="2595996" y="27709"/>
                        <a:pt x="2685184" y="13854"/>
                        <a:pt x="2774373" y="0"/>
                      </a:cubicBezTo>
                    </a:path>
                  </a:pathLst>
                </a:custGeom>
                <a:noFill/>
                <a:ln w="9525">
                  <a:solidFill>
                    <a:srgbClr val="FF0000"/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/>
                    <a:t>`</a:t>
                  </a:r>
                </a:p>
              </p:txBody>
            </p:sp>
          </p:grpSp>
          <p:grpSp>
            <p:nvGrpSpPr>
              <p:cNvPr id="189" name="Group 188">
                <a:extLst>
                  <a:ext uri="{FF2B5EF4-FFF2-40B4-BE49-F238E27FC236}">
                    <a16:creationId xmlns:a16="http://schemas.microsoft.com/office/drawing/2014/main" id="{876DC06C-DAA9-4C60-8793-88831C088055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969821" y="4289240"/>
                <a:ext cx="2286000" cy="1419036"/>
                <a:chOff x="2919120" y="3919451"/>
                <a:chExt cx="3220777" cy="1857944"/>
              </a:xfrm>
            </p:grpSpPr>
            <p:cxnSp>
              <p:nvCxnSpPr>
                <p:cNvPr id="190" name="Straight Connector 189">
                  <a:extLst>
                    <a:ext uri="{FF2B5EF4-FFF2-40B4-BE49-F238E27FC236}">
                      <a16:creationId xmlns:a16="http://schemas.microsoft.com/office/drawing/2014/main" id="{1F8CEA29-AFC9-4291-BD21-85F32917FED0}"/>
                    </a:ext>
                  </a:extLst>
                </p:cNvPr>
                <p:cNvCxnSpPr/>
                <p:nvPr/>
              </p:nvCxnSpPr>
              <p:spPr>
                <a:xfrm>
                  <a:off x="2919120" y="5777395"/>
                  <a:ext cx="3220777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  <a:headEnd type="none" w="sm" len="sm"/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>
                  <a:extLst>
                    <a:ext uri="{FF2B5EF4-FFF2-40B4-BE49-F238E27FC236}">
                      <a16:creationId xmlns:a16="http://schemas.microsoft.com/office/drawing/2014/main" id="{6B6A91F7-9B3A-4482-8E95-1337CCE95930}"/>
                    </a:ext>
                  </a:extLst>
                </p:cNvPr>
                <p:cNvCxnSpPr/>
                <p:nvPr/>
              </p:nvCxnSpPr>
              <p:spPr>
                <a:xfrm>
                  <a:off x="4514740" y="3919451"/>
                  <a:ext cx="0" cy="185399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  <a:headEnd type="triangle" w="sm" len="sm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2" name="Freeform 12">
                  <a:extLst>
                    <a:ext uri="{FF2B5EF4-FFF2-40B4-BE49-F238E27FC236}">
                      <a16:creationId xmlns:a16="http://schemas.microsoft.com/office/drawing/2014/main" id="{9CED05AB-A3AC-4DF2-ADAA-905D111B9F58}"/>
                    </a:ext>
                  </a:extLst>
                </p:cNvPr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3082227" y="4061501"/>
                  <a:ext cx="1451660" cy="1680011"/>
                </a:xfrm>
                <a:custGeom>
                  <a:avLst/>
                  <a:gdLst>
                    <a:gd name="connsiteX0" fmla="*/ 0 w 2774373"/>
                    <a:gd name="connsiteY0" fmla="*/ 3210791 h 3210791"/>
                    <a:gd name="connsiteX1" fmla="*/ 477982 w 2774373"/>
                    <a:gd name="connsiteY1" fmla="*/ 3044537 h 3210791"/>
                    <a:gd name="connsiteX2" fmla="*/ 966355 w 2774373"/>
                    <a:gd name="connsiteY2" fmla="*/ 2660073 h 3210791"/>
                    <a:gd name="connsiteX3" fmla="*/ 1381991 w 2774373"/>
                    <a:gd name="connsiteY3" fmla="*/ 2171700 h 3210791"/>
                    <a:gd name="connsiteX4" fmla="*/ 1818409 w 2774373"/>
                    <a:gd name="connsiteY4" fmla="*/ 1298864 h 3210791"/>
                    <a:gd name="connsiteX5" fmla="*/ 2161309 w 2774373"/>
                    <a:gd name="connsiteY5" fmla="*/ 581891 h 3210791"/>
                    <a:gd name="connsiteX6" fmla="*/ 2493819 w 2774373"/>
                    <a:gd name="connsiteY6" fmla="*/ 124691 h 3210791"/>
                    <a:gd name="connsiteX7" fmla="*/ 2774373 w 2774373"/>
                    <a:gd name="connsiteY7" fmla="*/ 0 h 3210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74373" h="3210791">
                      <a:moveTo>
                        <a:pt x="0" y="3210791"/>
                      </a:moveTo>
                      <a:cubicBezTo>
                        <a:pt x="158461" y="3173557"/>
                        <a:pt x="316923" y="3136323"/>
                        <a:pt x="477982" y="3044537"/>
                      </a:cubicBezTo>
                      <a:cubicBezTo>
                        <a:pt x="639041" y="2952751"/>
                        <a:pt x="815687" y="2805546"/>
                        <a:pt x="966355" y="2660073"/>
                      </a:cubicBezTo>
                      <a:cubicBezTo>
                        <a:pt x="1117023" y="2514600"/>
                        <a:pt x="1239982" y="2398568"/>
                        <a:pt x="1381991" y="2171700"/>
                      </a:cubicBezTo>
                      <a:cubicBezTo>
                        <a:pt x="1524000" y="1944832"/>
                        <a:pt x="1688523" y="1563832"/>
                        <a:pt x="1818409" y="1298864"/>
                      </a:cubicBezTo>
                      <a:cubicBezTo>
                        <a:pt x="1948295" y="1033896"/>
                        <a:pt x="2048741" y="777586"/>
                        <a:pt x="2161309" y="581891"/>
                      </a:cubicBezTo>
                      <a:cubicBezTo>
                        <a:pt x="2273877" y="386195"/>
                        <a:pt x="2391642" y="221673"/>
                        <a:pt x="2493819" y="124691"/>
                      </a:cubicBezTo>
                      <a:cubicBezTo>
                        <a:pt x="2595996" y="27709"/>
                        <a:pt x="2685184" y="13854"/>
                        <a:pt x="2774373" y="0"/>
                      </a:cubicBez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93" name="Freeform 13">
                  <a:extLst>
                    <a:ext uri="{FF2B5EF4-FFF2-40B4-BE49-F238E27FC236}">
                      <a16:creationId xmlns:a16="http://schemas.microsoft.com/office/drawing/2014/main" id="{44AE5A2F-0DA4-4476-AFA7-0013BFD6BCC3}"/>
                    </a:ext>
                  </a:extLst>
                </p:cNvPr>
                <p:cNvSpPr/>
                <p:nvPr>
                  <p:custDataLst>
                    <p:tags r:id="rId7"/>
                  </p:custDataLst>
                </p:nvPr>
              </p:nvSpPr>
              <p:spPr>
                <a:xfrm flipH="1">
                  <a:off x="4532074" y="4061173"/>
                  <a:ext cx="1449703" cy="1680011"/>
                </a:xfrm>
                <a:custGeom>
                  <a:avLst/>
                  <a:gdLst>
                    <a:gd name="connsiteX0" fmla="*/ 0 w 2774373"/>
                    <a:gd name="connsiteY0" fmla="*/ 3210791 h 3210791"/>
                    <a:gd name="connsiteX1" fmla="*/ 477982 w 2774373"/>
                    <a:gd name="connsiteY1" fmla="*/ 3044537 h 3210791"/>
                    <a:gd name="connsiteX2" fmla="*/ 966355 w 2774373"/>
                    <a:gd name="connsiteY2" fmla="*/ 2660073 h 3210791"/>
                    <a:gd name="connsiteX3" fmla="*/ 1381991 w 2774373"/>
                    <a:gd name="connsiteY3" fmla="*/ 2171700 h 3210791"/>
                    <a:gd name="connsiteX4" fmla="*/ 1818409 w 2774373"/>
                    <a:gd name="connsiteY4" fmla="*/ 1298864 h 3210791"/>
                    <a:gd name="connsiteX5" fmla="*/ 2161309 w 2774373"/>
                    <a:gd name="connsiteY5" fmla="*/ 581891 h 3210791"/>
                    <a:gd name="connsiteX6" fmla="*/ 2493819 w 2774373"/>
                    <a:gd name="connsiteY6" fmla="*/ 124691 h 3210791"/>
                    <a:gd name="connsiteX7" fmla="*/ 2774373 w 2774373"/>
                    <a:gd name="connsiteY7" fmla="*/ 0 h 3210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74373" h="3210791">
                      <a:moveTo>
                        <a:pt x="0" y="3210791"/>
                      </a:moveTo>
                      <a:cubicBezTo>
                        <a:pt x="158461" y="3173557"/>
                        <a:pt x="316923" y="3136323"/>
                        <a:pt x="477982" y="3044537"/>
                      </a:cubicBezTo>
                      <a:cubicBezTo>
                        <a:pt x="639041" y="2952751"/>
                        <a:pt x="815687" y="2805546"/>
                        <a:pt x="966355" y="2660073"/>
                      </a:cubicBezTo>
                      <a:cubicBezTo>
                        <a:pt x="1117023" y="2514600"/>
                        <a:pt x="1239982" y="2398568"/>
                        <a:pt x="1381991" y="2171700"/>
                      </a:cubicBezTo>
                      <a:cubicBezTo>
                        <a:pt x="1524000" y="1944832"/>
                        <a:pt x="1688523" y="1563832"/>
                        <a:pt x="1818409" y="1298864"/>
                      </a:cubicBezTo>
                      <a:cubicBezTo>
                        <a:pt x="1948295" y="1033896"/>
                        <a:pt x="2048741" y="777586"/>
                        <a:pt x="2161309" y="581891"/>
                      </a:cubicBezTo>
                      <a:cubicBezTo>
                        <a:pt x="2273877" y="386195"/>
                        <a:pt x="2391642" y="221673"/>
                        <a:pt x="2493819" y="124691"/>
                      </a:cubicBezTo>
                      <a:cubicBezTo>
                        <a:pt x="2595996" y="27709"/>
                        <a:pt x="2685184" y="13854"/>
                        <a:pt x="2774373" y="0"/>
                      </a:cubicBezTo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</p:grpSp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72699EA3-7506-4159-B802-CBFD3A36BFAA}"/>
                </a:ext>
              </a:extLst>
            </p:cNvPr>
            <p:cNvGrpSpPr/>
            <p:nvPr/>
          </p:nvGrpSpPr>
          <p:grpSpPr>
            <a:xfrm>
              <a:off x="7455960" y="3949692"/>
              <a:ext cx="637586" cy="193590"/>
              <a:chOff x="2628451" y="4470838"/>
              <a:chExt cx="757472" cy="310124"/>
            </a:xfrm>
          </p:grpSpPr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A2DE9417-81CD-4D03-92BD-87A91473C4FC}"/>
                  </a:ext>
                </a:extLst>
              </p:cNvPr>
              <p:cNvGrpSpPr/>
              <p:nvPr/>
            </p:nvGrpSpPr>
            <p:grpSpPr>
              <a:xfrm>
                <a:off x="2628451" y="4470838"/>
                <a:ext cx="757472" cy="310124"/>
                <a:chOff x="3827953" y="3339027"/>
                <a:chExt cx="4331344" cy="1773339"/>
              </a:xfrm>
            </p:grpSpPr>
            <p:sp>
              <p:nvSpPr>
                <p:cNvPr id="186" name="Arc 185">
                  <a:extLst>
                    <a:ext uri="{FF2B5EF4-FFF2-40B4-BE49-F238E27FC236}">
                      <a16:creationId xmlns:a16="http://schemas.microsoft.com/office/drawing/2014/main" id="{C7E66922-6353-4481-B185-DAFE2DCCE0F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1365622">
                  <a:off x="3827953" y="3391571"/>
                  <a:ext cx="4331344" cy="1678641"/>
                </a:xfrm>
                <a:prstGeom prst="arc">
                  <a:avLst>
                    <a:gd name="adj1" fmla="val 8166"/>
                    <a:gd name="adj2" fmla="val 10811129"/>
                  </a:avLst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  <p:sp>
              <p:nvSpPr>
                <p:cNvPr id="187" name="Arc 186">
                  <a:extLst>
                    <a:ext uri="{FF2B5EF4-FFF2-40B4-BE49-F238E27FC236}">
                      <a16:creationId xmlns:a16="http://schemas.microsoft.com/office/drawing/2014/main" id="{A6CCD1ED-56DA-46E9-91C6-0422A29B304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1357808" flipV="1">
                  <a:off x="3827953" y="3339027"/>
                  <a:ext cx="4331344" cy="1773339"/>
                </a:xfrm>
                <a:prstGeom prst="arc">
                  <a:avLst>
                    <a:gd name="adj1" fmla="val 21569774"/>
                    <a:gd name="adj2" fmla="val 10799308"/>
                  </a:avLst>
                </a:prstGeom>
                <a:noFill/>
                <a:ln w="31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/>
                </a:p>
              </p:txBody>
            </p:sp>
          </p:grp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26A9EEE7-AC26-4509-BC26-5D75BC716357}"/>
                  </a:ext>
                </a:extLst>
              </p:cNvPr>
              <p:cNvSpPr/>
              <p:nvPr/>
            </p:nvSpPr>
            <p:spPr>
              <a:xfrm rot="21366477">
                <a:off x="2629185" y="4473543"/>
                <a:ext cx="756004" cy="304715"/>
              </a:xfrm>
              <a:prstGeom prst="ellipse">
                <a:avLst/>
              </a:prstGeom>
              <a:solidFill>
                <a:srgbClr val="FF7B6D">
                  <a:alpha val="2470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97" name="TextBox 196">
            <a:extLst>
              <a:ext uri="{FF2B5EF4-FFF2-40B4-BE49-F238E27FC236}">
                <a16:creationId xmlns:a16="http://schemas.microsoft.com/office/drawing/2014/main" id="{CB3AEBD1-E358-49C9-98F0-699D848FF22D}"/>
              </a:ext>
            </a:extLst>
          </p:cNvPr>
          <p:cNvSpPr txBox="1"/>
          <p:nvPr/>
        </p:nvSpPr>
        <p:spPr>
          <a:xfrm>
            <a:off x="3449723" y="2372917"/>
            <a:ext cx="3378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Standard error ellipse represents a confidence interval of approx. 33-35%.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779E9485-371C-4C42-9A91-A62298BFBFC4}"/>
              </a:ext>
            </a:extLst>
          </p:cNvPr>
          <p:cNvSpPr txBox="1"/>
          <p:nvPr/>
        </p:nvSpPr>
        <p:spPr>
          <a:xfrm>
            <a:off x="3553484" y="3722452"/>
            <a:ext cx="5401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Because it is a bi-variate distribution, increasing the confidence requires using the </a:t>
            </a:r>
            <a:r>
              <a:rPr lang="en-US" sz="1600" i="1"/>
              <a:t>F-Statistic</a:t>
            </a:r>
            <a:r>
              <a:rPr lang="en-US" sz="1600"/>
              <a:t> which depends on the df.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5CB3E3B-23C7-4E5A-856A-D5F9C25135F7}"/>
              </a:ext>
            </a:extLst>
          </p:cNvPr>
          <p:cNvGrpSpPr/>
          <p:nvPr/>
        </p:nvGrpSpPr>
        <p:grpSpPr>
          <a:xfrm>
            <a:off x="662609" y="4035720"/>
            <a:ext cx="2314919" cy="1616720"/>
            <a:chOff x="662609" y="4035720"/>
            <a:chExt cx="2314919" cy="1616720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C6104DA3-EC4E-46B6-A190-E2433CA74D83}"/>
                </a:ext>
              </a:extLst>
            </p:cNvPr>
            <p:cNvGrpSpPr/>
            <p:nvPr/>
          </p:nvGrpSpPr>
          <p:grpSpPr>
            <a:xfrm>
              <a:off x="691528" y="4035720"/>
              <a:ext cx="2286000" cy="1616720"/>
              <a:chOff x="969821" y="4254378"/>
              <a:chExt cx="2286000" cy="1616720"/>
            </a:xfrm>
          </p:grpSpPr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F3D82432-170D-4409-901F-ECF77DCF56E3}"/>
                  </a:ext>
                </a:extLst>
              </p:cNvPr>
              <p:cNvGrpSpPr/>
              <p:nvPr/>
            </p:nvGrpSpPr>
            <p:grpSpPr>
              <a:xfrm>
                <a:off x="969821" y="4254378"/>
                <a:ext cx="2286000" cy="1616720"/>
                <a:chOff x="969821" y="4254378"/>
                <a:chExt cx="2286000" cy="1616720"/>
              </a:xfrm>
            </p:grpSpPr>
            <p:grpSp>
              <p:nvGrpSpPr>
                <p:cNvPr id="172" name="Group 171">
                  <a:extLst>
                    <a:ext uri="{FF2B5EF4-FFF2-40B4-BE49-F238E27FC236}">
                      <a16:creationId xmlns:a16="http://schemas.microsoft.com/office/drawing/2014/main" id="{BD280B3D-1A13-4D6B-9335-C6C7C89B298A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>
                  <a:off x="1039520" y="4254378"/>
                  <a:ext cx="2070431" cy="1616720"/>
                  <a:chOff x="2919121" y="4076979"/>
                  <a:chExt cx="3220778" cy="1716220"/>
                </a:xfrm>
                <a:scene3d>
                  <a:camera prst="isometricRightUp"/>
                  <a:lightRig rig="threePt" dir="t"/>
                </a:scene3d>
              </p:grpSpPr>
              <p:cxnSp>
                <p:nvCxnSpPr>
                  <p:cNvPr id="178" name="Straight Connector 177">
                    <a:extLst>
                      <a:ext uri="{FF2B5EF4-FFF2-40B4-BE49-F238E27FC236}">
                        <a16:creationId xmlns:a16="http://schemas.microsoft.com/office/drawing/2014/main" id="{8735478A-68E8-4947-94AA-5F95684DB7BA}"/>
                      </a:ext>
                    </a:extLst>
                  </p:cNvPr>
                  <p:cNvCxnSpPr/>
                  <p:nvPr/>
                </p:nvCxnSpPr>
                <p:spPr>
                  <a:xfrm>
                    <a:off x="2919121" y="5793199"/>
                    <a:ext cx="3220778" cy="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  <a:headEnd type="none" w="med" len="med"/>
                    <a:tail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9" name="Freeform 12">
                    <a:extLst>
                      <a:ext uri="{FF2B5EF4-FFF2-40B4-BE49-F238E27FC236}">
                        <a16:creationId xmlns:a16="http://schemas.microsoft.com/office/drawing/2014/main" id="{DA4C1142-4261-421C-9A43-F139715B1A3D}"/>
                      </a:ext>
                    </a:extLst>
                  </p:cNvPr>
                  <p:cNvSpPr/>
                  <p:nvPr>
                    <p:custDataLst>
                      <p:tags r:id="rId4"/>
                    </p:custDataLst>
                  </p:nvPr>
                </p:nvSpPr>
                <p:spPr>
                  <a:xfrm>
                    <a:off x="3072838" y="4082968"/>
                    <a:ext cx="1451660" cy="1680011"/>
                  </a:xfrm>
                  <a:custGeom>
                    <a:avLst/>
                    <a:gdLst>
                      <a:gd name="connsiteX0" fmla="*/ 0 w 2774373"/>
                      <a:gd name="connsiteY0" fmla="*/ 3210791 h 3210791"/>
                      <a:gd name="connsiteX1" fmla="*/ 477982 w 2774373"/>
                      <a:gd name="connsiteY1" fmla="*/ 3044537 h 3210791"/>
                      <a:gd name="connsiteX2" fmla="*/ 966355 w 2774373"/>
                      <a:gd name="connsiteY2" fmla="*/ 2660073 h 3210791"/>
                      <a:gd name="connsiteX3" fmla="*/ 1381991 w 2774373"/>
                      <a:gd name="connsiteY3" fmla="*/ 2171700 h 3210791"/>
                      <a:gd name="connsiteX4" fmla="*/ 1818409 w 2774373"/>
                      <a:gd name="connsiteY4" fmla="*/ 1298864 h 3210791"/>
                      <a:gd name="connsiteX5" fmla="*/ 2161309 w 2774373"/>
                      <a:gd name="connsiteY5" fmla="*/ 581891 h 3210791"/>
                      <a:gd name="connsiteX6" fmla="*/ 2493819 w 2774373"/>
                      <a:gd name="connsiteY6" fmla="*/ 124691 h 3210791"/>
                      <a:gd name="connsiteX7" fmla="*/ 2774373 w 2774373"/>
                      <a:gd name="connsiteY7" fmla="*/ 0 h 32107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74373" h="3210791">
                        <a:moveTo>
                          <a:pt x="0" y="3210791"/>
                        </a:moveTo>
                        <a:cubicBezTo>
                          <a:pt x="158461" y="3173557"/>
                          <a:pt x="316923" y="3136323"/>
                          <a:pt x="477982" y="3044537"/>
                        </a:cubicBezTo>
                        <a:cubicBezTo>
                          <a:pt x="639041" y="2952751"/>
                          <a:pt x="815687" y="2805546"/>
                          <a:pt x="966355" y="2660073"/>
                        </a:cubicBezTo>
                        <a:cubicBezTo>
                          <a:pt x="1117023" y="2514600"/>
                          <a:pt x="1239982" y="2398568"/>
                          <a:pt x="1381991" y="2171700"/>
                        </a:cubicBezTo>
                        <a:cubicBezTo>
                          <a:pt x="1524000" y="1944832"/>
                          <a:pt x="1688523" y="1563832"/>
                          <a:pt x="1818409" y="1298864"/>
                        </a:cubicBezTo>
                        <a:cubicBezTo>
                          <a:pt x="1948295" y="1033896"/>
                          <a:pt x="2048741" y="777586"/>
                          <a:pt x="2161309" y="581891"/>
                        </a:cubicBezTo>
                        <a:cubicBezTo>
                          <a:pt x="2273877" y="386195"/>
                          <a:pt x="2391642" y="221673"/>
                          <a:pt x="2493819" y="124691"/>
                        </a:cubicBezTo>
                        <a:cubicBezTo>
                          <a:pt x="2595996" y="27709"/>
                          <a:pt x="2685184" y="13854"/>
                          <a:pt x="2774373" y="0"/>
                        </a:cubicBez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/>
                  </a:p>
                </p:txBody>
              </p:sp>
              <p:sp>
                <p:nvSpPr>
                  <p:cNvPr id="180" name="Freeform 13">
                    <a:extLst>
                      <a:ext uri="{FF2B5EF4-FFF2-40B4-BE49-F238E27FC236}">
                        <a16:creationId xmlns:a16="http://schemas.microsoft.com/office/drawing/2014/main" id="{AC93B923-CD4E-4CC3-9360-7E332DEB2499}"/>
                      </a:ext>
                    </a:extLst>
                  </p:cNvPr>
                  <p:cNvSpPr/>
                  <p:nvPr>
                    <p:custDataLst>
                      <p:tags r:id="rId5"/>
                    </p:custDataLst>
                  </p:nvPr>
                </p:nvSpPr>
                <p:spPr>
                  <a:xfrm flipH="1">
                    <a:off x="4532074" y="4076979"/>
                    <a:ext cx="1449703" cy="1680011"/>
                  </a:xfrm>
                  <a:custGeom>
                    <a:avLst/>
                    <a:gdLst>
                      <a:gd name="connsiteX0" fmla="*/ 0 w 2774373"/>
                      <a:gd name="connsiteY0" fmla="*/ 3210791 h 3210791"/>
                      <a:gd name="connsiteX1" fmla="*/ 477982 w 2774373"/>
                      <a:gd name="connsiteY1" fmla="*/ 3044537 h 3210791"/>
                      <a:gd name="connsiteX2" fmla="*/ 966355 w 2774373"/>
                      <a:gd name="connsiteY2" fmla="*/ 2660073 h 3210791"/>
                      <a:gd name="connsiteX3" fmla="*/ 1381991 w 2774373"/>
                      <a:gd name="connsiteY3" fmla="*/ 2171700 h 3210791"/>
                      <a:gd name="connsiteX4" fmla="*/ 1818409 w 2774373"/>
                      <a:gd name="connsiteY4" fmla="*/ 1298864 h 3210791"/>
                      <a:gd name="connsiteX5" fmla="*/ 2161309 w 2774373"/>
                      <a:gd name="connsiteY5" fmla="*/ 581891 h 3210791"/>
                      <a:gd name="connsiteX6" fmla="*/ 2493819 w 2774373"/>
                      <a:gd name="connsiteY6" fmla="*/ 124691 h 3210791"/>
                      <a:gd name="connsiteX7" fmla="*/ 2774373 w 2774373"/>
                      <a:gd name="connsiteY7" fmla="*/ 0 h 32107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74373" h="3210791">
                        <a:moveTo>
                          <a:pt x="0" y="3210791"/>
                        </a:moveTo>
                        <a:cubicBezTo>
                          <a:pt x="158461" y="3173557"/>
                          <a:pt x="316923" y="3136323"/>
                          <a:pt x="477982" y="3044537"/>
                        </a:cubicBezTo>
                        <a:cubicBezTo>
                          <a:pt x="639041" y="2952751"/>
                          <a:pt x="815687" y="2805546"/>
                          <a:pt x="966355" y="2660073"/>
                        </a:cubicBezTo>
                        <a:cubicBezTo>
                          <a:pt x="1117023" y="2514600"/>
                          <a:pt x="1239982" y="2398568"/>
                          <a:pt x="1381991" y="2171700"/>
                        </a:cubicBezTo>
                        <a:cubicBezTo>
                          <a:pt x="1524000" y="1944832"/>
                          <a:pt x="1688523" y="1563832"/>
                          <a:pt x="1818409" y="1298864"/>
                        </a:cubicBezTo>
                        <a:cubicBezTo>
                          <a:pt x="1948295" y="1033896"/>
                          <a:pt x="2048741" y="777586"/>
                          <a:pt x="2161309" y="581891"/>
                        </a:cubicBezTo>
                        <a:cubicBezTo>
                          <a:pt x="2273877" y="386195"/>
                          <a:pt x="2391642" y="221673"/>
                          <a:pt x="2493819" y="124691"/>
                        </a:cubicBezTo>
                        <a:cubicBezTo>
                          <a:pt x="2595996" y="27709"/>
                          <a:pt x="2685184" y="13854"/>
                          <a:pt x="2774373" y="0"/>
                        </a:cubicBez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lg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/>
                      <a:t>`</a:t>
                    </a:r>
                  </a:p>
                </p:txBody>
              </p:sp>
            </p:grpSp>
            <p:grpSp>
              <p:nvGrpSpPr>
                <p:cNvPr id="173" name="Group 172">
                  <a:extLst>
                    <a:ext uri="{FF2B5EF4-FFF2-40B4-BE49-F238E27FC236}">
                      <a16:creationId xmlns:a16="http://schemas.microsoft.com/office/drawing/2014/main" id="{252C6298-1B76-43EB-990A-C4078645AAB7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>
                  <a:off x="969821" y="4289240"/>
                  <a:ext cx="2286000" cy="1419036"/>
                  <a:chOff x="2919120" y="3919451"/>
                  <a:chExt cx="3220777" cy="1857944"/>
                </a:xfrm>
              </p:grpSpPr>
              <p:cxnSp>
                <p:nvCxnSpPr>
                  <p:cNvPr id="174" name="Straight Connector 173">
                    <a:extLst>
                      <a:ext uri="{FF2B5EF4-FFF2-40B4-BE49-F238E27FC236}">
                        <a16:creationId xmlns:a16="http://schemas.microsoft.com/office/drawing/2014/main" id="{9A1EE486-1A5E-4250-95B1-71892901EE5E}"/>
                      </a:ext>
                    </a:extLst>
                  </p:cNvPr>
                  <p:cNvCxnSpPr/>
                  <p:nvPr/>
                </p:nvCxnSpPr>
                <p:spPr>
                  <a:xfrm>
                    <a:off x="2919120" y="5777395"/>
                    <a:ext cx="3220777" cy="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  <a:headEnd type="none" w="sm" len="sm"/>
                    <a:tail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Connector 174">
                    <a:extLst>
                      <a:ext uri="{FF2B5EF4-FFF2-40B4-BE49-F238E27FC236}">
                        <a16:creationId xmlns:a16="http://schemas.microsoft.com/office/drawing/2014/main" id="{57A044F3-D90C-4B14-85E8-E92FC2C0300E}"/>
                      </a:ext>
                    </a:extLst>
                  </p:cNvPr>
                  <p:cNvCxnSpPr/>
                  <p:nvPr/>
                </p:nvCxnSpPr>
                <p:spPr>
                  <a:xfrm>
                    <a:off x="4514740" y="3919451"/>
                    <a:ext cx="0" cy="1853992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  <a:headEnd type="triangle" w="sm" len="sm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6" name="Freeform 12">
                    <a:extLst>
                      <a:ext uri="{FF2B5EF4-FFF2-40B4-BE49-F238E27FC236}">
                        <a16:creationId xmlns:a16="http://schemas.microsoft.com/office/drawing/2014/main" id="{FADA8711-A899-4DBF-866A-A8943485407D}"/>
                      </a:ext>
                    </a:extLst>
                  </p:cNvPr>
                  <p:cNvSpPr/>
                  <p:nvPr>
                    <p:custDataLst>
                      <p:tags r:id="rId2"/>
                    </p:custDataLst>
                  </p:nvPr>
                </p:nvSpPr>
                <p:spPr>
                  <a:xfrm>
                    <a:off x="3082227" y="4061501"/>
                    <a:ext cx="1451660" cy="1680011"/>
                  </a:xfrm>
                  <a:custGeom>
                    <a:avLst/>
                    <a:gdLst>
                      <a:gd name="connsiteX0" fmla="*/ 0 w 2774373"/>
                      <a:gd name="connsiteY0" fmla="*/ 3210791 h 3210791"/>
                      <a:gd name="connsiteX1" fmla="*/ 477982 w 2774373"/>
                      <a:gd name="connsiteY1" fmla="*/ 3044537 h 3210791"/>
                      <a:gd name="connsiteX2" fmla="*/ 966355 w 2774373"/>
                      <a:gd name="connsiteY2" fmla="*/ 2660073 h 3210791"/>
                      <a:gd name="connsiteX3" fmla="*/ 1381991 w 2774373"/>
                      <a:gd name="connsiteY3" fmla="*/ 2171700 h 3210791"/>
                      <a:gd name="connsiteX4" fmla="*/ 1818409 w 2774373"/>
                      <a:gd name="connsiteY4" fmla="*/ 1298864 h 3210791"/>
                      <a:gd name="connsiteX5" fmla="*/ 2161309 w 2774373"/>
                      <a:gd name="connsiteY5" fmla="*/ 581891 h 3210791"/>
                      <a:gd name="connsiteX6" fmla="*/ 2493819 w 2774373"/>
                      <a:gd name="connsiteY6" fmla="*/ 124691 h 3210791"/>
                      <a:gd name="connsiteX7" fmla="*/ 2774373 w 2774373"/>
                      <a:gd name="connsiteY7" fmla="*/ 0 h 32107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74373" h="3210791">
                        <a:moveTo>
                          <a:pt x="0" y="3210791"/>
                        </a:moveTo>
                        <a:cubicBezTo>
                          <a:pt x="158461" y="3173557"/>
                          <a:pt x="316923" y="3136323"/>
                          <a:pt x="477982" y="3044537"/>
                        </a:cubicBezTo>
                        <a:cubicBezTo>
                          <a:pt x="639041" y="2952751"/>
                          <a:pt x="815687" y="2805546"/>
                          <a:pt x="966355" y="2660073"/>
                        </a:cubicBezTo>
                        <a:cubicBezTo>
                          <a:pt x="1117023" y="2514600"/>
                          <a:pt x="1239982" y="2398568"/>
                          <a:pt x="1381991" y="2171700"/>
                        </a:cubicBezTo>
                        <a:cubicBezTo>
                          <a:pt x="1524000" y="1944832"/>
                          <a:pt x="1688523" y="1563832"/>
                          <a:pt x="1818409" y="1298864"/>
                        </a:cubicBezTo>
                        <a:cubicBezTo>
                          <a:pt x="1948295" y="1033896"/>
                          <a:pt x="2048741" y="777586"/>
                          <a:pt x="2161309" y="581891"/>
                        </a:cubicBezTo>
                        <a:cubicBezTo>
                          <a:pt x="2273877" y="386195"/>
                          <a:pt x="2391642" y="221673"/>
                          <a:pt x="2493819" y="124691"/>
                        </a:cubicBezTo>
                        <a:cubicBezTo>
                          <a:pt x="2595996" y="27709"/>
                          <a:pt x="2685184" y="13854"/>
                          <a:pt x="2774373" y="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/>
                  </a:p>
                </p:txBody>
              </p:sp>
              <p:sp>
                <p:nvSpPr>
                  <p:cNvPr id="177" name="Freeform 13">
                    <a:extLst>
                      <a:ext uri="{FF2B5EF4-FFF2-40B4-BE49-F238E27FC236}">
                        <a16:creationId xmlns:a16="http://schemas.microsoft.com/office/drawing/2014/main" id="{DBB23504-E5C0-4FE2-B99B-C892D954D715}"/>
                      </a:ext>
                    </a:extLst>
                  </p:cNvPr>
                  <p:cNvSpPr/>
                  <p:nvPr>
                    <p:custDataLst>
                      <p:tags r:id="rId3"/>
                    </p:custDataLst>
                  </p:nvPr>
                </p:nvSpPr>
                <p:spPr>
                  <a:xfrm flipH="1">
                    <a:off x="4532074" y="4061173"/>
                    <a:ext cx="1449703" cy="1680011"/>
                  </a:xfrm>
                  <a:custGeom>
                    <a:avLst/>
                    <a:gdLst>
                      <a:gd name="connsiteX0" fmla="*/ 0 w 2774373"/>
                      <a:gd name="connsiteY0" fmla="*/ 3210791 h 3210791"/>
                      <a:gd name="connsiteX1" fmla="*/ 477982 w 2774373"/>
                      <a:gd name="connsiteY1" fmla="*/ 3044537 h 3210791"/>
                      <a:gd name="connsiteX2" fmla="*/ 966355 w 2774373"/>
                      <a:gd name="connsiteY2" fmla="*/ 2660073 h 3210791"/>
                      <a:gd name="connsiteX3" fmla="*/ 1381991 w 2774373"/>
                      <a:gd name="connsiteY3" fmla="*/ 2171700 h 3210791"/>
                      <a:gd name="connsiteX4" fmla="*/ 1818409 w 2774373"/>
                      <a:gd name="connsiteY4" fmla="*/ 1298864 h 3210791"/>
                      <a:gd name="connsiteX5" fmla="*/ 2161309 w 2774373"/>
                      <a:gd name="connsiteY5" fmla="*/ 581891 h 3210791"/>
                      <a:gd name="connsiteX6" fmla="*/ 2493819 w 2774373"/>
                      <a:gd name="connsiteY6" fmla="*/ 124691 h 3210791"/>
                      <a:gd name="connsiteX7" fmla="*/ 2774373 w 2774373"/>
                      <a:gd name="connsiteY7" fmla="*/ 0 h 32107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74373" h="3210791">
                        <a:moveTo>
                          <a:pt x="0" y="3210791"/>
                        </a:moveTo>
                        <a:cubicBezTo>
                          <a:pt x="158461" y="3173557"/>
                          <a:pt x="316923" y="3136323"/>
                          <a:pt x="477982" y="3044537"/>
                        </a:cubicBezTo>
                        <a:cubicBezTo>
                          <a:pt x="639041" y="2952751"/>
                          <a:pt x="815687" y="2805546"/>
                          <a:pt x="966355" y="2660073"/>
                        </a:cubicBezTo>
                        <a:cubicBezTo>
                          <a:pt x="1117023" y="2514600"/>
                          <a:pt x="1239982" y="2398568"/>
                          <a:pt x="1381991" y="2171700"/>
                        </a:cubicBezTo>
                        <a:cubicBezTo>
                          <a:pt x="1524000" y="1944832"/>
                          <a:pt x="1688523" y="1563832"/>
                          <a:pt x="1818409" y="1298864"/>
                        </a:cubicBezTo>
                        <a:cubicBezTo>
                          <a:pt x="1948295" y="1033896"/>
                          <a:pt x="2048741" y="777586"/>
                          <a:pt x="2161309" y="581891"/>
                        </a:cubicBezTo>
                        <a:cubicBezTo>
                          <a:pt x="2273877" y="386195"/>
                          <a:pt x="2391642" y="221673"/>
                          <a:pt x="2493819" y="124691"/>
                        </a:cubicBezTo>
                        <a:cubicBezTo>
                          <a:pt x="2595996" y="27709"/>
                          <a:pt x="2685184" y="13854"/>
                          <a:pt x="2774373" y="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/>
                  </a:p>
                </p:txBody>
              </p:sp>
            </p:grp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8675D44D-4D42-4EDB-BB88-B16C2F6D0393}"/>
                  </a:ext>
                </a:extLst>
              </p:cNvPr>
              <p:cNvGrpSpPr/>
              <p:nvPr/>
            </p:nvGrpSpPr>
            <p:grpSpPr>
              <a:xfrm>
                <a:off x="1536358" y="4740875"/>
                <a:ext cx="1124464" cy="762001"/>
                <a:chOff x="1536358" y="4740875"/>
                <a:chExt cx="1124464" cy="762001"/>
              </a:xfrm>
            </p:grpSpPr>
            <p:grpSp>
              <p:nvGrpSpPr>
                <p:cNvPr id="157" name="Group 156">
                  <a:extLst>
                    <a:ext uri="{FF2B5EF4-FFF2-40B4-BE49-F238E27FC236}">
                      <a16:creationId xmlns:a16="http://schemas.microsoft.com/office/drawing/2014/main" id="{E6E61C5D-DAA4-454F-93B7-4C322B9B4ED5}"/>
                    </a:ext>
                  </a:extLst>
                </p:cNvPr>
                <p:cNvGrpSpPr/>
                <p:nvPr/>
              </p:nvGrpSpPr>
              <p:grpSpPr>
                <a:xfrm>
                  <a:off x="1797704" y="4740875"/>
                  <a:ext cx="637586" cy="193590"/>
                  <a:chOff x="2628451" y="4470838"/>
                  <a:chExt cx="757472" cy="310124"/>
                </a:xfrm>
              </p:grpSpPr>
              <p:grpSp>
                <p:nvGrpSpPr>
                  <p:cNvPr id="168" name="Group 167">
                    <a:extLst>
                      <a:ext uri="{FF2B5EF4-FFF2-40B4-BE49-F238E27FC236}">
                        <a16:creationId xmlns:a16="http://schemas.microsoft.com/office/drawing/2014/main" id="{D60C1954-7AF3-4312-9FE2-E3BDA9005A78}"/>
                      </a:ext>
                    </a:extLst>
                  </p:cNvPr>
                  <p:cNvGrpSpPr/>
                  <p:nvPr/>
                </p:nvGrpSpPr>
                <p:grpSpPr>
                  <a:xfrm>
                    <a:off x="2628451" y="4470838"/>
                    <a:ext cx="757472" cy="310124"/>
                    <a:chOff x="3827953" y="3339027"/>
                    <a:chExt cx="4331344" cy="1773339"/>
                  </a:xfrm>
                </p:grpSpPr>
                <p:sp>
                  <p:nvSpPr>
                    <p:cNvPr id="170" name="Arc 169">
                      <a:extLst>
                        <a:ext uri="{FF2B5EF4-FFF2-40B4-BE49-F238E27FC236}">
                          <a16:creationId xmlns:a16="http://schemas.microsoft.com/office/drawing/2014/main" id="{B9E3C96C-FE87-49A1-BF37-959EB680848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21365622">
                      <a:off x="3827953" y="3391571"/>
                      <a:ext cx="4331344" cy="1678641"/>
                    </a:xfrm>
                    <a:prstGeom prst="arc">
                      <a:avLst>
                        <a:gd name="adj1" fmla="val 8166"/>
                        <a:gd name="adj2" fmla="val 10811129"/>
                      </a:avLst>
                    </a:prstGeom>
                    <a:noFill/>
                    <a:ln w="63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/>
                    </a:p>
                  </p:txBody>
                </p:sp>
                <p:sp>
                  <p:nvSpPr>
                    <p:cNvPr id="171" name="Arc 170">
                      <a:extLst>
                        <a:ext uri="{FF2B5EF4-FFF2-40B4-BE49-F238E27FC236}">
                          <a16:creationId xmlns:a16="http://schemas.microsoft.com/office/drawing/2014/main" id="{27A65683-19E8-476F-835E-F30C731AC18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21357808" flipV="1">
                      <a:off x="3827953" y="3339027"/>
                      <a:ext cx="4331344" cy="1773339"/>
                    </a:xfrm>
                    <a:prstGeom prst="arc">
                      <a:avLst>
                        <a:gd name="adj1" fmla="val 21569774"/>
                        <a:gd name="adj2" fmla="val 10799308"/>
                      </a:avLst>
                    </a:prstGeom>
                    <a:noFill/>
                    <a:ln w="3175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/>
                    </a:p>
                  </p:txBody>
                </p:sp>
              </p:grpSp>
              <p:sp>
                <p:nvSpPr>
                  <p:cNvPr id="169" name="Oval 168">
                    <a:extLst>
                      <a:ext uri="{FF2B5EF4-FFF2-40B4-BE49-F238E27FC236}">
                        <a16:creationId xmlns:a16="http://schemas.microsoft.com/office/drawing/2014/main" id="{07F9BFC4-9D07-4ACA-BB4F-A6C3446608C5}"/>
                      </a:ext>
                    </a:extLst>
                  </p:cNvPr>
                  <p:cNvSpPr/>
                  <p:nvPr/>
                </p:nvSpPr>
                <p:spPr>
                  <a:xfrm rot="21366477">
                    <a:off x="2629185" y="4473543"/>
                    <a:ext cx="756004" cy="304715"/>
                  </a:xfrm>
                  <a:prstGeom prst="ellipse">
                    <a:avLst/>
                  </a:prstGeom>
                  <a:solidFill>
                    <a:srgbClr val="FF7B6D">
                      <a:alpha val="2470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0902EF05-6318-409B-9D9C-7E1FC9DBABC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536358" y="5219300"/>
                  <a:ext cx="1124464" cy="283576"/>
                  <a:chOff x="2628451" y="4470838"/>
                  <a:chExt cx="757472" cy="3101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C6496CF8-5A9E-422D-A4A8-4D95297AB58C}"/>
                      </a:ext>
                    </a:extLst>
                  </p:cNvPr>
                  <p:cNvGrpSpPr/>
                  <p:nvPr/>
                </p:nvGrpSpPr>
                <p:grpSpPr>
                  <a:xfrm>
                    <a:off x="2628451" y="4470838"/>
                    <a:ext cx="757472" cy="310124"/>
                    <a:chOff x="3827953" y="3339027"/>
                    <a:chExt cx="4331344" cy="1773339"/>
                  </a:xfrm>
                </p:grpSpPr>
                <p:sp>
                  <p:nvSpPr>
                    <p:cNvPr id="166" name="Arc 165">
                      <a:extLst>
                        <a:ext uri="{FF2B5EF4-FFF2-40B4-BE49-F238E27FC236}">
                          <a16:creationId xmlns:a16="http://schemas.microsoft.com/office/drawing/2014/main" id="{5A95AE9D-243D-4B7C-9F74-67B6F695845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21365622">
                      <a:off x="3827953" y="3391571"/>
                      <a:ext cx="4331344" cy="1678641"/>
                    </a:xfrm>
                    <a:prstGeom prst="arc">
                      <a:avLst>
                        <a:gd name="adj1" fmla="val 8166"/>
                        <a:gd name="adj2" fmla="val 10811129"/>
                      </a:avLst>
                    </a:prstGeom>
                    <a:noFill/>
                    <a:ln w="63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/>
                    </a:p>
                  </p:txBody>
                </p:sp>
                <p:sp>
                  <p:nvSpPr>
                    <p:cNvPr id="167" name="Arc 166">
                      <a:extLst>
                        <a:ext uri="{FF2B5EF4-FFF2-40B4-BE49-F238E27FC236}">
                          <a16:creationId xmlns:a16="http://schemas.microsoft.com/office/drawing/2014/main" id="{E956D3AB-58CE-41EE-9F59-50EEBBFC29A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21357808" flipV="1">
                      <a:off x="3827953" y="3339027"/>
                      <a:ext cx="4331344" cy="1773339"/>
                    </a:xfrm>
                    <a:prstGeom prst="arc">
                      <a:avLst>
                        <a:gd name="adj1" fmla="val 21569774"/>
                        <a:gd name="adj2" fmla="val 10799308"/>
                      </a:avLst>
                    </a:prstGeom>
                    <a:noFill/>
                    <a:ln w="3175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/>
                    </a:p>
                  </p:txBody>
                </p:sp>
              </p:grpSp>
              <p:sp>
                <p:nvSpPr>
                  <p:cNvPr id="165" name="Oval 164">
                    <a:extLst>
                      <a:ext uri="{FF2B5EF4-FFF2-40B4-BE49-F238E27FC236}">
                        <a16:creationId xmlns:a16="http://schemas.microsoft.com/office/drawing/2014/main" id="{FD35D9B1-A14D-4214-A313-1F7740490B6C}"/>
                      </a:ext>
                    </a:extLst>
                  </p:cNvPr>
                  <p:cNvSpPr/>
                  <p:nvPr/>
                </p:nvSpPr>
                <p:spPr>
                  <a:xfrm rot="21366477">
                    <a:off x="2629185" y="4473543"/>
                    <a:ext cx="756004" cy="304715"/>
                  </a:xfrm>
                  <a:prstGeom prst="ellipse">
                    <a:avLst/>
                  </a:prstGeom>
                  <a:solidFill>
                    <a:schemeClr val="accent5">
                      <a:lumMod val="75000"/>
                      <a:alpha val="24706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C45510FD-806A-4CD5-9B1D-99E5D9395DA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651685" y="5004486"/>
                  <a:ext cx="906163" cy="280088"/>
                  <a:chOff x="2628451" y="4470838"/>
                  <a:chExt cx="757472" cy="310124"/>
                </a:xfrm>
              </p:grpSpPr>
              <p:grpSp>
                <p:nvGrpSpPr>
                  <p:cNvPr id="160" name="Group 159">
                    <a:extLst>
                      <a:ext uri="{FF2B5EF4-FFF2-40B4-BE49-F238E27FC236}">
                        <a16:creationId xmlns:a16="http://schemas.microsoft.com/office/drawing/2014/main" id="{C2E371D8-3982-45E9-8499-ACF61B439F7D}"/>
                      </a:ext>
                    </a:extLst>
                  </p:cNvPr>
                  <p:cNvGrpSpPr/>
                  <p:nvPr/>
                </p:nvGrpSpPr>
                <p:grpSpPr>
                  <a:xfrm>
                    <a:off x="2628451" y="4470838"/>
                    <a:ext cx="757472" cy="310124"/>
                    <a:chOff x="3827953" y="3339027"/>
                    <a:chExt cx="4331344" cy="1773339"/>
                  </a:xfrm>
                </p:grpSpPr>
                <p:sp>
                  <p:nvSpPr>
                    <p:cNvPr id="162" name="Arc 161">
                      <a:extLst>
                        <a:ext uri="{FF2B5EF4-FFF2-40B4-BE49-F238E27FC236}">
                          <a16:creationId xmlns:a16="http://schemas.microsoft.com/office/drawing/2014/main" id="{8C1AC45C-216C-41B1-B30E-81BB3BC8422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21365622">
                      <a:off x="3827953" y="3391571"/>
                      <a:ext cx="4331344" cy="1678641"/>
                    </a:xfrm>
                    <a:prstGeom prst="arc">
                      <a:avLst>
                        <a:gd name="adj1" fmla="val 8166"/>
                        <a:gd name="adj2" fmla="val 10811129"/>
                      </a:avLst>
                    </a:prstGeom>
                    <a:noFill/>
                    <a:ln w="63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/>
                    </a:p>
                  </p:txBody>
                </p:sp>
                <p:sp>
                  <p:nvSpPr>
                    <p:cNvPr id="163" name="Arc 162">
                      <a:extLst>
                        <a:ext uri="{FF2B5EF4-FFF2-40B4-BE49-F238E27FC236}">
                          <a16:creationId xmlns:a16="http://schemas.microsoft.com/office/drawing/2014/main" id="{8E32BCE4-2BA2-4768-A9A9-AB91F5309D0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rot="21357808" flipV="1">
                      <a:off x="3827953" y="3339027"/>
                      <a:ext cx="4331344" cy="1773339"/>
                    </a:xfrm>
                    <a:prstGeom prst="arc">
                      <a:avLst>
                        <a:gd name="adj1" fmla="val 21569774"/>
                        <a:gd name="adj2" fmla="val 10799308"/>
                      </a:avLst>
                    </a:prstGeom>
                    <a:noFill/>
                    <a:ln w="3175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/>
                    </a:p>
                  </p:txBody>
                </p:sp>
              </p:grpSp>
              <p:sp>
                <p:nvSpPr>
                  <p:cNvPr id="161" name="Oval 160">
                    <a:extLst>
                      <a:ext uri="{FF2B5EF4-FFF2-40B4-BE49-F238E27FC236}">
                        <a16:creationId xmlns:a16="http://schemas.microsoft.com/office/drawing/2014/main" id="{D0A3C0B3-5FD1-41BD-B1D4-0A8EDD2C63C9}"/>
                      </a:ext>
                    </a:extLst>
                  </p:cNvPr>
                  <p:cNvSpPr/>
                  <p:nvPr/>
                </p:nvSpPr>
                <p:spPr>
                  <a:xfrm rot="21366477">
                    <a:off x="2629185" y="4473543"/>
                    <a:ext cx="756004" cy="304715"/>
                  </a:xfrm>
                  <a:prstGeom prst="ellipse">
                    <a:avLst/>
                  </a:prstGeom>
                  <a:solidFill>
                    <a:schemeClr val="accent6">
                      <a:lumMod val="60000"/>
                      <a:lumOff val="40000"/>
                      <a:alpha val="24706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2C787F5-170E-4074-A4CF-BEC5DBE6F767}"/>
                </a:ext>
              </a:extLst>
            </p:cNvPr>
            <p:cNvSpPr txBox="1"/>
            <p:nvPr/>
          </p:nvSpPr>
          <p:spPr>
            <a:xfrm>
              <a:off x="914399" y="4412973"/>
              <a:ext cx="6078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35% CI</a:t>
              </a: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2FB8C904-DE59-4592-AACC-3802D63044A5}"/>
                </a:ext>
              </a:extLst>
            </p:cNvPr>
            <p:cNvSpPr txBox="1"/>
            <p:nvPr/>
          </p:nvSpPr>
          <p:spPr>
            <a:xfrm>
              <a:off x="828259" y="4764154"/>
              <a:ext cx="6078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50% CI</a:t>
              </a:r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F2FB3152-AF9C-4122-879B-D6527918A057}"/>
                </a:ext>
              </a:extLst>
            </p:cNvPr>
            <p:cNvSpPr txBox="1"/>
            <p:nvPr/>
          </p:nvSpPr>
          <p:spPr>
            <a:xfrm>
              <a:off x="662609" y="5025885"/>
              <a:ext cx="6078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95% CI</a:t>
              </a:r>
            </a:p>
          </p:txBody>
        </p:sp>
      </p:grp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30C16AA-13E2-46E1-92AE-A3F2004B89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485891"/>
              </p:ext>
            </p:extLst>
          </p:nvPr>
        </p:nvGraphicFramePr>
        <p:xfrm>
          <a:off x="3876261" y="4506731"/>
          <a:ext cx="1361662" cy="1706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0831">
                  <a:extLst>
                    <a:ext uri="{9D8B030D-6E8A-4147-A177-3AD203B41FA5}">
                      <a16:colId xmlns:a16="http://schemas.microsoft.com/office/drawing/2014/main" val="746556972"/>
                    </a:ext>
                  </a:extLst>
                </a:gridCol>
                <a:gridCol w="680831">
                  <a:extLst>
                    <a:ext uri="{9D8B030D-6E8A-4147-A177-3AD203B41FA5}">
                      <a16:colId xmlns:a16="http://schemas.microsoft.com/office/drawing/2014/main" val="4208908680"/>
                    </a:ext>
                  </a:extLst>
                </a:gridCol>
              </a:tblGrid>
              <a:tr h="233901">
                <a:tc>
                  <a:txBody>
                    <a:bodyPr/>
                    <a:lstStyle/>
                    <a:p>
                      <a:pPr algn="ctr"/>
                      <a:r>
                        <a:rPr lang="en-US" sz="1600" i="1"/>
                        <a:t>DF</a:t>
                      </a: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/>
                        <a:t>F; 95 CI</a:t>
                      </a: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928797"/>
                  </a:ext>
                </a:extLst>
              </a:tr>
              <a:tr h="233901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199.5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11978474"/>
                  </a:ext>
                </a:extLst>
              </a:tr>
              <a:tr h="233901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19.0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87227184"/>
                  </a:ext>
                </a:extLst>
              </a:tr>
              <a:tr h="233901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9.55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8056088"/>
                  </a:ext>
                </a:extLst>
              </a:tr>
              <a:tr h="233901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6.94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9908275"/>
                  </a:ext>
                </a:extLst>
              </a:tr>
              <a:tr h="233901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5.79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4995781"/>
                  </a:ext>
                </a:extLst>
              </a:tr>
              <a:tr h="233901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4.10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4961998"/>
                  </a:ext>
                </a:extLst>
              </a:tr>
            </a:tbl>
          </a:graphicData>
        </a:graphic>
      </p:graphicFrame>
      <p:graphicFrame>
        <p:nvGraphicFramePr>
          <p:cNvPr id="206" name="Object 205">
            <a:extLst>
              <a:ext uri="{FF2B5EF4-FFF2-40B4-BE49-F238E27FC236}">
                <a16:creationId xmlns:a16="http://schemas.microsoft.com/office/drawing/2014/main" id="{123D2908-F5A2-4805-894E-BB16E292FD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711841"/>
              </p:ext>
            </p:extLst>
          </p:nvPr>
        </p:nvGraphicFramePr>
        <p:xfrm>
          <a:off x="5907984" y="4703624"/>
          <a:ext cx="121878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4" name="Equation" r:id="rId12" imgW="812520" imgH="228600" progId="Equation.DSMT4">
                  <p:embed/>
                </p:oleObj>
              </mc:Choice>
              <mc:Fallback>
                <p:oleObj name="Equation" r:id="rId12" imgW="812520" imgH="228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7984" y="4703624"/>
                        <a:ext cx="121878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04700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39183C-603C-4372-8275-A341A341D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G. </a:t>
            </a:r>
            <a:r>
              <a:rPr lang="en-US"/>
              <a:t>Adjustment Statistics; 2</a:t>
            </a:r>
            <a:r>
              <a:rPr lang="en-US" dirty="0"/>
              <a:t>. Unknowns</a:t>
            </a:r>
          </a:p>
          <a:p>
            <a:pPr lvl="2"/>
            <a:r>
              <a:rPr lang="en-US" dirty="0"/>
              <a:t>c. Adjustment Considerations</a:t>
            </a:r>
          </a:p>
          <a:p>
            <a:pPr lvl="3"/>
            <a:r>
              <a:rPr lang="en-US" dirty="0"/>
              <a:t>Example adjusted traverse.</a:t>
            </a:r>
          </a:p>
          <a:p>
            <a:pPr lvl="1"/>
            <a:endParaRPr lang="en-US" dirty="0"/>
          </a:p>
          <a:p>
            <a:pPr lvl="1"/>
            <a:endParaRPr lang="en-US" baseline="-25000" dirty="0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E877EFBC-50FE-42FC-9779-D9C4CCE9333A}"/>
              </a:ext>
            </a:extLst>
          </p:cNvPr>
          <p:cNvGrpSpPr/>
          <p:nvPr/>
        </p:nvGrpSpPr>
        <p:grpSpPr>
          <a:xfrm>
            <a:off x="2044750" y="2644057"/>
            <a:ext cx="2738437" cy="2630390"/>
            <a:chOff x="2162737" y="1886976"/>
            <a:chExt cx="2738437" cy="2630390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49D2D326-6A2E-46B6-9D4A-6202177E9EEE}"/>
                </a:ext>
              </a:extLst>
            </p:cNvPr>
            <p:cNvGrpSpPr/>
            <p:nvPr/>
          </p:nvGrpSpPr>
          <p:grpSpPr>
            <a:xfrm>
              <a:off x="2162737" y="1886976"/>
              <a:ext cx="2738437" cy="2584450"/>
              <a:chOff x="4620803" y="1513350"/>
              <a:chExt cx="2738437" cy="2584450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CD8EE1BA-A341-426A-A163-348387DA7B4B}"/>
                  </a:ext>
                </a:extLst>
              </p:cNvPr>
              <p:cNvGrpSpPr/>
              <p:nvPr/>
            </p:nvGrpSpPr>
            <p:grpSpPr>
              <a:xfrm>
                <a:off x="4620803" y="1513350"/>
                <a:ext cx="2738437" cy="2584450"/>
                <a:chOff x="5141913" y="1651001"/>
                <a:chExt cx="2738437" cy="2584450"/>
              </a:xfrm>
            </p:grpSpPr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5820EDC7-E6BE-4B8D-9B61-CC466C212A95}"/>
                    </a:ext>
                  </a:extLst>
                </p:cNvPr>
                <p:cNvGrpSpPr/>
                <p:nvPr/>
              </p:nvGrpSpPr>
              <p:grpSpPr>
                <a:xfrm>
                  <a:off x="5295900" y="1809751"/>
                  <a:ext cx="2420938" cy="2425700"/>
                  <a:chOff x="5295900" y="1809751"/>
                  <a:chExt cx="2420938" cy="2425700"/>
                </a:xfrm>
              </p:grpSpPr>
              <p:sp>
                <p:nvSpPr>
                  <p:cNvPr id="95" name="Line 17">
                    <a:extLst>
                      <a:ext uri="{FF2B5EF4-FFF2-40B4-BE49-F238E27FC236}">
                        <a16:creationId xmlns:a16="http://schemas.microsoft.com/office/drawing/2014/main" id="{E399CE84-9BBA-4235-B804-68D33053F9F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989763" y="2976563"/>
                    <a:ext cx="727075" cy="1258888"/>
                  </a:xfrm>
                  <a:prstGeom prst="line">
                    <a:avLst/>
                  </a:prstGeom>
                  <a:noFill/>
                  <a:ln w="3175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6" name="Line 18">
                    <a:extLst>
                      <a:ext uri="{FF2B5EF4-FFF2-40B4-BE49-F238E27FC236}">
                        <a16:creationId xmlns:a16="http://schemas.microsoft.com/office/drawing/2014/main" id="{E5151C16-49A2-4FC2-84C8-CAA73295162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6918325" y="1809751"/>
                    <a:ext cx="798512" cy="1166813"/>
                  </a:xfrm>
                  <a:prstGeom prst="line">
                    <a:avLst/>
                  </a:prstGeom>
                  <a:noFill/>
                  <a:ln w="3175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7" name="Line 19">
                    <a:extLst>
                      <a:ext uri="{FF2B5EF4-FFF2-40B4-BE49-F238E27FC236}">
                        <a16:creationId xmlns:a16="http://schemas.microsoft.com/office/drawing/2014/main" id="{D6A4A0A4-0765-4112-A0FE-F7CCDC88EB6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95900" y="3808413"/>
                    <a:ext cx="1693862" cy="427038"/>
                  </a:xfrm>
                  <a:prstGeom prst="line">
                    <a:avLst/>
                  </a:prstGeom>
                  <a:noFill/>
                  <a:ln w="3175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8" name="Line 20">
                    <a:extLst>
                      <a:ext uri="{FF2B5EF4-FFF2-40B4-BE49-F238E27FC236}">
                        <a16:creationId xmlns:a16="http://schemas.microsoft.com/office/drawing/2014/main" id="{8157DAD0-55FE-4087-BD43-C4C49821455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95900" y="1809751"/>
                    <a:ext cx="1622425" cy="1998663"/>
                  </a:xfrm>
                  <a:prstGeom prst="line">
                    <a:avLst/>
                  </a:prstGeom>
                  <a:noFill/>
                  <a:ln w="3175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27550A8E-9C08-4129-AB92-3F2A04BC3AD8}"/>
                    </a:ext>
                  </a:extLst>
                </p:cNvPr>
                <p:cNvGrpSpPr/>
                <p:nvPr/>
              </p:nvGrpSpPr>
              <p:grpSpPr>
                <a:xfrm>
                  <a:off x="5141913" y="1651001"/>
                  <a:ext cx="2738437" cy="2428875"/>
                  <a:chOff x="5141913" y="1651001"/>
                  <a:chExt cx="2738437" cy="2428875"/>
                </a:xfrm>
              </p:grpSpPr>
              <p:sp>
                <p:nvSpPr>
                  <p:cNvPr id="92" name="Freeform 21">
                    <a:extLst>
                      <a:ext uri="{FF2B5EF4-FFF2-40B4-BE49-F238E27FC236}">
                        <a16:creationId xmlns:a16="http://schemas.microsoft.com/office/drawing/2014/main" id="{74367F85-7BF6-4B28-8EB8-DB7A46FC1B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583363" y="1651001"/>
                    <a:ext cx="668337" cy="317500"/>
                  </a:xfrm>
                  <a:custGeom>
                    <a:avLst/>
                    <a:gdLst>
                      <a:gd name="T0" fmla="*/ 3768 w 3771"/>
                      <a:gd name="T1" fmla="*/ 759 h 1794"/>
                      <a:gd name="T2" fmla="*/ 3758 w 3771"/>
                      <a:gd name="T3" fmla="*/ 702 h 1794"/>
                      <a:gd name="T4" fmla="*/ 3741 w 3771"/>
                      <a:gd name="T5" fmla="*/ 647 h 1794"/>
                      <a:gd name="T6" fmla="*/ 3718 w 3771"/>
                      <a:gd name="T7" fmla="*/ 593 h 1794"/>
                      <a:gd name="T8" fmla="*/ 3689 w 3771"/>
                      <a:gd name="T9" fmla="*/ 543 h 1794"/>
                      <a:gd name="T10" fmla="*/ 3654 w 3771"/>
                      <a:gd name="T11" fmla="*/ 497 h 1794"/>
                      <a:gd name="T12" fmla="*/ 3614 w 3771"/>
                      <a:gd name="T13" fmla="*/ 455 h 1794"/>
                      <a:gd name="T14" fmla="*/ 3503 w 3771"/>
                      <a:gd name="T15" fmla="*/ 363 h 1794"/>
                      <a:gd name="T16" fmla="*/ 3382 w 3771"/>
                      <a:gd name="T17" fmla="*/ 284 h 1794"/>
                      <a:gd name="T18" fmla="*/ 3254 w 3771"/>
                      <a:gd name="T19" fmla="*/ 218 h 1794"/>
                      <a:gd name="T20" fmla="*/ 3065 w 3771"/>
                      <a:gd name="T21" fmla="*/ 147 h 1794"/>
                      <a:gd name="T22" fmla="*/ 2816 w 3771"/>
                      <a:gd name="T23" fmla="*/ 78 h 1794"/>
                      <a:gd name="T24" fmla="*/ 2562 w 3771"/>
                      <a:gd name="T25" fmla="*/ 33 h 1794"/>
                      <a:gd name="T26" fmla="*/ 2199 w 3771"/>
                      <a:gd name="T27" fmla="*/ 3 h 1794"/>
                      <a:gd name="T28" fmla="*/ 1834 w 3771"/>
                      <a:gd name="T29" fmla="*/ 7 h 1794"/>
                      <a:gd name="T30" fmla="*/ 1472 w 3771"/>
                      <a:gd name="T31" fmla="*/ 44 h 1794"/>
                      <a:gd name="T32" fmla="*/ 1114 w 3771"/>
                      <a:gd name="T33" fmla="*/ 116 h 1794"/>
                      <a:gd name="T34" fmla="*/ 867 w 3771"/>
                      <a:gd name="T35" fmla="*/ 190 h 1794"/>
                      <a:gd name="T36" fmla="*/ 628 w 3771"/>
                      <a:gd name="T37" fmla="*/ 288 h 1794"/>
                      <a:gd name="T38" fmla="*/ 449 w 3771"/>
                      <a:gd name="T39" fmla="*/ 380 h 1794"/>
                      <a:gd name="T40" fmla="*/ 329 w 3771"/>
                      <a:gd name="T41" fmla="*/ 460 h 1794"/>
                      <a:gd name="T42" fmla="*/ 218 w 3771"/>
                      <a:gd name="T43" fmla="*/ 553 h 1794"/>
                      <a:gd name="T44" fmla="*/ 118 w 3771"/>
                      <a:gd name="T45" fmla="*/ 657 h 1794"/>
                      <a:gd name="T46" fmla="*/ 83 w 3771"/>
                      <a:gd name="T47" fmla="*/ 703 h 1794"/>
                      <a:gd name="T48" fmla="*/ 54 w 3771"/>
                      <a:gd name="T49" fmla="*/ 753 h 1794"/>
                      <a:gd name="T50" fmla="*/ 31 w 3771"/>
                      <a:gd name="T51" fmla="*/ 806 h 1794"/>
                      <a:gd name="T52" fmla="*/ 14 w 3771"/>
                      <a:gd name="T53" fmla="*/ 862 h 1794"/>
                      <a:gd name="T54" fmla="*/ 3 w 3771"/>
                      <a:gd name="T55" fmla="*/ 919 h 1794"/>
                      <a:gd name="T56" fmla="*/ 0 w 3771"/>
                      <a:gd name="T57" fmla="*/ 977 h 1794"/>
                      <a:gd name="T58" fmla="*/ 3 w 3771"/>
                      <a:gd name="T59" fmla="*/ 1035 h 1794"/>
                      <a:gd name="T60" fmla="*/ 13 w 3771"/>
                      <a:gd name="T61" fmla="*/ 1092 h 1794"/>
                      <a:gd name="T62" fmla="*/ 30 w 3771"/>
                      <a:gd name="T63" fmla="*/ 1147 h 1794"/>
                      <a:gd name="T64" fmla="*/ 53 w 3771"/>
                      <a:gd name="T65" fmla="*/ 1200 h 1794"/>
                      <a:gd name="T66" fmla="*/ 83 w 3771"/>
                      <a:gd name="T67" fmla="*/ 1250 h 1794"/>
                      <a:gd name="T68" fmla="*/ 117 w 3771"/>
                      <a:gd name="T69" fmla="*/ 1297 h 1794"/>
                      <a:gd name="T70" fmla="*/ 158 w 3771"/>
                      <a:gd name="T71" fmla="*/ 1339 h 1794"/>
                      <a:gd name="T72" fmla="*/ 269 w 3771"/>
                      <a:gd name="T73" fmla="*/ 1431 h 1794"/>
                      <a:gd name="T74" fmla="*/ 389 w 3771"/>
                      <a:gd name="T75" fmla="*/ 1510 h 1794"/>
                      <a:gd name="T76" fmla="*/ 518 w 3771"/>
                      <a:gd name="T77" fmla="*/ 1576 h 1794"/>
                      <a:gd name="T78" fmla="*/ 706 w 3771"/>
                      <a:gd name="T79" fmla="*/ 1647 h 1794"/>
                      <a:gd name="T80" fmla="*/ 955 w 3771"/>
                      <a:gd name="T81" fmla="*/ 1716 h 1794"/>
                      <a:gd name="T82" fmla="*/ 1209 w 3771"/>
                      <a:gd name="T83" fmla="*/ 1761 h 1794"/>
                      <a:gd name="T84" fmla="*/ 1573 w 3771"/>
                      <a:gd name="T85" fmla="*/ 1791 h 1794"/>
                      <a:gd name="T86" fmla="*/ 1937 w 3771"/>
                      <a:gd name="T87" fmla="*/ 1787 h 1794"/>
                      <a:gd name="T88" fmla="*/ 2300 w 3771"/>
                      <a:gd name="T89" fmla="*/ 1749 h 1794"/>
                      <a:gd name="T90" fmla="*/ 2657 w 3771"/>
                      <a:gd name="T91" fmla="*/ 1678 h 1794"/>
                      <a:gd name="T92" fmla="*/ 2904 w 3771"/>
                      <a:gd name="T93" fmla="*/ 1604 h 1794"/>
                      <a:gd name="T94" fmla="*/ 3144 w 3771"/>
                      <a:gd name="T95" fmla="*/ 1506 h 1794"/>
                      <a:gd name="T96" fmla="*/ 3323 w 3771"/>
                      <a:gd name="T97" fmla="*/ 1414 h 1794"/>
                      <a:gd name="T98" fmla="*/ 3443 w 3771"/>
                      <a:gd name="T99" fmla="*/ 1334 h 1794"/>
                      <a:gd name="T100" fmla="*/ 3553 w 3771"/>
                      <a:gd name="T101" fmla="*/ 1241 h 1794"/>
                      <a:gd name="T102" fmla="*/ 3653 w 3771"/>
                      <a:gd name="T103" fmla="*/ 1137 h 1794"/>
                      <a:gd name="T104" fmla="*/ 3688 w 3771"/>
                      <a:gd name="T105" fmla="*/ 1091 h 1794"/>
                      <a:gd name="T106" fmla="*/ 3717 w 3771"/>
                      <a:gd name="T107" fmla="*/ 1041 h 1794"/>
                      <a:gd name="T108" fmla="*/ 3741 w 3771"/>
                      <a:gd name="T109" fmla="*/ 988 h 1794"/>
                      <a:gd name="T110" fmla="*/ 3758 w 3771"/>
                      <a:gd name="T111" fmla="*/ 932 h 1794"/>
                      <a:gd name="T112" fmla="*/ 3768 w 3771"/>
                      <a:gd name="T113" fmla="*/ 875 h 1794"/>
                      <a:gd name="T114" fmla="*/ 3771 w 3771"/>
                      <a:gd name="T115" fmla="*/ 817 h 17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3771" h="1794">
                        <a:moveTo>
                          <a:pt x="3771" y="788"/>
                        </a:moveTo>
                        <a:lnTo>
                          <a:pt x="3768" y="759"/>
                        </a:lnTo>
                        <a:lnTo>
                          <a:pt x="3764" y="731"/>
                        </a:lnTo>
                        <a:lnTo>
                          <a:pt x="3758" y="702"/>
                        </a:lnTo>
                        <a:lnTo>
                          <a:pt x="3750" y="674"/>
                        </a:lnTo>
                        <a:lnTo>
                          <a:pt x="3741" y="647"/>
                        </a:lnTo>
                        <a:lnTo>
                          <a:pt x="3730" y="620"/>
                        </a:lnTo>
                        <a:lnTo>
                          <a:pt x="3718" y="593"/>
                        </a:lnTo>
                        <a:lnTo>
                          <a:pt x="3704" y="568"/>
                        </a:lnTo>
                        <a:lnTo>
                          <a:pt x="3689" y="543"/>
                        </a:lnTo>
                        <a:lnTo>
                          <a:pt x="3672" y="520"/>
                        </a:lnTo>
                        <a:lnTo>
                          <a:pt x="3654" y="497"/>
                        </a:lnTo>
                        <a:lnTo>
                          <a:pt x="3634" y="476"/>
                        </a:lnTo>
                        <a:lnTo>
                          <a:pt x="3614" y="455"/>
                        </a:lnTo>
                        <a:lnTo>
                          <a:pt x="3559" y="408"/>
                        </a:lnTo>
                        <a:lnTo>
                          <a:pt x="3503" y="363"/>
                        </a:lnTo>
                        <a:lnTo>
                          <a:pt x="3443" y="322"/>
                        </a:lnTo>
                        <a:lnTo>
                          <a:pt x="3382" y="284"/>
                        </a:lnTo>
                        <a:lnTo>
                          <a:pt x="3319" y="249"/>
                        </a:lnTo>
                        <a:lnTo>
                          <a:pt x="3254" y="218"/>
                        </a:lnTo>
                        <a:lnTo>
                          <a:pt x="3187" y="190"/>
                        </a:lnTo>
                        <a:lnTo>
                          <a:pt x="3065" y="147"/>
                        </a:lnTo>
                        <a:lnTo>
                          <a:pt x="2942" y="109"/>
                        </a:lnTo>
                        <a:lnTo>
                          <a:pt x="2816" y="78"/>
                        </a:lnTo>
                        <a:lnTo>
                          <a:pt x="2690" y="52"/>
                        </a:lnTo>
                        <a:lnTo>
                          <a:pt x="2562" y="33"/>
                        </a:lnTo>
                        <a:lnTo>
                          <a:pt x="2381" y="13"/>
                        </a:lnTo>
                        <a:lnTo>
                          <a:pt x="2199" y="3"/>
                        </a:lnTo>
                        <a:lnTo>
                          <a:pt x="2016" y="0"/>
                        </a:lnTo>
                        <a:lnTo>
                          <a:pt x="1834" y="7"/>
                        </a:lnTo>
                        <a:lnTo>
                          <a:pt x="1653" y="21"/>
                        </a:lnTo>
                        <a:lnTo>
                          <a:pt x="1472" y="44"/>
                        </a:lnTo>
                        <a:lnTo>
                          <a:pt x="1292" y="76"/>
                        </a:lnTo>
                        <a:lnTo>
                          <a:pt x="1114" y="116"/>
                        </a:lnTo>
                        <a:lnTo>
                          <a:pt x="990" y="150"/>
                        </a:lnTo>
                        <a:lnTo>
                          <a:pt x="867" y="190"/>
                        </a:lnTo>
                        <a:lnTo>
                          <a:pt x="746" y="236"/>
                        </a:lnTo>
                        <a:lnTo>
                          <a:pt x="628" y="288"/>
                        </a:lnTo>
                        <a:lnTo>
                          <a:pt x="512" y="345"/>
                        </a:lnTo>
                        <a:lnTo>
                          <a:pt x="449" y="380"/>
                        </a:lnTo>
                        <a:lnTo>
                          <a:pt x="387" y="418"/>
                        </a:lnTo>
                        <a:lnTo>
                          <a:pt x="329" y="460"/>
                        </a:lnTo>
                        <a:lnTo>
                          <a:pt x="272" y="505"/>
                        </a:lnTo>
                        <a:lnTo>
                          <a:pt x="218" y="553"/>
                        </a:lnTo>
                        <a:lnTo>
                          <a:pt x="167" y="604"/>
                        </a:lnTo>
                        <a:lnTo>
                          <a:pt x="118" y="657"/>
                        </a:lnTo>
                        <a:lnTo>
                          <a:pt x="100" y="680"/>
                        </a:lnTo>
                        <a:lnTo>
                          <a:pt x="83" y="703"/>
                        </a:lnTo>
                        <a:lnTo>
                          <a:pt x="68" y="728"/>
                        </a:lnTo>
                        <a:lnTo>
                          <a:pt x="54" y="753"/>
                        </a:lnTo>
                        <a:lnTo>
                          <a:pt x="41" y="779"/>
                        </a:lnTo>
                        <a:lnTo>
                          <a:pt x="31" y="806"/>
                        </a:lnTo>
                        <a:lnTo>
                          <a:pt x="21" y="834"/>
                        </a:lnTo>
                        <a:lnTo>
                          <a:pt x="14" y="862"/>
                        </a:lnTo>
                        <a:lnTo>
                          <a:pt x="8" y="890"/>
                        </a:lnTo>
                        <a:lnTo>
                          <a:pt x="3" y="919"/>
                        </a:lnTo>
                        <a:lnTo>
                          <a:pt x="1" y="948"/>
                        </a:lnTo>
                        <a:lnTo>
                          <a:pt x="0" y="977"/>
                        </a:lnTo>
                        <a:lnTo>
                          <a:pt x="1" y="1006"/>
                        </a:lnTo>
                        <a:lnTo>
                          <a:pt x="3" y="1035"/>
                        </a:lnTo>
                        <a:lnTo>
                          <a:pt x="7" y="1063"/>
                        </a:lnTo>
                        <a:lnTo>
                          <a:pt x="13" y="1092"/>
                        </a:lnTo>
                        <a:lnTo>
                          <a:pt x="21" y="1120"/>
                        </a:lnTo>
                        <a:lnTo>
                          <a:pt x="30" y="1147"/>
                        </a:lnTo>
                        <a:lnTo>
                          <a:pt x="41" y="1174"/>
                        </a:lnTo>
                        <a:lnTo>
                          <a:pt x="53" y="1200"/>
                        </a:lnTo>
                        <a:lnTo>
                          <a:pt x="67" y="1226"/>
                        </a:lnTo>
                        <a:lnTo>
                          <a:pt x="83" y="1250"/>
                        </a:lnTo>
                        <a:lnTo>
                          <a:pt x="99" y="1274"/>
                        </a:lnTo>
                        <a:lnTo>
                          <a:pt x="117" y="1297"/>
                        </a:lnTo>
                        <a:lnTo>
                          <a:pt x="137" y="1318"/>
                        </a:lnTo>
                        <a:lnTo>
                          <a:pt x="158" y="1339"/>
                        </a:lnTo>
                        <a:lnTo>
                          <a:pt x="212" y="1386"/>
                        </a:lnTo>
                        <a:lnTo>
                          <a:pt x="269" y="1431"/>
                        </a:lnTo>
                        <a:lnTo>
                          <a:pt x="328" y="1472"/>
                        </a:lnTo>
                        <a:lnTo>
                          <a:pt x="389" y="1510"/>
                        </a:lnTo>
                        <a:lnTo>
                          <a:pt x="453" y="1545"/>
                        </a:lnTo>
                        <a:lnTo>
                          <a:pt x="518" y="1576"/>
                        </a:lnTo>
                        <a:lnTo>
                          <a:pt x="584" y="1604"/>
                        </a:lnTo>
                        <a:lnTo>
                          <a:pt x="706" y="1647"/>
                        </a:lnTo>
                        <a:lnTo>
                          <a:pt x="830" y="1685"/>
                        </a:lnTo>
                        <a:lnTo>
                          <a:pt x="955" y="1716"/>
                        </a:lnTo>
                        <a:lnTo>
                          <a:pt x="1082" y="1742"/>
                        </a:lnTo>
                        <a:lnTo>
                          <a:pt x="1209" y="1761"/>
                        </a:lnTo>
                        <a:lnTo>
                          <a:pt x="1391" y="1781"/>
                        </a:lnTo>
                        <a:lnTo>
                          <a:pt x="1573" y="1791"/>
                        </a:lnTo>
                        <a:lnTo>
                          <a:pt x="1755" y="1794"/>
                        </a:lnTo>
                        <a:lnTo>
                          <a:pt x="1937" y="1787"/>
                        </a:lnTo>
                        <a:lnTo>
                          <a:pt x="2119" y="1773"/>
                        </a:lnTo>
                        <a:lnTo>
                          <a:pt x="2300" y="1749"/>
                        </a:lnTo>
                        <a:lnTo>
                          <a:pt x="2479" y="1718"/>
                        </a:lnTo>
                        <a:lnTo>
                          <a:pt x="2657" y="1678"/>
                        </a:lnTo>
                        <a:lnTo>
                          <a:pt x="2782" y="1644"/>
                        </a:lnTo>
                        <a:lnTo>
                          <a:pt x="2904" y="1604"/>
                        </a:lnTo>
                        <a:lnTo>
                          <a:pt x="3025" y="1558"/>
                        </a:lnTo>
                        <a:lnTo>
                          <a:pt x="3144" y="1506"/>
                        </a:lnTo>
                        <a:lnTo>
                          <a:pt x="3260" y="1449"/>
                        </a:lnTo>
                        <a:lnTo>
                          <a:pt x="3323" y="1414"/>
                        </a:lnTo>
                        <a:lnTo>
                          <a:pt x="3384" y="1376"/>
                        </a:lnTo>
                        <a:lnTo>
                          <a:pt x="3443" y="1334"/>
                        </a:lnTo>
                        <a:lnTo>
                          <a:pt x="3499" y="1289"/>
                        </a:lnTo>
                        <a:lnTo>
                          <a:pt x="3553" y="1241"/>
                        </a:lnTo>
                        <a:lnTo>
                          <a:pt x="3605" y="1190"/>
                        </a:lnTo>
                        <a:lnTo>
                          <a:pt x="3653" y="1137"/>
                        </a:lnTo>
                        <a:lnTo>
                          <a:pt x="3671" y="1114"/>
                        </a:lnTo>
                        <a:lnTo>
                          <a:pt x="3688" y="1091"/>
                        </a:lnTo>
                        <a:lnTo>
                          <a:pt x="3703" y="1066"/>
                        </a:lnTo>
                        <a:lnTo>
                          <a:pt x="3717" y="1041"/>
                        </a:lnTo>
                        <a:lnTo>
                          <a:pt x="3730" y="1014"/>
                        </a:lnTo>
                        <a:lnTo>
                          <a:pt x="3741" y="988"/>
                        </a:lnTo>
                        <a:lnTo>
                          <a:pt x="3750" y="960"/>
                        </a:lnTo>
                        <a:lnTo>
                          <a:pt x="3758" y="932"/>
                        </a:lnTo>
                        <a:lnTo>
                          <a:pt x="3764" y="904"/>
                        </a:lnTo>
                        <a:lnTo>
                          <a:pt x="3768" y="875"/>
                        </a:lnTo>
                        <a:lnTo>
                          <a:pt x="3771" y="846"/>
                        </a:lnTo>
                        <a:lnTo>
                          <a:pt x="3771" y="817"/>
                        </a:lnTo>
                        <a:lnTo>
                          <a:pt x="3771" y="788"/>
                        </a:lnTo>
                      </a:path>
                    </a:pathLst>
                  </a:custGeom>
                  <a:noFill/>
                  <a:ln w="3175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3" name="Freeform 22">
                    <a:extLst>
                      <a:ext uri="{FF2B5EF4-FFF2-40B4-BE49-F238E27FC236}">
                        <a16:creationId xmlns:a16="http://schemas.microsoft.com/office/drawing/2014/main" id="{FD2F9246-E9BC-4511-ACAF-FAA08A42E3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41913" y="3535363"/>
                    <a:ext cx="307975" cy="544513"/>
                  </a:xfrm>
                  <a:custGeom>
                    <a:avLst/>
                    <a:gdLst>
                      <a:gd name="T0" fmla="*/ 937 w 1737"/>
                      <a:gd name="T1" fmla="*/ 0 h 3077"/>
                      <a:gd name="T2" fmla="*/ 878 w 1737"/>
                      <a:gd name="T3" fmla="*/ 3 h 3077"/>
                      <a:gd name="T4" fmla="*/ 819 w 1737"/>
                      <a:gd name="T5" fmla="*/ 12 h 3077"/>
                      <a:gd name="T6" fmla="*/ 762 w 1737"/>
                      <a:gd name="T7" fmla="*/ 28 h 3077"/>
                      <a:gd name="T8" fmla="*/ 706 w 1737"/>
                      <a:gd name="T9" fmla="*/ 50 h 3077"/>
                      <a:gd name="T10" fmla="*/ 654 w 1737"/>
                      <a:gd name="T11" fmla="*/ 78 h 3077"/>
                      <a:gd name="T12" fmla="*/ 585 w 1737"/>
                      <a:gd name="T13" fmla="*/ 127 h 3077"/>
                      <a:gd name="T14" fmla="*/ 501 w 1737"/>
                      <a:gd name="T15" fmla="*/ 199 h 3077"/>
                      <a:gd name="T16" fmla="*/ 425 w 1737"/>
                      <a:gd name="T17" fmla="*/ 278 h 3077"/>
                      <a:gd name="T18" fmla="*/ 358 w 1737"/>
                      <a:gd name="T19" fmla="*/ 365 h 3077"/>
                      <a:gd name="T20" fmla="*/ 282 w 1737"/>
                      <a:gd name="T21" fmla="*/ 488 h 3077"/>
                      <a:gd name="T22" fmla="*/ 201 w 1737"/>
                      <a:gd name="T23" fmla="*/ 647 h 3077"/>
                      <a:gd name="T24" fmla="*/ 136 w 1737"/>
                      <a:gd name="T25" fmla="*/ 813 h 3077"/>
                      <a:gd name="T26" fmla="*/ 78 w 1737"/>
                      <a:gd name="T27" fmla="*/ 1013 h 3077"/>
                      <a:gd name="T28" fmla="*/ 31 w 1737"/>
                      <a:gd name="T29" fmla="*/ 1247 h 3077"/>
                      <a:gd name="T30" fmla="*/ 5 w 1737"/>
                      <a:gd name="T31" fmla="*/ 1483 h 3077"/>
                      <a:gd name="T32" fmla="*/ 1 w 1737"/>
                      <a:gd name="T33" fmla="*/ 1722 h 3077"/>
                      <a:gd name="T34" fmla="*/ 17 w 1737"/>
                      <a:gd name="T35" fmla="*/ 1959 h 3077"/>
                      <a:gd name="T36" fmla="*/ 50 w 1737"/>
                      <a:gd name="T37" fmla="*/ 2165 h 3077"/>
                      <a:gd name="T38" fmla="*/ 94 w 1737"/>
                      <a:gd name="T39" fmla="*/ 2338 h 3077"/>
                      <a:gd name="T40" fmla="*/ 153 w 1737"/>
                      <a:gd name="T41" fmla="*/ 2507 h 3077"/>
                      <a:gd name="T42" fmla="*/ 213 w 1737"/>
                      <a:gd name="T43" fmla="*/ 2638 h 3077"/>
                      <a:gd name="T44" fmla="*/ 269 w 1737"/>
                      <a:gd name="T45" fmla="*/ 2733 h 3077"/>
                      <a:gd name="T46" fmla="*/ 334 w 1737"/>
                      <a:gd name="T47" fmla="*/ 2821 h 3077"/>
                      <a:gd name="T48" fmla="*/ 408 w 1737"/>
                      <a:gd name="T49" fmla="*/ 2902 h 3077"/>
                      <a:gd name="T50" fmla="*/ 470 w 1737"/>
                      <a:gd name="T51" fmla="*/ 2960 h 3077"/>
                      <a:gd name="T52" fmla="*/ 519 w 1737"/>
                      <a:gd name="T53" fmla="*/ 2994 h 3077"/>
                      <a:gd name="T54" fmla="*/ 571 w 1737"/>
                      <a:gd name="T55" fmla="*/ 3023 h 3077"/>
                      <a:gd name="T56" fmla="*/ 625 w 1737"/>
                      <a:gd name="T57" fmla="*/ 3046 h 3077"/>
                      <a:gd name="T58" fmla="*/ 683 w 1737"/>
                      <a:gd name="T59" fmla="*/ 3063 h 3077"/>
                      <a:gd name="T60" fmla="*/ 741 w 1737"/>
                      <a:gd name="T61" fmla="*/ 3074 h 3077"/>
                      <a:gd name="T62" fmla="*/ 800 w 1737"/>
                      <a:gd name="T63" fmla="*/ 3077 h 3077"/>
                      <a:gd name="T64" fmla="*/ 860 w 1737"/>
                      <a:gd name="T65" fmla="*/ 3074 h 3077"/>
                      <a:gd name="T66" fmla="*/ 919 w 1737"/>
                      <a:gd name="T67" fmla="*/ 3065 h 3077"/>
                      <a:gd name="T68" fmla="*/ 976 w 1737"/>
                      <a:gd name="T69" fmla="*/ 3049 h 3077"/>
                      <a:gd name="T70" fmla="*/ 1031 w 1737"/>
                      <a:gd name="T71" fmla="*/ 3027 h 3077"/>
                      <a:gd name="T72" fmla="*/ 1084 w 1737"/>
                      <a:gd name="T73" fmla="*/ 2999 h 3077"/>
                      <a:gd name="T74" fmla="*/ 1153 w 1737"/>
                      <a:gd name="T75" fmla="*/ 2950 h 3077"/>
                      <a:gd name="T76" fmla="*/ 1236 w 1737"/>
                      <a:gd name="T77" fmla="*/ 2879 h 3077"/>
                      <a:gd name="T78" fmla="*/ 1312 w 1737"/>
                      <a:gd name="T79" fmla="*/ 2799 h 3077"/>
                      <a:gd name="T80" fmla="*/ 1380 w 1737"/>
                      <a:gd name="T81" fmla="*/ 2712 h 3077"/>
                      <a:gd name="T82" fmla="*/ 1456 w 1737"/>
                      <a:gd name="T83" fmla="*/ 2590 h 3077"/>
                      <a:gd name="T84" fmla="*/ 1536 w 1737"/>
                      <a:gd name="T85" fmla="*/ 2430 h 3077"/>
                      <a:gd name="T86" fmla="*/ 1602 w 1737"/>
                      <a:gd name="T87" fmla="*/ 2264 h 3077"/>
                      <a:gd name="T88" fmla="*/ 1660 w 1737"/>
                      <a:gd name="T89" fmla="*/ 2064 h 3077"/>
                      <a:gd name="T90" fmla="*/ 1707 w 1737"/>
                      <a:gd name="T91" fmla="*/ 1830 h 3077"/>
                      <a:gd name="T92" fmla="*/ 1732 w 1737"/>
                      <a:gd name="T93" fmla="*/ 1594 h 3077"/>
                      <a:gd name="T94" fmla="*/ 1737 w 1737"/>
                      <a:gd name="T95" fmla="*/ 1356 h 3077"/>
                      <a:gd name="T96" fmla="*/ 1720 w 1737"/>
                      <a:gd name="T97" fmla="*/ 1118 h 3077"/>
                      <a:gd name="T98" fmla="*/ 1688 w 1737"/>
                      <a:gd name="T99" fmla="*/ 912 h 3077"/>
                      <a:gd name="T100" fmla="*/ 1644 w 1737"/>
                      <a:gd name="T101" fmla="*/ 739 h 3077"/>
                      <a:gd name="T102" fmla="*/ 1584 w 1737"/>
                      <a:gd name="T103" fmla="*/ 571 h 3077"/>
                      <a:gd name="T104" fmla="*/ 1525 w 1737"/>
                      <a:gd name="T105" fmla="*/ 439 h 3077"/>
                      <a:gd name="T106" fmla="*/ 1469 w 1737"/>
                      <a:gd name="T107" fmla="*/ 345 h 3077"/>
                      <a:gd name="T108" fmla="*/ 1404 w 1737"/>
                      <a:gd name="T109" fmla="*/ 256 h 3077"/>
                      <a:gd name="T110" fmla="*/ 1330 w 1737"/>
                      <a:gd name="T111" fmla="*/ 175 h 3077"/>
                      <a:gd name="T112" fmla="*/ 1267 w 1737"/>
                      <a:gd name="T113" fmla="*/ 118 h 3077"/>
                      <a:gd name="T114" fmla="*/ 1219 w 1737"/>
                      <a:gd name="T115" fmla="*/ 83 h 3077"/>
                      <a:gd name="T116" fmla="*/ 1167 w 1737"/>
                      <a:gd name="T117" fmla="*/ 54 h 3077"/>
                      <a:gd name="T118" fmla="*/ 1112 w 1737"/>
                      <a:gd name="T119" fmla="*/ 31 h 3077"/>
                      <a:gd name="T120" fmla="*/ 1055 w 1737"/>
                      <a:gd name="T121" fmla="*/ 14 h 3077"/>
                      <a:gd name="T122" fmla="*/ 996 w 1737"/>
                      <a:gd name="T123" fmla="*/ 4 h 30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1737" h="3077">
                        <a:moveTo>
                          <a:pt x="967" y="1"/>
                        </a:moveTo>
                        <a:lnTo>
                          <a:pt x="937" y="0"/>
                        </a:lnTo>
                        <a:lnTo>
                          <a:pt x="907" y="0"/>
                        </a:lnTo>
                        <a:lnTo>
                          <a:pt x="878" y="3"/>
                        </a:lnTo>
                        <a:lnTo>
                          <a:pt x="848" y="7"/>
                        </a:lnTo>
                        <a:lnTo>
                          <a:pt x="819" y="12"/>
                        </a:lnTo>
                        <a:lnTo>
                          <a:pt x="790" y="19"/>
                        </a:lnTo>
                        <a:lnTo>
                          <a:pt x="762" y="28"/>
                        </a:lnTo>
                        <a:lnTo>
                          <a:pt x="734" y="38"/>
                        </a:lnTo>
                        <a:lnTo>
                          <a:pt x="706" y="50"/>
                        </a:lnTo>
                        <a:lnTo>
                          <a:pt x="680" y="64"/>
                        </a:lnTo>
                        <a:lnTo>
                          <a:pt x="654" y="78"/>
                        </a:lnTo>
                        <a:lnTo>
                          <a:pt x="629" y="95"/>
                        </a:lnTo>
                        <a:lnTo>
                          <a:pt x="585" y="127"/>
                        </a:lnTo>
                        <a:lnTo>
                          <a:pt x="542" y="162"/>
                        </a:lnTo>
                        <a:lnTo>
                          <a:pt x="501" y="199"/>
                        </a:lnTo>
                        <a:lnTo>
                          <a:pt x="462" y="237"/>
                        </a:lnTo>
                        <a:lnTo>
                          <a:pt x="425" y="278"/>
                        </a:lnTo>
                        <a:lnTo>
                          <a:pt x="391" y="321"/>
                        </a:lnTo>
                        <a:lnTo>
                          <a:pt x="358" y="365"/>
                        </a:lnTo>
                        <a:lnTo>
                          <a:pt x="328" y="411"/>
                        </a:lnTo>
                        <a:lnTo>
                          <a:pt x="282" y="488"/>
                        </a:lnTo>
                        <a:lnTo>
                          <a:pt x="240" y="566"/>
                        </a:lnTo>
                        <a:lnTo>
                          <a:pt x="201" y="647"/>
                        </a:lnTo>
                        <a:lnTo>
                          <a:pt x="167" y="729"/>
                        </a:lnTo>
                        <a:lnTo>
                          <a:pt x="136" y="813"/>
                        </a:lnTo>
                        <a:lnTo>
                          <a:pt x="109" y="898"/>
                        </a:lnTo>
                        <a:lnTo>
                          <a:pt x="78" y="1013"/>
                        </a:lnTo>
                        <a:lnTo>
                          <a:pt x="52" y="1130"/>
                        </a:lnTo>
                        <a:lnTo>
                          <a:pt x="31" y="1247"/>
                        </a:lnTo>
                        <a:lnTo>
                          <a:pt x="16" y="1365"/>
                        </a:lnTo>
                        <a:lnTo>
                          <a:pt x="5" y="1483"/>
                        </a:lnTo>
                        <a:lnTo>
                          <a:pt x="0" y="1602"/>
                        </a:lnTo>
                        <a:lnTo>
                          <a:pt x="1" y="1722"/>
                        </a:lnTo>
                        <a:lnTo>
                          <a:pt x="6" y="1840"/>
                        </a:lnTo>
                        <a:lnTo>
                          <a:pt x="17" y="1959"/>
                        </a:lnTo>
                        <a:lnTo>
                          <a:pt x="33" y="2077"/>
                        </a:lnTo>
                        <a:lnTo>
                          <a:pt x="50" y="2165"/>
                        </a:lnTo>
                        <a:lnTo>
                          <a:pt x="70" y="2252"/>
                        </a:lnTo>
                        <a:lnTo>
                          <a:pt x="94" y="2338"/>
                        </a:lnTo>
                        <a:lnTo>
                          <a:pt x="122" y="2423"/>
                        </a:lnTo>
                        <a:lnTo>
                          <a:pt x="153" y="2507"/>
                        </a:lnTo>
                        <a:lnTo>
                          <a:pt x="189" y="2589"/>
                        </a:lnTo>
                        <a:lnTo>
                          <a:pt x="213" y="2638"/>
                        </a:lnTo>
                        <a:lnTo>
                          <a:pt x="240" y="2686"/>
                        </a:lnTo>
                        <a:lnTo>
                          <a:pt x="269" y="2733"/>
                        </a:lnTo>
                        <a:lnTo>
                          <a:pt x="300" y="2778"/>
                        </a:lnTo>
                        <a:lnTo>
                          <a:pt x="334" y="2821"/>
                        </a:lnTo>
                        <a:lnTo>
                          <a:pt x="370" y="2863"/>
                        </a:lnTo>
                        <a:lnTo>
                          <a:pt x="408" y="2902"/>
                        </a:lnTo>
                        <a:lnTo>
                          <a:pt x="448" y="2940"/>
                        </a:lnTo>
                        <a:lnTo>
                          <a:pt x="470" y="2960"/>
                        </a:lnTo>
                        <a:lnTo>
                          <a:pt x="494" y="2978"/>
                        </a:lnTo>
                        <a:lnTo>
                          <a:pt x="519" y="2994"/>
                        </a:lnTo>
                        <a:lnTo>
                          <a:pt x="544" y="3009"/>
                        </a:lnTo>
                        <a:lnTo>
                          <a:pt x="571" y="3023"/>
                        </a:lnTo>
                        <a:lnTo>
                          <a:pt x="598" y="3036"/>
                        </a:lnTo>
                        <a:lnTo>
                          <a:pt x="625" y="3046"/>
                        </a:lnTo>
                        <a:lnTo>
                          <a:pt x="654" y="3056"/>
                        </a:lnTo>
                        <a:lnTo>
                          <a:pt x="683" y="3063"/>
                        </a:lnTo>
                        <a:lnTo>
                          <a:pt x="712" y="3069"/>
                        </a:lnTo>
                        <a:lnTo>
                          <a:pt x="741" y="3074"/>
                        </a:lnTo>
                        <a:lnTo>
                          <a:pt x="771" y="3076"/>
                        </a:lnTo>
                        <a:lnTo>
                          <a:pt x="800" y="3077"/>
                        </a:lnTo>
                        <a:lnTo>
                          <a:pt x="830" y="3077"/>
                        </a:lnTo>
                        <a:lnTo>
                          <a:pt x="860" y="3074"/>
                        </a:lnTo>
                        <a:lnTo>
                          <a:pt x="889" y="3071"/>
                        </a:lnTo>
                        <a:lnTo>
                          <a:pt x="919" y="3065"/>
                        </a:lnTo>
                        <a:lnTo>
                          <a:pt x="948" y="3058"/>
                        </a:lnTo>
                        <a:lnTo>
                          <a:pt x="976" y="3049"/>
                        </a:lnTo>
                        <a:lnTo>
                          <a:pt x="1004" y="3039"/>
                        </a:lnTo>
                        <a:lnTo>
                          <a:pt x="1031" y="3027"/>
                        </a:lnTo>
                        <a:lnTo>
                          <a:pt x="1058" y="3013"/>
                        </a:lnTo>
                        <a:lnTo>
                          <a:pt x="1084" y="2999"/>
                        </a:lnTo>
                        <a:lnTo>
                          <a:pt x="1109" y="2982"/>
                        </a:lnTo>
                        <a:lnTo>
                          <a:pt x="1153" y="2950"/>
                        </a:lnTo>
                        <a:lnTo>
                          <a:pt x="1196" y="2915"/>
                        </a:lnTo>
                        <a:lnTo>
                          <a:pt x="1236" y="2879"/>
                        </a:lnTo>
                        <a:lnTo>
                          <a:pt x="1275" y="2840"/>
                        </a:lnTo>
                        <a:lnTo>
                          <a:pt x="1312" y="2799"/>
                        </a:lnTo>
                        <a:lnTo>
                          <a:pt x="1347" y="2757"/>
                        </a:lnTo>
                        <a:lnTo>
                          <a:pt x="1380" y="2712"/>
                        </a:lnTo>
                        <a:lnTo>
                          <a:pt x="1410" y="2666"/>
                        </a:lnTo>
                        <a:lnTo>
                          <a:pt x="1456" y="2590"/>
                        </a:lnTo>
                        <a:lnTo>
                          <a:pt x="1498" y="2511"/>
                        </a:lnTo>
                        <a:lnTo>
                          <a:pt x="1536" y="2430"/>
                        </a:lnTo>
                        <a:lnTo>
                          <a:pt x="1571" y="2348"/>
                        </a:lnTo>
                        <a:lnTo>
                          <a:pt x="1602" y="2264"/>
                        </a:lnTo>
                        <a:lnTo>
                          <a:pt x="1629" y="2179"/>
                        </a:lnTo>
                        <a:lnTo>
                          <a:pt x="1660" y="2064"/>
                        </a:lnTo>
                        <a:lnTo>
                          <a:pt x="1686" y="1948"/>
                        </a:lnTo>
                        <a:lnTo>
                          <a:pt x="1707" y="1830"/>
                        </a:lnTo>
                        <a:lnTo>
                          <a:pt x="1722" y="1712"/>
                        </a:lnTo>
                        <a:lnTo>
                          <a:pt x="1732" y="1594"/>
                        </a:lnTo>
                        <a:lnTo>
                          <a:pt x="1737" y="1475"/>
                        </a:lnTo>
                        <a:lnTo>
                          <a:pt x="1737" y="1356"/>
                        </a:lnTo>
                        <a:lnTo>
                          <a:pt x="1731" y="1237"/>
                        </a:lnTo>
                        <a:lnTo>
                          <a:pt x="1720" y="1118"/>
                        </a:lnTo>
                        <a:lnTo>
                          <a:pt x="1704" y="1000"/>
                        </a:lnTo>
                        <a:lnTo>
                          <a:pt x="1688" y="912"/>
                        </a:lnTo>
                        <a:lnTo>
                          <a:pt x="1668" y="825"/>
                        </a:lnTo>
                        <a:lnTo>
                          <a:pt x="1644" y="739"/>
                        </a:lnTo>
                        <a:lnTo>
                          <a:pt x="1616" y="654"/>
                        </a:lnTo>
                        <a:lnTo>
                          <a:pt x="1584" y="571"/>
                        </a:lnTo>
                        <a:lnTo>
                          <a:pt x="1549" y="489"/>
                        </a:lnTo>
                        <a:lnTo>
                          <a:pt x="1525" y="439"/>
                        </a:lnTo>
                        <a:lnTo>
                          <a:pt x="1498" y="391"/>
                        </a:lnTo>
                        <a:lnTo>
                          <a:pt x="1469" y="345"/>
                        </a:lnTo>
                        <a:lnTo>
                          <a:pt x="1437" y="299"/>
                        </a:lnTo>
                        <a:lnTo>
                          <a:pt x="1404" y="256"/>
                        </a:lnTo>
                        <a:lnTo>
                          <a:pt x="1368" y="214"/>
                        </a:lnTo>
                        <a:lnTo>
                          <a:pt x="1330" y="175"/>
                        </a:lnTo>
                        <a:lnTo>
                          <a:pt x="1290" y="137"/>
                        </a:lnTo>
                        <a:lnTo>
                          <a:pt x="1267" y="118"/>
                        </a:lnTo>
                        <a:lnTo>
                          <a:pt x="1244" y="100"/>
                        </a:lnTo>
                        <a:lnTo>
                          <a:pt x="1219" y="83"/>
                        </a:lnTo>
                        <a:lnTo>
                          <a:pt x="1193" y="68"/>
                        </a:lnTo>
                        <a:lnTo>
                          <a:pt x="1167" y="54"/>
                        </a:lnTo>
                        <a:lnTo>
                          <a:pt x="1140" y="42"/>
                        </a:lnTo>
                        <a:lnTo>
                          <a:pt x="1112" y="31"/>
                        </a:lnTo>
                        <a:lnTo>
                          <a:pt x="1084" y="22"/>
                        </a:lnTo>
                        <a:lnTo>
                          <a:pt x="1055" y="14"/>
                        </a:lnTo>
                        <a:lnTo>
                          <a:pt x="1026" y="8"/>
                        </a:lnTo>
                        <a:lnTo>
                          <a:pt x="996" y="4"/>
                        </a:lnTo>
                        <a:lnTo>
                          <a:pt x="967" y="1"/>
                        </a:lnTo>
                      </a:path>
                    </a:pathLst>
                  </a:custGeom>
                  <a:noFill/>
                  <a:ln w="3175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4" name="Freeform 23">
                    <a:extLst>
                      <a:ext uri="{FF2B5EF4-FFF2-40B4-BE49-F238E27FC236}">
                        <a16:creationId xmlns:a16="http://schemas.microsoft.com/office/drawing/2014/main" id="{C8B7E7DA-C6C8-42BA-BD54-D8CC05DFA2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53325" y="2817813"/>
                    <a:ext cx="327025" cy="315913"/>
                  </a:xfrm>
                  <a:custGeom>
                    <a:avLst/>
                    <a:gdLst>
                      <a:gd name="T0" fmla="*/ 1758 w 1848"/>
                      <a:gd name="T1" fmla="*/ 1324 h 1784"/>
                      <a:gd name="T2" fmla="*/ 1793 w 1848"/>
                      <a:gd name="T3" fmla="*/ 1245 h 1784"/>
                      <a:gd name="T4" fmla="*/ 1820 w 1848"/>
                      <a:gd name="T5" fmla="*/ 1163 h 1784"/>
                      <a:gd name="T6" fmla="*/ 1837 w 1848"/>
                      <a:gd name="T7" fmla="*/ 1078 h 1784"/>
                      <a:gd name="T8" fmla="*/ 1846 w 1848"/>
                      <a:gd name="T9" fmla="*/ 992 h 1784"/>
                      <a:gd name="T10" fmla="*/ 1847 w 1848"/>
                      <a:gd name="T11" fmla="*/ 904 h 1784"/>
                      <a:gd name="T12" fmla="*/ 1838 w 1848"/>
                      <a:gd name="T13" fmla="*/ 816 h 1784"/>
                      <a:gd name="T14" fmla="*/ 1821 w 1848"/>
                      <a:gd name="T15" fmla="*/ 730 h 1784"/>
                      <a:gd name="T16" fmla="*/ 1792 w 1848"/>
                      <a:gd name="T17" fmla="*/ 639 h 1784"/>
                      <a:gd name="T18" fmla="*/ 1751 w 1848"/>
                      <a:gd name="T19" fmla="*/ 544 h 1784"/>
                      <a:gd name="T20" fmla="*/ 1700 w 1848"/>
                      <a:gd name="T21" fmla="*/ 454 h 1784"/>
                      <a:gd name="T22" fmla="*/ 1640 w 1848"/>
                      <a:gd name="T23" fmla="*/ 371 h 1784"/>
                      <a:gd name="T24" fmla="*/ 1570 w 1848"/>
                      <a:gd name="T25" fmla="*/ 293 h 1784"/>
                      <a:gd name="T26" fmla="*/ 1491 w 1848"/>
                      <a:gd name="T27" fmla="*/ 222 h 1784"/>
                      <a:gd name="T28" fmla="*/ 1407 w 1848"/>
                      <a:gd name="T29" fmla="*/ 161 h 1784"/>
                      <a:gd name="T30" fmla="*/ 1316 w 1848"/>
                      <a:gd name="T31" fmla="*/ 108 h 1784"/>
                      <a:gd name="T32" fmla="*/ 1220 w 1848"/>
                      <a:gd name="T33" fmla="*/ 65 h 1784"/>
                      <a:gd name="T34" fmla="*/ 1120 w 1848"/>
                      <a:gd name="T35" fmla="*/ 33 h 1784"/>
                      <a:gd name="T36" fmla="*/ 1017 w 1848"/>
                      <a:gd name="T37" fmla="*/ 11 h 1784"/>
                      <a:gd name="T38" fmla="*/ 914 w 1848"/>
                      <a:gd name="T39" fmla="*/ 1 h 1784"/>
                      <a:gd name="T40" fmla="*/ 811 w 1848"/>
                      <a:gd name="T41" fmla="*/ 1 h 1784"/>
                      <a:gd name="T42" fmla="*/ 709 w 1848"/>
                      <a:gd name="T43" fmla="*/ 13 h 1784"/>
                      <a:gd name="T44" fmla="*/ 615 w 1848"/>
                      <a:gd name="T45" fmla="*/ 34 h 1784"/>
                      <a:gd name="T46" fmla="*/ 532 w 1848"/>
                      <a:gd name="T47" fmla="*/ 62 h 1784"/>
                      <a:gd name="T48" fmla="*/ 452 w 1848"/>
                      <a:gd name="T49" fmla="*/ 99 h 1784"/>
                      <a:gd name="T50" fmla="*/ 376 w 1848"/>
                      <a:gd name="T51" fmla="*/ 143 h 1784"/>
                      <a:gd name="T52" fmla="*/ 305 w 1848"/>
                      <a:gd name="T53" fmla="*/ 194 h 1784"/>
                      <a:gd name="T54" fmla="*/ 241 w 1848"/>
                      <a:gd name="T55" fmla="*/ 252 h 1784"/>
                      <a:gd name="T56" fmla="*/ 183 w 1848"/>
                      <a:gd name="T57" fmla="*/ 316 h 1784"/>
                      <a:gd name="T58" fmla="*/ 133 w 1848"/>
                      <a:gd name="T59" fmla="*/ 385 h 1784"/>
                      <a:gd name="T60" fmla="*/ 89 w 1848"/>
                      <a:gd name="T61" fmla="*/ 460 h 1784"/>
                      <a:gd name="T62" fmla="*/ 54 w 1848"/>
                      <a:gd name="T63" fmla="*/ 539 h 1784"/>
                      <a:gd name="T64" fmla="*/ 28 w 1848"/>
                      <a:gd name="T65" fmla="*/ 621 h 1784"/>
                      <a:gd name="T66" fmla="*/ 10 w 1848"/>
                      <a:gd name="T67" fmla="*/ 706 h 1784"/>
                      <a:gd name="T68" fmla="*/ 1 w 1848"/>
                      <a:gd name="T69" fmla="*/ 792 h 1784"/>
                      <a:gd name="T70" fmla="*/ 1 w 1848"/>
                      <a:gd name="T71" fmla="*/ 880 h 1784"/>
                      <a:gd name="T72" fmla="*/ 9 w 1848"/>
                      <a:gd name="T73" fmla="*/ 968 h 1784"/>
                      <a:gd name="T74" fmla="*/ 27 w 1848"/>
                      <a:gd name="T75" fmla="*/ 1054 h 1784"/>
                      <a:gd name="T76" fmla="*/ 55 w 1848"/>
                      <a:gd name="T77" fmla="*/ 1145 h 1784"/>
                      <a:gd name="T78" fmla="*/ 96 w 1848"/>
                      <a:gd name="T79" fmla="*/ 1240 h 1784"/>
                      <a:gd name="T80" fmla="*/ 147 w 1848"/>
                      <a:gd name="T81" fmla="*/ 1330 h 1784"/>
                      <a:gd name="T82" fmla="*/ 208 w 1848"/>
                      <a:gd name="T83" fmla="*/ 1413 h 1784"/>
                      <a:gd name="T84" fmla="*/ 278 w 1848"/>
                      <a:gd name="T85" fmla="*/ 1491 h 1784"/>
                      <a:gd name="T86" fmla="*/ 356 w 1848"/>
                      <a:gd name="T87" fmla="*/ 1562 h 1784"/>
                      <a:gd name="T88" fmla="*/ 441 w 1848"/>
                      <a:gd name="T89" fmla="*/ 1623 h 1784"/>
                      <a:gd name="T90" fmla="*/ 532 w 1848"/>
                      <a:gd name="T91" fmla="*/ 1676 h 1784"/>
                      <a:gd name="T92" fmla="*/ 628 w 1848"/>
                      <a:gd name="T93" fmla="*/ 1719 h 1784"/>
                      <a:gd name="T94" fmla="*/ 728 w 1848"/>
                      <a:gd name="T95" fmla="*/ 1751 h 1784"/>
                      <a:gd name="T96" fmla="*/ 830 w 1848"/>
                      <a:gd name="T97" fmla="*/ 1773 h 1784"/>
                      <a:gd name="T98" fmla="*/ 933 w 1848"/>
                      <a:gd name="T99" fmla="*/ 1783 h 1784"/>
                      <a:gd name="T100" fmla="*/ 1036 w 1848"/>
                      <a:gd name="T101" fmla="*/ 1783 h 1784"/>
                      <a:gd name="T102" fmla="*/ 1139 w 1848"/>
                      <a:gd name="T103" fmla="*/ 1771 h 1784"/>
                      <a:gd name="T104" fmla="*/ 1232 w 1848"/>
                      <a:gd name="T105" fmla="*/ 1750 h 1784"/>
                      <a:gd name="T106" fmla="*/ 1315 w 1848"/>
                      <a:gd name="T107" fmla="*/ 1722 h 1784"/>
                      <a:gd name="T108" fmla="*/ 1395 w 1848"/>
                      <a:gd name="T109" fmla="*/ 1685 h 1784"/>
                      <a:gd name="T110" fmla="*/ 1471 w 1848"/>
                      <a:gd name="T111" fmla="*/ 1641 h 1784"/>
                      <a:gd name="T112" fmla="*/ 1542 w 1848"/>
                      <a:gd name="T113" fmla="*/ 1590 h 1784"/>
                      <a:gd name="T114" fmla="*/ 1606 w 1848"/>
                      <a:gd name="T115" fmla="*/ 1532 h 1784"/>
                      <a:gd name="T116" fmla="*/ 1664 w 1848"/>
                      <a:gd name="T117" fmla="*/ 1468 h 1784"/>
                      <a:gd name="T118" fmla="*/ 1715 w 1848"/>
                      <a:gd name="T119" fmla="*/ 1399 h 17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1848" h="1784">
                        <a:moveTo>
                          <a:pt x="1737" y="1362"/>
                        </a:moveTo>
                        <a:lnTo>
                          <a:pt x="1758" y="1324"/>
                        </a:lnTo>
                        <a:lnTo>
                          <a:pt x="1776" y="1285"/>
                        </a:lnTo>
                        <a:lnTo>
                          <a:pt x="1793" y="1245"/>
                        </a:lnTo>
                        <a:lnTo>
                          <a:pt x="1807" y="1204"/>
                        </a:lnTo>
                        <a:lnTo>
                          <a:pt x="1820" y="1163"/>
                        </a:lnTo>
                        <a:lnTo>
                          <a:pt x="1830" y="1121"/>
                        </a:lnTo>
                        <a:lnTo>
                          <a:pt x="1837" y="1078"/>
                        </a:lnTo>
                        <a:lnTo>
                          <a:pt x="1843" y="1036"/>
                        </a:lnTo>
                        <a:lnTo>
                          <a:pt x="1846" y="992"/>
                        </a:lnTo>
                        <a:lnTo>
                          <a:pt x="1848" y="948"/>
                        </a:lnTo>
                        <a:lnTo>
                          <a:pt x="1847" y="904"/>
                        </a:lnTo>
                        <a:lnTo>
                          <a:pt x="1843" y="860"/>
                        </a:lnTo>
                        <a:lnTo>
                          <a:pt x="1838" y="816"/>
                        </a:lnTo>
                        <a:lnTo>
                          <a:pt x="1830" y="773"/>
                        </a:lnTo>
                        <a:lnTo>
                          <a:pt x="1821" y="730"/>
                        </a:lnTo>
                        <a:lnTo>
                          <a:pt x="1809" y="688"/>
                        </a:lnTo>
                        <a:lnTo>
                          <a:pt x="1792" y="639"/>
                        </a:lnTo>
                        <a:lnTo>
                          <a:pt x="1773" y="591"/>
                        </a:lnTo>
                        <a:lnTo>
                          <a:pt x="1751" y="544"/>
                        </a:lnTo>
                        <a:lnTo>
                          <a:pt x="1727" y="499"/>
                        </a:lnTo>
                        <a:lnTo>
                          <a:pt x="1700" y="454"/>
                        </a:lnTo>
                        <a:lnTo>
                          <a:pt x="1671" y="412"/>
                        </a:lnTo>
                        <a:lnTo>
                          <a:pt x="1640" y="371"/>
                        </a:lnTo>
                        <a:lnTo>
                          <a:pt x="1606" y="331"/>
                        </a:lnTo>
                        <a:lnTo>
                          <a:pt x="1570" y="293"/>
                        </a:lnTo>
                        <a:lnTo>
                          <a:pt x="1531" y="257"/>
                        </a:lnTo>
                        <a:lnTo>
                          <a:pt x="1491" y="222"/>
                        </a:lnTo>
                        <a:lnTo>
                          <a:pt x="1450" y="190"/>
                        </a:lnTo>
                        <a:lnTo>
                          <a:pt x="1407" y="161"/>
                        </a:lnTo>
                        <a:lnTo>
                          <a:pt x="1362" y="133"/>
                        </a:lnTo>
                        <a:lnTo>
                          <a:pt x="1316" y="108"/>
                        </a:lnTo>
                        <a:lnTo>
                          <a:pt x="1268" y="86"/>
                        </a:lnTo>
                        <a:lnTo>
                          <a:pt x="1220" y="65"/>
                        </a:lnTo>
                        <a:lnTo>
                          <a:pt x="1170" y="48"/>
                        </a:lnTo>
                        <a:lnTo>
                          <a:pt x="1120" y="33"/>
                        </a:lnTo>
                        <a:lnTo>
                          <a:pt x="1069" y="21"/>
                        </a:lnTo>
                        <a:lnTo>
                          <a:pt x="1017" y="11"/>
                        </a:lnTo>
                        <a:lnTo>
                          <a:pt x="966" y="5"/>
                        </a:lnTo>
                        <a:lnTo>
                          <a:pt x="914" y="1"/>
                        </a:lnTo>
                        <a:lnTo>
                          <a:pt x="863" y="0"/>
                        </a:lnTo>
                        <a:lnTo>
                          <a:pt x="811" y="1"/>
                        </a:lnTo>
                        <a:lnTo>
                          <a:pt x="760" y="6"/>
                        </a:lnTo>
                        <a:lnTo>
                          <a:pt x="709" y="13"/>
                        </a:lnTo>
                        <a:lnTo>
                          <a:pt x="658" y="23"/>
                        </a:lnTo>
                        <a:lnTo>
                          <a:pt x="615" y="34"/>
                        </a:lnTo>
                        <a:lnTo>
                          <a:pt x="573" y="47"/>
                        </a:lnTo>
                        <a:lnTo>
                          <a:pt x="532" y="62"/>
                        </a:lnTo>
                        <a:lnTo>
                          <a:pt x="492" y="79"/>
                        </a:lnTo>
                        <a:lnTo>
                          <a:pt x="452" y="99"/>
                        </a:lnTo>
                        <a:lnTo>
                          <a:pt x="413" y="120"/>
                        </a:lnTo>
                        <a:lnTo>
                          <a:pt x="376" y="143"/>
                        </a:lnTo>
                        <a:lnTo>
                          <a:pt x="340" y="168"/>
                        </a:lnTo>
                        <a:lnTo>
                          <a:pt x="305" y="194"/>
                        </a:lnTo>
                        <a:lnTo>
                          <a:pt x="272" y="222"/>
                        </a:lnTo>
                        <a:lnTo>
                          <a:pt x="241" y="252"/>
                        </a:lnTo>
                        <a:lnTo>
                          <a:pt x="211" y="283"/>
                        </a:lnTo>
                        <a:lnTo>
                          <a:pt x="183" y="316"/>
                        </a:lnTo>
                        <a:lnTo>
                          <a:pt x="157" y="350"/>
                        </a:lnTo>
                        <a:lnTo>
                          <a:pt x="133" y="385"/>
                        </a:lnTo>
                        <a:lnTo>
                          <a:pt x="110" y="422"/>
                        </a:lnTo>
                        <a:lnTo>
                          <a:pt x="89" y="460"/>
                        </a:lnTo>
                        <a:lnTo>
                          <a:pt x="71" y="499"/>
                        </a:lnTo>
                        <a:lnTo>
                          <a:pt x="54" y="539"/>
                        </a:lnTo>
                        <a:lnTo>
                          <a:pt x="40" y="580"/>
                        </a:lnTo>
                        <a:lnTo>
                          <a:pt x="28" y="621"/>
                        </a:lnTo>
                        <a:lnTo>
                          <a:pt x="18" y="663"/>
                        </a:lnTo>
                        <a:lnTo>
                          <a:pt x="10" y="706"/>
                        </a:lnTo>
                        <a:lnTo>
                          <a:pt x="4" y="748"/>
                        </a:lnTo>
                        <a:lnTo>
                          <a:pt x="1" y="792"/>
                        </a:lnTo>
                        <a:lnTo>
                          <a:pt x="0" y="836"/>
                        </a:lnTo>
                        <a:lnTo>
                          <a:pt x="1" y="880"/>
                        </a:lnTo>
                        <a:lnTo>
                          <a:pt x="4" y="924"/>
                        </a:lnTo>
                        <a:lnTo>
                          <a:pt x="9" y="968"/>
                        </a:lnTo>
                        <a:lnTo>
                          <a:pt x="17" y="1011"/>
                        </a:lnTo>
                        <a:lnTo>
                          <a:pt x="27" y="1054"/>
                        </a:lnTo>
                        <a:lnTo>
                          <a:pt x="39" y="1096"/>
                        </a:lnTo>
                        <a:lnTo>
                          <a:pt x="55" y="1145"/>
                        </a:lnTo>
                        <a:lnTo>
                          <a:pt x="74" y="1193"/>
                        </a:lnTo>
                        <a:lnTo>
                          <a:pt x="96" y="1240"/>
                        </a:lnTo>
                        <a:lnTo>
                          <a:pt x="120" y="1285"/>
                        </a:lnTo>
                        <a:lnTo>
                          <a:pt x="147" y="1330"/>
                        </a:lnTo>
                        <a:lnTo>
                          <a:pt x="176" y="1372"/>
                        </a:lnTo>
                        <a:lnTo>
                          <a:pt x="208" y="1413"/>
                        </a:lnTo>
                        <a:lnTo>
                          <a:pt x="242" y="1453"/>
                        </a:lnTo>
                        <a:lnTo>
                          <a:pt x="278" y="1491"/>
                        </a:lnTo>
                        <a:lnTo>
                          <a:pt x="316" y="1527"/>
                        </a:lnTo>
                        <a:lnTo>
                          <a:pt x="356" y="1562"/>
                        </a:lnTo>
                        <a:lnTo>
                          <a:pt x="398" y="1594"/>
                        </a:lnTo>
                        <a:lnTo>
                          <a:pt x="441" y="1623"/>
                        </a:lnTo>
                        <a:lnTo>
                          <a:pt x="486" y="1651"/>
                        </a:lnTo>
                        <a:lnTo>
                          <a:pt x="532" y="1676"/>
                        </a:lnTo>
                        <a:lnTo>
                          <a:pt x="579" y="1698"/>
                        </a:lnTo>
                        <a:lnTo>
                          <a:pt x="628" y="1719"/>
                        </a:lnTo>
                        <a:lnTo>
                          <a:pt x="677" y="1736"/>
                        </a:lnTo>
                        <a:lnTo>
                          <a:pt x="728" y="1751"/>
                        </a:lnTo>
                        <a:lnTo>
                          <a:pt x="779" y="1763"/>
                        </a:lnTo>
                        <a:lnTo>
                          <a:pt x="830" y="1773"/>
                        </a:lnTo>
                        <a:lnTo>
                          <a:pt x="881" y="1779"/>
                        </a:lnTo>
                        <a:lnTo>
                          <a:pt x="933" y="1783"/>
                        </a:lnTo>
                        <a:lnTo>
                          <a:pt x="985" y="1784"/>
                        </a:lnTo>
                        <a:lnTo>
                          <a:pt x="1036" y="1783"/>
                        </a:lnTo>
                        <a:lnTo>
                          <a:pt x="1088" y="1778"/>
                        </a:lnTo>
                        <a:lnTo>
                          <a:pt x="1139" y="1771"/>
                        </a:lnTo>
                        <a:lnTo>
                          <a:pt x="1189" y="1761"/>
                        </a:lnTo>
                        <a:lnTo>
                          <a:pt x="1232" y="1750"/>
                        </a:lnTo>
                        <a:lnTo>
                          <a:pt x="1274" y="1737"/>
                        </a:lnTo>
                        <a:lnTo>
                          <a:pt x="1315" y="1722"/>
                        </a:lnTo>
                        <a:lnTo>
                          <a:pt x="1356" y="1705"/>
                        </a:lnTo>
                        <a:lnTo>
                          <a:pt x="1395" y="1685"/>
                        </a:lnTo>
                        <a:lnTo>
                          <a:pt x="1434" y="1664"/>
                        </a:lnTo>
                        <a:lnTo>
                          <a:pt x="1471" y="1641"/>
                        </a:lnTo>
                        <a:lnTo>
                          <a:pt x="1508" y="1616"/>
                        </a:lnTo>
                        <a:lnTo>
                          <a:pt x="1542" y="1590"/>
                        </a:lnTo>
                        <a:lnTo>
                          <a:pt x="1575" y="1562"/>
                        </a:lnTo>
                        <a:lnTo>
                          <a:pt x="1606" y="1532"/>
                        </a:lnTo>
                        <a:lnTo>
                          <a:pt x="1636" y="1501"/>
                        </a:lnTo>
                        <a:lnTo>
                          <a:pt x="1664" y="1468"/>
                        </a:lnTo>
                        <a:lnTo>
                          <a:pt x="1690" y="1434"/>
                        </a:lnTo>
                        <a:lnTo>
                          <a:pt x="1715" y="1399"/>
                        </a:lnTo>
                        <a:lnTo>
                          <a:pt x="1737" y="1362"/>
                        </a:lnTo>
                      </a:path>
                    </a:pathLst>
                  </a:custGeom>
                  <a:noFill/>
                  <a:ln w="3175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7C102CE5-FAA7-4104-ACB9-62A421E26F92}"/>
                  </a:ext>
                </a:extLst>
              </p:cNvPr>
              <p:cNvSpPr txBox="1"/>
              <p:nvPr/>
            </p:nvSpPr>
            <p:spPr>
              <a:xfrm>
                <a:off x="5909187" y="2930013"/>
                <a:ext cx="4940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>
                    <a:solidFill>
                      <a:srgbClr val="0000FF"/>
                    </a:solidFill>
                    <a:latin typeface="+mj-lt"/>
                  </a:rPr>
                  <a:t>Lot 3</a:t>
                </a:r>
              </a:p>
            </p:txBody>
          </p:sp>
        </p:grpSp>
        <p:sp>
          <p:nvSpPr>
            <p:cNvPr id="87" name="Isosceles Triangle 86">
              <a:extLst>
                <a:ext uri="{FF2B5EF4-FFF2-40B4-BE49-F238E27FC236}">
                  <a16:creationId xmlns:a16="http://schemas.microsoft.com/office/drawing/2014/main" id="{CF1C15EA-36EB-480F-B6B8-44F4A21260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63913" y="4407638"/>
              <a:ext cx="109336" cy="109728"/>
            </a:xfrm>
            <a:prstGeom prst="triangl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4" name="TextBox 273">
            <a:extLst>
              <a:ext uri="{FF2B5EF4-FFF2-40B4-BE49-F238E27FC236}">
                <a16:creationId xmlns:a16="http://schemas.microsoft.com/office/drawing/2014/main" id="{BECCC05B-B09D-4864-B0DD-511D924A6136}"/>
              </a:ext>
            </a:extLst>
          </p:cNvPr>
          <p:cNvSpPr txBox="1"/>
          <p:nvPr/>
        </p:nvSpPr>
        <p:spPr>
          <a:xfrm>
            <a:off x="2526890" y="5122603"/>
            <a:ext cx="956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+mj-lt"/>
              </a:rPr>
              <a:t>Error Ellipse </a:t>
            </a:r>
          </a:p>
          <a:p>
            <a:r>
              <a:rPr lang="en-US" sz="1200">
                <a:latin typeface="+mj-lt"/>
              </a:rPr>
              <a:t>100x mag</a:t>
            </a:r>
          </a:p>
        </p:txBody>
      </p:sp>
    </p:spTree>
    <p:extLst>
      <p:ext uri="{BB962C8B-B14F-4D97-AF65-F5344CB8AC3E}">
        <p14:creationId xmlns:p14="http://schemas.microsoft.com/office/powerpoint/2010/main" val="463914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C4F1D64-03F3-4303-B032-1E69A9255F67}"/>
              </a:ext>
            </a:extLst>
          </p:cNvPr>
          <p:cNvGrpSpPr>
            <a:grpSpLocks noChangeAspect="1"/>
          </p:cNvGrpSpPr>
          <p:nvPr/>
        </p:nvGrpSpPr>
        <p:grpSpPr>
          <a:xfrm>
            <a:off x="654440" y="3406449"/>
            <a:ext cx="4853224" cy="2772381"/>
            <a:chOff x="801583" y="3391854"/>
            <a:chExt cx="3784820" cy="2162061"/>
          </a:xfrm>
        </p:grpSpPr>
        <p:grpSp>
          <p:nvGrpSpPr>
            <p:cNvPr id="288" name="Group 287">
              <a:extLst>
                <a:ext uri="{FF2B5EF4-FFF2-40B4-BE49-F238E27FC236}">
                  <a16:creationId xmlns:a16="http://schemas.microsoft.com/office/drawing/2014/main" id="{91DABA13-5E18-4CEB-86E6-C8C2CE7754A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151652" y="4922985"/>
              <a:ext cx="54173" cy="54864"/>
              <a:chOff x="5167084" y="4746412"/>
              <a:chExt cx="774382" cy="1176407"/>
            </a:xfrm>
          </p:grpSpPr>
          <p:sp>
            <p:nvSpPr>
              <p:cNvPr id="289" name="Parallelogram 288">
                <a:extLst>
                  <a:ext uri="{FF2B5EF4-FFF2-40B4-BE49-F238E27FC236}">
                    <a16:creationId xmlns:a16="http://schemas.microsoft.com/office/drawing/2014/main" id="{8EFBABC2-ED48-4DAC-AACB-59049D408FC6}"/>
                  </a:ext>
                </a:extLst>
              </p:cNvPr>
              <p:cNvSpPr/>
              <p:nvPr/>
            </p:nvSpPr>
            <p:spPr>
              <a:xfrm>
                <a:off x="5169991" y="4763588"/>
                <a:ext cx="771475" cy="379573"/>
              </a:xfrm>
              <a:prstGeom prst="parallelogram">
                <a:avLst>
                  <a:gd name="adj" fmla="val 75267"/>
                </a:avLst>
              </a:prstGeom>
              <a:solidFill>
                <a:schemeClr val="bg2">
                  <a:lumMod val="90000"/>
                </a:schemeClr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90" name="Parallelogram 289">
                <a:extLst>
                  <a:ext uri="{FF2B5EF4-FFF2-40B4-BE49-F238E27FC236}">
                    <a16:creationId xmlns:a16="http://schemas.microsoft.com/office/drawing/2014/main" id="{25D2F6EC-029D-4D34-8B7A-8F7614B668A0}"/>
                  </a:ext>
                </a:extLst>
              </p:cNvPr>
              <p:cNvSpPr/>
              <p:nvPr/>
            </p:nvSpPr>
            <p:spPr>
              <a:xfrm rot="5400000" flipV="1">
                <a:off x="5329299" y="5154159"/>
                <a:ext cx="1018687" cy="203193"/>
              </a:xfrm>
              <a:prstGeom prst="parallelogram">
                <a:avLst>
                  <a:gd name="adj" fmla="val 135768"/>
                </a:avLst>
              </a:prstGeom>
              <a:solidFill>
                <a:schemeClr val="bg2">
                  <a:lumMod val="50000"/>
                </a:schemeClr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91" name="Flowchart: Document 290">
                <a:extLst>
                  <a:ext uri="{FF2B5EF4-FFF2-40B4-BE49-F238E27FC236}">
                    <a16:creationId xmlns:a16="http://schemas.microsoft.com/office/drawing/2014/main" id="{22A7FF7C-D9E8-4FFE-AE76-387325D79198}"/>
                  </a:ext>
                </a:extLst>
              </p:cNvPr>
              <p:cNvSpPr/>
              <p:nvPr/>
            </p:nvSpPr>
            <p:spPr>
              <a:xfrm>
                <a:off x="5167084" y="5137857"/>
                <a:ext cx="600893" cy="784962"/>
              </a:xfrm>
              <a:prstGeom prst="flowChartDocument">
                <a:avLst/>
              </a:prstGeom>
              <a:solidFill>
                <a:schemeClr val="bg2">
                  <a:lumMod val="75000"/>
                </a:schemeClr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1566AD83-C8A0-4BC1-935D-8903179B4E02}"/>
                </a:ext>
              </a:extLst>
            </p:cNvPr>
            <p:cNvCxnSpPr>
              <a:cxnSpLocks/>
              <a:stCxn id="253" idx="1"/>
            </p:cNvCxnSpPr>
            <p:nvPr/>
          </p:nvCxnSpPr>
          <p:spPr>
            <a:xfrm flipH="1">
              <a:off x="1162919" y="3827573"/>
              <a:ext cx="2971740" cy="842969"/>
            </a:xfrm>
            <a:prstGeom prst="line">
              <a:avLst/>
            </a:prstGeom>
            <a:ln w="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A10CBADF-AD66-4522-AE4A-49BF5F29957B}"/>
                </a:ext>
              </a:extLst>
            </p:cNvPr>
            <p:cNvSpPr/>
            <p:nvPr/>
          </p:nvSpPr>
          <p:spPr>
            <a:xfrm rot="21034208">
              <a:off x="801583" y="4981576"/>
              <a:ext cx="3784820" cy="197248"/>
            </a:xfrm>
            <a:custGeom>
              <a:avLst/>
              <a:gdLst>
                <a:gd name="connsiteX0" fmla="*/ 0 w 4452730"/>
                <a:gd name="connsiteY0" fmla="*/ 19959 h 128969"/>
                <a:gd name="connsiteX1" fmla="*/ 874643 w 4452730"/>
                <a:gd name="connsiteY1" fmla="*/ 99472 h 128969"/>
                <a:gd name="connsiteX2" fmla="*/ 1848678 w 4452730"/>
                <a:gd name="connsiteY2" fmla="*/ 81 h 128969"/>
                <a:gd name="connsiteX3" fmla="*/ 2663687 w 4452730"/>
                <a:gd name="connsiteY3" fmla="*/ 119351 h 128969"/>
                <a:gd name="connsiteX4" fmla="*/ 3319669 w 4452730"/>
                <a:gd name="connsiteY4" fmla="*/ 119351 h 128969"/>
                <a:gd name="connsiteX5" fmla="*/ 3737113 w 4452730"/>
                <a:gd name="connsiteY5" fmla="*/ 99472 h 128969"/>
                <a:gd name="connsiteX6" fmla="*/ 4273826 w 4452730"/>
                <a:gd name="connsiteY6" fmla="*/ 79594 h 128969"/>
                <a:gd name="connsiteX7" fmla="*/ 4452730 w 4452730"/>
                <a:gd name="connsiteY7" fmla="*/ 79594 h 12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730" h="128969">
                  <a:moveTo>
                    <a:pt x="0" y="19959"/>
                  </a:moveTo>
                  <a:cubicBezTo>
                    <a:pt x="283265" y="61372"/>
                    <a:pt x="566530" y="102785"/>
                    <a:pt x="874643" y="99472"/>
                  </a:cubicBezTo>
                  <a:cubicBezTo>
                    <a:pt x="1182756" y="96159"/>
                    <a:pt x="1550504" y="-3232"/>
                    <a:pt x="1848678" y="81"/>
                  </a:cubicBezTo>
                  <a:cubicBezTo>
                    <a:pt x="2146852" y="3394"/>
                    <a:pt x="2418522" y="99473"/>
                    <a:pt x="2663687" y="119351"/>
                  </a:cubicBezTo>
                  <a:cubicBezTo>
                    <a:pt x="2908852" y="139229"/>
                    <a:pt x="3140765" y="122664"/>
                    <a:pt x="3319669" y="119351"/>
                  </a:cubicBezTo>
                  <a:cubicBezTo>
                    <a:pt x="3498573" y="116038"/>
                    <a:pt x="3737113" y="99472"/>
                    <a:pt x="3737113" y="99472"/>
                  </a:cubicBezTo>
                  <a:lnTo>
                    <a:pt x="4273826" y="79594"/>
                  </a:lnTo>
                  <a:cubicBezTo>
                    <a:pt x="4393095" y="76281"/>
                    <a:pt x="4422912" y="77937"/>
                    <a:pt x="4452730" y="79594"/>
                  </a:cubicBezTo>
                </a:path>
              </a:pathLst>
            </a:cu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+mj-lt"/>
              </a:endParaRPr>
            </a:p>
          </p:txBody>
        </p:sp>
        <p:grpSp>
          <p:nvGrpSpPr>
            <p:cNvPr id="82" name="Group 122">
              <a:extLst>
                <a:ext uri="{FF2B5EF4-FFF2-40B4-BE49-F238E27FC236}">
                  <a16:creationId xmlns:a16="http://schemas.microsoft.com/office/drawing/2014/main" id="{43C56E94-CFCE-499D-9107-F1AE0D2CAC6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12762" y="4597146"/>
              <a:ext cx="510740" cy="956769"/>
              <a:chOff x="1575348" y="4371171"/>
              <a:chExt cx="1178178" cy="2207079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B303C1F3-B2F1-49A2-9FE2-8BA0D042BE3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575348" y="4907317"/>
                <a:ext cx="1178178" cy="1670933"/>
                <a:chOff x="1389041" y="2711675"/>
                <a:chExt cx="2200147" cy="3120327"/>
              </a:xfrm>
            </p:grpSpPr>
            <p:sp>
              <p:nvSpPr>
                <p:cNvPr id="114" name="Parallelogram 113">
                  <a:extLst>
                    <a:ext uri="{FF2B5EF4-FFF2-40B4-BE49-F238E27FC236}">
                      <a16:creationId xmlns:a16="http://schemas.microsoft.com/office/drawing/2014/main" id="{8275375C-02AC-4AC8-8BC9-EF328C5F17E6}"/>
                    </a:ext>
                  </a:extLst>
                </p:cNvPr>
                <p:cNvSpPr/>
                <p:nvPr/>
              </p:nvSpPr>
              <p:spPr>
                <a:xfrm rot="865454">
                  <a:off x="1781472" y="3410628"/>
                  <a:ext cx="143446" cy="2032069"/>
                </a:xfrm>
                <a:prstGeom prst="parallelogram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grpSp>
              <p:nvGrpSpPr>
                <p:cNvPr id="115" name="Group 576">
                  <a:extLst>
                    <a:ext uri="{FF2B5EF4-FFF2-40B4-BE49-F238E27FC236}">
                      <a16:creationId xmlns:a16="http://schemas.microsoft.com/office/drawing/2014/main" id="{DE71B820-B196-450E-A889-E2706DDF1985}"/>
                    </a:ext>
                  </a:extLst>
                </p:cNvPr>
                <p:cNvGrpSpPr/>
                <p:nvPr/>
              </p:nvGrpSpPr>
              <p:grpSpPr>
                <a:xfrm>
                  <a:off x="1922403" y="2884415"/>
                  <a:ext cx="165133" cy="2060423"/>
                  <a:chOff x="1922403" y="2884415"/>
                  <a:chExt cx="165133" cy="2060423"/>
                </a:xfrm>
              </p:grpSpPr>
              <p:sp>
                <p:nvSpPr>
                  <p:cNvPr id="150" name="Parallelogram 149">
                    <a:extLst>
                      <a:ext uri="{FF2B5EF4-FFF2-40B4-BE49-F238E27FC236}">
                        <a16:creationId xmlns:a16="http://schemas.microsoft.com/office/drawing/2014/main" id="{E799786F-4359-4FC3-9F40-995D71CFBF32}"/>
                      </a:ext>
                    </a:extLst>
                  </p:cNvPr>
                  <p:cNvSpPr/>
                  <p:nvPr/>
                </p:nvSpPr>
                <p:spPr>
                  <a:xfrm rot="921293">
                    <a:off x="2006576" y="2912769"/>
                    <a:ext cx="80960" cy="2032069"/>
                  </a:xfrm>
                  <a:prstGeom prst="parallelogram">
                    <a:avLst/>
                  </a:prstGeom>
                  <a:gradFill flip="none" rotWithShape="1">
                    <a:gsLst>
                      <a:gs pos="0">
                        <a:schemeClr val="bg1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51" name="Parallelogram 150">
                    <a:extLst>
                      <a:ext uri="{FF2B5EF4-FFF2-40B4-BE49-F238E27FC236}">
                        <a16:creationId xmlns:a16="http://schemas.microsoft.com/office/drawing/2014/main" id="{41C99FE7-8231-4424-855E-B2150D67466A}"/>
                      </a:ext>
                    </a:extLst>
                  </p:cNvPr>
                  <p:cNvSpPr/>
                  <p:nvPr/>
                </p:nvSpPr>
                <p:spPr>
                  <a:xfrm rot="921293">
                    <a:off x="1922403" y="2884415"/>
                    <a:ext cx="80960" cy="2032069"/>
                  </a:xfrm>
                  <a:prstGeom prst="parallelogram">
                    <a:avLst/>
                  </a:prstGeom>
                  <a:gradFill flip="none" rotWithShape="1">
                    <a:gsLst>
                      <a:gs pos="0">
                        <a:schemeClr val="bg1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sp>
              <p:nvSpPr>
                <p:cNvPr id="116" name="Parallelogram 115">
                  <a:extLst>
                    <a:ext uri="{FF2B5EF4-FFF2-40B4-BE49-F238E27FC236}">
                      <a16:creationId xmlns:a16="http://schemas.microsoft.com/office/drawing/2014/main" id="{BBD9C964-C3C0-4D19-97DE-40D3752F9876}"/>
                    </a:ext>
                  </a:extLst>
                </p:cNvPr>
                <p:cNvSpPr/>
                <p:nvPr/>
              </p:nvSpPr>
              <p:spPr>
                <a:xfrm rot="20492193">
                  <a:off x="3035967" y="3574842"/>
                  <a:ext cx="160420" cy="2032069"/>
                </a:xfrm>
                <a:prstGeom prst="parallelogram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117" name="Parallelogram 116">
                  <a:extLst>
                    <a:ext uri="{FF2B5EF4-FFF2-40B4-BE49-F238E27FC236}">
                      <a16:creationId xmlns:a16="http://schemas.microsoft.com/office/drawing/2014/main" id="{369D762D-856A-4F01-AECC-A9FE832D3A76}"/>
                    </a:ext>
                  </a:extLst>
                </p:cNvPr>
                <p:cNvSpPr/>
                <p:nvPr/>
              </p:nvSpPr>
              <p:spPr>
                <a:xfrm rot="20545172">
                  <a:off x="2905915" y="2887073"/>
                  <a:ext cx="80960" cy="2032069"/>
                </a:xfrm>
                <a:prstGeom prst="parallelogram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118" name="Trapezoid 117">
                  <a:extLst>
                    <a:ext uri="{FF2B5EF4-FFF2-40B4-BE49-F238E27FC236}">
                      <a16:creationId xmlns:a16="http://schemas.microsoft.com/office/drawing/2014/main" id="{97E092F3-BECC-442D-999A-08CDFED7312E}"/>
                    </a:ext>
                  </a:extLst>
                </p:cNvPr>
                <p:cNvSpPr/>
                <p:nvPr/>
              </p:nvSpPr>
              <p:spPr>
                <a:xfrm rot="21480000" flipV="1">
                  <a:off x="2418527" y="3428528"/>
                  <a:ext cx="173417" cy="1435395"/>
                </a:xfrm>
                <a:prstGeom prst="trapezoid">
                  <a:avLst>
                    <a:gd name="adj" fmla="val 15450"/>
                  </a:avLst>
                </a:pr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119" name="Parallelogram 118">
                  <a:extLst>
                    <a:ext uri="{FF2B5EF4-FFF2-40B4-BE49-F238E27FC236}">
                      <a16:creationId xmlns:a16="http://schemas.microsoft.com/office/drawing/2014/main" id="{CE35425F-88D1-4338-B5B0-C6F2AF79B4D9}"/>
                    </a:ext>
                  </a:extLst>
                </p:cNvPr>
                <p:cNvSpPr/>
                <p:nvPr/>
              </p:nvSpPr>
              <p:spPr>
                <a:xfrm rot="21365986">
                  <a:off x="2386195" y="2982277"/>
                  <a:ext cx="71769" cy="1442781"/>
                </a:xfrm>
                <a:prstGeom prst="parallelogram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120" name="Parallelogram 119">
                  <a:extLst>
                    <a:ext uri="{FF2B5EF4-FFF2-40B4-BE49-F238E27FC236}">
                      <a16:creationId xmlns:a16="http://schemas.microsoft.com/office/drawing/2014/main" id="{0472C8A1-40E2-4A38-ABE4-6C0CB3DBB80F}"/>
                    </a:ext>
                  </a:extLst>
                </p:cNvPr>
                <p:cNvSpPr/>
                <p:nvPr/>
              </p:nvSpPr>
              <p:spPr>
                <a:xfrm rot="-60000">
                  <a:off x="2519254" y="2977847"/>
                  <a:ext cx="71769" cy="1442781"/>
                </a:xfrm>
                <a:prstGeom prst="parallelogram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grpSp>
              <p:nvGrpSpPr>
                <p:cNvPr id="121" name="Group 569">
                  <a:extLst>
                    <a:ext uri="{FF2B5EF4-FFF2-40B4-BE49-F238E27FC236}">
                      <a16:creationId xmlns:a16="http://schemas.microsoft.com/office/drawing/2014/main" id="{5A7BA358-BF76-4A2E-B216-20A7C0EE9A8E}"/>
                    </a:ext>
                  </a:extLst>
                </p:cNvPr>
                <p:cNvGrpSpPr/>
                <p:nvPr/>
              </p:nvGrpSpPr>
              <p:grpSpPr>
                <a:xfrm>
                  <a:off x="3315345" y="5410521"/>
                  <a:ext cx="273843" cy="421481"/>
                  <a:chOff x="2947988" y="4836318"/>
                  <a:chExt cx="273843" cy="421481"/>
                </a:xfrm>
              </p:grpSpPr>
              <p:sp>
                <p:nvSpPr>
                  <p:cNvPr id="147" name="Freeform 210">
                    <a:extLst>
                      <a:ext uri="{FF2B5EF4-FFF2-40B4-BE49-F238E27FC236}">
                        <a16:creationId xmlns:a16="http://schemas.microsoft.com/office/drawing/2014/main" id="{FC352907-0D49-4210-92D0-F08556E3A438}"/>
                      </a:ext>
                    </a:extLst>
                  </p:cNvPr>
                  <p:cNvSpPr/>
                  <p:nvPr/>
                </p:nvSpPr>
                <p:spPr>
                  <a:xfrm>
                    <a:off x="2947988" y="4836318"/>
                    <a:ext cx="169069" cy="421481"/>
                  </a:xfrm>
                  <a:custGeom>
                    <a:avLst/>
                    <a:gdLst>
                      <a:gd name="connsiteX0" fmla="*/ 0 w 169069"/>
                      <a:gd name="connsiteY0" fmla="*/ 59531 h 421481"/>
                      <a:gd name="connsiteX1" fmla="*/ 50006 w 169069"/>
                      <a:gd name="connsiteY1" fmla="*/ 45244 h 421481"/>
                      <a:gd name="connsiteX2" fmla="*/ 121444 w 169069"/>
                      <a:gd name="connsiteY2" fmla="*/ 0 h 421481"/>
                      <a:gd name="connsiteX3" fmla="*/ 150019 w 169069"/>
                      <a:gd name="connsiteY3" fmla="*/ 107156 h 421481"/>
                      <a:gd name="connsiteX4" fmla="*/ 164306 w 169069"/>
                      <a:gd name="connsiteY4" fmla="*/ 214313 h 421481"/>
                      <a:gd name="connsiteX5" fmla="*/ 169069 w 169069"/>
                      <a:gd name="connsiteY5" fmla="*/ 376238 h 421481"/>
                      <a:gd name="connsiteX6" fmla="*/ 142875 w 169069"/>
                      <a:gd name="connsiteY6" fmla="*/ 421481 h 421481"/>
                      <a:gd name="connsiteX7" fmla="*/ 111919 w 169069"/>
                      <a:gd name="connsiteY7" fmla="*/ 371475 h 421481"/>
                      <a:gd name="connsiteX8" fmla="*/ 0 w 169069"/>
                      <a:gd name="connsiteY8" fmla="*/ 59531 h 421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9069" h="421481">
                        <a:moveTo>
                          <a:pt x="0" y="59531"/>
                        </a:moveTo>
                        <a:lnTo>
                          <a:pt x="50006" y="45244"/>
                        </a:lnTo>
                        <a:lnTo>
                          <a:pt x="121444" y="0"/>
                        </a:lnTo>
                        <a:lnTo>
                          <a:pt x="150019" y="107156"/>
                        </a:lnTo>
                        <a:lnTo>
                          <a:pt x="164306" y="214313"/>
                        </a:lnTo>
                        <a:lnTo>
                          <a:pt x="169069" y="376238"/>
                        </a:lnTo>
                        <a:lnTo>
                          <a:pt x="142875" y="421481"/>
                        </a:lnTo>
                        <a:lnTo>
                          <a:pt x="111919" y="371475"/>
                        </a:lnTo>
                        <a:lnTo>
                          <a:pt x="0" y="59531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6600">
                          <a:shade val="30000"/>
                          <a:satMod val="115000"/>
                        </a:srgbClr>
                      </a:gs>
                      <a:gs pos="50000">
                        <a:srgbClr val="FF6600">
                          <a:shade val="67500"/>
                          <a:satMod val="115000"/>
                        </a:srgbClr>
                      </a:gs>
                      <a:gs pos="100000">
                        <a:srgbClr val="FF6600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48" name="Freeform 211">
                    <a:extLst>
                      <a:ext uri="{FF2B5EF4-FFF2-40B4-BE49-F238E27FC236}">
                        <a16:creationId xmlns:a16="http://schemas.microsoft.com/office/drawing/2014/main" id="{5D3ED1B5-ECD9-4ED3-93CD-A8CF6D75A034}"/>
                      </a:ext>
                    </a:extLst>
                  </p:cNvPr>
                  <p:cNvSpPr/>
                  <p:nvPr/>
                </p:nvSpPr>
                <p:spPr>
                  <a:xfrm>
                    <a:off x="3043238" y="4950619"/>
                    <a:ext cx="178593" cy="71437"/>
                  </a:xfrm>
                  <a:custGeom>
                    <a:avLst/>
                    <a:gdLst>
                      <a:gd name="connsiteX0" fmla="*/ 35718 w 178593"/>
                      <a:gd name="connsiteY0" fmla="*/ 0 h 71437"/>
                      <a:gd name="connsiteX1" fmla="*/ 178593 w 178593"/>
                      <a:gd name="connsiteY1" fmla="*/ 7144 h 71437"/>
                      <a:gd name="connsiteX2" fmla="*/ 150018 w 178593"/>
                      <a:gd name="connsiteY2" fmla="*/ 71437 h 71437"/>
                      <a:gd name="connsiteX3" fmla="*/ 0 w 178593"/>
                      <a:gd name="connsiteY3" fmla="*/ 61912 h 71437"/>
                      <a:gd name="connsiteX4" fmla="*/ 35718 w 178593"/>
                      <a:gd name="connsiteY4" fmla="*/ 0 h 714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593" h="71437">
                        <a:moveTo>
                          <a:pt x="35718" y="0"/>
                        </a:moveTo>
                        <a:lnTo>
                          <a:pt x="178593" y="7144"/>
                        </a:lnTo>
                        <a:lnTo>
                          <a:pt x="150018" y="71437"/>
                        </a:lnTo>
                        <a:lnTo>
                          <a:pt x="0" y="61912"/>
                        </a:lnTo>
                        <a:lnTo>
                          <a:pt x="35718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6600">
                          <a:shade val="30000"/>
                          <a:satMod val="115000"/>
                        </a:srgbClr>
                      </a:gs>
                      <a:gs pos="50000">
                        <a:srgbClr val="FF6600">
                          <a:shade val="67500"/>
                          <a:satMod val="115000"/>
                        </a:srgbClr>
                      </a:gs>
                      <a:gs pos="100000">
                        <a:srgbClr val="FF6600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49" name="Freeform 212">
                    <a:extLst>
                      <a:ext uri="{FF2B5EF4-FFF2-40B4-BE49-F238E27FC236}">
                        <a16:creationId xmlns:a16="http://schemas.microsoft.com/office/drawing/2014/main" id="{7AA83E26-FB30-4831-A51C-7EC78C449CED}"/>
                      </a:ext>
                    </a:extLst>
                  </p:cNvPr>
                  <p:cNvSpPr/>
                  <p:nvPr/>
                </p:nvSpPr>
                <p:spPr>
                  <a:xfrm>
                    <a:off x="3059906" y="5012531"/>
                    <a:ext cx="85725" cy="54769"/>
                  </a:xfrm>
                  <a:custGeom>
                    <a:avLst/>
                    <a:gdLst>
                      <a:gd name="connsiteX0" fmla="*/ 0 w 85725"/>
                      <a:gd name="connsiteY0" fmla="*/ 0 h 54769"/>
                      <a:gd name="connsiteX1" fmla="*/ 28575 w 85725"/>
                      <a:gd name="connsiteY1" fmla="*/ 54769 h 54769"/>
                      <a:gd name="connsiteX2" fmla="*/ 85725 w 85725"/>
                      <a:gd name="connsiteY2" fmla="*/ 7144 h 54769"/>
                      <a:gd name="connsiteX3" fmla="*/ 0 w 85725"/>
                      <a:gd name="connsiteY3" fmla="*/ 0 h 54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5725" h="54769">
                        <a:moveTo>
                          <a:pt x="0" y="0"/>
                        </a:moveTo>
                        <a:lnTo>
                          <a:pt x="28575" y="54769"/>
                        </a:lnTo>
                        <a:lnTo>
                          <a:pt x="85725" y="71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933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grpSp>
              <p:nvGrpSpPr>
                <p:cNvPr id="122" name="Group 570">
                  <a:extLst>
                    <a:ext uri="{FF2B5EF4-FFF2-40B4-BE49-F238E27FC236}">
                      <a16:creationId xmlns:a16="http://schemas.microsoft.com/office/drawing/2014/main" id="{3B761FFC-3BCD-4F19-AEBB-73877131C500}"/>
                    </a:ext>
                  </a:extLst>
                </p:cNvPr>
                <p:cNvGrpSpPr/>
                <p:nvPr/>
              </p:nvGrpSpPr>
              <p:grpSpPr>
                <a:xfrm>
                  <a:off x="2442262" y="4797960"/>
                  <a:ext cx="166688" cy="252413"/>
                  <a:chOff x="2247900" y="4402931"/>
                  <a:chExt cx="166688" cy="252413"/>
                </a:xfrm>
              </p:grpSpPr>
              <p:sp>
                <p:nvSpPr>
                  <p:cNvPr id="145" name="Freeform 208">
                    <a:extLst>
                      <a:ext uri="{FF2B5EF4-FFF2-40B4-BE49-F238E27FC236}">
                        <a16:creationId xmlns:a16="http://schemas.microsoft.com/office/drawing/2014/main" id="{AFCDB269-AA44-48CF-BDAA-5E769033D8F3}"/>
                      </a:ext>
                    </a:extLst>
                  </p:cNvPr>
                  <p:cNvSpPr/>
                  <p:nvPr/>
                </p:nvSpPr>
                <p:spPr>
                  <a:xfrm>
                    <a:off x="2247900" y="4402931"/>
                    <a:ext cx="166688" cy="252413"/>
                  </a:xfrm>
                  <a:custGeom>
                    <a:avLst/>
                    <a:gdLst>
                      <a:gd name="connsiteX0" fmla="*/ 0 w 166688"/>
                      <a:gd name="connsiteY0" fmla="*/ 4763 h 252413"/>
                      <a:gd name="connsiteX1" fmla="*/ 164306 w 166688"/>
                      <a:gd name="connsiteY1" fmla="*/ 0 h 252413"/>
                      <a:gd name="connsiteX2" fmla="*/ 166688 w 166688"/>
                      <a:gd name="connsiteY2" fmla="*/ 64294 h 252413"/>
                      <a:gd name="connsiteX3" fmla="*/ 130969 w 166688"/>
                      <a:gd name="connsiteY3" fmla="*/ 71438 h 252413"/>
                      <a:gd name="connsiteX4" fmla="*/ 130969 w 166688"/>
                      <a:gd name="connsiteY4" fmla="*/ 150019 h 252413"/>
                      <a:gd name="connsiteX5" fmla="*/ 102394 w 166688"/>
                      <a:gd name="connsiteY5" fmla="*/ 252413 h 252413"/>
                      <a:gd name="connsiteX6" fmla="*/ 47625 w 166688"/>
                      <a:gd name="connsiteY6" fmla="*/ 142875 h 252413"/>
                      <a:gd name="connsiteX7" fmla="*/ 40481 w 166688"/>
                      <a:gd name="connsiteY7" fmla="*/ 66675 h 252413"/>
                      <a:gd name="connsiteX8" fmla="*/ 9525 w 166688"/>
                      <a:gd name="connsiteY8" fmla="*/ 54769 h 252413"/>
                      <a:gd name="connsiteX9" fmla="*/ 0 w 166688"/>
                      <a:gd name="connsiteY9" fmla="*/ 4763 h 252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66688" h="252413">
                        <a:moveTo>
                          <a:pt x="0" y="4763"/>
                        </a:moveTo>
                        <a:lnTo>
                          <a:pt x="164306" y="0"/>
                        </a:lnTo>
                        <a:lnTo>
                          <a:pt x="166688" y="64294"/>
                        </a:lnTo>
                        <a:lnTo>
                          <a:pt x="130969" y="71438"/>
                        </a:lnTo>
                        <a:lnTo>
                          <a:pt x="130969" y="150019"/>
                        </a:lnTo>
                        <a:lnTo>
                          <a:pt x="102394" y="252413"/>
                        </a:lnTo>
                        <a:lnTo>
                          <a:pt x="47625" y="142875"/>
                        </a:lnTo>
                        <a:lnTo>
                          <a:pt x="40481" y="66675"/>
                        </a:lnTo>
                        <a:lnTo>
                          <a:pt x="9525" y="54769"/>
                        </a:lnTo>
                        <a:lnTo>
                          <a:pt x="0" y="4763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6600">
                          <a:shade val="30000"/>
                          <a:satMod val="115000"/>
                        </a:srgbClr>
                      </a:gs>
                      <a:gs pos="50000">
                        <a:srgbClr val="FF6600">
                          <a:shade val="67500"/>
                          <a:satMod val="115000"/>
                        </a:srgbClr>
                      </a:gs>
                      <a:gs pos="100000">
                        <a:srgbClr val="FF6600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cxnSp>
                <p:nvCxnSpPr>
                  <p:cNvPr id="146" name="Straight Connector 145">
                    <a:extLst>
                      <a:ext uri="{FF2B5EF4-FFF2-40B4-BE49-F238E27FC236}">
                        <a16:creationId xmlns:a16="http://schemas.microsoft.com/office/drawing/2014/main" id="{A7BB23F0-D3D2-473A-968B-D94FD6B129F2}"/>
                      </a:ext>
                    </a:extLst>
                  </p:cNvPr>
                  <p:cNvCxnSpPr>
                    <a:stCxn id="145" idx="7"/>
                    <a:endCxn id="145" idx="3"/>
                  </p:cNvCxnSpPr>
                  <p:nvPr/>
                </p:nvCxnSpPr>
                <p:spPr>
                  <a:xfrm>
                    <a:off x="2288381" y="4469606"/>
                    <a:ext cx="90488" cy="4763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3" name="Group 571">
                  <a:extLst>
                    <a:ext uri="{FF2B5EF4-FFF2-40B4-BE49-F238E27FC236}">
                      <a16:creationId xmlns:a16="http://schemas.microsoft.com/office/drawing/2014/main" id="{1D083DF3-3BFF-47D1-B565-F4D1405D255F}"/>
                    </a:ext>
                  </a:extLst>
                </p:cNvPr>
                <p:cNvGrpSpPr/>
                <p:nvPr/>
              </p:nvGrpSpPr>
              <p:grpSpPr>
                <a:xfrm>
                  <a:off x="1389041" y="5250848"/>
                  <a:ext cx="280988" cy="423862"/>
                  <a:chOff x="1312069" y="4843462"/>
                  <a:chExt cx="280988" cy="423862"/>
                </a:xfrm>
              </p:grpSpPr>
              <p:sp>
                <p:nvSpPr>
                  <p:cNvPr id="142" name="Freeform 205">
                    <a:extLst>
                      <a:ext uri="{FF2B5EF4-FFF2-40B4-BE49-F238E27FC236}">
                        <a16:creationId xmlns:a16="http://schemas.microsoft.com/office/drawing/2014/main" id="{07928568-92E8-4996-BAE1-36DEADF753E0}"/>
                      </a:ext>
                    </a:extLst>
                  </p:cNvPr>
                  <p:cNvSpPr/>
                  <p:nvPr/>
                </p:nvSpPr>
                <p:spPr>
                  <a:xfrm>
                    <a:off x="1421607" y="4843462"/>
                    <a:ext cx="171450" cy="423862"/>
                  </a:xfrm>
                  <a:custGeom>
                    <a:avLst/>
                    <a:gdLst>
                      <a:gd name="connsiteX0" fmla="*/ 57150 w 171450"/>
                      <a:gd name="connsiteY0" fmla="*/ 0 h 423862"/>
                      <a:gd name="connsiteX1" fmla="*/ 135731 w 171450"/>
                      <a:gd name="connsiteY1" fmla="*/ 73819 h 423862"/>
                      <a:gd name="connsiteX2" fmla="*/ 171450 w 171450"/>
                      <a:gd name="connsiteY2" fmla="*/ 69056 h 423862"/>
                      <a:gd name="connsiteX3" fmla="*/ 38100 w 171450"/>
                      <a:gd name="connsiteY3" fmla="*/ 392906 h 423862"/>
                      <a:gd name="connsiteX4" fmla="*/ 38100 w 171450"/>
                      <a:gd name="connsiteY4" fmla="*/ 423862 h 423862"/>
                      <a:gd name="connsiteX5" fmla="*/ 7143 w 171450"/>
                      <a:gd name="connsiteY5" fmla="*/ 373856 h 423862"/>
                      <a:gd name="connsiteX6" fmla="*/ 0 w 171450"/>
                      <a:gd name="connsiteY6" fmla="*/ 219075 h 423862"/>
                      <a:gd name="connsiteX7" fmla="*/ 33337 w 171450"/>
                      <a:gd name="connsiteY7" fmla="*/ 97631 h 423862"/>
                      <a:gd name="connsiteX8" fmla="*/ 57150 w 171450"/>
                      <a:gd name="connsiteY8" fmla="*/ 0 h 423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1450" h="423862">
                        <a:moveTo>
                          <a:pt x="57150" y="0"/>
                        </a:moveTo>
                        <a:lnTo>
                          <a:pt x="135731" y="73819"/>
                        </a:lnTo>
                        <a:lnTo>
                          <a:pt x="171450" y="69056"/>
                        </a:lnTo>
                        <a:lnTo>
                          <a:pt x="38100" y="392906"/>
                        </a:lnTo>
                        <a:lnTo>
                          <a:pt x="38100" y="423862"/>
                        </a:lnTo>
                        <a:lnTo>
                          <a:pt x="7143" y="373856"/>
                        </a:lnTo>
                        <a:lnTo>
                          <a:pt x="0" y="219075"/>
                        </a:lnTo>
                        <a:lnTo>
                          <a:pt x="33337" y="97631"/>
                        </a:lnTo>
                        <a:lnTo>
                          <a:pt x="5715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6600">
                          <a:shade val="30000"/>
                          <a:satMod val="115000"/>
                        </a:srgbClr>
                      </a:gs>
                      <a:gs pos="50000">
                        <a:srgbClr val="FF6600">
                          <a:shade val="67500"/>
                          <a:satMod val="115000"/>
                        </a:srgbClr>
                      </a:gs>
                      <a:gs pos="100000">
                        <a:srgbClr val="FF6600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43" name="Freeform 206">
                    <a:extLst>
                      <a:ext uri="{FF2B5EF4-FFF2-40B4-BE49-F238E27FC236}">
                        <a16:creationId xmlns:a16="http://schemas.microsoft.com/office/drawing/2014/main" id="{6D451451-C544-4C3B-B1B1-7789ABFA7E50}"/>
                      </a:ext>
                    </a:extLst>
                  </p:cNvPr>
                  <p:cNvSpPr/>
                  <p:nvPr/>
                </p:nvSpPr>
                <p:spPr>
                  <a:xfrm>
                    <a:off x="1312069" y="4972050"/>
                    <a:ext cx="178594" cy="61913"/>
                  </a:xfrm>
                  <a:custGeom>
                    <a:avLst/>
                    <a:gdLst>
                      <a:gd name="connsiteX0" fmla="*/ 0 w 178594"/>
                      <a:gd name="connsiteY0" fmla="*/ 7144 h 61913"/>
                      <a:gd name="connsiteX1" fmla="*/ 152400 w 178594"/>
                      <a:gd name="connsiteY1" fmla="*/ 0 h 61913"/>
                      <a:gd name="connsiteX2" fmla="*/ 178594 w 178594"/>
                      <a:gd name="connsiteY2" fmla="*/ 54769 h 61913"/>
                      <a:gd name="connsiteX3" fmla="*/ 35719 w 178594"/>
                      <a:gd name="connsiteY3" fmla="*/ 61913 h 61913"/>
                      <a:gd name="connsiteX4" fmla="*/ 0 w 178594"/>
                      <a:gd name="connsiteY4" fmla="*/ 7144 h 619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594" h="61913">
                        <a:moveTo>
                          <a:pt x="0" y="7144"/>
                        </a:moveTo>
                        <a:lnTo>
                          <a:pt x="152400" y="0"/>
                        </a:lnTo>
                        <a:lnTo>
                          <a:pt x="178594" y="54769"/>
                        </a:lnTo>
                        <a:lnTo>
                          <a:pt x="35719" y="61913"/>
                        </a:lnTo>
                        <a:lnTo>
                          <a:pt x="0" y="7144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6600">
                          <a:shade val="30000"/>
                          <a:satMod val="115000"/>
                        </a:srgbClr>
                      </a:gs>
                      <a:gs pos="50000">
                        <a:srgbClr val="FF6600">
                          <a:shade val="67500"/>
                          <a:satMod val="115000"/>
                        </a:srgbClr>
                      </a:gs>
                      <a:gs pos="100000">
                        <a:srgbClr val="FF6600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44" name="Freeform 207">
                    <a:extLst>
                      <a:ext uri="{FF2B5EF4-FFF2-40B4-BE49-F238E27FC236}">
                        <a16:creationId xmlns:a16="http://schemas.microsoft.com/office/drawing/2014/main" id="{625D4618-22B6-491B-B084-0C9BFFB33377}"/>
                      </a:ext>
                    </a:extLst>
                  </p:cNvPr>
                  <p:cNvSpPr/>
                  <p:nvPr/>
                </p:nvSpPr>
                <p:spPr>
                  <a:xfrm>
                    <a:off x="1362075" y="5031581"/>
                    <a:ext cx="126206" cy="40481"/>
                  </a:xfrm>
                  <a:custGeom>
                    <a:avLst/>
                    <a:gdLst>
                      <a:gd name="connsiteX0" fmla="*/ 126206 w 126206"/>
                      <a:gd name="connsiteY0" fmla="*/ 0 h 40481"/>
                      <a:gd name="connsiteX1" fmla="*/ 76200 w 126206"/>
                      <a:gd name="connsiteY1" fmla="*/ 40481 h 40481"/>
                      <a:gd name="connsiteX2" fmla="*/ 0 w 126206"/>
                      <a:gd name="connsiteY2" fmla="*/ 2381 h 40481"/>
                      <a:gd name="connsiteX3" fmla="*/ 126206 w 126206"/>
                      <a:gd name="connsiteY3" fmla="*/ 0 h 40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6206" h="40481">
                        <a:moveTo>
                          <a:pt x="126206" y="0"/>
                        </a:moveTo>
                        <a:lnTo>
                          <a:pt x="76200" y="40481"/>
                        </a:lnTo>
                        <a:lnTo>
                          <a:pt x="0" y="2381"/>
                        </a:lnTo>
                        <a:lnTo>
                          <a:pt x="126206" y="0"/>
                        </a:lnTo>
                        <a:close/>
                      </a:path>
                    </a:pathLst>
                  </a:custGeom>
                  <a:solidFill>
                    <a:srgbClr val="9933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grpSp>
              <p:nvGrpSpPr>
                <p:cNvPr id="124" name="Group 542">
                  <a:extLst>
                    <a:ext uri="{FF2B5EF4-FFF2-40B4-BE49-F238E27FC236}">
                      <a16:creationId xmlns:a16="http://schemas.microsoft.com/office/drawing/2014/main" id="{A95CD42E-630D-46DD-BC37-B9E406023079}"/>
                    </a:ext>
                  </a:extLst>
                </p:cNvPr>
                <p:cNvGrpSpPr/>
                <p:nvPr/>
              </p:nvGrpSpPr>
              <p:grpSpPr>
                <a:xfrm>
                  <a:off x="1586877" y="4819328"/>
                  <a:ext cx="228601" cy="200026"/>
                  <a:chOff x="2328862" y="2776537"/>
                  <a:chExt cx="228601" cy="200026"/>
                </a:xfrm>
                <a:solidFill>
                  <a:schemeClr val="tx1">
                    <a:lumMod val="65000"/>
                    <a:lumOff val="35000"/>
                  </a:schemeClr>
                </a:solidFill>
              </p:grpSpPr>
              <p:sp>
                <p:nvSpPr>
                  <p:cNvPr id="140" name="Freeform 203">
                    <a:extLst>
                      <a:ext uri="{FF2B5EF4-FFF2-40B4-BE49-F238E27FC236}">
                        <a16:creationId xmlns:a16="http://schemas.microsoft.com/office/drawing/2014/main" id="{C31D9A97-32E5-4AF3-BFC6-558298B273A4}"/>
                      </a:ext>
                    </a:extLst>
                  </p:cNvPr>
                  <p:cNvSpPr/>
                  <p:nvPr/>
                </p:nvSpPr>
                <p:spPr>
                  <a:xfrm>
                    <a:off x="2328862" y="2793207"/>
                    <a:ext cx="95250" cy="183356"/>
                  </a:xfrm>
                  <a:custGeom>
                    <a:avLst/>
                    <a:gdLst>
                      <a:gd name="connsiteX0" fmla="*/ 95250 w 95250"/>
                      <a:gd name="connsiteY0" fmla="*/ 0 h 183356"/>
                      <a:gd name="connsiteX1" fmla="*/ 78582 w 95250"/>
                      <a:gd name="connsiteY1" fmla="*/ 50006 h 183356"/>
                      <a:gd name="connsiteX2" fmla="*/ 42863 w 95250"/>
                      <a:gd name="connsiteY2" fmla="*/ 150019 h 183356"/>
                      <a:gd name="connsiteX3" fmla="*/ 59532 w 95250"/>
                      <a:gd name="connsiteY3" fmla="*/ 176213 h 183356"/>
                      <a:gd name="connsiteX4" fmla="*/ 54769 w 95250"/>
                      <a:gd name="connsiteY4" fmla="*/ 183356 h 183356"/>
                      <a:gd name="connsiteX5" fmla="*/ 11907 w 95250"/>
                      <a:gd name="connsiteY5" fmla="*/ 176213 h 183356"/>
                      <a:gd name="connsiteX6" fmla="*/ 0 w 95250"/>
                      <a:gd name="connsiteY6" fmla="*/ 154781 h 183356"/>
                      <a:gd name="connsiteX7" fmla="*/ 35719 w 95250"/>
                      <a:gd name="connsiteY7" fmla="*/ 9525 h 183356"/>
                      <a:gd name="connsiteX8" fmla="*/ 95250 w 95250"/>
                      <a:gd name="connsiteY8" fmla="*/ 0 h 1833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5250" h="183356">
                        <a:moveTo>
                          <a:pt x="95250" y="0"/>
                        </a:moveTo>
                        <a:lnTo>
                          <a:pt x="78582" y="50006"/>
                        </a:lnTo>
                        <a:lnTo>
                          <a:pt x="42863" y="150019"/>
                        </a:lnTo>
                        <a:lnTo>
                          <a:pt x="59532" y="176213"/>
                        </a:lnTo>
                        <a:lnTo>
                          <a:pt x="54769" y="183356"/>
                        </a:lnTo>
                        <a:lnTo>
                          <a:pt x="11907" y="176213"/>
                        </a:lnTo>
                        <a:lnTo>
                          <a:pt x="0" y="154781"/>
                        </a:lnTo>
                        <a:lnTo>
                          <a:pt x="35719" y="9525"/>
                        </a:lnTo>
                        <a:lnTo>
                          <a:pt x="95250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41" name="Freeform 204">
                    <a:extLst>
                      <a:ext uri="{FF2B5EF4-FFF2-40B4-BE49-F238E27FC236}">
                        <a16:creationId xmlns:a16="http://schemas.microsoft.com/office/drawing/2014/main" id="{B067395B-7A48-4F07-B131-C8DC7C35A1FE}"/>
                      </a:ext>
                    </a:extLst>
                  </p:cNvPr>
                  <p:cNvSpPr/>
                  <p:nvPr/>
                </p:nvSpPr>
                <p:spPr>
                  <a:xfrm>
                    <a:off x="2359820" y="2776537"/>
                    <a:ext cx="197643" cy="119063"/>
                  </a:xfrm>
                  <a:custGeom>
                    <a:avLst/>
                    <a:gdLst>
                      <a:gd name="connsiteX0" fmla="*/ 0 w 197643"/>
                      <a:gd name="connsiteY0" fmla="*/ 23813 h 119063"/>
                      <a:gd name="connsiteX1" fmla="*/ 54768 w 197643"/>
                      <a:gd name="connsiteY1" fmla="*/ 0 h 119063"/>
                      <a:gd name="connsiteX2" fmla="*/ 135731 w 197643"/>
                      <a:gd name="connsiteY2" fmla="*/ 7144 h 119063"/>
                      <a:gd name="connsiteX3" fmla="*/ 197643 w 197643"/>
                      <a:gd name="connsiteY3" fmla="*/ 21432 h 119063"/>
                      <a:gd name="connsiteX4" fmla="*/ 176212 w 197643"/>
                      <a:gd name="connsiteY4" fmla="*/ 119063 h 119063"/>
                      <a:gd name="connsiteX5" fmla="*/ 114300 w 197643"/>
                      <a:gd name="connsiteY5" fmla="*/ 100013 h 119063"/>
                      <a:gd name="connsiteX6" fmla="*/ 38100 w 197643"/>
                      <a:gd name="connsiteY6" fmla="*/ 100013 h 119063"/>
                      <a:gd name="connsiteX7" fmla="*/ 59531 w 197643"/>
                      <a:gd name="connsiteY7" fmla="*/ 28575 h 119063"/>
                      <a:gd name="connsiteX8" fmla="*/ 0 w 197643"/>
                      <a:gd name="connsiteY8" fmla="*/ 23813 h 1190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7643" h="119063">
                        <a:moveTo>
                          <a:pt x="0" y="23813"/>
                        </a:moveTo>
                        <a:lnTo>
                          <a:pt x="54768" y="0"/>
                        </a:lnTo>
                        <a:lnTo>
                          <a:pt x="135731" y="7144"/>
                        </a:lnTo>
                        <a:lnTo>
                          <a:pt x="197643" y="21432"/>
                        </a:lnTo>
                        <a:lnTo>
                          <a:pt x="176212" y="119063"/>
                        </a:lnTo>
                        <a:lnTo>
                          <a:pt x="114300" y="100013"/>
                        </a:lnTo>
                        <a:lnTo>
                          <a:pt x="38100" y="100013"/>
                        </a:lnTo>
                        <a:lnTo>
                          <a:pt x="59531" y="28575"/>
                        </a:lnTo>
                        <a:lnTo>
                          <a:pt x="0" y="23813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sp>
              <p:nvSpPr>
                <p:cNvPr id="125" name="Freeform 188">
                  <a:extLst>
                    <a:ext uri="{FF2B5EF4-FFF2-40B4-BE49-F238E27FC236}">
                      <a16:creationId xmlns:a16="http://schemas.microsoft.com/office/drawing/2014/main" id="{423D843E-EC68-47E4-A56F-EAA791C059FF}"/>
                    </a:ext>
                  </a:extLst>
                </p:cNvPr>
                <p:cNvSpPr/>
                <p:nvPr/>
              </p:nvSpPr>
              <p:spPr>
                <a:xfrm>
                  <a:off x="2388715" y="4329305"/>
                  <a:ext cx="246856" cy="109538"/>
                </a:xfrm>
                <a:custGeom>
                  <a:avLst/>
                  <a:gdLst>
                    <a:gd name="connsiteX0" fmla="*/ 245269 w 246856"/>
                    <a:gd name="connsiteY0" fmla="*/ 85725 h 109538"/>
                    <a:gd name="connsiteX1" fmla="*/ 204788 w 246856"/>
                    <a:gd name="connsiteY1" fmla="*/ 107156 h 109538"/>
                    <a:gd name="connsiteX2" fmla="*/ 42863 w 246856"/>
                    <a:gd name="connsiteY2" fmla="*/ 109538 h 109538"/>
                    <a:gd name="connsiteX3" fmla="*/ 2382 w 246856"/>
                    <a:gd name="connsiteY3" fmla="*/ 100013 h 109538"/>
                    <a:gd name="connsiteX4" fmla="*/ 0 w 246856"/>
                    <a:gd name="connsiteY4" fmla="*/ 19050 h 109538"/>
                    <a:gd name="connsiteX5" fmla="*/ 26194 w 246856"/>
                    <a:gd name="connsiteY5" fmla="*/ 4763 h 109538"/>
                    <a:gd name="connsiteX6" fmla="*/ 228600 w 246856"/>
                    <a:gd name="connsiteY6" fmla="*/ 0 h 109538"/>
                    <a:gd name="connsiteX7" fmla="*/ 245269 w 246856"/>
                    <a:gd name="connsiteY7" fmla="*/ 23813 h 109538"/>
                    <a:gd name="connsiteX8" fmla="*/ 245269 w 246856"/>
                    <a:gd name="connsiteY8" fmla="*/ 85725 h 109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6856" h="109538">
                      <a:moveTo>
                        <a:pt x="245269" y="85725"/>
                      </a:moveTo>
                      <a:lnTo>
                        <a:pt x="204788" y="107156"/>
                      </a:lnTo>
                      <a:lnTo>
                        <a:pt x="42863" y="109538"/>
                      </a:lnTo>
                      <a:lnTo>
                        <a:pt x="2382" y="100013"/>
                      </a:lnTo>
                      <a:lnTo>
                        <a:pt x="0" y="19050"/>
                      </a:lnTo>
                      <a:lnTo>
                        <a:pt x="26194" y="4763"/>
                      </a:lnTo>
                      <a:lnTo>
                        <a:pt x="228600" y="0"/>
                      </a:lnTo>
                      <a:lnTo>
                        <a:pt x="245269" y="23813"/>
                      </a:lnTo>
                      <a:cubicBezTo>
                        <a:pt x="246063" y="46038"/>
                        <a:pt x="246856" y="68263"/>
                        <a:pt x="245269" y="85725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126" name="Parallelogram 125">
                  <a:extLst>
                    <a:ext uri="{FF2B5EF4-FFF2-40B4-BE49-F238E27FC236}">
                      <a16:creationId xmlns:a16="http://schemas.microsoft.com/office/drawing/2014/main" id="{36D64382-F038-4B15-9AB9-056F939414B1}"/>
                    </a:ext>
                  </a:extLst>
                </p:cNvPr>
                <p:cNvSpPr/>
                <p:nvPr/>
              </p:nvSpPr>
              <p:spPr>
                <a:xfrm rot="20545172">
                  <a:off x="2815705" y="2884433"/>
                  <a:ext cx="80960" cy="2058361"/>
                </a:xfrm>
                <a:prstGeom prst="parallelogram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grpSp>
              <p:nvGrpSpPr>
                <p:cNvPr id="127" name="Group 586">
                  <a:extLst>
                    <a:ext uri="{FF2B5EF4-FFF2-40B4-BE49-F238E27FC236}">
                      <a16:creationId xmlns:a16="http://schemas.microsoft.com/office/drawing/2014/main" id="{B9704F74-87AF-4CF0-B035-6E257856E22E}"/>
                    </a:ext>
                  </a:extLst>
                </p:cNvPr>
                <p:cNvGrpSpPr/>
                <p:nvPr/>
              </p:nvGrpSpPr>
              <p:grpSpPr>
                <a:xfrm>
                  <a:off x="2197121" y="2711675"/>
                  <a:ext cx="485775" cy="285751"/>
                  <a:chOff x="2197121" y="2711675"/>
                  <a:chExt cx="485775" cy="285751"/>
                </a:xfrm>
              </p:grpSpPr>
              <p:sp>
                <p:nvSpPr>
                  <p:cNvPr id="131" name="Freeform 194">
                    <a:extLst>
                      <a:ext uri="{FF2B5EF4-FFF2-40B4-BE49-F238E27FC236}">
                        <a16:creationId xmlns:a16="http://schemas.microsoft.com/office/drawing/2014/main" id="{7E7096D3-0002-4427-8E6A-7B35BDDBF159}"/>
                      </a:ext>
                    </a:extLst>
                  </p:cNvPr>
                  <p:cNvSpPr/>
                  <p:nvPr/>
                </p:nvSpPr>
                <p:spPr>
                  <a:xfrm>
                    <a:off x="2350513" y="2814070"/>
                    <a:ext cx="230002" cy="183356"/>
                  </a:xfrm>
                  <a:custGeom>
                    <a:avLst/>
                    <a:gdLst>
                      <a:gd name="connsiteX0" fmla="*/ 0 w 195262"/>
                      <a:gd name="connsiteY0" fmla="*/ 183356 h 183356"/>
                      <a:gd name="connsiteX1" fmla="*/ 195262 w 195262"/>
                      <a:gd name="connsiteY1" fmla="*/ 180975 h 183356"/>
                      <a:gd name="connsiteX2" fmla="*/ 185737 w 195262"/>
                      <a:gd name="connsiteY2" fmla="*/ 0 h 183356"/>
                      <a:gd name="connsiteX3" fmla="*/ 4762 w 195262"/>
                      <a:gd name="connsiteY3" fmla="*/ 4762 h 183356"/>
                      <a:gd name="connsiteX4" fmla="*/ 0 w 195262"/>
                      <a:gd name="connsiteY4" fmla="*/ 183356 h 1833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5262" h="183356">
                        <a:moveTo>
                          <a:pt x="0" y="183356"/>
                        </a:moveTo>
                        <a:lnTo>
                          <a:pt x="195262" y="180975"/>
                        </a:lnTo>
                        <a:lnTo>
                          <a:pt x="185737" y="0"/>
                        </a:lnTo>
                        <a:lnTo>
                          <a:pt x="4762" y="4762"/>
                        </a:lnTo>
                        <a:lnTo>
                          <a:pt x="0" y="183356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6600">
                          <a:shade val="30000"/>
                          <a:satMod val="115000"/>
                        </a:srgbClr>
                      </a:gs>
                      <a:gs pos="50000">
                        <a:srgbClr val="FF6600">
                          <a:shade val="67500"/>
                          <a:satMod val="115000"/>
                        </a:srgbClr>
                      </a:gs>
                      <a:gs pos="100000">
                        <a:srgbClr val="FF6600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grpSp>
                <p:nvGrpSpPr>
                  <p:cNvPr id="132" name="Group 584">
                    <a:extLst>
                      <a:ext uri="{FF2B5EF4-FFF2-40B4-BE49-F238E27FC236}">
                        <a16:creationId xmlns:a16="http://schemas.microsoft.com/office/drawing/2014/main" id="{6AB72838-E89B-46F4-BA23-CE7F9305D7F5}"/>
                      </a:ext>
                    </a:extLst>
                  </p:cNvPr>
                  <p:cNvGrpSpPr/>
                  <p:nvPr/>
                </p:nvGrpSpPr>
                <p:grpSpPr>
                  <a:xfrm>
                    <a:off x="2416044" y="2829642"/>
                    <a:ext cx="68258" cy="147736"/>
                    <a:chOff x="2946172" y="2588419"/>
                    <a:chExt cx="71851" cy="164151"/>
                  </a:xfrm>
                </p:grpSpPr>
                <p:sp>
                  <p:nvSpPr>
                    <p:cNvPr id="138" name="Rectangle 137">
                      <a:extLst>
                        <a:ext uri="{FF2B5EF4-FFF2-40B4-BE49-F238E27FC236}">
                          <a16:creationId xmlns:a16="http://schemas.microsoft.com/office/drawing/2014/main" id="{2EF2C53F-3D60-4816-BBEB-DF3AE9F2CA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52748" y="2588419"/>
                      <a:ext cx="59533" cy="107156"/>
                    </a:xfrm>
                    <a:prstGeom prst="rect">
                      <a:avLst/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139" name="Rectangle 138">
                      <a:extLst>
                        <a:ext uri="{FF2B5EF4-FFF2-40B4-BE49-F238E27FC236}">
                          <a16:creationId xmlns:a16="http://schemas.microsoft.com/office/drawing/2014/main" id="{73B880A5-9E40-410D-B00E-CEA82E53DA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46172" y="2653067"/>
                      <a:ext cx="71851" cy="99503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65000"/>
                            <a:lumOff val="35000"/>
                            <a:shade val="30000"/>
                            <a:satMod val="115000"/>
                          </a:schemeClr>
                        </a:gs>
                        <a:gs pos="50000">
                          <a:schemeClr val="tx1">
                            <a:lumMod val="65000"/>
                            <a:lumOff val="35000"/>
                            <a:shade val="67500"/>
                            <a:satMod val="11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</p:grpSp>
              <p:grpSp>
                <p:nvGrpSpPr>
                  <p:cNvPr id="133" name="Group 554">
                    <a:extLst>
                      <a:ext uri="{FF2B5EF4-FFF2-40B4-BE49-F238E27FC236}">
                        <a16:creationId xmlns:a16="http://schemas.microsoft.com/office/drawing/2014/main" id="{E3A07691-A1A7-44D1-8492-A1F89E4A2F8E}"/>
                      </a:ext>
                    </a:extLst>
                  </p:cNvPr>
                  <p:cNvGrpSpPr/>
                  <p:nvPr/>
                </p:nvGrpSpPr>
                <p:grpSpPr>
                  <a:xfrm>
                    <a:off x="2197121" y="2711675"/>
                    <a:ext cx="485775" cy="259556"/>
                    <a:chOff x="2016919" y="2702719"/>
                    <a:chExt cx="485775" cy="259556"/>
                  </a:xfrm>
                  <a:gradFill flip="none" rotWithShape="1">
                    <a:gsLst>
                      <a:gs pos="0">
                        <a:srgbClr val="FF6600">
                          <a:shade val="30000"/>
                          <a:satMod val="115000"/>
                        </a:srgbClr>
                      </a:gs>
                      <a:gs pos="50000">
                        <a:srgbClr val="FF6600">
                          <a:shade val="67500"/>
                          <a:satMod val="115000"/>
                        </a:srgbClr>
                      </a:gs>
                      <a:gs pos="100000">
                        <a:srgbClr val="FF6600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</p:grpSpPr>
                <p:sp>
                  <p:nvSpPr>
                    <p:cNvPr id="134" name="Rectangle 133">
                      <a:extLst>
                        <a:ext uri="{FF2B5EF4-FFF2-40B4-BE49-F238E27FC236}">
                          <a16:creationId xmlns:a16="http://schemas.microsoft.com/office/drawing/2014/main" id="{B0ED3994-D86D-4B45-A88A-4671920572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4075" y="2762250"/>
                      <a:ext cx="250031" cy="59531"/>
                    </a:xfrm>
                    <a:prstGeom prst="rect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135" name="Rectangle 134">
                      <a:extLst>
                        <a:ext uri="{FF2B5EF4-FFF2-40B4-BE49-F238E27FC236}">
                          <a16:creationId xmlns:a16="http://schemas.microsoft.com/office/drawing/2014/main" id="{6CBC5FBD-0B5E-49B0-9F06-B196FEC217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83594" y="2702719"/>
                      <a:ext cx="352425" cy="85725"/>
                    </a:xfrm>
                    <a:prstGeom prst="rect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136" name="Freeform 199">
                      <a:extLst>
                        <a:ext uri="{FF2B5EF4-FFF2-40B4-BE49-F238E27FC236}">
                          <a16:creationId xmlns:a16="http://schemas.microsoft.com/office/drawing/2014/main" id="{8B358A1E-2080-4DDE-9EC3-1CC0C01F5A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12194" y="2755106"/>
                      <a:ext cx="190500" cy="204788"/>
                    </a:xfrm>
                    <a:custGeom>
                      <a:avLst/>
                      <a:gdLst>
                        <a:gd name="connsiteX0" fmla="*/ 33337 w 190500"/>
                        <a:gd name="connsiteY0" fmla="*/ 204788 h 204788"/>
                        <a:gd name="connsiteX1" fmla="*/ 80962 w 190500"/>
                        <a:gd name="connsiteY1" fmla="*/ 180975 h 204788"/>
                        <a:gd name="connsiteX2" fmla="*/ 190500 w 190500"/>
                        <a:gd name="connsiteY2" fmla="*/ 188119 h 204788"/>
                        <a:gd name="connsiteX3" fmla="*/ 159544 w 190500"/>
                        <a:gd name="connsiteY3" fmla="*/ 66675 h 204788"/>
                        <a:gd name="connsiteX4" fmla="*/ 102394 w 190500"/>
                        <a:gd name="connsiteY4" fmla="*/ 0 h 204788"/>
                        <a:gd name="connsiteX5" fmla="*/ 16669 w 190500"/>
                        <a:gd name="connsiteY5" fmla="*/ 14288 h 204788"/>
                        <a:gd name="connsiteX6" fmla="*/ 30956 w 190500"/>
                        <a:gd name="connsiteY6" fmla="*/ 57150 h 204788"/>
                        <a:gd name="connsiteX7" fmla="*/ 0 w 190500"/>
                        <a:gd name="connsiteY7" fmla="*/ 78582 h 204788"/>
                        <a:gd name="connsiteX8" fmla="*/ 33337 w 190500"/>
                        <a:gd name="connsiteY8" fmla="*/ 204788 h 2047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90500" h="204788">
                          <a:moveTo>
                            <a:pt x="33337" y="204788"/>
                          </a:moveTo>
                          <a:lnTo>
                            <a:pt x="80962" y="180975"/>
                          </a:lnTo>
                          <a:lnTo>
                            <a:pt x="190500" y="188119"/>
                          </a:lnTo>
                          <a:lnTo>
                            <a:pt x="159544" y="66675"/>
                          </a:lnTo>
                          <a:lnTo>
                            <a:pt x="102394" y="0"/>
                          </a:lnTo>
                          <a:lnTo>
                            <a:pt x="16669" y="14288"/>
                          </a:lnTo>
                          <a:lnTo>
                            <a:pt x="30956" y="57150"/>
                          </a:lnTo>
                          <a:lnTo>
                            <a:pt x="0" y="78582"/>
                          </a:lnTo>
                          <a:lnTo>
                            <a:pt x="33337" y="204788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137" name="Freeform 200">
                      <a:extLst>
                        <a:ext uri="{FF2B5EF4-FFF2-40B4-BE49-F238E27FC236}">
                          <a16:creationId xmlns:a16="http://schemas.microsoft.com/office/drawing/2014/main" id="{3D7C5AA2-8EF2-442D-947E-743E4EFCBC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16919" y="2774156"/>
                      <a:ext cx="195262" cy="188119"/>
                    </a:xfrm>
                    <a:custGeom>
                      <a:avLst/>
                      <a:gdLst>
                        <a:gd name="connsiteX0" fmla="*/ 0 w 195262"/>
                        <a:gd name="connsiteY0" fmla="*/ 171450 h 188119"/>
                        <a:gd name="connsiteX1" fmla="*/ 35719 w 195262"/>
                        <a:gd name="connsiteY1" fmla="*/ 59532 h 188119"/>
                        <a:gd name="connsiteX2" fmla="*/ 102394 w 195262"/>
                        <a:gd name="connsiteY2" fmla="*/ 0 h 188119"/>
                        <a:gd name="connsiteX3" fmla="*/ 195262 w 195262"/>
                        <a:gd name="connsiteY3" fmla="*/ 0 h 188119"/>
                        <a:gd name="connsiteX4" fmla="*/ 192881 w 195262"/>
                        <a:gd name="connsiteY4" fmla="*/ 52388 h 188119"/>
                        <a:gd name="connsiteX5" fmla="*/ 161925 w 195262"/>
                        <a:gd name="connsiteY5" fmla="*/ 188119 h 188119"/>
                        <a:gd name="connsiteX6" fmla="*/ 107156 w 195262"/>
                        <a:gd name="connsiteY6" fmla="*/ 164307 h 188119"/>
                        <a:gd name="connsiteX7" fmla="*/ 0 w 195262"/>
                        <a:gd name="connsiteY7" fmla="*/ 171450 h 1881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95262" h="188119">
                          <a:moveTo>
                            <a:pt x="0" y="171450"/>
                          </a:moveTo>
                          <a:lnTo>
                            <a:pt x="35719" y="59532"/>
                          </a:lnTo>
                          <a:lnTo>
                            <a:pt x="102394" y="0"/>
                          </a:lnTo>
                          <a:lnTo>
                            <a:pt x="195262" y="0"/>
                          </a:lnTo>
                          <a:lnTo>
                            <a:pt x="192881" y="52388"/>
                          </a:lnTo>
                          <a:lnTo>
                            <a:pt x="161925" y="188119"/>
                          </a:lnTo>
                          <a:lnTo>
                            <a:pt x="107156" y="164307"/>
                          </a:lnTo>
                          <a:lnTo>
                            <a:pt x="0" y="171450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28" name="Group 546">
                  <a:extLst>
                    <a:ext uri="{FF2B5EF4-FFF2-40B4-BE49-F238E27FC236}">
                      <a16:creationId xmlns:a16="http://schemas.microsoft.com/office/drawing/2014/main" id="{CDF66D18-4BAB-438E-A646-90B834C83A61}"/>
                    </a:ext>
                  </a:extLst>
                </p:cNvPr>
                <p:cNvGrpSpPr/>
                <p:nvPr/>
              </p:nvGrpSpPr>
              <p:grpSpPr>
                <a:xfrm>
                  <a:off x="3101160" y="4815982"/>
                  <a:ext cx="247650" cy="216693"/>
                  <a:chOff x="2836069" y="2767013"/>
                  <a:chExt cx="247650" cy="216693"/>
                </a:xfrm>
                <a:solidFill>
                  <a:schemeClr val="tx1">
                    <a:lumMod val="65000"/>
                    <a:lumOff val="35000"/>
                  </a:schemeClr>
                </a:solidFill>
              </p:grpSpPr>
              <p:sp>
                <p:nvSpPr>
                  <p:cNvPr id="129" name="Freeform 192">
                    <a:extLst>
                      <a:ext uri="{FF2B5EF4-FFF2-40B4-BE49-F238E27FC236}">
                        <a16:creationId xmlns:a16="http://schemas.microsoft.com/office/drawing/2014/main" id="{9B8CC344-0D01-4653-845D-E045124F6911}"/>
                      </a:ext>
                    </a:extLst>
                  </p:cNvPr>
                  <p:cNvSpPr/>
                  <p:nvPr/>
                </p:nvSpPr>
                <p:spPr>
                  <a:xfrm>
                    <a:off x="2836069" y="2767013"/>
                    <a:ext cx="204787" cy="128587"/>
                  </a:xfrm>
                  <a:custGeom>
                    <a:avLst/>
                    <a:gdLst>
                      <a:gd name="connsiteX0" fmla="*/ 0 w 204787"/>
                      <a:gd name="connsiteY0" fmla="*/ 35718 h 128587"/>
                      <a:gd name="connsiteX1" fmla="*/ 57150 w 204787"/>
                      <a:gd name="connsiteY1" fmla="*/ 9525 h 128587"/>
                      <a:gd name="connsiteX2" fmla="*/ 164306 w 204787"/>
                      <a:gd name="connsiteY2" fmla="*/ 0 h 128587"/>
                      <a:gd name="connsiteX3" fmla="*/ 204787 w 204787"/>
                      <a:gd name="connsiteY3" fmla="*/ 95250 h 128587"/>
                      <a:gd name="connsiteX4" fmla="*/ 88106 w 204787"/>
                      <a:gd name="connsiteY4" fmla="*/ 111918 h 128587"/>
                      <a:gd name="connsiteX5" fmla="*/ 30956 w 204787"/>
                      <a:gd name="connsiteY5" fmla="*/ 128587 h 128587"/>
                      <a:gd name="connsiteX6" fmla="*/ 0 w 204787"/>
                      <a:gd name="connsiteY6" fmla="*/ 35718 h 1285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4787" h="128587">
                        <a:moveTo>
                          <a:pt x="0" y="35718"/>
                        </a:moveTo>
                        <a:lnTo>
                          <a:pt x="57150" y="9525"/>
                        </a:lnTo>
                        <a:lnTo>
                          <a:pt x="164306" y="0"/>
                        </a:lnTo>
                        <a:lnTo>
                          <a:pt x="204787" y="95250"/>
                        </a:lnTo>
                        <a:lnTo>
                          <a:pt x="88106" y="111918"/>
                        </a:lnTo>
                        <a:lnTo>
                          <a:pt x="30956" y="128587"/>
                        </a:lnTo>
                        <a:lnTo>
                          <a:pt x="0" y="3571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30" name="Freeform 193">
                    <a:extLst>
                      <a:ext uri="{FF2B5EF4-FFF2-40B4-BE49-F238E27FC236}">
                        <a16:creationId xmlns:a16="http://schemas.microsoft.com/office/drawing/2014/main" id="{7EA2402C-3D13-4F2C-9F31-4F73B9CA7542}"/>
                      </a:ext>
                    </a:extLst>
                  </p:cNvPr>
                  <p:cNvSpPr/>
                  <p:nvPr/>
                </p:nvSpPr>
                <p:spPr>
                  <a:xfrm>
                    <a:off x="2990850" y="2781300"/>
                    <a:ext cx="92869" cy="202406"/>
                  </a:xfrm>
                  <a:custGeom>
                    <a:avLst/>
                    <a:gdLst>
                      <a:gd name="connsiteX0" fmla="*/ 0 w 92869"/>
                      <a:gd name="connsiteY0" fmla="*/ 0 h 202406"/>
                      <a:gd name="connsiteX1" fmla="*/ 47625 w 92869"/>
                      <a:gd name="connsiteY1" fmla="*/ 19050 h 202406"/>
                      <a:gd name="connsiteX2" fmla="*/ 92869 w 92869"/>
                      <a:gd name="connsiteY2" fmla="*/ 178594 h 202406"/>
                      <a:gd name="connsiteX3" fmla="*/ 45244 w 92869"/>
                      <a:gd name="connsiteY3" fmla="*/ 202406 h 202406"/>
                      <a:gd name="connsiteX4" fmla="*/ 35719 w 92869"/>
                      <a:gd name="connsiteY4" fmla="*/ 185738 h 202406"/>
                      <a:gd name="connsiteX5" fmla="*/ 42863 w 92869"/>
                      <a:gd name="connsiteY5" fmla="*/ 147638 h 202406"/>
                      <a:gd name="connsiteX6" fmla="*/ 7144 w 92869"/>
                      <a:gd name="connsiteY6" fmla="*/ 78581 h 202406"/>
                      <a:gd name="connsiteX7" fmla="*/ 0 w 92869"/>
                      <a:gd name="connsiteY7" fmla="*/ 0 h 2024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2869" h="202406">
                        <a:moveTo>
                          <a:pt x="0" y="0"/>
                        </a:moveTo>
                        <a:lnTo>
                          <a:pt x="47625" y="19050"/>
                        </a:lnTo>
                        <a:lnTo>
                          <a:pt x="92869" y="178594"/>
                        </a:lnTo>
                        <a:lnTo>
                          <a:pt x="45244" y="202406"/>
                        </a:lnTo>
                        <a:lnTo>
                          <a:pt x="35719" y="185738"/>
                        </a:lnTo>
                        <a:lnTo>
                          <a:pt x="42863" y="147638"/>
                        </a:lnTo>
                        <a:lnTo>
                          <a:pt x="7144" y="785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</p:grpSp>
          <p:grpSp>
            <p:nvGrpSpPr>
              <p:cNvPr id="89" name="Group 121">
                <a:extLst>
                  <a:ext uri="{FF2B5EF4-FFF2-40B4-BE49-F238E27FC236}">
                    <a16:creationId xmlns:a16="http://schemas.microsoft.com/office/drawing/2014/main" id="{83C36350-6C86-49DE-8CDD-0A7DE2A69E39}"/>
                  </a:ext>
                </a:extLst>
              </p:cNvPr>
              <p:cNvGrpSpPr/>
              <p:nvPr/>
            </p:nvGrpSpPr>
            <p:grpSpPr>
              <a:xfrm>
                <a:off x="1985234" y="4371171"/>
                <a:ext cx="284331" cy="537628"/>
                <a:chOff x="1985234" y="4371171"/>
                <a:chExt cx="284331" cy="537628"/>
              </a:xfrm>
            </p:grpSpPr>
            <p:grpSp>
              <p:nvGrpSpPr>
                <p:cNvPr id="90" name="Group 1858">
                  <a:extLst>
                    <a:ext uri="{FF2B5EF4-FFF2-40B4-BE49-F238E27FC236}">
                      <a16:creationId xmlns:a16="http://schemas.microsoft.com/office/drawing/2014/main" id="{61E0A668-05A1-42A5-81A3-FC31FFF9B9CD}"/>
                    </a:ext>
                  </a:extLst>
                </p:cNvPr>
                <p:cNvGrpSpPr/>
                <p:nvPr/>
              </p:nvGrpSpPr>
              <p:grpSpPr>
                <a:xfrm rot="21138801">
                  <a:off x="1985234" y="4480677"/>
                  <a:ext cx="284331" cy="99900"/>
                  <a:chOff x="5587013" y="2302276"/>
                  <a:chExt cx="437966" cy="153879"/>
                </a:xfrm>
              </p:grpSpPr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14A3D28B-5965-4D18-8C3E-5BA2ABF0625D}"/>
                      </a:ext>
                    </a:extLst>
                  </p:cNvPr>
                  <p:cNvSpPr/>
                  <p:nvPr/>
                </p:nvSpPr>
                <p:spPr>
                  <a:xfrm>
                    <a:off x="5640280" y="2302276"/>
                    <a:ext cx="384699" cy="153879"/>
                  </a:xfrm>
                  <a:prstGeom prst="rect">
                    <a:avLst/>
                  </a:prstGeom>
                  <a:solidFill>
                    <a:srgbClr val="0080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+mj-lt"/>
                    </a:endParaRPr>
                  </a:p>
                </p:txBody>
              </p:sp>
              <p:sp>
                <p:nvSpPr>
                  <p:cNvPr id="113" name="Trapezoid 112">
                    <a:extLst>
                      <a:ext uri="{FF2B5EF4-FFF2-40B4-BE49-F238E27FC236}">
                        <a16:creationId xmlns:a16="http://schemas.microsoft.com/office/drawing/2014/main" id="{70797CAD-52B7-409F-83DB-86823D188B63}"/>
                      </a:ext>
                    </a:extLst>
                  </p:cNvPr>
                  <p:cNvSpPr/>
                  <p:nvPr/>
                </p:nvSpPr>
                <p:spPr>
                  <a:xfrm rot="-5400000">
                    <a:off x="5560380" y="2355542"/>
                    <a:ext cx="106532" cy="53266"/>
                  </a:xfrm>
                  <a:prstGeom prst="trapezoid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+mj-lt"/>
                    </a:endParaRPr>
                  </a:p>
                </p:txBody>
              </p:sp>
            </p:grpSp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A02362FD-75FB-4AD4-88AE-35A8BA26336E}"/>
                    </a:ext>
                  </a:extLst>
                </p:cNvPr>
                <p:cNvSpPr/>
                <p:nvPr/>
              </p:nvSpPr>
              <p:spPr>
                <a:xfrm>
                  <a:off x="2040438" y="4436489"/>
                  <a:ext cx="201720" cy="188273"/>
                </a:xfrm>
                <a:prstGeom prst="ellipse">
                  <a:avLst/>
                </a:prstGeom>
                <a:solidFill>
                  <a:srgbClr val="92D05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</a:endParaRPr>
                </a:p>
              </p:txBody>
            </p:sp>
            <p:sp>
              <p:nvSpPr>
                <p:cNvPr id="92" name="Trapezoid 91">
                  <a:extLst>
                    <a:ext uri="{FF2B5EF4-FFF2-40B4-BE49-F238E27FC236}">
                      <a16:creationId xmlns:a16="http://schemas.microsoft.com/office/drawing/2014/main" id="{06FCD8B2-72E4-45EF-9D51-9A55918D41A7}"/>
                    </a:ext>
                  </a:extLst>
                </p:cNvPr>
                <p:cNvSpPr/>
                <p:nvPr/>
              </p:nvSpPr>
              <p:spPr>
                <a:xfrm>
                  <a:off x="2009121" y="4682398"/>
                  <a:ext cx="259355" cy="97979"/>
                </a:xfrm>
                <a:prstGeom prst="trapezoid">
                  <a:avLst/>
                </a:prstGeom>
                <a:solidFill>
                  <a:srgbClr val="008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</a:endParaRPr>
                </a:p>
              </p:txBody>
            </p:sp>
            <p:sp>
              <p:nvSpPr>
                <p:cNvPr id="93" name="Trapezoid 92">
                  <a:extLst>
                    <a:ext uri="{FF2B5EF4-FFF2-40B4-BE49-F238E27FC236}">
                      <a16:creationId xmlns:a16="http://schemas.microsoft.com/office/drawing/2014/main" id="{AB358014-6673-4992-971F-2E343D176CC4}"/>
                    </a:ext>
                  </a:extLst>
                </p:cNvPr>
                <p:cNvSpPr/>
                <p:nvPr/>
              </p:nvSpPr>
              <p:spPr>
                <a:xfrm>
                  <a:off x="2110687" y="4371171"/>
                  <a:ext cx="61477" cy="73003"/>
                </a:xfrm>
                <a:prstGeom prst="trapezoid">
                  <a:avLst/>
                </a:prstGeom>
                <a:solidFill>
                  <a:srgbClr val="008000"/>
                </a:solidFill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</a:endParaRPr>
                </a:p>
              </p:txBody>
            </p:sp>
            <p:grpSp>
              <p:nvGrpSpPr>
                <p:cNvPr id="94" name="Group 362">
                  <a:extLst>
                    <a:ext uri="{FF2B5EF4-FFF2-40B4-BE49-F238E27FC236}">
                      <a16:creationId xmlns:a16="http://schemas.microsoft.com/office/drawing/2014/main" id="{281961CB-D475-4B67-AD67-7CF8E4EDFCD2}"/>
                    </a:ext>
                  </a:extLst>
                </p:cNvPr>
                <p:cNvGrpSpPr/>
                <p:nvPr/>
              </p:nvGrpSpPr>
              <p:grpSpPr>
                <a:xfrm>
                  <a:off x="2029677" y="4786141"/>
                  <a:ext cx="208162" cy="122658"/>
                  <a:chOff x="4398049" y="5138331"/>
                  <a:chExt cx="832649" cy="490630"/>
                </a:xfrm>
              </p:grpSpPr>
              <p:grpSp>
                <p:nvGrpSpPr>
                  <p:cNvPr id="100" name="Group 72">
                    <a:extLst>
                      <a:ext uri="{FF2B5EF4-FFF2-40B4-BE49-F238E27FC236}">
                        <a16:creationId xmlns:a16="http://schemas.microsoft.com/office/drawing/2014/main" id="{2F514D0A-577F-4575-A8FE-EEE23ABFD16A}"/>
                      </a:ext>
                    </a:extLst>
                  </p:cNvPr>
                  <p:cNvGrpSpPr/>
                  <p:nvPr/>
                </p:nvGrpSpPr>
                <p:grpSpPr>
                  <a:xfrm>
                    <a:off x="4852544" y="5378494"/>
                    <a:ext cx="189964" cy="149596"/>
                    <a:chOff x="5646283" y="853457"/>
                    <a:chExt cx="73152" cy="64008"/>
                  </a:xfrm>
                </p:grpSpPr>
                <p:sp>
                  <p:nvSpPr>
                    <p:cNvPr id="110" name="Rectangle 109">
                      <a:extLst>
                        <a:ext uri="{FF2B5EF4-FFF2-40B4-BE49-F238E27FC236}">
                          <a16:creationId xmlns:a16="http://schemas.microsoft.com/office/drawing/2014/main" id="{08B94E98-6209-4AEA-8850-2BDBBC50D9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68776" y="853457"/>
                      <a:ext cx="27432" cy="64008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111" name="Rectangle 110">
                      <a:extLst>
                        <a:ext uri="{FF2B5EF4-FFF2-40B4-BE49-F238E27FC236}">
                          <a16:creationId xmlns:a16="http://schemas.microsoft.com/office/drawing/2014/main" id="{4E433A70-A702-4DE9-8A46-9041C1A274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6283" y="870061"/>
                      <a:ext cx="73152" cy="27432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</a:endParaRPr>
                    </a:p>
                  </p:txBody>
                </p:sp>
              </p:grpSp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2C2B51B3-F98B-4C49-B97A-484F4E121565}"/>
                      </a:ext>
                    </a:extLst>
                  </p:cNvPr>
                  <p:cNvSpPr/>
                  <p:nvPr/>
                </p:nvSpPr>
                <p:spPr>
                  <a:xfrm>
                    <a:off x="4469163" y="5522109"/>
                    <a:ext cx="761535" cy="106852"/>
                  </a:xfrm>
                  <a:prstGeom prst="rect">
                    <a:avLst/>
                  </a:prstGeom>
                  <a:solidFill>
                    <a:srgbClr val="0080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+mj-lt"/>
                    </a:endParaRPr>
                  </a:p>
                </p:txBody>
              </p:sp>
              <p:grpSp>
                <p:nvGrpSpPr>
                  <p:cNvPr id="102" name="Group 71">
                    <a:extLst>
                      <a:ext uri="{FF2B5EF4-FFF2-40B4-BE49-F238E27FC236}">
                        <a16:creationId xmlns:a16="http://schemas.microsoft.com/office/drawing/2014/main" id="{D8C3C616-6638-4E1D-8A76-00B7ADE49D22}"/>
                      </a:ext>
                    </a:extLst>
                  </p:cNvPr>
                  <p:cNvGrpSpPr/>
                  <p:nvPr/>
                </p:nvGrpSpPr>
                <p:grpSpPr>
                  <a:xfrm>
                    <a:off x="4458615" y="5373404"/>
                    <a:ext cx="189964" cy="149596"/>
                    <a:chOff x="5646283" y="853457"/>
                    <a:chExt cx="73152" cy="64008"/>
                  </a:xfrm>
                </p:grpSpPr>
                <p:sp>
                  <p:nvSpPr>
                    <p:cNvPr id="108" name="Rectangle 107">
                      <a:extLst>
                        <a:ext uri="{FF2B5EF4-FFF2-40B4-BE49-F238E27FC236}">
                          <a16:creationId xmlns:a16="http://schemas.microsoft.com/office/drawing/2014/main" id="{455B7232-2FB1-4FAD-A723-B73672E550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68776" y="853457"/>
                      <a:ext cx="27432" cy="64008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109" name="Rectangle 108">
                      <a:extLst>
                        <a:ext uri="{FF2B5EF4-FFF2-40B4-BE49-F238E27FC236}">
                          <a16:creationId xmlns:a16="http://schemas.microsoft.com/office/drawing/2014/main" id="{C3D038B5-F02E-4C95-97E7-52D198CCB2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6283" y="870061"/>
                      <a:ext cx="73152" cy="27432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</a:endParaRPr>
                    </a:p>
                  </p:txBody>
                </p:sp>
              </p:grpSp>
              <p:sp>
                <p:nvSpPr>
                  <p:cNvPr id="103" name="Trapezoid 102">
                    <a:extLst>
                      <a:ext uri="{FF2B5EF4-FFF2-40B4-BE49-F238E27FC236}">
                        <a16:creationId xmlns:a16="http://schemas.microsoft.com/office/drawing/2014/main" id="{32B0263E-2A3D-4FCD-AD93-B7E87417223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490263" y="5138331"/>
                    <a:ext cx="637821" cy="118725"/>
                  </a:xfrm>
                  <a:prstGeom prst="trapezoid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+mj-lt"/>
                    </a:endParaRPr>
                  </a:p>
                </p:txBody>
              </p:sp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0D198EFA-F66B-44E2-8BD5-23F6E44752BA}"/>
                      </a:ext>
                    </a:extLst>
                  </p:cNvPr>
                  <p:cNvSpPr/>
                  <p:nvPr/>
                </p:nvSpPr>
                <p:spPr>
                  <a:xfrm>
                    <a:off x="4398049" y="5253599"/>
                    <a:ext cx="814570" cy="122952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+mj-lt"/>
                    </a:endParaRPr>
                  </a:p>
                </p:txBody>
              </p:sp>
              <p:grpSp>
                <p:nvGrpSpPr>
                  <p:cNvPr id="105" name="Group 72">
                    <a:extLst>
                      <a:ext uri="{FF2B5EF4-FFF2-40B4-BE49-F238E27FC236}">
                        <a16:creationId xmlns:a16="http://schemas.microsoft.com/office/drawing/2014/main" id="{99A7FE7E-1535-4194-A5ED-1391957DC30F}"/>
                      </a:ext>
                    </a:extLst>
                  </p:cNvPr>
                  <p:cNvGrpSpPr/>
                  <p:nvPr/>
                </p:nvGrpSpPr>
                <p:grpSpPr>
                  <a:xfrm>
                    <a:off x="5006225" y="5378494"/>
                    <a:ext cx="189964" cy="149596"/>
                    <a:chOff x="5646283" y="853457"/>
                    <a:chExt cx="73152" cy="64008"/>
                  </a:xfrm>
                </p:grpSpPr>
                <p:sp>
                  <p:nvSpPr>
                    <p:cNvPr id="106" name="Rectangle 105">
                      <a:extLst>
                        <a:ext uri="{FF2B5EF4-FFF2-40B4-BE49-F238E27FC236}">
                          <a16:creationId xmlns:a16="http://schemas.microsoft.com/office/drawing/2014/main" id="{05780478-17BB-49B9-A368-F35D6CFEE1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68776" y="853457"/>
                      <a:ext cx="27432" cy="64008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107" name="Rectangle 106">
                      <a:extLst>
                        <a:ext uri="{FF2B5EF4-FFF2-40B4-BE49-F238E27FC236}">
                          <a16:creationId xmlns:a16="http://schemas.microsoft.com/office/drawing/2014/main" id="{95E1BDBB-75DF-4C18-B447-DE00B89DAB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6283" y="870061"/>
                      <a:ext cx="73152" cy="27432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</a:endParaRPr>
                    </a:p>
                  </p:txBody>
                </p:sp>
              </p:grpSp>
            </p:grpSp>
            <p:sp>
              <p:nvSpPr>
                <p:cNvPr id="95" name="Rounded Rectangle 158">
                  <a:extLst>
                    <a:ext uri="{FF2B5EF4-FFF2-40B4-BE49-F238E27FC236}">
                      <a16:creationId xmlns:a16="http://schemas.microsoft.com/office/drawing/2014/main" id="{0E31698C-5B51-49C8-86AD-26A6985C20A4}"/>
                    </a:ext>
                  </a:extLst>
                </p:cNvPr>
                <p:cNvSpPr/>
                <p:nvPr/>
              </p:nvSpPr>
              <p:spPr>
                <a:xfrm>
                  <a:off x="2078027" y="4446095"/>
                  <a:ext cx="121032" cy="330439"/>
                </a:xfrm>
                <a:prstGeom prst="roundRect">
                  <a:avLst/>
                </a:prstGeom>
                <a:solidFill>
                  <a:srgbClr val="92D05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</a:endParaRPr>
                </a:p>
              </p:txBody>
            </p:sp>
            <p:grpSp>
              <p:nvGrpSpPr>
                <p:cNvPr id="96" name="Group 71">
                  <a:extLst>
                    <a:ext uri="{FF2B5EF4-FFF2-40B4-BE49-F238E27FC236}">
                      <a16:creationId xmlns:a16="http://schemas.microsoft.com/office/drawing/2014/main" id="{5E544B55-D2E4-46B1-9A4E-A8C616036D37}"/>
                    </a:ext>
                  </a:extLst>
                </p:cNvPr>
                <p:cNvGrpSpPr/>
                <p:nvPr/>
              </p:nvGrpSpPr>
              <p:grpSpPr>
                <a:xfrm rot="16200000">
                  <a:off x="2033147" y="4632896"/>
                  <a:ext cx="47491" cy="37399"/>
                  <a:chOff x="5646283" y="853457"/>
                  <a:chExt cx="73152" cy="64008"/>
                </a:xfrm>
              </p:grpSpPr>
              <p:sp>
                <p:nvSpPr>
                  <p:cNvPr id="98" name="Rectangle 97">
                    <a:extLst>
                      <a:ext uri="{FF2B5EF4-FFF2-40B4-BE49-F238E27FC236}">
                        <a16:creationId xmlns:a16="http://schemas.microsoft.com/office/drawing/2014/main" id="{4E378494-F9F4-498A-828C-13317D38F027}"/>
                      </a:ext>
                    </a:extLst>
                  </p:cNvPr>
                  <p:cNvSpPr/>
                  <p:nvPr/>
                </p:nvSpPr>
                <p:spPr>
                  <a:xfrm>
                    <a:off x="5668776" y="853457"/>
                    <a:ext cx="27432" cy="6400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+mj-lt"/>
                    </a:endParaRPr>
                  </a:p>
                </p:txBody>
              </p:sp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id="{0E590C6B-905C-4AD7-8636-BF71E4FB6CC4}"/>
                      </a:ext>
                    </a:extLst>
                  </p:cNvPr>
                  <p:cNvSpPr/>
                  <p:nvPr/>
                </p:nvSpPr>
                <p:spPr>
                  <a:xfrm>
                    <a:off x="5646283" y="870061"/>
                    <a:ext cx="73152" cy="27432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+mj-lt"/>
                    </a:endParaRPr>
                  </a:p>
                </p:txBody>
              </p:sp>
            </p:grp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78896726-6955-4021-B7E0-033DC0868566}"/>
                    </a:ext>
                  </a:extLst>
                </p:cNvPr>
                <p:cNvSpPr/>
                <p:nvPr/>
              </p:nvSpPr>
              <p:spPr>
                <a:xfrm>
                  <a:off x="2026465" y="4738659"/>
                  <a:ext cx="29682" cy="2968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</a:endParaRPr>
                </a:p>
              </p:txBody>
            </p:sp>
          </p:grpSp>
        </p:grp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563AA0B4-6ECC-4581-BE15-11A1393C9A1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138347" y="3784750"/>
              <a:ext cx="83509" cy="1143000"/>
              <a:chOff x="6357671" y="889150"/>
              <a:chExt cx="353106" cy="4832980"/>
            </a:xfrm>
          </p:grpSpPr>
          <p:grpSp>
            <p:nvGrpSpPr>
              <p:cNvPr id="211" name="Group 537">
                <a:extLst>
                  <a:ext uri="{FF2B5EF4-FFF2-40B4-BE49-F238E27FC236}">
                    <a16:creationId xmlns:a16="http://schemas.microsoft.com/office/drawing/2014/main" id="{C5FC55CD-DFB2-4C89-B2AF-787903A15B4E}"/>
                  </a:ext>
                </a:extLst>
              </p:cNvPr>
              <p:cNvGrpSpPr/>
              <p:nvPr/>
            </p:nvGrpSpPr>
            <p:grpSpPr>
              <a:xfrm>
                <a:off x="6476730" y="1365062"/>
                <a:ext cx="133623" cy="1830983"/>
                <a:chOff x="8423921" y="1973340"/>
                <a:chExt cx="133623" cy="1830983"/>
              </a:xfrm>
            </p:grpSpPr>
            <p:sp>
              <p:nvSpPr>
                <p:cNvPr id="282" name="Rectangle 12">
                  <a:extLst>
                    <a:ext uri="{FF2B5EF4-FFF2-40B4-BE49-F238E27FC236}">
                      <a16:creationId xmlns:a16="http://schemas.microsoft.com/office/drawing/2014/main" id="{1726B4EE-0764-407D-A301-1FB2B646E0F3}"/>
                    </a:ext>
                  </a:extLst>
                </p:cNvPr>
                <p:cNvSpPr/>
                <p:nvPr/>
              </p:nvSpPr>
              <p:spPr>
                <a:xfrm>
                  <a:off x="8457543" y="1975523"/>
                  <a:ext cx="64008" cy="18288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  <a:tint val="66000"/>
                        <a:satMod val="160000"/>
                      </a:schemeClr>
                    </a:gs>
                    <a:gs pos="50000">
                      <a:schemeClr val="bg1">
                        <a:lumMod val="75000"/>
                        <a:tint val="44500"/>
                        <a:satMod val="160000"/>
                      </a:schemeClr>
                    </a:gs>
                    <a:gs pos="100000">
                      <a:schemeClr val="bg1">
                        <a:lumMod val="75000"/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</a:endParaRPr>
                </a:p>
              </p:txBody>
            </p:sp>
            <p:sp>
              <p:nvSpPr>
                <p:cNvPr id="283" name="Rectangle 13">
                  <a:extLst>
                    <a:ext uri="{FF2B5EF4-FFF2-40B4-BE49-F238E27FC236}">
                      <a16:creationId xmlns:a16="http://schemas.microsoft.com/office/drawing/2014/main" id="{BAE9B360-C346-41B2-B63E-9FDBD049C088}"/>
                    </a:ext>
                  </a:extLst>
                </p:cNvPr>
                <p:cNvSpPr/>
                <p:nvPr/>
              </p:nvSpPr>
              <p:spPr>
                <a:xfrm>
                  <a:off x="8423921" y="1973340"/>
                  <a:ext cx="133623" cy="2743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lumMod val="6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6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6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</a:endParaRPr>
                </a:p>
              </p:txBody>
            </p:sp>
          </p:grpSp>
          <p:grpSp>
            <p:nvGrpSpPr>
              <p:cNvPr id="212" name="Group 130">
                <a:extLst>
                  <a:ext uri="{FF2B5EF4-FFF2-40B4-BE49-F238E27FC236}">
                    <a16:creationId xmlns:a16="http://schemas.microsoft.com/office/drawing/2014/main" id="{F6443E26-FFC5-4589-A202-F3BAD196D72A}"/>
                  </a:ext>
                </a:extLst>
              </p:cNvPr>
              <p:cNvGrpSpPr/>
              <p:nvPr/>
            </p:nvGrpSpPr>
            <p:grpSpPr>
              <a:xfrm>
                <a:off x="6471879" y="2211508"/>
                <a:ext cx="238898" cy="3510622"/>
                <a:chOff x="4101542" y="2539982"/>
                <a:chExt cx="238898" cy="3510622"/>
              </a:xfrm>
            </p:grpSpPr>
            <p:sp>
              <p:nvSpPr>
                <p:cNvPr id="275" name="Rectangle 7">
                  <a:extLst>
                    <a:ext uri="{FF2B5EF4-FFF2-40B4-BE49-F238E27FC236}">
                      <a16:creationId xmlns:a16="http://schemas.microsoft.com/office/drawing/2014/main" id="{69824F12-E178-4171-9655-2D37119C93B9}"/>
                    </a:ext>
                  </a:extLst>
                </p:cNvPr>
                <p:cNvSpPr/>
                <p:nvPr/>
              </p:nvSpPr>
              <p:spPr>
                <a:xfrm>
                  <a:off x="4126256" y="2539982"/>
                  <a:ext cx="91440" cy="822960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</a:endParaRPr>
                </a:p>
              </p:txBody>
            </p:sp>
            <p:sp>
              <p:nvSpPr>
                <p:cNvPr id="276" name="Rectangle 275">
                  <a:extLst>
                    <a:ext uri="{FF2B5EF4-FFF2-40B4-BE49-F238E27FC236}">
                      <a16:creationId xmlns:a16="http://schemas.microsoft.com/office/drawing/2014/main" id="{FBBFBF43-4629-4588-8EBD-A6D5CC4A79F0}"/>
                    </a:ext>
                  </a:extLst>
                </p:cNvPr>
                <p:cNvSpPr/>
                <p:nvPr/>
              </p:nvSpPr>
              <p:spPr>
                <a:xfrm>
                  <a:off x="4126256" y="3362942"/>
                  <a:ext cx="91440" cy="82296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</a:endParaRPr>
                </a:p>
              </p:txBody>
            </p:sp>
            <p:sp>
              <p:nvSpPr>
                <p:cNvPr id="277" name="Rectangle 276">
                  <a:extLst>
                    <a:ext uri="{FF2B5EF4-FFF2-40B4-BE49-F238E27FC236}">
                      <a16:creationId xmlns:a16="http://schemas.microsoft.com/office/drawing/2014/main" id="{A5A327A5-800A-4D71-A301-427218B9221C}"/>
                    </a:ext>
                  </a:extLst>
                </p:cNvPr>
                <p:cNvSpPr/>
                <p:nvPr/>
              </p:nvSpPr>
              <p:spPr>
                <a:xfrm>
                  <a:off x="4126256" y="4185902"/>
                  <a:ext cx="91440" cy="822960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</a:endParaRPr>
                </a:p>
              </p:txBody>
            </p:sp>
            <p:sp>
              <p:nvSpPr>
                <p:cNvPr id="278" name="Rectangle 277">
                  <a:extLst>
                    <a:ext uri="{FF2B5EF4-FFF2-40B4-BE49-F238E27FC236}">
                      <a16:creationId xmlns:a16="http://schemas.microsoft.com/office/drawing/2014/main" id="{1718FF17-F68E-4CDF-BB95-06BF6B6ED00D}"/>
                    </a:ext>
                  </a:extLst>
                </p:cNvPr>
                <p:cNvSpPr/>
                <p:nvPr/>
              </p:nvSpPr>
              <p:spPr>
                <a:xfrm>
                  <a:off x="4126256" y="5008862"/>
                  <a:ext cx="91440" cy="82296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</a:endParaRPr>
                </a:p>
              </p:txBody>
            </p:sp>
            <p:sp>
              <p:nvSpPr>
                <p:cNvPr id="279" name="Isosceles Triangle 278">
                  <a:extLst>
                    <a:ext uri="{FF2B5EF4-FFF2-40B4-BE49-F238E27FC236}">
                      <a16:creationId xmlns:a16="http://schemas.microsoft.com/office/drawing/2014/main" id="{199467D9-83A2-4884-80FE-6455DEE4667B}"/>
                    </a:ext>
                  </a:extLst>
                </p:cNvPr>
                <p:cNvSpPr/>
                <p:nvPr/>
              </p:nvSpPr>
              <p:spPr>
                <a:xfrm rot="10800000">
                  <a:off x="4126256" y="5831822"/>
                  <a:ext cx="91440" cy="218782"/>
                </a:xfrm>
                <a:prstGeom prst="triangl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</a:endParaRPr>
                </a:p>
              </p:txBody>
            </p:sp>
            <p:sp>
              <p:nvSpPr>
                <p:cNvPr id="280" name="Rectangle 5">
                  <a:extLst>
                    <a:ext uri="{FF2B5EF4-FFF2-40B4-BE49-F238E27FC236}">
                      <a16:creationId xmlns:a16="http://schemas.microsoft.com/office/drawing/2014/main" id="{981ED9C1-DAC0-4E08-8DB7-890BEAF8ECAE}"/>
                    </a:ext>
                  </a:extLst>
                </p:cNvPr>
                <p:cNvSpPr/>
                <p:nvPr/>
              </p:nvSpPr>
              <p:spPr>
                <a:xfrm>
                  <a:off x="4105956" y="2540595"/>
                  <a:ext cx="133623" cy="6288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lumMod val="6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6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6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</a:endParaRPr>
                </a:p>
              </p:txBody>
            </p:sp>
            <p:sp>
              <p:nvSpPr>
                <p:cNvPr id="281" name="Rectangle 6">
                  <a:extLst>
                    <a:ext uri="{FF2B5EF4-FFF2-40B4-BE49-F238E27FC236}">
                      <a16:creationId xmlns:a16="http://schemas.microsoft.com/office/drawing/2014/main" id="{CF96ECC8-E518-4998-A9A1-DA12000AE926}"/>
                    </a:ext>
                  </a:extLst>
                </p:cNvPr>
                <p:cNvSpPr/>
                <p:nvPr/>
              </p:nvSpPr>
              <p:spPr>
                <a:xfrm>
                  <a:off x="4101542" y="2745929"/>
                  <a:ext cx="238898" cy="74141"/>
                </a:xfrm>
                <a:prstGeom prst="rect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</a:endParaRPr>
                </a:p>
              </p:txBody>
            </p:sp>
          </p:grpSp>
          <p:grpSp>
            <p:nvGrpSpPr>
              <p:cNvPr id="220" name="Group 46">
                <a:extLst>
                  <a:ext uri="{FF2B5EF4-FFF2-40B4-BE49-F238E27FC236}">
                    <a16:creationId xmlns:a16="http://schemas.microsoft.com/office/drawing/2014/main" id="{07749006-8303-4DAB-B6EE-4DEB2488D4D8}"/>
                  </a:ext>
                </a:extLst>
              </p:cNvPr>
              <p:cNvGrpSpPr/>
              <p:nvPr/>
            </p:nvGrpSpPr>
            <p:grpSpPr>
              <a:xfrm>
                <a:off x="6511702" y="1562624"/>
                <a:ext cx="61137" cy="640080"/>
                <a:chOff x="4662359" y="1929794"/>
                <a:chExt cx="61137" cy="640080"/>
              </a:xfrm>
            </p:grpSpPr>
            <p:cxnSp>
              <p:nvCxnSpPr>
                <p:cNvPr id="260" name="Straight Connector 259">
                  <a:extLst>
                    <a:ext uri="{FF2B5EF4-FFF2-40B4-BE49-F238E27FC236}">
                      <a16:creationId xmlns:a16="http://schemas.microsoft.com/office/drawing/2014/main" id="{CDB46F5E-2494-4CCD-A753-30AE8065038D}"/>
                    </a:ext>
                  </a:extLst>
                </p:cNvPr>
                <p:cNvCxnSpPr/>
                <p:nvPr/>
              </p:nvCxnSpPr>
              <p:spPr>
                <a:xfrm>
                  <a:off x="4662359" y="1929794"/>
                  <a:ext cx="61137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Straight Connector 261">
                  <a:extLst>
                    <a:ext uri="{FF2B5EF4-FFF2-40B4-BE49-F238E27FC236}">
                      <a16:creationId xmlns:a16="http://schemas.microsoft.com/office/drawing/2014/main" id="{C7093052-B549-4F1B-9493-AEDACFEA1B59}"/>
                    </a:ext>
                  </a:extLst>
                </p:cNvPr>
                <p:cNvCxnSpPr/>
                <p:nvPr/>
              </p:nvCxnSpPr>
              <p:spPr>
                <a:xfrm>
                  <a:off x="4662359" y="2021234"/>
                  <a:ext cx="61137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Straight Connector 263">
                  <a:extLst>
                    <a:ext uri="{FF2B5EF4-FFF2-40B4-BE49-F238E27FC236}">
                      <a16:creationId xmlns:a16="http://schemas.microsoft.com/office/drawing/2014/main" id="{14A8CB53-3CDD-4A21-8451-D6CD3E6676E3}"/>
                    </a:ext>
                  </a:extLst>
                </p:cNvPr>
                <p:cNvCxnSpPr/>
                <p:nvPr/>
              </p:nvCxnSpPr>
              <p:spPr>
                <a:xfrm>
                  <a:off x="4662359" y="2112674"/>
                  <a:ext cx="61137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Straight Connector 265">
                  <a:extLst>
                    <a:ext uri="{FF2B5EF4-FFF2-40B4-BE49-F238E27FC236}">
                      <a16:creationId xmlns:a16="http://schemas.microsoft.com/office/drawing/2014/main" id="{785502C4-21FC-4C9A-A694-E6FB2D111FE4}"/>
                    </a:ext>
                  </a:extLst>
                </p:cNvPr>
                <p:cNvCxnSpPr/>
                <p:nvPr/>
              </p:nvCxnSpPr>
              <p:spPr>
                <a:xfrm>
                  <a:off x="4662359" y="2204114"/>
                  <a:ext cx="61137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Straight Connector 267">
                  <a:extLst>
                    <a:ext uri="{FF2B5EF4-FFF2-40B4-BE49-F238E27FC236}">
                      <a16:creationId xmlns:a16="http://schemas.microsoft.com/office/drawing/2014/main" id="{5BFA7A39-B4E1-42C1-A874-2247D6C611A9}"/>
                    </a:ext>
                  </a:extLst>
                </p:cNvPr>
                <p:cNvCxnSpPr/>
                <p:nvPr/>
              </p:nvCxnSpPr>
              <p:spPr>
                <a:xfrm>
                  <a:off x="4662359" y="2295554"/>
                  <a:ext cx="61137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>
                  <a:extLst>
                    <a:ext uri="{FF2B5EF4-FFF2-40B4-BE49-F238E27FC236}">
                      <a16:creationId xmlns:a16="http://schemas.microsoft.com/office/drawing/2014/main" id="{905F3925-CCAD-4816-B8C5-9FA40BE122D6}"/>
                    </a:ext>
                  </a:extLst>
                </p:cNvPr>
                <p:cNvCxnSpPr/>
                <p:nvPr/>
              </p:nvCxnSpPr>
              <p:spPr>
                <a:xfrm>
                  <a:off x="4662359" y="2386994"/>
                  <a:ext cx="61137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>
                  <a:extLst>
                    <a:ext uri="{FF2B5EF4-FFF2-40B4-BE49-F238E27FC236}">
                      <a16:creationId xmlns:a16="http://schemas.microsoft.com/office/drawing/2014/main" id="{94401779-6A22-40F5-BBA3-6463CF9D95CC}"/>
                    </a:ext>
                  </a:extLst>
                </p:cNvPr>
                <p:cNvCxnSpPr/>
                <p:nvPr/>
              </p:nvCxnSpPr>
              <p:spPr>
                <a:xfrm>
                  <a:off x="4662359" y="2478434"/>
                  <a:ext cx="61137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Straight Connector 273">
                  <a:extLst>
                    <a:ext uri="{FF2B5EF4-FFF2-40B4-BE49-F238E27FC236}">
                      <a16:creationId xmlns:a16="http://schemas.microsoft.com/office/drawing/2014/main" id="{42489B06-7C97-4105-A303-49CF87B17952}"/>
                    </a:ext>
                  </a:extLst>
                </p:cNvPr>
                <p:cNvCxnSpPr/>
                <p:nvPr/>
              </p:nvCxnSpPr>
              <p:spPr>
                <a:xfrm>
                  <a:off x="4662359" y="2569874"/>
                  <a:ext cx="61137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BE8AD3A1-5235-4206-991A-00AA5096A333}"/>
                  </a:ext>
                </a:extLst>
              </p:cNvPr>
              <p:cNvSpPr/>
              <p:nvPr/>
            </p:nvSpPr>
            <p:spPr>
              <a:xfrm>
                <a:off x="6416926" y="1293839"/>
                <a:ext cx="287562" cy="3886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+mj-lt"/>
                </a:endParaRPr>
              </a:p>
            </p:txBody>
          </p:sp>
          <p:grpSp>
            <p:nvGrpSpPr>
              <p:cNvPr id="222" name="Group 221">
                <a:extLst>
                  <a:ext uri="{FF2B5EF4-FFF2-40B4-BE49-F238E27FC236}">
                    <a16:creationId xmlns:a16="http://schemas.microsoft.com/office/drawing/2014/main" id="{C6C69E54-48F7-4F16-B4F5-04B3A4FC1F60}"/>
                  </a:ext>
                </a:extLst>
              </p:cNvPr>
              <p:cNvGrpSpPr/>
              <p:nvPr/>
            </p:nvGrpSpPr>
            <p:grpSpPr>
              <a:xfrm rot="20863263">
                <a:off x="6357671" y="889150"/>
                <a:ext cx="328408" cy="470144"/>
                <a:chOff x="6397552" y="823634"/>
                <a:chExt cx="328408" cy="470144"/>
              </a:xfrm>
            </p:grpSpPr>
            <p:grpSp>
              <p:nvGrpSpPr>
                <p:cNvPr id="248" name="Group 274">
                  <a:extLst>
                    <a:ext uri="{FF2B5EF4-FFF2-40B4-BE49-F238E27FC236}">
                      <a16:creationId xmlns:a16="http://schemas.microsoft.com/office/drawing/2014/main" id="{83AC8B86-03C1-471E-8FA7-EA89F4D475AE}"/>
                    </a:ext>
                  </a:extLst>
                </p:cNvPr>
                <p:cNvGrpSpPr/>
                <p:nvPr/>
              </p:nvGrpSpPr>
              <p:grpSpPr>
                <a:xfrm>
                  <a:off x="6397552" y="823634"/>
                  <a:ext cx="230123" cy="288136"/>
                  <a:chOff x="7318049" y="4090587"/>
                  <a:chExt cx="270733" cy="338983"/>
                </a:xfrm>
              </p:grpSpPr>
              <p:sp>
                <p:nvSpPr>
                  <p:cNvPr id="252" name="Round Same Side Corner Rectangle 129">
                    <a:extLst>
                      <a:ext uri="{FF2B5EF4-FFF2-40B4-BE49-F238E27FC236}">
                        <a16:creationId xmlns:a16="http://schemas.microsoft.com/office/drawing/2014/main" id="{BF9C16DF-7764-46F2-ACD1-3FC7D674B03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297781" y="4126006"/>
                    <a:ext cx="314632" cy="267370"/>
                  </a:xfrm>
                  <a:prstGeom prst="round2SameRect">
                    <a:avLst/>
                  </a:prstGeom>
                  <a:solidFill>
                    <a:srgbClr val="EE6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+mj-lt"/>
                    </a:endParaRPr>
                  </a:p>
                </p:txBody>
              </p:sp>
              <p:sp>
                <p:nvSpPr>
                  <p:cNvPr id="253" name="Rectangle 252">
                    <a:extLst>
                      <a:ext uri="{FF2B5EF4-FFF2-40B4-BE49-F238E27FC236}">
                        <a16:creationId xmlns:a16="http://schemas.microsoft.com/office/drawing/2014/main" id="{3444C99F-6B65-4C00-B7F5-4A3152C21FE6}"/>
                      </a:ext>
                    </a:extLst>
                  </p:cNvPr>
                  <p:cNvSpPr/>
                  <p:nvPr/>
                </p:nvSpPr>
                <p:spPr>
                  <a:xfrm>
                    <a:off x="7318049" y="4090587"/>
                    <a:ext cx="71215" cy="338983"/>
                  </a:xfrm>
                  <a:prstGeom prst="rect">
                    <a:avLst/>
                  </a:prstGeom>
                  <a:solidFill>
                    <a:srgbClr val="EE60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+mj-lt"/>
                    </a:endParaRPr>
                  </a:p>
                </p:txBody>
              </p:sp>
              <p:cxnSp>
                <p:nvCxnSpPr>
                  <p:cNvPr id="254" name="Straight Connector 253">
                    <a:extLst>
                      <a:ext uri="{FF2B5EF4-FFF2-40B4-BE49-F238E27FC236}">
                        <a16:creationId xmlns:a16="http://schemas.microsoft.com/office/drawing/2014/main" id="{FB8908EC-609B-4A19-91D4-35049AF4F109}"/>
                      </a:ext>
                    </a:extLst>
                  </p:cNvPr>
                  <p:cNvCxnSpPr>
                    <a:stCxn id="253" idx="3"/>
                    <a:endCxn id="252" idx="3"/>
                  </p:cNvCxnSpPr>
                  <p:nvPr/>
                </p:nvCxnSpPr>
                <p:spPr>
                  <a:xfrm flipV="1">
                    <a:off x="7389264" y="4259691"/>
                    <a:ext cx="199518" cy="388"/>
                  </a:xfrm>
                  <a:prstGeom prst="line">
                    <a:avLst/>
                  </a:prstGeom>
                  <a:ln w="952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" name="Straight Connector 254">
                    <a:extLst>
                      <a:ext uri="{FF2B5EF4-FFF2-40B4-BE49-F238E27FC236}">
                        <a16:creationId xmlns:a16="http://schemas.microsoft.com/office/drawing/2014/main" id="{924D593C-89B3-4E69-B3C9-7219A13253AA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387840" y="4144322"/>
                    <a:ext cx="199518" cy="388"/>
                  </a:xfrm>
                  <a:prstGeom prst="line">
                    <a:avLst/>
                  </a:prstGeom>
                  <a:ln w="952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" name="Straight Connector 255">
                    <a:extLst>
                      <a:ext uri="{FF2B5EF4-FFF2-40B4-BE49-F238E27FC236}">
                        <a16:creationId xmlns:a16="http://schemas.microsoft.com/office/drawing/2014/main" id="{07456340-405C-432E-9E38-042C9EDD28DC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389264" y="4197022"/>
                    <a:ext cx="199518" cy="388"/>
                  </a:xfrm>
                  <a:prstGeom prst="line">
                    <a:avLst/>
                  </a:prstGeom>
                  <a:ln w="952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" name="Straight Connector 256">
                    <a:extLst>
                      <a:ext uri="{FF2B5EF4-FFF2-40B4-BE49-F238E27FC236}">
                        <a16:creationId xmlns:a16="http://schemas.microsoft.com/office/drawing/2014/main" id="{309BA8D0-68D0-4BCF-A6E2-49FE4C2C60E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387839" y="4318087"/>
                    <a:ext cx="199518" cy="388"/>
                  </a:xfrm>
                  <a:prstGeom prst="line">
                    <a:avLst/>
                  </a:prstGeom>
                  <a:ln w="952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8" name="Straight Connector 257">
                    <a:extLst>
                      <a:ext uri="{FF2B5EF4-FFF2-40B4-BE49-F238E27FC236}">
                        <a16:creationId xmlns:a16="http://schemas.microsoft.com/office/drawing/2014/main" id="{E8490C5C-DF9D-4813-871B-F546B7D445A8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386415" y="4376484"/>
                    <a:ext cx="199518" cy="388"/>
                  </a:xfrm>
                  <a:prstGeom prst="line">
                    <a:avLst/>
                  </a:prstGeom>
                  <a:ln w="952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D3A03AF4-E661-438A-8BB8-284DE1854D36}"/>
                    </a:ext>
                  </a:extLst>
                </p:cNvPr>
                <p:cNvSpPr/>
                <p:nvPr/>
              </p:nvSpPr>
              <p:spPr>
                <a:xfrm>
                  <a:off x="6655709" y="905158"/>
                  <a:ext cx="49611" cy="388620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</a:endParaRPr>
                </a:p>
              </p:txBody>
            </p:sp>
            <p:sp>
              <p:nvSpPr>
                <p:cNvPr id="250" name="Rectangle 249">
                  <a:extLst>
                    <a:ext uri="{FF2B5EF4-FFF2-40B4-BE49-F238E27FC236}">
                      <a16:creationId xmlns:a16="http://schemas.microsoft.com/office/drawing/2014/main" id="{212D2698-9280-4CF0-A742-E14C1A462A2A}"/>
                    </a:ext>
                  </a:extLst>
                </p:cNvPr>
                <p:cNvSpPr/>
                <p:nvPr/>
              </p:nvSpPr>
              <p:spPr>
                <a:xfrm>
                  <a:off x="6702643" y="913223"/>
                  <a:ext cx="23317" cy="104117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</a:endParaRPr>
                </a:p>
              </p:txBody>
            </p:sp>
            <p:sp>
              <p:nvSpPr>
                <p:cNvPr id="251" name="Rectangle 250">
                  <a:extLst>
                    <a:ext uri="{FF2B5EF4-FFF2-40B4-BE49-F238E27FC236}">
                      <a16:creationId xmlns:a16="http://schemas.microsoft.com/office/drawing/2014/main" id="{B49CAE6D-CFEA-4622-BE40-4AC97A46A48B}"/>
                    </a:ext>
                  </a:extLst>
                </p:cNvPr>
                <p:cNvSpPr/>
                <p:nvPr/>
              </p:nvSpPr>
              <p:spPr>
                <a:xfrm>
                  <a:off x="6631206" y="914433"/>
                  <a:ext cx="23317" cy="104117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</a:endParaRPr>
                </a:p>
              </p:txBody>
            </p:sp>
          </p:grpSp>
          <p:grpSp>
            <p:nvGrpSpPr>
              <p:cNvPr id="245" name="Group 277">
                <a:extLst>
                  <a:ext uri="{FF2B5EF4-FFF2-40B4-BE49-F238E27FC236}">
                    <a16:creationId xmlns:a16="http://schemas.microsoft.com/office/drawing/2014/main" id="{AF8CED41-7324-48A4-BC65-5171F530B0C3}"/>
                  </a:ext>
                </a:extLst>
              </p:cNvPr>
              <p:cNvGrpSpPr/>
              <p:nvPr/>
            </p:nvGrpSpPr>
            <p:grpSpPr>
              <a:xfrm rot="5400000">
                <a:off x="6499246" y="1260266"/>
                <a:ext cx="94754" cy="105327"/>
                <a:chOff x="7711147" y="4348385"/>
                <a:chExt cx="111475" cy="123914"/>
              </a:xfrm>
            </p:grpSpPr>
            <p:sp>
              <p:nvSpPr>
                <p:cNvPr id="246" name="Rectangle 245">
                  <a:extLst>
                    <a:ext uri="{FF2B5EF4-FFF2-40B4-BE49-F238E27FC236}">
                      <a16:creationId xmlns:a16="http://schemas.microsoft.com/office/drawing/2014/main" id="{14C7BB36-E1F0-463B-AA33-6FD9DB378952}"/>
                    </a:ext>
                  </a:extLst>
                </p:cNvPr>
                <p:cNvSpPr/>
                <p:nvPr/>
              </p:nvSpPr>
              <p:spPr>
                <a:xfrm>
                  <a:off x="7795190" y="4348385"/>
                  <a:ext cx="27432" cy="12249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</a:endParaRPr>
                </a:p>
              </p:txBody>
            </p:sp>
            <p:sp>
              <p:nvSpPr>
                <p:cNvPr id="247" name="Rectangle 246">
                  <a:extLst>
                    <a:ext uri="{FF2B5EF4-FFF2-40B4-BE49-F238E27FC236}">
                      <a16:creationId xmlns:a16="http://schemas.microsoft.com/office/drawing/2014/main" id="{C98DE6C2-3DBE-4488-B2EF-121481CDE7A2}"/>
                    </a:ext>
                  </a:extLst>
                </p:cNvPr>
                <p:cNvSpPr/>
                <p:nvPr/>
              </p:nvSpPr>
              <p:spPr>
                <a:xfrm>
                  <a:off x="7711147" y="4349809"/>
                  <a:ext cx="27432" cy="12249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</a:endParaRPr>
                </a:p>
              </p:txBody>
            </p:sp>
          </p:grp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42201F9-9D2D-4185-B6D2-975EF56D7B14}"/>
                </a:ext>
              </a:extLst>
            </p:cNvPr>
            <p:cNvSpPr txBox="1"/>
            <p:nvPr/>
          </p:nvSpPr>
          <p:spPr>
            <a:xfrm>
              <a:off x="2509534" y="4281994"/>
              <a:ext cx="229021" cy="2400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latin typeface="+mj-lt"/>
                </a:rPr>
                <a:t>D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FAE2D7D-79FD-4A20-9887-83641AC74EFD}"/>
                </a:ext>
              </a:extLst>
            </p:cNvPr>
            <p:cNvSpPr/>
            <p:nvPr/>
          </p:nvSpPr>
          <p:spPr>
            <a:xfrm>
              <a:off x="1070043" y="4484449"/>
              <a:ext cx="182880" cy="45719"/>
            </a:xfrm>
            <a:prstGeom prst="ellipse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+mj-lt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33305BE-25E8-4B01-B66A-6B0AA58F4AA6}"/>
                </a:ext>
              </a:extLst>
            </p:cNvPr>
            <p:cNvCxnSpPr>
              <a:cxnSpLocks/>
            </p:cNvCxnSpPr>
            <p:nvPr/>
          </p:nvCxnSpPr>
          <p:spPr>
            <a:xfrm>
              <a:off x="1156679" y="4440677"/>
              <a:ext cx="0" cy="1371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17B7AA17-A4BE-4DF6-9F46-2EA8480F32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29593" y="5393155"/>
              <a:ext cx="54173" cy="54864"/>
              <a:chOff x="5167084" y="4746412"/>
              <a:chExt cx="774382" cy="1176407"/>
            </a:xfrm>
          </p:grpSpPr>
          <p:sp>
            <p:nvSpPr>
              <p:cNvPr id="285" name="Parallelogram 284">
                <a:extLst>
                  <a:ext uri="{FF2B5EF4-FFF2-40B4-BE49-F238E27FC236}">
                    <a16:creationId xmlns:a16="http://schemas.microsoft.com/office/drawing/2014/main" id="{E2640F70-0D25-4D62-8FF2-3EC2420B9488}"/>
                  </a:ext>
                </a:extLst>
              </p:cNvPr>
              <p:cNvSpPr/>
              <p:nvPr/>
            </p:nvSpPr>
            <p:spPr>
              <a:xfrm>
                <a:off x="5169991" y="4763588"/>
                <a:ext cx="771475" cy="379573"/>
              </a:xfrm>
              <a:prstGeom prst="parallelogram">
                <a:avLst>
                  <a:gd name="adj" fmla="val 75267"/>
                </a:avLst>
              </a:prstGeom>
              <a:solidFill>
                <a:schemeClr val="bg2">
                  <a:lumMod val="90000"/>
                </a:schemeClr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86" name="Parallelogram 285">
                <a:extLst>
                  <a:ext uri="{FF2B5EF4-FFF2-40B4-BE49-F238E27FC236}">
                    <a16:creationId xmlns:a16="http://schemas.microsoft.com/office/drawing/2014/main" id="{C8389E59-93BC-4066-8040-E5A9C8DFC61E}"/>
                  </a:ext>
                </a:extLst>
              </p:cNvPr>
              <p:cNvSpPr/>
              <p:nvPr/>
            </p:nvSpPr>
            <p:spPr>
              <a:xfrm rot="5400000" flipV="1">
                <a:off x="5329299" y="5154159"/>
                <a:ext cx="1018687" cy="203193"/>
              </a:xfrm>
              <a:prstGeom prst="parallelogram">
                <a:avLst>
                  <a:gd name="adj" fmla="val 135768"/>
                </a:avLst>
              </a:prstGeom>
              <a:solidFill>
                <a:schemeClr val="bg2">
                  <a:lumMod val="50000"/>
                </a:schemeClr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87" name="Flowchart: Document 286">
                <a:extLst>
                  <a:ext uri="{FF2B5EF4-FFF2-40B4-BE49-F238E27FC236}">
                    <a16:creationId xmlns:a16="http://schemas.microsoft.com/office/drawing/2014/main" id="{F7B20344-58E9-4394-B0C8-ADB6E79D6A4E}"/>
                  </a:ext>
                </a:extLst>
              </p:cNvPr>
              <p:cNvSpPr/>
              <p:nvPr/>
            </p:nvSpPr>
            <p:spPr>
              <a:xfrm>
                <a:off x="5167084" y="5137857"/>
                <a:ext cx="600893" cy="784962"/>
              </a:xfrm>
              <a:prstGeom prst="flowChartDocument">
                <a:avLst/>
              </a:prstGeom>
              <a:solidFill>
                <a:schemeClr val="bg2">
                  <a:lumMod val="75000"/>
                </a:schemeClr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</p:grp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D2AEB843-757A-4EC5-88BD-4AD84642AD0E}"/>
                </a:ext>
              </a:extLst>
            </p:cNvPr>
            <p:cNvSpPr/>
            <p:nvPr/>
          </p:nvSpPr>
          <p:spPr>
            <a:xfrm flipV="1">
              <a:off x="4048330" y="3691644"/>
              <a:ext cx="274320" cy="36576"/>
            </a:xfrm>
            <a:prstGeom prst="ellipse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+mj-lt"/>
              </a:endParaRPr>
            </a:p>
          </p:txBody>
        </p: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CAD19466-B41E-4724-AF7F-2AEDFD2A1AAB}"/>
                </a:ext>
              </a:extLst>
            </p:cNvPr>
            <p:cNvCxnSpPr>
              <a:cxnSpLocks/>
            </p:cNvCxnSpPr>
            <p:nvPr/>
          </p:nvCxnSpPr>
          <p:spPr>
            <a:xfrm>
              <a:off x="4183585" y="3625175"/>
              <a:ext cx="0" cy="1371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165149EB-C05F-49F9-A3D5-227798699F3A}"/>
                </a:ext>
              </a:extLst>
            </p:cNvPr>
            <p:cNvSpPr txBox="1"/>
            <p:nvPr/>
          </p:nvSpPr>
          <p:spPr>
            <a:xfrm>
              <a:off x="998504" y="4176612"/>
              <a:ext cx="298927" cy="2400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  <a:latin typeface="+mj-lt"/>
                </a:rPr>
                <a:t>E</a:t>
              </a:r>
              <a:r>
                <a:rPr lang="en-US" sz="1400" baseline="-25000">
                  <a:solidFill>
                    <a:srgbClr val="FF0000"/>
                  </a:solidFill>
                  <a:latin typeface="+mj-lt"/>
                </a:rPr>
                <a:t>tsi</a:t>
              </a:r>
            </a:p>
          </p:txBody>
        </p:sp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450E9892-0434-4734-9B4B-F2FBC2D7954E}"/>
                </a:ext>
              </a:extLst>
            </p:cNvPr>
            <p:cNvSpPr txBox="1"/>
            <p:nvPr/>
          </p:nvSpPr>
          <p:spPr>
            <a:xfrm>
              <a:off x="2143125" y="3939905"/>
              <a:ext cx="840876" cy="2400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  <a:latin typeface="+mj-lt"/>
                </a:rPr>
                <a:t>MSA: ±(C+P)</a:t>
              </a:r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05663C09-8EDE-4E8E-B840-186CCFFDAB6E}"/>
                </a:ext>
              </a:extLst>
            </p:cNvPr>
            <p:cNvSpPr txBox="1"/>
            <p:nvPr/>
          </p:nvSpPr>
          <p:spPr>
            <a:xfrm>
              <a:off x="4021726" y="3391854"/>
              <a:ext cx="316779" cy="2400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  <a:latin typeface="+mj-lt"/>
                </a:rPr>
                <a:t>E</a:t>
              </a:r>
              <a:r>
                <a:rPr lang="en-US" sz="1400" baseline="-25000">
                  <a:solidFill>
                    <a:srgbClr val="FF0000"/>
                  </a:solidFill>
                  <a:latin typeface="+mj-lt"/>
                </a:rPr>
                <a:t>ref</a:t>
              </a:r>
            </a:p>
          </p:txBody>
        </p:sp>
      </p:grpSp>
      <p:graphicFrame>
        <p:nvGraphicFramePr>
          <p:cNvPr id="427010" name="Object 2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55845579"/>
              </p:ext>
            </p:extLst>
          </p:nvPr>
        </p:nvGraphicFramePr>
        <p:xfrm>
          <a:off x="1140163" y="2743200"/>
          <a:ext cx="2972828" cy="694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tion" r:id="rId5" imgW="45415200" imgH="10668000" progId="Equation.DSMT4">
                  <p:embed/>
                </p:oleObj>
              </mc:Choice>
              <mc:Fallback>
                <p:oleObj name="Equation" r:id="rId5" imgW="45415200" imgH="106680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0163" y="2743200"/>
                        <a:ext cx="2972828" cy="6949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191C11-2B21-48AC-8BA6-A730BDFDA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B. Error Propagation; 2. Combined</a:t>
            </a:r>
          </a:p>
          <a:p>
            <a:pPr lvl="1"/>
            <a:r>
              <a:rPr lang="en-US"/>
              <a:t>a. Distance</a:t>
            </a:r>
          </a:p>
          <a:p>
            <a:pPr lvl="2"/>
            <a:r>
              <a:rPr lang="en-US"/>
              <a:t>Manufacturer states an accuracy (MSA) for distance between the instrument and reflector, eg, ±(3 mm + 3 ppm)</a:t>
            </a:r>
          </a:p>
          <a:p>
            <a:pPr lvl="2"/>
            <a:r>
              <a:rPr lang="en-US"/>
              <a:t>There are centering errors at the inst (E</a:t>
            </a:r>
            <a:r>
              <a:rPr lang="en-US" baseline="-25000"/>
              <a:t>tsi</a:t>
            </a:r>
            <a:r>
              <a:rPr lang="en-US"/>
              <a:t>) and ref (E</a:t>
            </a:r>
            <a:r>
              <a:rPr lang="en-US" baseline="-25000"/>
              <a:t>ref</a:t>
            </a:r>
            <a:r>
              <a:rPr lang="en-US"/>
              <a:t>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280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39183C-603C-4372-8275-A341A341D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G. </a:t>
            </a:r>
            <a:r>
              <a:rPr lang="en-US"/>
              <a:t>Adjustment Statistics; 2</a:t>
            </a:r>
            <a:r>
              <a:rPr lang="en-US" dirty="0"/>
              <a:t>. Unknowns</a:t>
            </a:r>
          </a:p>
          <a:p>
            <a:pPr lvl="2"/>
            <a:r>
              <a:rPr lang="en-US" dirty="0"/>
              <a:t>c. Adjustment Considerations</a:t>
            </a:r>
          </a:p>
          <a:p>
            <a:pPr lvl="3"/>
            <a:r>
              <a:rPr lang="en-US" dirty="0"/>
              <a:t>Example adjusted traverse and adjacent independent traverse.</a:t>
            </a:r>
          </a:p>
          <a:p>
            <a:pPr lvl="1"/>
            <a:endParaRPr lang="en-US" dirty="0"/>
          </a:p>
          <a:p>
            <a:pPr lvl="1"/>
            <a:endParaRPr lang="en-US" baseline="-25000" dirty="0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79AE7F08-4A6B-4875-873B-18A37D671F94}"/>
              </a:ext>
            </a:extLst>
          </p:cNvPr>
          <p:cNvGrpSpPr/>
          <p:nvPr/>
        </p:nvGrpSpPr>
        <p:grpSpPr>
          <a:xfrm>
            <a:off x="699996" y="2476917"/>
            <a:ext cx="4083191" cy="2797530"/>
            <a:chOff x="817983" y="1719836"/>
            <a:chExt cx="4083191" cy="2797530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AAC38CF8-01E0-4CE4-84A2-5B403A5D633C}"/>
                </a:ext>
              </a:extLst>
            </p:cNvPr>
            <p:cNvGrpSpPr/>
            <p:nvPr/>
          </p:nvGrpSpPr>
          <p:grpSpPr>
            <a:xfrm>
              <a:off x="817983" y="1719836"/>
              <a:ext cx="3328369" cy="2500312"/>
              <a:chOff x="821460" y="1726790"/>
              <a:chExt cx="3328369" cy="2500312"/>
            </a:xfrm>
          </p:grpSpPr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01AF2FB1-B14C-4D36-BBB8-D71A86EF64B2}"/>
                  </a:ext>
                </a:extLst>
              </p:cNvPr>
              <p:cNvGrpSpPr/>
              <p:nvPr/>
            </p:nvGrpSpPr>
            <p:grpSpPr>
              <a:xfrm>
                <a:off x="870053" y="1726790"/>
                <a:ext cx="3279776" cy="2500312"/>
                <a:chOff x="870053" y="1726790"/>
                <a:chExt cx="3279776" cy="2500312"/>
              </a:xfrm>
            </p:grpSpPr>
            <p:grpSp>
              <p:nvGrpSpPr>
                <p:cNvPr id="101" name="Group 100">
                  <a:extLst>
                    <a:ext uri="{FF2B5EF4-FFF2-40B4-BE49-F238E27FC236}">
                      <a16:creationId xmlns:a16="http://schemas.microsoft.com/office/drawing/2014/main" id="{6FD1D45E-A0AA-436D-B9A9-59C19677F9FB}"/>
                    </a:ext>
                  </a:extLst>
                </p:cNvPr>
                <p:cNvGrpSpPr/>
                <p:nvPr/>
              </p:nvGrpSpPr>
              <p:grpSpPr>
                <a:xfrm>
                  <a:off x="870053" y="1726790"/>
                  <a:ext cx="3279776" cy="2500312"/>
                  <a:chOff x="968375" y="1333500"/>
                  <a:chExt cx="3279776" cy="2500312"/>
                </a:xfrm>
              </p:grpSpPr>
              <p:grpSp>
                <p:nvGrpSpPr>
                  <p:cNvPr id="103" name="Group 102">
                    <a:extLst>
                      <a:ext uri="{FF2B5EF4-FFF2-40B4-BE49-F238E27FC236}">
                        <a16:creationId xmlns:a16="http://schemas.microsoft.com/office/drawing/2014/main" id="{2C21FE95-C05E-4AE1-A2CC-0E9AD1A6FE12}"/>
                      </a:ext>
                    </a:extLst>
                  </p:cNvPr>
                  <p:cNvGrpSpPr/>
                  <p:nvPr/>
                </p:nvGrpSpPr>
                <p:grpSpPr>
                  <a:xfrm>
                    <a:off x="968375" y="1657350"/>
                    <a:ext cx="3067050" cy="1998663"/>
                    <a:chOff x="968375" y="1657350"/>
                    <a:chExt cx="3067050" cy="1998663"/>
                  </a:xfrm>
                </p:grpSpPr>
                <p:sp>
                  <p:nvSpPr>
                    <p:cNvPr id="108" name="Line 5">
                      <a:extLst>
                        <a:ext uri="{FF2B5EF4-FFF2-40B4-BE49-F238E27FC236}">
                          <a16:creationId xmlns:a16="http://schemas.microsoft.com/office/drawing/2014/main" id="{C7850F0A-65F9-4B2B-B0D6-5C5E8A8AD74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658938" y="1665288"/>
                      <a:ext cx="1185863" cy="538162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FF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9" name="Line 6">
                      <a:extLst>
                        <a:ext uri="{FF2B5EF4-FFF2-40B4-BE49-F238E27FC236}">
                          <a16:creationId xmlns:a16="http://schemas.microsoft.com/office/drawing/2014/main" id="{CF5A3586-2D04-4441-9D0F-E31E370C4F2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4800" y="1657350"/>
                      <a:ext cx="1190625" cy="7937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FF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0" name="Line 7">
                      <a:extLst>
                        <a:ext uri="{FF2B5EF4-FFF2-40B4-BE49-F238E27FC236}">
                          <a16:creationId xmlns:a16="http://schemas.microsoft.com/office/drawing/2014/main" id="{C97ED23E-957B-4670-A707-14768A3D98E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968375" y="2203450"/>
                      <a:ext cx="690563" cy="1150937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FF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1" name="Line 8">
                      <a:extLst>
                        <a:ext uri="{FF2B5EF4-FFF2-40B4-BE49-F238E27FC236}">
                          <a16:creationId xmlns:a16="http://schemas.microsoft.com/office/drawing/2014/main" id="{AF5B3638-2BDE-41CF-88EA-C498C30BE78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68375" y="3354388"/>
                      <a:ext cx="1444625" cy="301625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FF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" name="Line 9">
                      <a:extLst>
                        <a:ext uri="{FF2B5EF4-FFF2-40B4-BE49-F238E27FC236}">
                          <a16:creationId xmlns:a16="http://schemas.microsoft.com/office/drawing/2014/main" id="{6C934D50-E2C4-48C8-A797-94357EB0C30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13000" y="1657350"/>
                      <a:ext cx="1622425" cy="1998662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FF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04" name="Freeform 10">
                    <a:extLst>
                      <a:ext uri="{FF2B5EF4-FFF2-40B4-BE49-F238E27FC236}">
                        <a16:creationId xmlns:a16="http://schemas.microsoft.com/office/drawing/2014/main" id="{27FC7730-12EC-461E-B646-4EA81DAEDF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00288" y="3479800"/>
                    <a:ext cx="225425" cy="354012"/>
                  </a:xfrm>
                  <a:custGeom>
                    <a:avLst/>
                    <a:gdLst>
                      <a:gd name="T0" fmla="*/ 669 w 1059"/>
                      <a:gd name="T1" fmla="*/ 3 h 1663"/>
                      <a:gd name="T2" fmla="*/ 631 w 1059"/>
                      <a:gd name="T3" fmla="*/ 0 h 1663"/>
                      <a:gd name="T4" fmla="*/ 593 w 1059"/>
                      <a:gd name="T5" fmla="*/ 2 h 1663"/>
                      <a:gd name="T6" fmla="*/ 555 w 1059"/>
                      <a:gd name="T7" fmla="*/ 7 h 1663"/>
                      <a:gd name="T8" fmla="*/ 518 w 1059"/>
                      <a:gd name="T9" fmla="*/ 17 h 1663"/>
                      <a:gd name="T10" fmla="*/ 483 w 1059"/>
                      <a:gd name="T11" fmla="*/ 31 h 1663"/>
                      <a:gd name="T12" fmla="*/ 427 w 1059"/>
                      <a:gd name="T13" fmla="*/ 60 h 1663"/>
                      <a:gd name="T14" fmla="*/ 376 w 1059"/>
                      <a:gd name="T15" fmla="*/ 95 h 1663"/>
                      <a:gd name="T16" fmla="*/ 328 w 1059"/>
                      <a:gd name="T17" fmla="*/ 134 h 1663"/>
                      <a:gd name="T18" fmla="*/ 284 w 1059"/>
                      <a:gd name="T19" fmla="*/ 179 h 1663"/>
                      <a:gd name="T20" fmla="*/ 222 w 1059"/>
                      <a:gd name="T21" fmla="*/ 256 h 1663"/>
                      <a:gd name="T22" fmla="*/ 169 w 1059"/>
                      <a:gd name="T23" fmla="*/ 338 h 1663"/>
                      <a:gd name="T24" fmla="*/ 123 w 1059"/>
                      <a:gd name="T25" fmla="*/ 426 h 1663"/>
                      <a:gd name="T26" fmla="*/ 74 w 1059"/>
                      <a:gd name="T27" fmla="*/ 546 h 1663"/>
                      <a:gd name="T28" fmla="*/ 38 w 1059"/>
                      <a:gd name="T29" fmla="*/ 671 h 1663"/>
                      <a:gd name="T30" fmla="*/ 13 w 1059"/>
                      <a:gd name="T31" fmla="*/ 799 h 1663"/>
                      <a:gd name="T32" fmla="*/ 1 w 1059"/>
                      <a:gd name="T33" fmla="*/ 928 h 1663"/>
                      <a:gd name="T34" fmla="*/ 2 w 1059"/>
                      <a:gd name="T35" fmla="*/ 1058 h 1663"/>
                      <a:gd name="T36" fmla="*/ 11 w 1059"/>
                      <a:gd name="T37" fmla="*/ 1156 h 1663"/>
                      <a:gd name="T38" fmla="*/ 31 w 1059"/>
                      <a:gd name="T39" fmla="*/ 1253 h 1663"/>
                      <a:gd name="T40" fmla="*/ 60 w 1059"/>
                      <a:gd name="T41" fmla="*/ 1347 h 1663"/>
                      <a:gd name="T42" fmla="*/ 84 w 1059"/>
                      <a:gd name="T43" fmla="*/ 1405 h 1663"/>
                      <a:gd name="T44" fmla="*/ 114 w 1059"/>
                      <a:gd name="T45" fmla="*/ 1459 h 1663"/>
                      <a:gd name="T46" fmla="*/ 149 w 1059"/>
                      <a:gd name="T47" fmla="*/ 1511 h 1663"/>
                      <a:gd name="T48" fmla="*/ 189 w 1059"/>
                      <a:gd name="T49" fmla="*/ 1558 h 1663"/>
                      <a:gd name="T50" fmla="*/ 217 w 1059"/>
                      <a:gd name="T51" fmla="*/ 1584 h 1663"/>
                      <a:gd name="T52" fmla="*/ 248 w 1059"/>
                      <a:gd name="T53" fmla="*/ 1607 h 1663"/>
                      <a:gd name="T54" fmla="*/ 281 w 1059"/>
                      <a:gd name="T55" fmla="*/ 1626 h 1663"/>
                      <a:gd name="T56" fmla="*/ 316 w 1059"/>
                      <a:gd name="T57" fmla="*/ 1642 h 1663"/>
                      <a:gd name="T58" fmla="*/ 352 w 1059"/>
                      <a:gd name="T59" fmla="*/ 1653 h 1663"/>
                      <a:gd name="T60" fmla="*/ 390 w 1059"/>
                      <a:gd name="T61" fmla="*/ 1660 h 1663"/>
                      <a:gd name="T62" fmla="*/ 428 w 1059"/>
                      <a:gd name="T63" fmla="*/ 1663 h 1663"/>
                      <a:gd name="T64" fmla="*/ 466 w 1059"/>
                      <a:gd name="T65" fmla="*/ 1662 h 1663"/>
                      <a:gd name="T66" fmla="*/ 504 w 1059"/>
                      <a:gd name="T67" fmla="*/ 1656 h 1663"/>
                      <a:gd name="T68" fmla="*/ 541 w 1059"/>
                      <a:gd name="T69" fmla="*/ 1646 h 1663"/>
                      <a:gd name="T70" fmla="*/ 576 w 1059"/>
                      <a:gd name="T71" fmla="*/ 1632 h 1663"/>
                      <a:gd name="T72" fmla="*/ 631 w 1059"/>
                      <a:gd name="T73" fmla="*/ 1603 h 1663"/>
                      <a:gd name="T74" fmla="*/ 683 w 1059"/>
                      <a:gd name="T75" fmla="*/ 1569 h 1663"/>
                      <a:gd name="T76" fmla="*/ 731 w 1059"/>
                      <a:gd name="T77" fmla="*/ 1529 h 1663"/>
                      <a:gd name="T78" fmla="*/ 775 w 1059"/>
                      <a:gd name="T79" fmla="*/ 1485 h 1663"/>
                      <a:gd name="T80" fmla="*/ 836 w 1059"/>
                      <a:gd name="T81" fmla="*/ 1408 h 1663"/>
                      <a:gd name="T82" fmla="*/ 890 w 1059"/>
                      <a:gd name="T83" fmla="*/ 1325 h 1663"/>
                      <a:gd name="T84" fmla="*/ 936 w 1059"/>
                      <a:gd name="T85" fmla="*/ 1238 h 1663"/>
                      <a:gd name="T86" fmla="*/ 985 w 1059"/>
                      <a:gd name="T87" fmla="*/ 1117 h 1663"/>
                      <a:gd name="T88" fmla="*/ 1021 w 1059"/>
                      <a:gd name="T89" fmla="*/ 992 h 1663"/>
                      <a:gd name="T90" fmla="*/ 1046 w 1059"/>
                      <a:gd name="T91" fmla="*/ 865 h 1663"/>
                      <a:gd name="T92" fmla="*/ 1058 w 1059"/>
                      <a:gd name="T93" fmla="*/ 735 h 1663"/>
                      <a:gd name="T94" fmla="*/ 1057 w 1059"/>
                      <a:gd name="T95" fmla="*/ 605 h 1663"/>
                      <a:gd name="T96" fmla="*/ 1047 w 1059"/>
                      <a:gd name="T97" fmla="*/ 507 h 1663"/>
                      <a:gd name="T98" fmla="*/ 1028 w 1059"/>
                      <a:gd name="T99" fmla="*/ 411 h 1663"/>
                      <a:gd name="T100" fmla="*/ 999 w 1059"/>
                      <a:gd name="T101" fmla="*/ 316 h 1663"/>
                      <a:gd name="T102" fmla="*/ 975 w 1059"/>
                      <a:gd name="T103" fmla="*/ 259 h 1663"/>
                      <a:gd name="T104" fmla="*/ 945 w 1059"/>
                      <a:gd name="T105" fmla="*/ 204 h 1663"/>
                      <a:gd name="T106" fmla="*/ 910 w 1059"/>
                      <a:gd name="T107" fmla="*/ 153 h 1663"/>
                      <a:gd name="T108" fmla="*/ 870 w 1059"/>
                      <a:gd name="T109" fmla="*/ 106 h 1663"/>
                      <a:gd name="T110" fmla="*/ 842 w 1059"/>
                      <a:gd name="T111" fmla="*/ 79 h 1663"/>
                      <a:gd name="T112" fmla="*/ 811 w 1059"/>
                      <a:gd name="T113" fmla="*/ 57 h 1663"/>
                      <a:gd name="T114" fmla="*/ 778 w 1059"/>
                      <a:gd name="T115" fmla="*/ 37 h 1663"/>
                      <a:gd name="T116" fmla="*/ 743 w 1059"/>
                      <a:gd name="T117" fmla="*/ 22 h 1663"/>
                      <a:gd name="T118" fmla="*/ 707 w 1059"/>
                      <a:gd name="T119" fmla="*/ 10 h 16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1059" h="1663">
                        <a:moveTo>
                          <a:pt x="688" y="6"/>
                        </a:moveTo>
                        <a:lnTo>
                          <a:pt x="669" y="3"/>
                        </a:lnTo>
                        <a:lnTo>
                          <a:pt x="650" y="1"/>
                        </a:lnTo>
                        <a:lnTo>
                          <a:pt x="631" y="0"/>
                        </a:lnTo>
                        <a:lnTo>
                          <a:pt x="612" y="0"/>
                        </a:lnTo>
                        <a:lnTo>
                          <a:pt x="593" y="2"/>
                        </a:lnTo>
                        <a:lnTo>
                          <a:pt x="574" y="4"/>
                        </a:lnTo>
                        <a:lnTo>
                          <a:pt x="555" y="7"/>
                        </a:lnTo>
                        <a:lnTo>
                          <a:pt x="536" y="12"/>
                        </a:lnTo>
                        <a:lnTo>
                          <a:pt x="518" y="17"/>
                        </a:lnTo>
                        <a:lnTo>
                          <a:pt x="500" y="24"/>
                        </a:lnTo>
                        <a:lnTo>
                          <a:pt x="483" y="31"/>
                        </a:lnTo>
                        <a:lnTo>
                          <a:pt x="455" y="45"/>
                        </a:lnTo>
                        <a:lnTo>
                          <a:pt x="427" y="60"/>
                        </a:lnTo>
                        <a:lnTo>
                          <a:pt x="401" y="77"/>
                        </a:lnTo>
                        <a:lnTo>
                          <a:pt x="376" y="95"/>
                        </a:lnTo>
                        <a:lnTo>
                          <a:pt x="351" y="114"/>
                        </a:lnTo>
                        <a:lnTo>
                          <a:pt x="328" y="134"/>
                        </a:lnTo>
                        <a:lnTo>
                          <a:pt x="305" y="156"/>
                        </a:lnTo>
                        <a:lnTo>
                          <a:pt x="284" y="179"/>
                        </a:lnTo>
                        <a:lnTo>
                          <a:pt x="252" y="217"/>
                        </a:lnTo>
                        <a:lnTo>
                          <a:pt x="222" y="256"/>
                        </a:lnTo>
                        <a:lnTo>
                          <a:pt x="195" y="296"/>
                        </a:lnTo>
                        <a:lnTo>
                          <a:pt x="169" y="338"/>
                        </a:lnTo>
                        <a:lnTo>
                          <a:pt x="145" y="382"/>
                        </a:lnTo>
                        <a:lnTo>
                          <a:pt x="123" y="426"/>
                        </a:lnTo>
                        <a:lnTo>
                          <a:pt x="97" y="486"/>
                        </a:lnTo>
                        <a:lnTo>
                          <a:pt x="74" y="546"/>
                        </a:lnTo>
                        <a:lnTo>
                          <a:pt x="54" y="608"/>
                        </a:lnTo>
                        <a:lnTo>
                          <a:pt x="38" y="671"/>
                        </a:lnTo>
                        <a:lnTo>
                          <a:pt x="24" y="735"/>
                        </a:lnTo>
                        <a:lnTo>
                          <a:pt x="13" y="799"/>
                        </a:lnTo>
                        <a:lnTo>
                          <a:pt x="5" y="863"/>
                        </a:lnTo>
                        <a:lnTo>
                          <a:pt x="1" y="928"/>
                        </a:lnTo>
                        <a:lnTo>
                          <a:pt x="0" y="993"/>
                        </a:lnTo>
                        <a:lnTo>
                          <a:pt x="2" y="1058"/>
                        </a:lnTo>
                        <a:lnTo>
                          <a:pt x="5" y="1107"/>
                        </a:lnTo>
                        <a:lnTo>
                          <a:pt x="11" y="1156"/>
                        </a:lnTo>
                        <a:lnTo>
                          <a:pt x="20" y="1205"/>
                        </a:lnTo>
                        <a:lnTo>
                          <a:pt x="31" y="1253"/>
                        </a:lnTo>
                        <a:lnTo>
                          <a:pt x="44" y="1300"/>
                        </a:lnTo>
                        <a:lnTo>
                          <a:pt x="60" y="1347"/>
                        </a:lnTo>
                        <a:lnTo>
                          <a:pt x="71" y="1376"/>
                        </a:lnTo>
                        <a:lnTo>
                          <a:pt x="84" y="1405"/>
                        </a:lnTo>
                        <a:lnTo>
                          <a:pt x="98" y="1432"/>
                        </a:lnTo>
                        <a:lnTo>
                          <a:pt x="114" y="1459"/>
                        </a:lnTo>
                        <a:lnTo>
                          <a:pt x="131" y="1485"/>
                        </a:lnTo>
                        <a:lnTo>
                          <a:pt x="149" y="1511"/>
                        </a:lnTo>
                        <a:lnTo>
                          <a:pt x="168" y="1535"/>
                        </a:lnTo>
                        <a:lnTo>
                          <a:pt x="189" y="1558"/>
                        </a:lnTo>
                        <a:lnTo>
                          <a:pt x="203" y="1571"/>
                        </a:lnTo>
                        <a:lnTo>
                          <a:pt x="217" y="1584"/>
                        </a:lnTo>
                        <a:lnTo>
                          <a:pt x="232" y="1596"/>
                        </a:lnTo>
                        <a:lnTo>
                          <a:pt x="248" y="1607"/>
                        </a:lnTo>
                        <a:lnTo>
                          <a:pt x="264" y="1617"/>
                        </a:lnTo>
                        <a:lnTo>
                          <a:pt x="281" y="1626"/>
                        </a:lnTo>
                        <a:lnTo>
                          <a:pt x="298" y="1634"/>
                        </a:lnTo>
                        <a:lnTo>
                          <a:pt x="316" y="1642"/>
                        </a:lnTo>
                        <a:lnTo>
                          <a:pt x="334" y="1648"/>
                        </a:lnTo>
                        <a:lnTo>
                          <a:pt x="352" y="1653"/>
                        </a:lnTo>
                        <a:lnTo>
                          <a:pt x="371" y="1657"/>
                        </a:lnTo>
                        <a:lnTo>
                          <a:pt x="390" y="1660"/>
                        </a:lnTo>
                        <a:lnTo>
                          <a:pt x="409" y="1662"/>
                        </a:lnTo>
                        <a:lnTo>
                          <a:pt x="428" y="1663"/>
                        </a:lnTo>
                        <a:lnTo>
                          <a:pt x="447" y="1663"/>
                        </a:lnTo>
                        <a:lnTo>
                          <a:pt x="466" y="1662"/>
                        </a:lnTo>
                        <a:lnTo>
                          <a:pt x="485" y="1660"/>
                        </a:lnTo>
                        <a:lnTo>
                          <a:pt x="504" y="1656"/>
                        </a:lnTo>
                        <a:lnTo>
                          <a:pt x="522" y="1652"/>
                        </a:lnTo>
                        <a:lnTo>
                          <a:pt x="541" y="1646"/>
                        </a:lnTo>
                        <a:lnTo>
                          <a:pt x="559" y="1640"/>
                        </a:lnTo>
                        <a:lnTo>
                          <a:pt x="576" y="1632"/>
                        </a:lnTo>
                        <a:lnTo>
                          <a:pt x="604" y="1618"/>
                        </a:lnTo>
                        <a:lnTo>
                          <a:pt x="631" y="1603"/>
                        </a:lnTo>
                        <a:lnTo>
                          <a:pt x="658" y="1587"/>
                        </a:lnTo>
                        <a:lnTo>
                          <a:pt x="683" y="1569"/>
                        </a:lnTo>
                        <a:lnTo>
                          <a:pt x="708" y="1550"/>
                        </a:lnTo>
                        <a:lnTo>
                          <a:pt x="731" y="1529"/>
                        </a:lnTo>
                        <a:lnTo>
                          <a:pt x="754" y="1507"/>
                        </a:lnTo>
                        <a:lnTo>
                          <a:pt x="775" y="1485"/>
                        </a:lnTo>
                        <a:lnTo>
                          <a:pt x="807" y="1447"/>
                        </a:lnTo>
                        <a:lnTo>
                          <a:pt x="836" y="1408"/>
                        </a:lnTo>
                        <a:lnTo>
                          <a:pt x="864" y="1367"/>
                        </a:lnTo>
                        <a:lnTo>
                          <a:pt x="890" y="1325"/>
                        </a:lnTo>
                        <a:lnTo>
                          <a:pt x="914" y="1282"/>
                        </a:lnTo>
                        <a:lnTo>
                          <a:pt x="936" y="1238"/>
                        </a:lnTo>
                        <a:lnTo>
                          <a:pt x="962" y="1178"/>
                        </a:lnTo>
                        <a:lnTo>
                          <a:pt x="985" y="1117"/>
                        </a:lnTo>
                        <a:lnTo>
                          <a:pt x="1004" y="1055"/>
                        </a:lnTo>
                        <a:lnTo>
                          <a:pt x="1021" y="992"/>
                        </a:lnTo>
                        <a:lnTo>
                          <a:pt x="1035" y="929"/>
                        </a:lnTo>
                        <a:lnTo>
                          <a:pt x="1046" y="865"/>
                        </a:lnTo>
                        <a:lnTo>
                          <a:pt x="1053" y="800"/>
                        </a:lnTo>
                        <a:lnTo>
                          <a:pt x="1058" y="735"/>
                        </a:lnTo>
                        <a:lnTo>
                          <a:pt x="1059" y="670"/>
                        </a:lnTo>
                        <a:lnTo>
                          <a:pt x="1057" y="605"/>
                        </a:lnTo>
                        <a:lnTo>
                          <a:pt x="1054" y="556"/>
                        </a:lnTo>
                        <a:lnTo>
                          <a:pt x="1047" y="507"/>
                        </a:lnTo>
                        <a:lnTo>
                          <a:pt x="1039" y="459"/>
                        </a:lnTo>
                        <a:lnTo>
                          <a:pt x="1028" y="411"/>
                        </a:lnTo>
                        <a:lnTo>
                          <a:pt x="1015" y="363"/>
                        </a:lnTo>
                        <a:lnTo>
                          <a:pt x="999" y="316"/>
                        </a:lnTo>
                        <a:lnTo>
                          <a:pt x="988" y="287"/>
                        </a:lnTo>
                        <a:lnTo>
                          <a:pt x="975" y="259"/>
                        </a:lnTo>
                        <a:lnTo>
                          <a:pt x="961" y="231"/>
                        </a:lnTo>
                        <a:lnTo>
                          <a:pt x="945" y="204"/>
                        </a:lnTo>
                        <a:lnTo>
                          <a:pt x="928" y="178"/>
                        </a:lnTo>
                        <a:lnTo>
                          <a:pt x="910" y="153"/>
                        </a:lnTo>
                        <a:lnTo>
                          <a:pt x="890" y="129"/>
                        </a:lnTo>
                        <a:lnTo>
                          <a:pt x="870" y="106"/>
                        </a:lnTo>
                        <a:lnTo>
                          <a:pt x="856" y="92"/>
                        </a:lnTo>
                        <a:lnTo>
                          <a:pt x="842" y="79"/>
                        </a:lnTo>
                        <a:lnTo>
                          <a:pt x="827" y="68"/>
                        </a:lnTo>
                        <a:lnTo>
                          <a:pt x="811" y="57"/>
                        </a:lnTo>
                        <a:lnTo>
                          <a:pt x="795" y="46"/>
                        </a:lnTo>
                        <a:lnTo>
                          <a:pt x="778" y="37"/>
                        </a:lnTo>
                        <a:lnTo>
                          <a:pt x="761" y="29"/>
                        </a:lnTo>
                        <a:lnTo>
                          <a:pt x="743" y="22"/>
                        </a:lnTo>
                        <a:lnTo>
                          <a:pt x="725" y="16"/>
                        </a:lnTo>
                        <a:lnTo>
                          <a:pt x="707" y="10"/>
                        </a:lnTo>
                        <a:lnTo>
                          <a:pt x="688" y="6"/>
                        </a:lnTo>
                      </a:path>
                    </a:pathLst>
                  </a:custGeom>
                  <a:noFill/>
                  <a:ln w="317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5" name="Freeform 11">
                    <a:extLst>
                      <a:ext uri="{FF2B5EF4-FFF2-40B4-BE49-F238E27FC236}">
                        <a16:creationId xmlns:a16="http://schemas.microsoft.com/office/drawing/2014/main" id="{FE5E4C95-78E5-4414-9A68-E568C5D1BB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21113" y="1333500"/>
                    <a:ext cx="427038" cy="646112"/>
                  </a:xfrm>
                  <a:custGeom>
                    <a:avLst/>
                    <a:gdLst>
                      <a:gd name="T0" fmla="*/ 1881 w 2008"/>
                      <a:gd name="T1" fmla="*/ 2998 h 3044"/>
                      <a:gd name="T2" fmla="*/ 1907 w 2008"/>
                      <a:gd name="T3" fmla="*/ 2979 h 3044"/>
                      <a:gd name="T4" fmla="*/ 1930 w 2008"/>
                      <a:gd name="T5" fmla="*/ 2956 h 3044"/>
                      <a:gd name="T6" fmla="*/ 1951 w 2008"/>
                      <a:gd name="T7" fmla="*/ 2931 h 3044"/>
                      <a:gd name="T8" fmla="*/ 1968 w 2008"/>
                      <a:gd name="T9" fmla="*/ 2904 h 3044"/>
                      <a:gd name="T10" fmla="*/ 1982 w 2008"/>
                      <a:gd name="T11" fmla="*/ 2875 h 3044"/>
                      <a:gd name="T12" fmla="*/ 1993 w 2008"/>
                      <a:gd name="T13" fmla="*/ 2844 h 3044"/>
                      <a:gd name="T14" fmla="*/ 2000 w 2008"/>
                      <a:gd name="T15" fmla="*/ 2812 h 3044"/>
                      <a:gd name="T16" fmla="*/ 2006 w 2008"/>
                      <a:gd name="T17" fmla="*/ 2726 h 3044"/>
                      <a:gd name="T18" fmla="*/ 2005 w 2008"/>
                      <a:gd name="T19" fmla="*/ 2585 h 3044"/>
                      <a:gd name="T20" fmla="*/ 1989 w 2008"/>
                      <a:gd name="T21" fmla="*/ 2446 h 3044"/>
                      <a:gd name="T22" fmla="*/ 1941 w 2008"/>
                      <a:gd name="T23" fmla="*/ 2236 h 3044"/>
                      <a:gd name="T24" fmla="*/ 1854 w 2008"/>
                      <a:gd name="T25" fmla="*/ 1961 h 3044"/>
                      <a:gd name="T26" fmla="*/ 1735 w 2008"/>
                      <a:gd name="T27" fmla="*/ 1674 h 3044"/>
                      <a:gd name="T28" fmla="*/ 1587 w 2008"/>
                      <a:gd name="T29" fmla="*/ 1375 h 3044"/>
                      <a:gd name="T30" fmla="*/ 1420 w 2008"/>
                      <a:gd name="T31" fmla="*/ 1088 h 3044"/>
                      <a:gd name="T32" fmla="*/ 1233 w 2008"/>
                      <a:gd name="T33" fmla="*/ 811 h 3044"/>
                      <a:gd name="T34" fmla="*/ 1043 w 2008"/>
                      <a:gd name="T35" fmla="*/ 566 h 3044"/>
                      <a:gd name="T36" fmla="*/ 847 w 2008"/>
                      <a:gd name="T37" fmla="*/ 354 h 3044"/>
                      <a:gd name="T38" fmla="*/ 689 w 2008"/>
                      <a:gd name="T39" fmla="*/ 209 h 3044"/>
                      <a:gd name="T40" fmla="*/ 575 w 2008"/>
                      <a:gd name="T41" fmla="*/ 125 h 3044"/>
                      <a:gd name="T42" fmla="*/ 454 w 2008"/>
                      <a:gd name="T43" fmla="*/ 54 h 3044"/>
                      <a:gd name="T44" fmla="*/ 375 w 2008"/>
                      <a:gd name="T45" fmla="*/ 18 h 3044"/>
                      <a:gd name="T46" fmla="*/ 344 w 2008"/>
                      <a:gd name="T47" fmla="*/ 8 h 3044"/>
                      <a:gd name="T48" fmla="*/ 312 w 2008"/>
                      <a:gd name="T49" fmla="*/ 2 h 3044"/>
                      <a:gd name="T50" fmla="*/ 280 w 2008"/>
                      <a:gd name="T51" fmla="*/ 0 h 3044"/>
                      <a:gd name="T52" fmla="*/ 248 w 2008"/>
                      <a:gd name="T53" fmla="*/ 1 h 3044"/>
                      <a:gd name="T54" fmla="*/ 216 w 2008"/>
                      <a:gd name="T55" fmla="*/ 7 h 3044"/>
                      <a:gd name="T56" fmla="*/ 185 w 2008"/>
                      <a:gd name="T57" fmla="*/ 16 h 3044"/>
                      <a:gd name="T58" fmla="*/ 155 w 2008"/>
                      <a:gd name="T59" fmla="*/ 29 h 3044"/>
                      <a:gd name="T60" fmla="*/ 127 w 2008"/>
                      <a:gd name="T61" fmla="*/ 45 h 3044"/>
                      <a:gd name="T62" fmla="*/ 101 w 2008"/>
                      <a:gd name="T63" fmla="*/ 65 h 3044"/>
                      <a:gd name="T64" fmla="*/ 78 w 2008"/>
                      <a:gd name="T65" fmla="*/ 87 h 3044"/>
                      <a:gd name="T66" fmla="*/ 57 w 2008"/>
                      <a:gd name="T67" fmla="*/ 112 h 3044"/>
                      <a:gd name="T68" fmla="*/ 40 w 2008"/>
                      <a:gd name="T69" fmla="*/ 139 h 3044"/>
                      <a:gd name="T70" fmla="*/ 26 w 2008"/>
                      <a:gd name="T71" fmla="*/ 169 h 3044"/>
                      <a:gd name="T72" fmla="*/ 15 w 2008"/>
                      <a:gd name="T73" fmla="*/ 199 h 3044"/>
                      <a:gd name="T74" fmla="*/ 8 w 2008"/>
                      <a:gd name="T75" fmla="*/ 231 h 3044"/>
                      <a:gd name="T76" fmla="*/ 1 w 2008"/>
                      <a:gd name="T77" fmla="*/ 317 h 3044"/>
                      <a:gd name="T78" fmla="*/ 3 w 2008"/>
                      <a:gd name="T79" fmla="*/ 458 h 3044"/>
                      <a:gd name="T80" fmla="*/ 19 w 2008"/>
                      <a:gd name="T81" fmla="*/ 598 h 3044"/>
                      <a:gd name="T82" fmla="*/ 67 w 2008"/>
                      <a:gd name="T83" fmla="*/ 807 h 3044"/>
                      <a:gd name="T84" fmla="*/ 154 w 2008"/>
                      <a:gd name="T85" fmla="*/ 1082 h 3044"/>
                      <a:gd name="T86" fmla="*/ 273 w 2008"/>
                      <a:gd name="T87" fmla="*/ 1370 h 3044"/>
                      <a:gd name="T88" fmla="*/ 421 w 2008"/>
                      <a:gd name="T89" fmla="*/ 1668 h 3044"/>
                      <a:gd name="T90" fmla="*/ 588 w 2008"/>
                      <a:gd name="T91" fmla="*/ 1956 h 3044"/>
                      <a:gd name="T92" fmla="*/ 774 w 2008"/>
                      <a:gd name="T93" fmla="*/ 2232 h 3044"/>
                      <a:gd name="T94" fmla="*/ 965 w 2008"/>
                      <a:gd name="T95" fmla="*/ 2477 h 3044"/>
                      <a:gd name="T96" fmla="*/ 1161 w 2008"/>
                      <a:gd name="T97" fmla="*/ 2689 h 3044"/>
                      <a:gd name="T98" fmla="*/ 1319 w 2008"/>
                      <a:gd name="T99" fmla="*/ 2835 h 3044"/>
                      <a:gd name="T100" fmla="*/ 1433 w 2008"/>
                      <a:gd name="T101" fmla="*/ 2918 h 3044"/>
                      <a:gd name="T102" fmla="*/ 1554 w 2008"/>
                      <a:gd name="T103" fmla="*/ 2989 h 3044"/>
                      <a:gd name="T104" fmla="*/ 1633 w 2008"/>
                      <a:gd name="T105" fmla="*/ 3026 h 3044"/>
                      <a:gd name="T106" fmla="*/ 1664 w 2008"/>
                      <a:gd name="T107" fmla="*/ 3035 h 3044"/>
                      <a:gd name="T108" fmla="*/ 1695 w 2008"/>
                      <a:gd name="T109" fmla="*/ 3041 h 3044"/>
                      <a:gd name="T110" fmla="*/ 1728 w 2008"/>
                      <a:gd name="T111" fmla="*/ 3044 h 3044"/>
                      <a:gd name="T112" fmla="*/ 1760 w 2008"/>
                      <a:gd name="T113" fmla="*/ 3042 h 3044"/>
                      <a:gd name="T114" fmla="*/ 1792 w 2008"/>
                      <a:gd name="T115" fmla="*/ 3036 h 3044"/>
                      <a:gd name="T116" fmla="*/ 1823 w 2008"/>
                      <a:gd name="T117" fmla="*/ 3027 h 3044"/>
                      <a:gd name="T118" fmla="*/ 1853 w 2008"/>
                      <a:gd name="T119" fmla="*/ 3014 h 30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2008" h="3044">
                        <a:moveTo>
                          <a:pt x="1867" y="3007"/>
                        </a:moveTo>
                        <a:lnTo>
                          <a:pt x="1881" y="2998"/>
                        </a:lnTo>
                        <a:lnTo>
                          <a:pt x="1894" y="2989"/>
                        </a:lnTo>
                        <a:lnTo>
                          <a:pt x="1907" y="2979"/>
                        </a:lnTo>
                        <a:lnTo>
                          <a:pt x="1919" y="2968"/>
                        </a:lnTo>
                        <a:lnTo>
                          <a:pt x="1930" y="2956"/>
                        </a:lnTo>
                        <a:lnTo>
                          <a:pt x="1941" y="2944"/>
                        </a:lnTo>
                        <a:lnTo>
                          <a:pt x="1951" y="2931"/>
                        </a:lnTo>
                        <a:lnTo>
                          <a:pt x="1960" y="2918"/>
                        </a:lnTo>
                        <a:lnTo>
                          <a:pt x="1968" y="2904"/>
                        </a:lnTo>
                        <a:lnTo>
                          <a:pt x="1976" y="2889"/>
                        </a:lnTo>
                        <a:lnTo>
                          <a:pt x="1982" y="2875"/>
                        </a:lnTo>
                        <a:lnTo>
                          <a:pt x="1988" y="2859"/>
                        </a:lnTo>
                        <a:lnTo>
                          <a:pt x="1993" y="2844"/>
                        </a:lnTo>
                        <a:lnTo>
                          <a:pt x="1997" y="2828"/>
                        </a:lnTo>
                        <a:lnTo>
                          <a:pt x="2000" y="2812"/>
                        </a:lnTo>
                        <a:lnTo>
                          <a:pt x="2002" y="2796"/>
                        </a:lnTo>
                        <a:lnTo>
                          <a:pt x="2006" y="2726"/>
                        </a:lnTo>
                        <a:lnTo>
                          <a:pt x="2008" y="2656"/>
                        </a:lnTo>
                        <a:lnTo>
                          <a:pt x="2005" y="2585"/>
                        </a:lnTo>
                        <a:lnTo>
                          <a:pt x="1999" y="2515"/>
                        </a:lnTo>
                        <a:lnTo>
                          <a:pt x="1989" y="2446"/>
                        </a:lnTo>
                        <a:lnTo>
                          <a:pt x="1975" y="2376"/>
                        </a:lnTo>
                        <a:lnTo>
                          <a:pt x="1941" y="2236"/>
                        </a:lnTo>
                        <a:lnTo>
                          <a:pt x="1900" y="2098"/>
                        </a:lnTo>
                        <a:lnTo>
                          <a:pt x="1854" y="1961"/>
                        </a:lnTo>
                        <a:lnTo>
                          <a:pt x="1801" y="1826"/>
                        </a:lnTo>
                        <a:lnTo>
                          <a:pt x="1735" y="1674"/>
                        </a:lnTo>
                        <a:lnTo>
                          <a:pt x="1663" y="1523"/>
                        </a:lnTo>
                        <a:lnTo>
                          <a:pt x="1587" y="1375"/>
                        </a:lnTo>
                        <a:lnTo>
                          <a:pt x="1506" y="1230"/>
                        </a:lnTo>
                        <a:lnTo>
                          <a:pt x="1420" y="1088"/>
                        </a:lnTo>
                        <a:lnTo>
                          <a:pt x="1329" y="948"/>
                        </a:lnTo>
                        <a:lnTo>
                          <a:pt x="1233" y="811"/>
                        </a:lnTo>
                        <a:lnTo>
                          <a:pt x="1134" y="678"/>
                        </a:lnTo>
                        <a:lnTo>
                          <a:pt x="1043" y="566"/>
                        </a:lnTo>
                        <a:lnTo>
                          <a:pt x="947" y="458"/>
                        </a:lnTo>
                        <a:lnTo>
                          <a:pt x="847" y="354"/>
                        </a:lnTo>
                        <a:lnTo>
                          <a:pt x="742" y="254"/>
                        </a:lnTo>
                        <a:lnTo>
                          <a:pt x="689" y="209"/>
                        </a:lnTo>
                        <a:lnTo>
                          <a:pt x="633" y="165"/>
                        </a:lnTo>
                        <a:lnTo>
                          <a:pt x="575" y="125"/>
                        </a:lnTo>
                        <a:lnTo>
                          <a:pt x="515" y="88"/>
                        </a:lnTo>
                        <a:lnTo>
                          <a:pt x="454" y="54"/>
                        </a:lnTo>
                        <a:lnTo>
                          <a:pt x="390" y="24"/>
                        </a:lnTo>
                        <a:lnTo>
                          <a:pt x="375" y="18"/>
                        </a:lnTo>
                        <a:lnTo>
                          <a:pt x="360" y="12"/>
                        </a:lnTo>
                        <a:lnTo>
                          <a:pt x="344" y="8"/>
                        </a:lnTo>
                        <a:lnTo>
                          <a:pt x="328" y="4"/>
                        </a:lnTo>
                        <a:lnTo>
                          <a:pt x="312" y="2"/>
                        </a:lnTo>
                        <a:lnTo>
                          <a:pt x="296" y="0"/>
                        </a:lnTo>
                        <a:lnTo>
                          <a:pt x="280" y="0"/>
                        </a:lnTo>
                        <a:lnTo>
                          <a:pt x="264" y="0"/>
                        </a:lnTo>
                        <a:lnTo>
                          <a:pt x="248" y="1"/>
                        </a:lnTo>
                        <a:lnTo>
                          <a:pt x="232" y="4"/>
                        </a:lnTo>
                        <a:lnTo>
                          <a:pt x="216" y="7"/>
                        </a:lnTo>
                        <a:lnTo>
                          <a:pt x="200" y="11"/>
                        </a:lnTo>
                        <a:lnTo>
                          <a:pt x="185" y="16"/>
                        </a:lnTo>
                        <a:lnTo>
                          <a:pt x="170" y="22"/>
                        </a:lnTo>
                        <a:lnTo>
                          <a:pt x="155" y="29"/>
                        </a:lnTo>
                        <a:lnTo>
                          <a:pt x="141" y="37"/>
                        </a:lnTo>
                        <a:lnTo>
                          <a:pt x="127" y="45"/>
                        </a:lnTo>
                        <a:lnTo>
                          <a:pt x="114" y="55"/>
                        </a:lnTo>
                        <a:lnTo>
                          <a:pt x="101" y="65"/>
                        </a:lnTo>
                        <a:lnTo>
                          <a:pt x="89" y="76"/>
                        </a:lnTo>
                        <a:lnTo>
                          <a:pt x="78" y="87"/>
                        </a:lnTo>
                        <a:lnTo>
                          <a:pt x="67" y="99"/>
                        </a:lnTo>
                        <a:lnTo>
                          <a:pt x="57" y="112"/>
                        </a:lnTo>
                        <a:lnTo>
                          <a:pt x="48" y="126"/>
                        </a:lnTo>
                        <a:lnTo>
                          <a:pt x="40" y="139"/>
                        </a:lnTo>
                        <a:lnTo>
                          <a:pt x="32" y="154"/>
                        </a:lnTo>
                        <a:lnTo>
                          <a:pt x="26" y="169"/>
                        </a:lnTo>
                        <a:lnTo>
                          <a:pt x="20" y="184"/>
                        </a:lnTo>
                        <a:lnTo>
                          <a:pt x="15" y="199"/>
                        </a:lnTo>
                        <a:lnTo>
                          <a:pt x="11" y="215"/>
                        </a:lnTo>
                        <a:lnTo>
                          <a:pt x="8" y="231"/>
                        </a:lnTo>
                        <a:lnTo>
                          <a:pt x="6" y="247"/>
                        </a:lnTo>
                        <a:lnTo>
                          <a:pt x="1" y="317"/>
                        </a:lnTo>
                        <a:lnTo>
                          <a:pt x="0" y="388"/>
                        </a:lnTo>
                        <a:lnTo>
                          <a:pt x="3" y="458"/>
                        </a:lnTo>
                        <a:lnTo>
                          <a:pt x="9" y="528"/>
                        </a:lnTo>
                        <a:lnTo>
                          <a:pt x="19" y="598"/>
                        </a:lnTo>
                        <a:lnTo>
                          <a:pt x="33" y="667"/>
                        </a:lnTo>
                        <a:lnTo>
                          <a:pt x="67" y="807"/>
                        </a:lnTo>
                        <a:lnTo>
                          <a:pt x="108" y="946"/>
                        </a:lnTo>
                        <a:lnTo>
                          <a:pt x="154" y="1082"/>
                        </a:lnTo>
                        <a:lnTo>
                          <a:pt x="207" y="1217"/>
                        </a:lnTo>
                        <a:lnTo>
                          <a:pt x="273" y="1370"/>
                        </a:lnTo>
                        <a:lnTo>
                          <a:pt x="345" y="1520"/>
                        </a:lnTo>
                        <a:lnTo>
                          <a:pt x="421" y="1668"/>
                        </a:lnTo>
                        <a:lnTo>
                          <a:pt x="502" y="1813"/>
                        </a:lnTo>
                        <a:lnTo>
                          <a:pt x="588" y="1956"/>
                        </a:lnTo>
                        <a:lnTo>
                          <a:pt x="679" y="2095"/>
                        </a:lnTo>
                        <a:lnTo>
                          <a:pt x="774" y="2232"/>
                        </a:lnTo>
                        <a:lnTo>
                          <a:pt x="874" y="2365"/>
                        </a:lnTo>
                        <a:lnTo>
                          <a:pt x="965" y="2477"/>
                        </a:lnTo>
                        <a:lnTo>
                          <a:pt x="1061" y="2586"/>
                        </a:lnTo>
                        <a:lnTo>
                          <a:pt x="1161" y="2689"/>
                        </a:lnTo>
                        <a:lnTo>
                          <a:pt x="1266" y="2789"/>
                        </a:lnTo>
                        <a:lnTo>
                          <a:pt x="1319" y="2835"/>
                        </a:lnTo>
                        <a:lnTo>
                          <a:pt x="1375" y="2878"/>
                        </a:lnTo>
                        <a:lnTo>
                          <a:pt x="1433" y="2918"/>
                        </a:lnTo>
                        <a:lnTo>
                          <a:pt x="1493" y="2955"/>
                        </a:lnTo>
                        <a:lnTo>
                          <a:pt x="1554" y="2989"/>
                        </a:lnTo>
                        <a:lnTo>
                          <a:pt x="1618" y="3019"/>
                        </a:lnTo>
                        <a:lnTo>
                          <a:pt x="1633" y="3026"/>
                        </a:lnTo>
                        <a:lnTo>
                          <a:pt x="1648" y="3031"/>
                        </a:lnTo>
                        <a:lnTo>
                          <a:pt x="1664" y="3035"/>
                        </a:lnTo>
                        <a:lnTo>
                          <a:pt x="1679" y="3039"/>
                        </a:lnTo>
                        <a:lnTo>
                          <a:pt x="1695" y="3041"/>
                        </a:lnTo>
                        <a:lnTo>
                          <a:pt x="1712" y="3043"/>
                        </a:lnTo>
                        <a:lnTo>
                          <a:pt x="1728" y="3044"/>
                        </a:lnTo>
                        <a:lnTo>
                          <a:pt x="1744" y="3043"/>
                        </a:lnTo>
                        <a:lnTo>
                          <a:pt x="1760" y="3042"/>
                        </a:lnTo>
                        <a:lnTo>
                          <a:pt x="1776" y="3040"/>
                        </a:lnTo>
                        <a:lnTo>
                          <a:pt x="1792" y="3036"/>
                        </a:lnTo>
                        <a:lnTo>
                          <a:pt x="1808" y="3032"/>
                        </a:lnTo>
                        <a:lnTo>
                          <a:pt x="1823" y="3027"/>
                        </a:lnTo>
                        <a:lnTo>
                          <a:pt x="1838" y="3021"/>
                        </a:lnTo>
                        <a:lnTo>
                          <a:pt x="1853" y="3014"/>
                        </a:lnTo>
                        <a:lnTo>
                          <a:pt x="1867" y="3007"/>
                        </a:lnTo>
                      </a:path>
                    </a:pathLst>
                  </a:custGeom>
                  <a:noFill/>
                  <a:ln w="317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6" name="Freeform 12">
                    <a:extLst>
                      <a:ext uri="{FF2B5EF4-FFF2-40B4-BE49-F238E27FC236}">
                        <a16:creationId xmlns:a16="http://schemas.microsoft.com/office/drawing/2014/main" id="{21061E55-A83E-42D3-9AE7-544C4C3A5F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30488" y="1414463"/>
                    <a:ext cx="428625" cy="500062"/>
                  </a:xfrm>
                  <a:custGeom>
                    <a:avLst/>
                    <a:gdLst>
                      <a:gd name="T0" fmla="*/ 1929 w 2024"/>
                      <a:gd name="T1" fmla="*/ 2280 h 2357"/>
                      <a:gd name="T2" fmla="*/ 1952 w 2024"/>
                      <a:gd name="T3" fmla="*/ 2256 h 2357"/>
                      <a:gd name="T4" fmla="*/ 1973 w 2024"/>
                      <a:gd name="T5" fmla="*/ 2230 h 2357"/>
                      <a:gd name="T6" fmla="*/ 1990 w 2024"/>
                      <a:gd name="T7" fmla="*/ 2202 h 2357"/>
                      <a:gd name="T8" fmla="*/ 2004 w 2024"/>
                      <a:gd name="T9" fmla="*/ 2171 h 2357"/>
                      <a:gd name="T10" fmla="*/ 2014 w 2024"/>
                      <a:gd name="T11" fmla="*/ 2140 h 2357"/>
                      <a:gd name="T12" fmla="*/ 2021 w 2024"/>
                      <a:gd name="T13" fmla="*/ 2107 h 2357"/>
                      <a:gd name="T14" fmla="*/ 2024 w 2024"/>
                      <a:gd name="T15" fmla="*/ 2074 h 2357"/>
                      <a:gd name="T16" fmla="*/ 2022 w 2024"/>
                      <a:gd name="T17" fmla="*/ 1969 h 2357"/>
                      <a:gd name="T18" fmla="*/ 2010 w 2024"/>
                      <a:gd name="T19" fmla="*/ 1865 h 2357"/>
                      <a:gd name="T20" fmla="*/ 1987 w 2024"/>
                      <a:gd name="T21" fmla="*/ 1763 h 2357"/>
                      <a:gd name="T22" fmla="*/ 1940 w 2024"/>
                      <a:gd name="T23" fmla="*/ 1621 h 2357"/>
                      <a:gd name="T24" fmla="*/ 1864 w 2024"/>
                      <a:gd name="T25" fmla="*/ 1443 h 2357"/>
                      <a:gd name="T26" fmla="*/ 1774 w 2024"/>
                      <a:gd name="T27" fmla="*/ 1271 h 2357"/>
                      <a:gd name="T28" fmla="*/ 1626 w 2024"/>
                      <a:gd name="T29" fmla="*/ 1036 h 2357"/>
                      <a:gd name="T30" fmla="*/ 1460 w 2024"/>
                      <a:gd name="T31" fmla="*/ 815 h 2357"/>
                      <a:gd name="T32" fmla="*/ 1277 w 2024"/>
                      <a:gd name="T33" fmla="*/ 607 h 2357"/>
                      <a:gd name="T34" fmla="*/ 1077 w 2024"/>
                      <a:gd name="T35" fmla="*/ 414 h 2357"/>
                      <a:gd name="T36" fmla="*/ 928 w 2024"/>
                      <a:gd name="T37" fmla="*/ 290 h 2357"/>
                      <a:gd name="T38" fmla="*/ 768 w 2024"/>
                      <a:gd name="T39" fmla="*/ 180 h 2357"/>
                      <a:gd name="T40" fmla="*/ 639 w 2024"/>
                      <a:gd name="T41" fmla="*/ 104 h 2357"/>
                      <a:gd name="T42" fmla="*/ 544 w 2024"/>
                      <a:gd name="T43" fmla="*/ 61 h 2357"/>
                      <a:gd name="T44" fmla="*/ 445 w 2024"/>
                      <a:gd name="T45" fmla="*/ 28 h 2357"/>
                      <a:gd name="T46" fmla="*/ 343 w 2024"/>
                      <a:gd name="T47" fmla="*/ 4 h 2357"/>
                      <a:gd name="T48" fmla="*/ 310 w 2024"/>
                      <a:gd name="T49" fmla="*/ 1 h 2357"/>
                      <a:gd name="T50" fmla="*/ 276 w 2024"/>
                      <a:gd name="T51" fmla="*/ 0 h 2357"/>
                      <a:gd name="T52" fmla="*/ 243 w 2024"/>
                      <a:gd name="T53" fmla="*/ 4 h 2357"/>
                      <a:gd name="T54" fmla="*/ 211 w 2024"/>
                      <a:gd name="T55" fmla="*/ 12 h 2357"/>
                      <a:gd name="T56" fmla="*/ 179 w 2024"/>
                      <a:gd name="T57" fmla="*/ 23 h 2357"/>
                      <a:gd name="T58" fmla="*/ 149 w 2024"/>
                      <a:gd name="T59" fmla="*/ 37 h 2357"/>
                      <a:gd name="T60" fmla="*/ 121 w 2024"/>
                      <a:gd name="T61" fmla="*/ 55 h 2357"/>
                      <a:gd name="T62" fmla="*/ 95 w 2024"/>
                      <a:gd name="T63" fmla="*/ 76 h 2357"/>
                      <a:gd name="T64" fmla="*/ 72 w 2024"/>
                      <a:gd name="T65" fmla="*/ 100 h 2357"/>
                      <a:gd name="T66" fmla="*/ 51 w 2024"/>
                      <a:gd name="T67" fmla="*/ 127 h 2357"/>
                      <a:gd name="T68" fmla="*/ 34 w 2024"/>
                      <a:gd name="T69" fmla="*/ 155 h 2357"/>
                      <a:gd name="T70" fmla="*/ 20 w 2024"/>
                      <a:gd name="T71" fmla="*/ 185 h 2357"/>
                      <a:gd name="T72" fmla="*/ 10 w 2024"/>
                      <a:gd name="T73" fmla="*/ 217 h 2357"/>
                      <a:gd name="T74" fmla="*/ 3 w 2024"/>
                      <a:gd name="T75" fmla="*/ 250 h 2357"/>
                      <a:gd name="T76" fmla="*/ 0 w 2024"/>
                      <a:gd name="T77" fmla="*/ 283 h 2357"/>
                      <a:gd name="T78" fmla="*/ 2 w 2024"/>
                      <a:gd name="T79" fmla="*/ 387 h 2357"/>
                      <a:gd name="T80" fmla="*/ 14 w 2024"/>
                      <a:gd name="T81" fmla="*/ 491 h 2357"/>
                      <a:gd name="T82" fmla="*/ 37 w 2024"/>
                      <a:gd name="T83" fmla="*/ 593 h 2357"/>
                      <a:gd name="T84" fmla="*/ 84 w 2024"/>
                      <a:gd name="T85" fmla="*/ 735 h 2357"/>
                      <a:gd name="T86" fmla="*/ 160 w 2024"/>
                      <a:gd name="T87" fmla="*/ 914 h 2357"/>
                      <a:gd name="T88" fmla="*/ 250 w 2024"/>
                      <a:gd name="T89" fmla="*/ 1086 h 2357"/>
                      <a:gd name="T90" fmla="*/ 398 w 2024"/>
                      <a:gd name="T91" fmla="*/ 1320 h 2357"/>
                      <a:gd name="T92" fmla="*/ 564 w 2024"/>
                      <a:gd name="T93" fmla="*/ 1542 h 2357"/>
                      <a:gd name="T94" fmla="*/ 748 w 2024"/>
                      <a:gd name="T95" fmla="*/ 1750 h 2357"/>
                      <a:gd name="T96" fmla="*/ 947 w 2024"/>
                      <a:gd name="T97" fmla="*/ 1943 h 2357"/>
                      <a:gd name="T98" fmla="*/ 1096 w 2024"/>
                      <a:gd name="T99" fmla="*/ 2066 h 2357"/>
                      <a:gd name="T100" fmla="*/ 1256 w 2024"/>
                      <a:gd name="T101" fmla="*/ 2177 h 2357"/>
                      <a:gd name="T102" fmla="*/ 1385 w 2024"/>
                      <a:gd name="T103" fmla="*/ 2253 h 2357"/>
                      <a:gd name="T104" fmla="*/ 1480 w 2024"/>
                      <a:gd name="T105" fmla="*/ 2296 h 2357"/>
                      <a:gd name="T106" fmla="*/ 1579 w 2024"/>
                      <a:gd name="T107" fmla="*/ 2329 h 2357"/>
                      <a:gd name="T108" fmla="*/ 1681 w 2024"/>
                      <a:gd name="T109" fmla="*/ 2352 h 2357"/>
                      <a:gd name="T110" fmla="*/ 1715 w 2024"/>
                      <a:gd name="T111" fmla="*/ 2356 h 2357"/>
                      <a:gd name="T112" fmla="*/ 1748 w 2024"/>
                      <a:gd name="T113" fmla="*/ 2356 h 2357"/>
                      <a:gd name="T114" fmla="*/ 1781 w 2024"/>
                      <a:gd name="T115" fmla="*/ 2352 h 2357"/>
                      <a:gd name="T116" fmla="*/ 1813 w 2024"/>
                      <a:gd name="T117" fmla="*/ 2345 h 2357"/>
                      <a:gd name="T118" fmla="*/ 1845 w 2024"/>
                      <a:gd name="T119" fmla="*/ 2334 h 2357"/>
                      <a:gd name="T120" fmla="*/ 1875 w 2024"/>
                      <a:gd name="T121" fmla="*/ 2319 h 2357"/>
                      <a:gd name="T122" fmla="*/ 1903 w 2024"/>
                      <a:gd name="T123" fmla="*/ 2301 h 23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2024" h="2357">
                        <a:moveTo>
                          <a:pt x="1916" y="2291"/>
                        </a:moveTo>
                        <a:lnTo>
                          <a:pt x="1929" y="2280"/>
                        </a:lnTo>
                        <a:lnTo>
                          <a:pt x="1941" y="2269"/>
                        </a:lnTo>
                        <a:lnTo>
                          <a:pt x="1952" y="2256"/>
                        </a:lnTo>
                        <a:lnTo>
                          <a:pt x="1963" y="2244"/>
                        </a:lnTo>
                        <a:lnTo>
                          <a:pt x="1973" y="2230"/>
                        </a:lnTo>
                        <a:lnTo>
                          <a:pt x="1982" y="2216"/>
                        </a:lnTo>
                        <a:lnTo>
                          <a:pt x="1990" y="2202"/>
                        </a:lnTo>
                        <a:lnTo>
                          <a:pt x="1997" y="2187"/>
                        </a:lnTo>
                        <a:lnTo>
                          <a:pt x="2004" y="2171"/>
                        </a:lnTo>
                        <a:lnTo>
                          <a:pt x="2010" y="2156"/>
                        </a:lnTo>
                        <a:lnTo>
                          <a:pt x="2014" y="2140"/>
                        </a:lnTo>
                        <a:lnTo>
                          <a:pt x="2018" y="2123"/>
                        </a:lnTo>
                        <a:lnTo>
                          <a:pt x="2021" y="2107"/>
                        </a:lnTo>
                        <a:lnTo>
                          <a:pt x="2023" y="2090"/>
                        </a:lnTo>
                        <a:lnTo>
                          <a:pt x="2024" y="2074"/>
                        </a:lnTo>
                        <a:lnTo>
                          <a:pt x="2024" y="2021"/>
                        </a:lnTo>
                        <a:lnTo>
                          <a:pt x="2022" y="1969"/>
                        </a:lnTo>
                        <a:lnTo>
                          <a:pt x="2017" y="1917"/>
                        </a:lnTo>
                        <a:lnTo>
                          <a:pt x="2010" y="1865"/>
                        </a:lnTo>
                        <a:lnTo>
                          <a:pt x="2000" y="1814"/>
                        </a:lnTo>
                        <a:lnTo>
                          <a:pt x="1987" y="1763"/>
                        </a:lnTo>
                        <a:lnTo>
                          <a:pt x="1972" y="1713"/>
                        </a:lnTo>
                        <a:lnTo>
                          <a:pt x="1940" y="1621"/>
                        </a:lnTo>
                        <a:lnTo>
                          <a:pt x="1904" y="1531"/>
                        </a:lnTo>
                        <a:lnTo>
                          <a:pt x="1864" y="1443"/>
                        </a:lnTo>
                        <a:lnTo>
                          <a:pt x="1821" y="1356"/>
                        </a:lnTo>
                        <a:lnTo>
                          <a:pt x="1774" y="1271"/>
                        </a:lnTo>
                        <a:lnTo>
                          <a:pt x="1702" y="1152"/>
                        </a:lnTo>
                        <a:lnTo>
                          <a:pt x="1626" y="1036"/>
                        </a:lnTo>
                        <a:lnTo>
                          <a:pt x="1545" y="924"/>
                        </a:lnTo>
                        <a:lnTo>
                          <a:pt x="1460" y="815"/>
                        </a:lnTo>
                        <a:lnTo>
                          <a:pt x="1370" y="709"/>
                        </a:lnTo>
                        <a:lnTo>
                          <a:pt x="1277" y="607"/>
                        </a:lnTo>
                        <a:lnTo>
                          <a:pt x="1179" y="508"/>
                        </a:lnTo>
                        <a:lnTo>
                          <a:pt x="1077" y="414"/>
                        </a:lnTo>
                        <a:lnTo>
                          <a:pt x="1004" y="350"/>
                        </a:lnTo>
                        <a:lnTo>
                          <a:pt x="928" y="290"/>
                        </a:lnTo>
                        <a:lnTo>
                          <a:pt x="849" y="233"/>
                        </a:lnTo>
                        <a:lnTo>
                          <a:pt x="768" y="180"/>
                        </a:lnTo>
                        <a:lnTo>
                          <a:pt x="685" y="129"/>
                        </a:lnTo>
                        <a:lnTo>
                          <a:pt x="639" y="104"/>
                        </a:lnTo>
                        <a:lnTo>
                          <a:pt x="592" y="81"/>
                        </a:lnTo>
                        <a:lnTo>
                          <a:pt x="544" y="61"/>
                        </a:lnTo>
                        <a:lnTo>
                          <a:pt x="495" y="43"/>
                        </a:lnTo>
                        <a:lnTo>
                          <a:pt x="445" y="28"/>
                        </a:lnTo>
                        <a:lnTo>
                          <a:pt x="394" y="15"/>
                        </a:lnTo>
                        <a:lnTo>
                          <a:pt x="343" y="4"/>
                        </a:lnTo>
                        <a:lnTo>
                          <a:pt x="326" y="2"/>
                        </a:lnTo>
                        <a:lnTo>
                          <a:pt x="310" y="1"/>
                        </a:lnTo>
                        <a:lnTo>
                          <a:pt x="293" y="0"/>
                        </a:lnTo>
                        <a:lnTo>
                          <a:pt x="276" y="0"/>
                        </a:lnTo>
                        <a:lnTo>
                          <a:pt x="260" y="2"/>
                        </a:lnTo>
                        <a:lnTo>
                          <a:pt x="243" y="4"/>
                        </a:lnTo>
                        <a:lnTo>
                          <a:pt x="227" y="7"/>
                        </a:lnTo>
                        <a:lnTo>
                          <a:pt x="211" y="12"/>
                        </a:lnTo>
                        <a:lnTo>
                          <a:pt x="195" y="17"/>
                        </a:lnTo>
                        <a:lnTo>
                          <a:pt x="179" y="23"/>
                        </a:lnTo>
                        <a:lnTo>
                          <a:pt x="164" y="30"/>
                        </a:lnTo>
                        <a:lnTo>
                          <a:pt x="149" y="37"/>
                        </a:lnTo>
                        <a:lnTo>
                          <a:pt x="135" y="46"/>
                        </a:lnTo>
                        <a:lnTo>
                          <a:pt x="121" y="55"/>
                        </a:lnTo>
                        <a:lnTo>
                          <a:pt x="108" y="65"/>
                        </a:lnTo>
                        <a:lnTo>
                          <a:pt x="95" y="76"/>
                        </a:lnTo>
                        <a:lnTo>
                          <a:pt x="83" y="88"/>
                        </a:lnTo>
                        <a:lnTo>
                          <a:pt x="72" y="100"/>
                        </a:lnTo>
                        <a:lnTo>
                          <a:pt x="61" y="113"/>
                        </a:lnTo>
                        <a:lnTo>
                          <a:pt x="51" y="127"/>
                        </a:lnTo>
                        <a:lnTo>
                          <a:pt x="42" y="141"/>
                        </a:lnTo>
                        <a:lnTo>
                          <a:pt x="34" y="155"/>
                        </a:lnTo>
                        <a:lnTo>
                          <a:pt x="27" y="170"/>
                        </a:lnTo>
                        <a:lnTo>
                          <a:pt x="20" y="185"/>
                        </a:lnTo>
                        <a:lnTo>
                          <a:pt x="15" y="201"/>
                        </a:lnTo>
                        <a:lnTo>
                          <a:pt x="10" y="217"/>
                        </a:lnTo>
                        <a:lnTo>
                          <a:pt x="6" y="233"/>
                        </a:lnTo>
                        <a:lnTo>
                          <a:pt x="3" y="250"/>
                        </a:lnTo>
                        <a:lnTo>
                          <a:pt x="1" y="266"/>
                        </a:lnTo>
                        <a:lnTo>
                          <a:pt x="0" y="283"/>
                        </a:lnTo>
                        <a:lnTo>
                          <a:pt x="0" y="335"/>
                        </a:lnTo>
                        <a:lnTo>
                          <a:pt x="2" y="387"/>
                        </a:lnTo>
                        <a:lnTo>
                          <a:pt x="7" y="440"/>
                        </a:lnTo>
                        <a:lnTo>
                          <a:pt x="14" y="491"/>
                        </a:lnTo>
                        <a:lnTo>
                          <a:pt x="24" y="543"/>
                        </a:lnTo>
                        <a:lnTo>
                          <a:pt x="37" y="593"/>
                        </a:lnTo>
                        <a:lnTo>
                          <a:pt x="52" y="644"/>
                        </a:lnTo>
                        <a:lnTo>
                          <a:pt x="84" y="735"/>
                        </a:lnTo>
                        <a:lnTo>
                          <a:pt x="120" y="825"/>
                        </a:lnTo>
                        <a:lnTo>
                          <a:pt x="160" y="914"/>
                        </a:lnTo>
                        <a:lnTo>
                          <a:pt x="203" y="1001"/>
                        </a:lnTo>
                        <a:lnTo>
                          <a:pt x="250" y="1086"/>
                        </a:lnTo>
                        <a:lnTo>
                          <a:pt x="322" y="1204"/>
                        </a:lnTo>
                        <a:lnTo>
                          <a:pt x="398" y="1320"/>
                        </a:lnTo>
                        <a:lnTo>
                          <a:pt x="479" y="1433"/>
                        </a:lnTo>
                        <a:lnTo>
                          <a:pt x="564" y="1542"/>
                        </a:lnTo>
                        <a:lnTo>
                          <a:pt x="654" y="1648"/>
                        </a:lnTo>
                        <a:lnTo>
                          <a:pt x="748" y="1750"/>
                        </a:lnTo>
                        <a:lnTo>
                          <a:pt x="845" y="1848"/>
                        </a:lnTo>
                        <a:lnTo>
                          <a:pt x="947" y="1943"/>
                        </a:lnTo>
                        <a:lnTo>
                          <a:pt x="1020" y="2006"/>
                        </a:lnTo>
                        <a:lnTo>
                          <a:pt x="1096" y="2066"/>
                        </a:lnTo>
                        <a:lnTo>
                          <a:pt x="1175" y="2123"/>
                        </a:lnTo>
                        <a:lnTo>
                          <a:pt x="1256" y="2177"/>
                        </a:lnTo>
                        <a:lnTo>
                          <a:pt x="1339" y="2227"/>
                        </a:lnTo>
                        <a:lnTo>
                          <a:pt x="1385" y="2253"/>
                        </a:lnTo>
                        <a:lnTo>
                          <a:pt x="1432" y="2275"/>
                        </a:lnTo>
                        <a:lnTo>
                          <a:pt x="1480" y="2296"/>
                        </a:lnTo>
                        <a:lnTo>
                          <a:pt x="1529" y="2314"/>
                        </a:lnTo>
                        <a:lnTo>
                          <a:pt x="1579" y="2329"/>
                        </a:lnTo>
                        <a:lnTo>
                          <a:pt x="1630" y="2342"/>
                        </a:lnTo>
                        <a:lnTo>
                          <a:pt x="1681" y="2352"/>
                        </a:lnTo>
                        <a:lnTo>
                          <a:pt x="1698" y="2355"/>
                        </a:lnTo>
                        <a:lnTo>
                          <a:pt x="1715" y="2356"/>
                        </a:lnTo>
                        <a:lnTo>
                          <a:pt x="1731" y="2357"/>
                        </a:lnTo>
                        <a:lnTo>
                          <a:pt x="1748" y="2356"/>
                        </a:lnTo>
                        <a:lnTo>
                          <a:pt x="1764" y="2355"/>
                        </a:lnTo>
                        <a:lnTo>
                          <a:pt x="1781" y="2352"/>
                        </a:lnTo>
                        <a:lnTo>
                          <a:pt x="1797" y="2349"/>
                        </a:lnTo>
                        <a:lnTo>
                          <a:pt x="1813" y="2345"/>
                        </a:lnTo>
                        <a:lnTo>
                          <a:pt x="1829" y="2340"/>
                        </a:lnTo>
                        <a:lnTo>
                          <a:pt x="1845" y="2334"/>
                        </a:lnTo>
                        <a:lnTo>
                          <a:pt x="1860" y="2327"/>
                        </a:lnTo>
                        <a:lnTo>
                          <a:pt x="1875" y="2319"/>
                        </a:lnTo>
                        <a:lnTo>
                          <a:pt x="1889" y="2311"/>
                        </a:lnTo>
                        <a:lnTo>
                          <a:pt x="1903" y="2301"/>
                        </a:lnTo>
                        <a:lnTo>
                          <a:pt x="1916" y="2291"/>
                        </a:lnTo>
                      </a:path>
                    </a:pathLst>
                  </a:custGeom>
                  <a:noFill/>
                  <a:ln w="317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7" name="Freeform 13">
                    <a:extLst>
                      <a:ext uri="{FF2B5EF4-FFF2-40B4-BE49-F238E27FC236}">
                        <a16:creationId xmlns:a16="http://schemas.microsoft.com/office/drawing/2014/main" id="{612E58CB-5D96-4983-917E-B688889FD0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03363" y="2066925"/>
                    <a:ext cx="312738" cy="273050"/>
                  </a:xfrm>
                  <a:custGeom>
                    <a:avLst/>
                    <a:gdLst>
                      <a:gd name="T0" fmla="*/ 1425 w 1477"/>
                      <a:gd name="T1" fmla="*/ 1129 h 1283"/>
                      <a:gd name="T2" fmla="*/ 1443 w 1477"/>
                      <a:gd name="T3" fmla="*/ 1097 h 1283"/>
                      <a:gd name="T4" fmla="*/ 1458 w 1477"/>
                      <a:gd name="T5" fmla="*/ 1063 h 1283"/>
                      <a:gd name="T6" fmla="*/ 1468 w 1477"/>
                      <a:gd name="T7" fmla="*/ 1027 h 1283"/>
                      <a:gd name="T8" fmla="*/ 1475 w 1477"/>
                      <a:gd name="T9" fmla="*/ 991 h 1283"/>
                      <a:gd name="T10" fmla="*/ 1477 w 1477"/>
                      <a:gd name="T11" fmla="*/ 954 h 1283"/>
                      <a:gd name="T12" fmla="*/ 1473 w 1477"/>
                      <a:gd name="T13" fmla="*/ 893 h 1283"/>
                      <a:gd name="T14" fmla="*/ 1464 w 1477"/>
                      <a:gd name="T15" fmla="*/ 832 h 1283"/>
                      <a:gd name="T16" fmla="*/ 1448 w 1477"/>
                      <a:gd name="T17" fmla="*/ 773 h 1283"/>
                      <a:gd name="T18" fmla="*/ 1426 w 1477"/>
                      <a:gd name="T19" fmla="*/ 716 h 1283"/>
                      <a:gd name="T20" fmla="*/ 1382 w 1477"/>
                      <a:gd name="T21" fmla="*/ 628 h 1283"/>
                      <a:gd name="T22" fmla="*/ 1330 w 1477"/>
                      <a:gd name="T23" fmla="*/ 545 h 1283"/>
                      <a:gd name="T24" fmla="*/ 1271 w 1477"/>
                      <a:gd name="T25" fmla="*/ 467 h 1283"/>
                      <a:gd name="T26" fmla="*/ 1182 w 1477"/>
                      <a:gd name="T27" fmla="*/ 371 h 1283"/>
                      <a:gd name="T28" fmla="*/ 1085 w 1477"/>
                      <a:gd name="T29" fmla="*/ 284 h 1283"/>
                      <a:gd name="T30" fmla="*/ 981 w 1477"/>
                      <a:gd name="T31" fmla="*/ 206 h 1283"/>
                      <a:gd name="T32" fmla="*/ 870 w 1477"/>
                      <a:gd name="T33" fmla="*/ 139 h 1283"/>
                      <a:gd name="T34" fmla="*/ 753 w 1477"/>
                      <a:gd name="T35" fmla="*/ 82 h 1283"/>
                      <a:gd name="T36" fmla="*/ 661 w 1477"/>
                      <a:gd name="T37" fmla="*/ 47 h 1283"/>
                      <a:gd name="T38" fmla="*/ 566 w 1477"/>
                      <a:gd name="T39" fmla="*/ 21 h 1283"/>
                      <a:gd name="T40" fmla="*/ 469 w 1477"/>
                      <a:gd name="T41" fmla="*/ 5 h 1283"/>
                      <a:gd name="T42" fmla="*/ 408 w 1477"/>
                      <a:gd name="T43" fmla="*/ 0 h 1283"/>
                      <a:gd name="T44" fmla="*/ 347 w 1477"/>
                      <a:gd name="T45" fmla="*/ 2 h 1283"/>
                      <a:gd name="T46" fmla="*/ 286 w 1477"/>
                      <a:gd name="T47" fmla="*/ 10 h 1283"/>
                      <a:gd name="T48" fmla="*/ 226 w 1477"/>
                      <a:gd name="T49" fmla="*/ 25 h 1283"/>
                      <a:gd name="T50" fmla="*/ 192 w 1477"/>
                      <a:gd name="T51" fmla="*/ 37 h 1283"/>
                      <a:gd name="T52" fmla="*/ 159 w 1477"/>
                      <a:gd name="T53" fmla="*/ 54 h 1283"/>
                      <a:gd name="T54" fmla="*/ 128 w 1477"/>
                      <a:gd name="T55" fmla="*/ 74 h 1283"/>
                      <a:gd name="T56" fmla="*/ 99 w 1477"/>
                      <a:gd name="T57" fmla="*/ 98 h 1283"/>
                      <a:gd name="T58" fmla="*/ 74 w 1477"/>
                      <a:gd name="T59" fmla="*/ 124 h 1283"/>
                      <a:gd name="T60" fmla="*/ 52 w 1477"/>
                      <a:gd name="T61" fmla="*/ 154 h 1283"/>
                      <a:gd name="T62" fmla="*/ 34 w 1477"/>
                      <a:gd name="T63" fmla="*/ 186 h 1283"/>
                      <a:gd name="T64" fmla="*/ 19 w 1477"/>
                      <a:gd name="T65" fmla="*/ 220 h 1283"/>
                      <a:gd name="T66" fmla="*/ 8 w 1477"/>
                      <a:gd name="T67" fmla="*/ 256 h 1283"/>
                      <a:gd name="T68" fmla="*/ 2 w 1477"/>
                      <a:gd name="T69" fmla="*/ 292 h 1283"/>
                      <a:gd name="T70" fmla="*/ 0 w 1477"/>
                      <a:gd name="T71" fmla="*/ 329 h 1283"/>
                      <a:gd name="T72" fmla="*/ 4 w 1477"/>
                      <a:gd name="T73" fmla="*/ 390 h 1283"/>
                      <a:gd name="T74" fmla="*/ 13 w 1477"/>
                      <a:gd name="T75" fmla="*/ 451 h 1283"/>
                      <a:gd name="T76" fmla="*/ 29 w 1477"/>
                      <a:gd name="T77" fmla="*/ 510 h 1283"/>
                      <a:gd name="T78" fmla="*/ 51 w 1477"/>
                      <a:gd name="T79" fmla="*/ 567 h 1283"/>
                      <a:gd name="T80" fmla="*/ 95 w 1477"/>
                      <a:gd name="T81" fmla="*/ 655 h 1283"/>
                      <a:gd name="T82" fmla="*/ 147 w 1477"/>
                      <a:gd name="T83" fmla="*/ 738 h 1283"/>
                      <a:gd name="T84" fmla="*/ 206 w 1477"/>
                      <a:gd name="T85" fmla="*/ 816 h 1283"/>
                      <a:gd name="T86" fmla="*/ 295 w 1477"/>
                      <a:gd name="T87" fmla="*/ 912 h 1283"/>
                      <a:gd name="T88" fmla="*/ 391 w 1477"/>
                      <a:gd name="T89" fmla="*/ 999 h 1283"/>
                      <a:gd name="T90" fmla="*/ 496 w 1477"/>
                      <a:gd name="T91" fmla="*/ 1077 h 1283"/>
                      <a:gd name="T92" fmla="*/ 607 w 1477"/>
                      <a:gd name="T93" fmla="*/ 1144 h 1283"/>
                      <a:gd name="T94" fmla="*/ 724 w 1477"/>
                      <a:gd name="T95" fmla="*/ 1201 h 1283"/>
                      <a:gd name="T96" fmla="*/ 816 w 1477"/>
                      <a:gd name="T97" fmla="*/ 1236 h 1283"/>
                      <a:gd name="T98" fmla="*/ 911 w 1477"/>
                      <a:gd name="T99" fmla="*/ 1262 h 1283"/>
                      <a:gd name="T100" fmla="*/ 1008 w 1477"/>
                      <a:gd name="T101" fmla="*/ 1278 h 1283"/>
                      <a:gd name="T102" fmla="*/ 1069 w 1477"/>
                      <a:gd name="T103" fmla="*/ 1283 h 1283"/>
                      <a:gd name="T104" fmla="*/ 1130 w 1477"/>
                      <a:gd name="T105" fmla="*/ 1281 h 1283"/>
                      <a:gd name="T106" fmla="*/ 1191 w 1477"/>
                      <a:gd name="T107" fmla="*/ 1273 h 1283"/>
                      <a:gd name="T108" fmla="*/ 1250 w 1477"/>
                      <a:gd name="T109" fmla="*/ 1258 h 1283"/>
                      <a:gd name="T110" fmla="*/ 1285 w 1477"/>
                      <a:gd name="T111" fmla="*/ 1246 h 1283"/>
                      <a:gd name="T112" fmla="*/ 1318 w 1477"/>
                      <a:gd name="T113" fmla="*/ 1229 h 1283"/>
                      <a:gd name="T114" fmla="*/ 1349 w 1477"/>
                      <a:gd name="T115" fmla="*/ 1209 h 1283"/>
                      <a:gd name="T116" fmla="*/ 1378 w 1477"/>
                      <a:gd name="T117" fmla="*/ 1185 h 1283"/>
                      <a:gd name="T118" fmla="*/ 1403 w 1477"/>
                      <a:gd name="T119" fmla="*/ 1159 h 12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1477" h="1283">
                        <a:moveTo>
                          <a:pt x="1414" y="1144"/>
                        </a:moveTo>
                        <a:lnTo>
                          <a:pt x="1425" y="1129"/>
                        </a:lnTo>
                        <a:lnTo>
                          <a:pt x="1435" y="1113"/>
                        </a:lnTo>
                        <a:lnTo>
                          <a:pt x="1443" y="1097"/>
                        </a:lnTo>
                        <a:lnTo>
                          <a:pt x="1451" y="1080"/>
                        </a:lnTo>
                        <a:lnTo>
                          <a:pt x="1458" y="1063"/>
                        </a:lnTo>
                        <a:lnTo>
                          <a:pt x="1464" y="1045"/>
                        </a:lnTo>
                        <a:lnTo>
                          <a:pt x="1468" y="1027"/>
                        </a:lnTo>
                        <a:lnTo>
                          <a:pt x="1472" y="1009"/>
                        </a:lnTo>
                        <a:lnTo>
                          <a:pt x="1475" y="991"/>
                        </a:lnTo>
                        <a:lnTo>
                          <a:pt x="1476" y="973"/>
                        </a:lnTo>
                        <a:lnTo>
                          <a:pt x="1477" y="954"/>
                        </a:lnTo>
                        <a:lnTo>
                          <a:pt x="1476" y="923"/>
                        </a:lnTo>
                        <a:lnTo>
                          <a:pt x="1473" y="893"/>
                        </a:lnTo>
                        <a:lnTo>
                          <a:pt x="1469" y="863"/>
                        </a:lnTo>
                        <a:lnTo>
                          <a:pt x="1464" y="832"/>
                        </a:lnTo>
                        <a:lnTo>
                          <a:pt x="1456" y="803"/>
                        </a:lnTo>
                        <a:lnTo>
                          <a:pt x="1448" y="773"/>
                        </a:lnTo>
                        <a:lnTo>
                          <a:pt x="1438" y="744"/>
                        </a:lnTo>
                        <a:lnTo>
                          <a:pt x="1426" y="716"/>
                        </a:lnTo>
                        <a:lnTo>
                          <a:pt x="1405" y="672"/>
                        </a:lnTo>
                        <a:lnTo>
                          <a:pt x="1382" y="628"/>
                        </a:lnTo>
                        <a:lnTo>
                          <a:pt x="1357" y="586"/>
                        </a:lnTo>
                        <a:lnTo>
                          <a:pt x="1330" y="545"/>
                        </a:lnTo>
                        <a:lnTo>
                          <a:pt x="1301" y="505"/>
                        </a:lnTo>
                        <a:lnTo>
                          <a:pt x="1271" y="467"/>
                        </a:lnTo>
                        <a:lnTo>
                          <a:pt x="1227" y="418"/>
                        </a:lnTo>
                        <a:lnTo>
                          <a:pt x="1182" y="371"/>
                        </a:lnTo>
                        <a:lnTo>
                          <a:pt x="1135" y="326"/>
                        </a:lnTo>
                        <a:lnTo>
                          <a:pt x="1085" y="284"/>
                        </a:lnTo>
                        <a:lnTo>
                          <a:pt x="1034" y="244"/>
                        </a:lnTo>
                        <a:lnTo>
                          <a:pt x="981" y="206"/>
                        </a:lnTo>
                        <a:lnTo>
                          <a:pt x="926" y="171"/>
                        </a:lnTo>
                        <a:lnTo>
                          <a:pt x="870" y="139"/>
                        </a:lnTo>
                        <a:lnTo>
                          <a:pt x="812" y="109"/>
                        </a:lnTo>
                        <a:lnTo>
                          <a:pt x="753" y="82"/>
                        </a:lnTo>
                        <a:lnTo>
                          <a:pt x="707" y="63"/>
                        </a:lnTo>
                        <a:lnTo>
                          <a:pt x="661" y="47"/>
                        </a:lnTo>
                        <a:lnTo>
                          <a:pt x="614" y="33"/>
                        </a:lnTo>
                        <a:lnTo>
                          <a:pt x="566" y="21"/>
                        </a:lnTo>
                        <a:lnTo>
                          <a:pt x="518" y="12"/>
                        </a:lnTo>
                        <a:lnTo>
                          <a:pt x="469" y="5"/>
                        </a:lnTo>
                        <a:lnTo>
                          <a:pt x="439" y="2"/>
                        </a:lnTo>
                        <a:lnTo>
                          <a:pt x="408" y="0"/>
                        </a:lnTo>
                        <a:lnTo>
                          <a:pt x="377" y="0"/>
                        </a:lnTo>
                        <a:lnTo>
                          <a:pt x="347" y="2"/>
                        </a:lnTo>
                        <a:lnTo>
                          <a:pt x="316" y="5"/>
                        </a:lnTo>
                        <a:lnTo>
                          <a:pt x="286" y="10"/>
                        </a:lnTo>
                        <a:lnTo>
                          <a:pt x="256" y="17"/>
                        </a:lnTo>
                        <a:lnTo>
                          <a:pt x="226" y="25"/>
                        </a:lnTo>
                        <a:lnTo>
                          <a:pt x="209" y="30"/>
                        </a:lnTo>
                        <a:lnTo>
                          <a:pt x="192" y="37"/>
                        </a:lnTo>
                        <a:lnTo>
                          <a:pt x="175" y="45"/>
                        </a:lnTo>
                        <a:lnTo>
                          <a:pt x="159" y="54"/>
                        </a:lnTo>
                        <a:lnTo>
                          <a:pt x="143" y="63"/>
                        </a:lnTo>
                        <a:lnTo>
                          <a:pt x="128" y="74"/>
                        </a:lnTo>
                        <a:lnTo>
                          <a:pt x="113" y="85"/>
                        </a:lnTo>
                        <a:lnTo>
                          <a:pt x="99" y="98"/>
                        </a:lnTo>
                        <a:lnTo>
                          <a:pt x="86" y="111"/>
                        </a:lnTo>
                        <a:lnTo>
                          <a:pt x="74" y="124"/>
                        </a:lnTo>
                        <a:lnTo>
                          <a:pt x="63" y="139"/>
                        </a:lnTo>
                        <a:lnTo>
                          <a:pt x="52" y="154"/>
                        </a:lnTo>
                        <a:lnTo>
                          <a:pt x="42" y="170"/>
                        </a:lnTo>
                        <a:lnTo>
                          <a:pt x="34" y="186"/>
                        </a:lnTo>
                        <a:lnTo>
                          <a:pt x="26" y="203"/>
                        </a:lnTo>
                        <a:lnTo>
                          <a:pt x="19" y="220"/>
                        </a:lnTo>
                        <a:lnTo>
                          <a:pt x="13" y="238"/>
                        </a:lnTo>
                        <a:lnTo>
                          <a:pt x="8" y="256"/>
                        </a:lnTo>
                        <a:lnTo>
                          <a:pt x="5" y="274"/>
                        </a:lnTo>
                        <a:lnTo>
                          <a:pt x="2" y="292"/>
                        </a:lnTo>
                        <a:lnTo>
                          <a:pt x="1" y="310"/>
                        </a:lnTo>
                        <a:lnTo>
                          <a:pt x="0" y="329"/>
                        </a:lnTo>
                        <a:lnTo>
                          <a:pt x="1" y="360"/>
                        </a:lnTo>
                        <a:lnTo>
                          <a:pt x="4" y="390"/>
                        </a:lnTo>
                        <a:lnTo>
                          <a:pt x="8" y="420"/>
                        </a:lnTo>
                        <a:lnTo>
                          <a:pt x="13" y="451"/>
                        </a:lnTo>
                        <a:lnTo>
                          <a:pt x="20" y="480"/>
                        </a:lnTo>
                        <a:lnTo>
                          <a:pt x="29" y="510"/>
                        </a:lnTo>
                        <a:lnTo>
                          <a:pt x="39" y="539"/>
                        </a:lnTo>
                        <a:lnTo>
                          <a:pt x="51" y="567"/>
                        </a:lnTo>
                        <a:lnTo>
                          <a:pt x="72" y="611"/>
                        </a:lnTo>
                        <a:lnTo>
                          <a:pt x="95" y="655"/>
                        </a:lnTo>
                        <a:lnTo>
                          <a:pt x="120" y="697"/>
                        </a:lnTo>
                        <a:lnTo>
                          <a:pt x="147" y="738"/>
                        </a:lnTo>
                        <a:lnTo>
                          <a:pt x="176" y="778"/>
                        </a:lnTo>
                        <a:lnTo>
                          <a:pt x="206" y="816"/>
                        </a:lnTo>
                        <a:lnTo>
                          <a:pt x="249" y="865"/>
                        </a:lnTo>
                        <a:lnTo>
                          <a:pt x="295" y="912"/>
                        </a:lnTo>
                        <a:lnTo>
                          <a:pt x="342" y="957"/>
                        </a:lnTo>
                        <a:lnTo>
                          <a:pt x="391" y="999"/>
                        </a:lnTo>
                        <a:lnTo>
                          <a:pt x="443" y="1039"/>
                        </a:lnTo>
                        <a:lnTo>
                          <a:pt x="496" y="1077"/>
                        </a:lnTo>
                        <a:lnTo>
                          <a:pt x="551" y="1112"/>
                        </a:lnTo>
                        <a:lnTo>
                          <a:pt x="607" y="1144"/>
                        </a:lnTo>
                        <a:lnTo>
                          <a:pt x="665" y="1174"/>
                        </a:lnTo>
                        <a:lnTo>
                          <a:pt x="724" y="1201"/>
                        </a:lnTo>
                        <a:lnTo>
                          <a:pt x="770" y="1220"/>
                        </a:lnTo>
                        <a:lnTo>
                          <a:pt x="816" y="1236"/>
                        </a:lnTo>
                        <a:lnTo>
                          <a:pt x="863" y="1250"/>
                        </a:lnTo>
                        <a:lnTo>
                          <a:pt x="911" y="1262"/>
                        </a:lnTo>
                        <a:lnTo>
                          <a:pt x="959" y="1271"/>
                        </a:lnTo>
                        <a:lnTo>
                          <a:pt x="1008" y="1278"/>
                        </a:lnTo>
                        <a:lnTo>
                          <a:pt x="1038" y="1281"/>
                        </a:lnTo>
                        <a:lnTo>
                          <a:pt x="1069" y="1283"/>
                        </a:lnTo>
                        <a:lnTo>
                          <a:pt x="1100" y="1283"/>
                        </a:lnTo>
                        <a:lnTo>
                          <a:pt x="1130" y="1281"/>
                        </a:lnTo>
                        <a:lnTo>
                          <a:pt x="1161" y="1278"/>
                        </a:lnTo>
                        <a:lnTo>
                          <a:pt x="1191" y="1273"/>
                        </a:lnTo>
                        <a:lnTo>
                          <a:pt x="1221" y="1266"/>
                        </a:lnTo>
                        <a:lnTo>
                          <a:pt x="1250" y="1258"/>
                        </a:lnTo>
                        <a:lnTo>
                          <a:pt x="1268" y="1253"/>
                        </a:lnTo>
                        <a:lnTo>
                          <a:pt x="1285" y="1246"/>
                        </a:lnTo>
                        <a:lnTo>
                          <a:pt x="1302" y="1238"/>
                        </a:lnTo>
                        <a:lnTo>
                          <a:pt x="1318" y="1229"/>
                        </a:lnTo>
                        <a:lnTo>
                          <a:pt x="1334" y="1220"/>
                        </a:lnTo>
                        <a:lnTo>
                          <a:pt x="1349" y="1209"/>
                        </a:lnTo>
                        <a:lnTo>
                          <a:pt x="1364" y="1198"/>
                        </a:lnTo>
                        <a:lnTo>
                          <a:pt x="1378" y="1185"/>
                        </a:lnTo>
                        <a:lnTo>
                          <a:pt x="1391" y="1172"/>
                        </a:lnTo>
                        <a:lnTo>
                          <a:pt x="1403" y="1159"/>
                        </a:lnTo>
                        <a:lnTo>
                          <a:pt x="1414" y="1144"/>
                        </a:lnTo>
                      </a:path>
                    </a:pathLst>
                  </a:custGeom>
                  <a:noFill/>
                  <a:ln w="317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6FA78A36-D6E9-4487-BAE1-4544808F91FA}"/>
                    </a:ext>
                  </a:extLst>
                </p:cNvPr>
                <p:cNvSpPr txBox="1"/>
                <p:nvPr/>
              </p:nvSpPr>
              <p:spPr>
                <a:xfrm>
                  <a:off x="2104103" y="2851354"/>
                  <a:ext cx="49404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>
                      <a:solidFill>
                        <a:srgbClr val="FF0000"/>
                      </a:solidFill>
                      <a:latin typeface="+mj-lt"/>
                    </a:rPr>
                    <a:t>Lot 4</a:t>
                  </a:r>
                </a:p>
              </p:txBody>
            </p:sp>
          </p:grpSp>
          <p:sp>
            <p:nvSpPr>
              <p:cNvPr id="100" name="Isosceles Triangle 99">
                <a:extLst>
                  <a:ext uri="{FF2B5EF4-FFF2-40B4-BE49-F238E27FC236}">
                    <a16:creationId xmlns:a16="http://schemas.microsoft.com/office/drawing/2014/main" id="{D3708394-2CDE-4332-82C6-1ECD720B29E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1460" y="3678088"/>
                <a:ext cx="109336" cy="109728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E877EFBC-50FE-42FC-9779-D9C4CCE9333A}"/>
                </a:ext>
              </a:extLst>
            </p:cNvPr>
            <p:cNvGrpSpPr/>
            <p:nvPr/>
          </p:nvGrpSpPr>
          <p:grpSpPr>
            <a:xfrm>
              <a:off x="2162737" y="1886976"/>
              <a:ext cx="2738437" cy="2630390"/>
              <a:chOff x="2162737" y="1886976"/>
              <a:chExt cx="2738437" cy="2630390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49D2D326-6A2E-46B6-9D4A-6202177E9EEE}"/>
                  </a:ext>
                </a:extLst>
              </p:cNvPr>
              <p:cNvGrpSpPr/>
              <p:nvPr/>
            </p:nvGrpSpPr>
            <p:grpSpPr>
              <a:xfrm>
                <a:off x="2162737" y="1886976"/>
                <a:ext cx="2738437" cy="2584450"/>
                <a:chOff x="4620803" y="1513350"/>
                <a:chExt cx="2738437" cy="2584450"/>
              </a:xfrm>
            </p:grpSpPr>
            <p:grpSp>
              <p:nvGrpSpPr>
                <p:cNvPr id="88" name="Group 87">
                  <a:extLst>
                    <a:ext uri="{FF2B5EF4-FFF2-40B4-BE49-F238E27FC236}">
                      <a16:creationId xmlns:a16="http://schemas.microsoft.com/office/drawing/2014/main" id="{CD8EE1BA-A341-426A-A163-348387DA7B4B}"/>
                    </a:ext>
                  </a:extLst>
                </p:cNvPr>
                <p:cNvGrpSpPr/>
                <p:nvPr/>
              </p:nvGrpSpPr>
              <p:grpSpPr>
                <a:xfrm>
                  <a:off x="4620803" y="1513350"/>
                  <a:ext cx="2738437" cy="2584450"/>
                  <a:chOff x="5141913" y="1651001"/>
                  <a:chExt cx="2738437" cy="2584450"/>
                </a:xfrm>
              </p:grpSpPr>
              <p:grpSp>
                <p:nvGrpSpPr>
                  <p:cNvPr id="90" name="Group 89">
                    <a:extLst>
                      <a:ext uri="{FF2B5EF4-FFF2-40B4-BE49-F238E27FC236}">
                        <a16:creationId xmlns:a16="http://schemas.microsoft.com/office/drawing/2014/main" id="{5820EDC7-E6BE-4B8D-9B61-CC466C212A95}"/>
                      </a:ext>
                    </a:extLst>
                  </p:cNvPr>
                  <p:cNvGrpSpPr/>
                  <p:nvPr/>
                </p:nvGrpSpPr>
                <p:grpSpPr>
                  <a:xfrm>
                    <a:off x="5295900" y="1809751"/>
                    <a:ext cx="2420938" cy="2425700"/>
                    <a:chOff x="5295900" y="1809751"/>
                    <a:chExt cx="2420938" cy="2425700"/>
                  </a:xfrm>
                </p:grpSpPr>
                <p:sp>
                  <p:nvSpPr>
                    <p:cNvPr id="95" name="Line 17">
                      <a:extLst>
                        <a:ext uri="{FF2B5EF4-FFF2-40B4-BE49-F238E27FC236}">
                          <a16:creationId xmlns:a16="http://schemas.microsoft.com/office/drawing/2014/main" id="{E399CE84-9BBA-4235-B804-68D33053F9F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6989763" y="2976563"/>
                      <a:ext cx="727075" cy="1258888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6" name="Line 18">
                      <a:extLst>
                        <a:ext uri="{FF2B5EF4-FFF2-40B4-BE49-F238E27FC236}">
                          <a16:creationId xmlns:a16="http://schemas.microsoft.com/office/drawing/2014/main" id="{E5151C16-49A2-4FC2-84C8-CAA73295162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6918325" y="1809751"/>
                      <a:ext cx="798512" cy="1166813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7" name="Line 19">
                      <a:extLst>
                        <a:ext uri="{FF2B5EF4-FFF2-40B4-BE49-F238E27FC236}">
                          <a16:creationId xmlns:a16="http://schemas.microsoft.com/office/drawing/2014/main" id="{D6A4A0A4-0765-4112-A0FE-F7CCDC88EB6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95900" y="3808413"/>
                      <a:ext cx="1693862" cy="427038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" name="Line 20">
                      <a:extLst>
                        <a:ext uri="{FF2B5EF4-FFF2-40B4-BE49-F238E27FC236}">
                          <a16:creationId xmlns:a16="http://schemas.microsoft.com/office/drawing/2014/main" id="{8157DAD0-55FE-4087-BD43-C4C49821455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295900" y="1809751"/>
                      <a:ext cx="1622425" cy="1998663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1" name="Group 90">
                    <a:extLst>
                      <a:ext uri="{FF2B5EF4-FFF2-40B4-BE49-F238E27FC236}">
                        <a16:creationId xmlns:a16="http://schemas.microsoft.com/office/drawing/2014/main" id="{27550A8E-9C08-4129-AB92-3F2A04BC3AD8}"/>
                      </a:ext>
                    </a:extLst>
                  </p:cNvPr>
                  <p:cNvGrpSpPr/>
                  <p:nvPr/>
                </p:nvGrpSpPr>
                <p:grpSpPr>
                  <a:xfrm>
                    <a:off x="5141913" y="1651001"/>
                    <a:ext cx="2738437" cy="2428875"/>
                    <a:chOff x="5141913" y="1651001"/>
                    <a:chExt cx="2738437" cy="2428875"/>
                  </a:xfrm>
                </p:grpSpPr>
                <p:sp>
                  <p:nvSpPr>
                    <p:cNvPr id="92" name="Freeform 21">
                      <a:extLst>
                        <a:ext uri="{FF2B5EF4-FFF2-40B4-BE49-F238E27FC236}">
                          <a16:creationId xmlns:a16="http://schemas.microsoft.com/office/drawing/2014/main" id="{74367F85-7BF6-4B28-8EB8-DB7A46FC1B2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583363" y="1651001"/>
                      <a:ext cx="668337" cy="317500"/>
                    </a:xfrm>
                    <a:custGeom>
                      <a:avLst/>
                      <a:gdLst>
                        <a:gd name="T0" fmla="*/ 3768 w 3771"/>
                        <a:gd name="T1" fmla="*/ 759 h 1794"/>
                        <a:gd name="T2" fmla="*/ 3758 w 3771"/>
                        <a:gd name="T3" fmla="*/ 702 h 1794"/>
                        <a:gd name="T4" fmla="*/ 3741 w 3771"/>
                        <a:gd name="T5" fmla="*/ 647 h 1794"/>
                        <a:gd name="T6" fmla="*/ 3718 w 3771"/>
                        <a:gd name="T7" fmla="*/ 593 h 1794"/>
                        <a:gd name="T8" fmla="*/ 3689 w 3771"/>
                        <a:gd name="T9" fmla="*/ 543 h 1794"/>
                        <a:gd name="T10" fmla="*/ 3654 w 3771"/>
                        <a:gd name="T11" fmla="*/ 497 h 1794"/>
                        <a:gd name="T12" fmla="*/ 3614 w 3771"/>
                        <a:gd name="T13" fmla="*/ 455 h 1794"/>
                        <a:gd name="T14" fmla="*/ 3503 w 3771"/>
                        <a:gd name="T15" fmla="*/ 363 h 1794"/>
                        <a:gd name="T16" fmla="*/ 3382 w 3771"/>
                        <a:gd name="T17" fmla="*/ 284 h 1794"/>
                        <a:gd name="T18" fmla="*/ 3254 w 3771"/>
                        <a:gd name="T19" fmla="*/ 218 h 1794"/>
                        <a:gd name="T20" fmla="*/ 3065 w 3771"/>
                        <a:gd name="T21" fmla="*/ 147 h 1794"/>
                        <a:gd name="T22" fmla="*/ 2816 w 3771"/>
                        <a:gd name="T23" fmla="*/ 78 h 1794"/>
                        <a:gd name="T24" fmla="*/ 2562 w 3771"/>
                        <a:gd name="T25" fmla="*/ 33 h 1794"/>
                        <a:gd name="T26" fmla="*/ 2199 w 3771"/>
                        <a:gd name="T27" fmla="*/ 3 h 1794"/>
                        <a:gd name="T28" fmla="*/ 1834 w 3771"/>
                        <a:gd name="T29" fmla="*/ 7 h 1794"/>
                        <a:gd name="T30" fmla="*/ 1472 w 3771"/>
                        <a:gd name="T31" fmla="*/ 44 h 1794"/>
                        <a:gd name="T32" fmla="*/ 1114 w 3771"/>
                        <a:gd name="T33" fmla="*/ 116 h 1794"/>
                        <a:gd name="T34" fmla="*/ 867 w 3771"/>
                        <a:gd name="T35" fmla="*/ 190 h 1794"/>
                        <a:gd name="T36" fmla="*/ 628 w 3771"/>
                        <a:gd name="T37" fmla="*/ 288 h 1794"/>
                        <a:gd name="T38" fmla="*/ 449 w 3771"/>
                        <a:gd name="T39" fmla="*/ 380 h 1794"/>
                        <a:gd name="T40" fmla="*/ 329 w 3771"/>
                        <a:gd name="T41" fmla="*/ 460 h 1794"/>
                        <a:gd name="T42" fmla="*/ 218 w 3771"/>
                        <a:gd name="T43" fmla="*/ 553 h 1794"/>
                        <a:gd name="T44" fmla="*/ 118 w 3771"/>
                        <a:gd name="T45" fmla="*/ 657 h 1794"/>
                        <a:gd name="T46" fmla="*/ 83 w 3771"/>
                        <a:gd name="T47" fmla="*/ 703 h 1794"/>
                        <a:gd name="T48" fmla="*/ 54 w 3771"/>
                        <a:gd name="T49" fmla="*/ 753 h 1794"/>
                        <a:gd name="T50" fmla="*/ 31 w 3771"/>
                        <a:gd name="T51" fmla="*/ 806 h 1794"/>
                        <a:gd name="T52" fmla="*/ 14 w 3771"/>
                        <a:gd name="T53" fmla="*/ 862 h 1794"/>
                        <a:gd name="T54" fmla="*/ 3 w 3771"/>
                        <a:gd name="T55" fmla="*/ 919 h 1794"/>
                        <a:gd name="T56" fmla="*/ 0 w 3771"/>
                        <a:gd name="T57" fmla="*/ 977 h 1794"/>
                        <a:gd name="T58" fmla="*/ 3 w 3771"/>
                        <a:gd name="T59" fmla="*/ 1035 h 1794"/>
                        <a:gd name="T60" fmla="*/ 13 w 3771"/>
                        <a:gd name="T61" fmla="*/ 1092 h 1794"/>
                        <a:gd name="T62" fmla="*/ 30 w 3771"/>
                        <a:gd name="T63" fmla="*/ 1147 h 1794"/>
                        <a:gd name="T64" fmla="*/ 53 w 3771"/>
                        <a:gd name="T65" fmla="*/ 1200 h 1794"/>
                        <a:gd name="T66" fmla="*/ 83 w 3771"/>
                        <a:gd name="T67" fmla="*/ 1250 h 1794"/>
                        <a:gd name="T68" fmla="*/ 117 w 3771"/>
                        <a:gd name="T69" fmla="*/ 1297 h 1794"/>
                        <a:gd name="T70" fmla="*/ 158 w 3771"/>
                        <a:gd name="T71" fmla="*/ 1339 h 1794"/>
                        <a:gd name="T72" fmla="*/ 269 w 3771"/>
                        <a:gd name="T73" fmla="*/ 1431 h 1794"/>
                        <a:gd name="T74" fmla="*/ 389 w 3771"/>
                        <a:gd name="T75" fmla="*/ 1510 h 1794"/>
                        <a:gd name="T76" fmla="*/ 518 w 3771"/>
                        <a:gd name="T77" fmla="*/ 1576 h 1794"/>
                        <a:gd name="T78" fmla="*/ 706 w 3771"/>
                        <a:gd name="T79" fmla="*/ 1647 h 1794"/>
                        <a:gd name="T80" fmla="*/ 955 w 3771"/>
                        <a:gd name="T81" fmla="*/ 1716 h 1794"/>
                        <a:gd name="T82" fmla="*/ 1209 w 3771"/>
                        <a:gd name="T83" fmla="*/ 1761 h 1794"/>
                        <a:gd name="T84" fmla="*/ 1573 w 3771"/>
                        <a:gd name="T85" fmla="*/ 1791 h 1794"/>
                        <a:gd name="T86" fmla="*/ 1937 w 3771"/>
                        <a:gd name="T87" fmla="*/ 1787 h 1794"/>
                        <a:gd name="T88" fmla="*/ 2300 w 3771"/>
                        <a:gd name="T89" fmla="*/ 1749 h 1794"/>
                        <a:gd name="T90" fmla="*/ 2657 w 3771"/>
                        <a:gd name="T91" fmla="*/ 1678 h 1794"/>
                        <a:gd name="T92" fmla="*/ 2904 w 3771"/>
                        <a:gd name="T93" fmla="*/ 1604 h 1794"/>
                        <a:gd name="T94" fmla="*/ 3144 w 3771"/>
                        <a:gd name="T95" fmla="*/ 1506 h 1794"/>
                        <a:gd name="T96" fmla="*/ 3323 w 3771"/>
                        <a:gd name="T97" fmla="*/ 1414 h 1794"/>
                        <a:gd name="T98" fmla="*/ 3443 w 3771"/>
                        <a:gd name="T99" fmla="*/ 1334 h 1794"/>
                        <a:gd name="T100" fmla="*/ 3553 w 3771"/>
                        <a:gd name="T101" fmla="*/ 1241 h 1794"/>
                        <a:gd name="T102" fmla="*/ 3653 w 3771"/>
                        <a:gd name="T103" fmla="*/ 1137 h 1794"/>
                        <a:gd name="T104" fmla="*/ 3688 w 3771"/>
                        <a:gd name="T105" fmla="*/ 1091 h 1794"/>
                        <a:gd name="T106" fmla="*/ 3717 w 3771"/>
                        <a:gd name="T107" fmla="*/ 1041 h 1794"/>
                        <a:gd name="T108" fmla="*/ 3741 w 3771"/>
                        <a:gd name="T109" fmla="*/ 988 h 1794"/>
                        <a:gd name="T110" fmla="*/ 3758 w 3771"/>
                        <a:gd name="T111" fmla="*/ 932 h 1794"/>
                        <a:gd name="T112" fmla="*/ 3768 w 3771"/>
                        <a:gd name="T113" fmla="*/ 875 h 1794"/>
                        <a:gd name="T114" fmla="*/ 3771 w 3771"/>
                        <a:gd name="T115" fmla="*/ 817 h 179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</a:cxnLst>
                      <a:rect l="0" t="0" r="r" b="b"/>
                      <a:pathLst>
                        <a:path w="3771" h="1794">
                          <a:moveTo>
                            <a:pt x="3771" y="788"/>
                          </a:moveTo>
                          <a:lnTo>
                            <a:pt x="3768" y="759"/>
                          </a:lnTo>
                          <a:lnTo>
                            <a:pt x="3764" y="731"/>
                          </a:lnTo>
                          <a:lnTo>
                            <a:pt x="3758" y="702"/>
                          </a:lnTo>
                          <a:lnTo>
                            <a:pt x="3750" y="674"/>
                          </a:lnTo>
                          <a:lnTo>
                            <a:pt x="3741" y="647"/>
                          </a:lnTo>
                          <a:lnTo>
                            <a:pt x="3730" y="620"/>
                          </a:lnTo>
                          <a:lnTo>
                            <a:pt x="3718" y="593"/>
                          </a:lnTo>
                          <a:lnTo>
                            <a:pt x="3704" y="568"/>
                          </a:lnTo>
                          <a:lnTo>
                            <a:pt x="3689" y="543"/>
                          </a:lnTo>
                          <a:lnTo>
                            <a:pt x="3672" y="520"/>
                          </a:lnTo>
                          <a:lnTo>
                            <a:pt x="3654" y="497"/>
                          </a:lnTo>
                          <a:lnTo>
                            <a:pt x="3634" y="476"/>
                          </a:lnTo>
                          <a:lnTo>
                            <a:pt x="3614" y="455"/>
                          </a:lnTo>
                          <a:lnTo>
                            <a:pt x="3559" y="408"/>
                          </a:lnTo>
                          <a:lnTo>
                            <a:pt x="3503" y="363"/>
                          </a:lnTo>
                          <a:lnTo>
                            <a:pt x="3443" y="322"/>
                          </a:lnTo>
                          <a:lnTo>
                            <a:pt x="3382" y="284"/>
                          </a:lnTo>
                          <a:lnTo>
                            <a:pt x="3319" y="249"/>
                          </a:lnTo>
                          <a:lnTo>
                            <a:pt x="3254" y="218"/>
                          </a:lnTo>
                          <a:lnTo>
                            <a:pt x="3187" y="190"/>
                          </a:lnTo>
                          <a:lnTo>
                            <a:pt x="3065" y="147"/>
                          </a:lnTo>
                          <a:lnTo>
                            <a:pt x="2942" y="109"/>
                          </a:lnTo>
                          <a:lnTo>
                            <a:pt x="2816" y="78"/>
                          </a:lnTo>
                          <a:lnTo>
                            <a:pt x="2690" y="52"/>
                          </a:lnTo>
                          <a:lnTo>
                            <a:pt x="2562" y="33"/>
                          </a:lnTo>
                          <a:lnTo>
                            <a:pt x="2381" y="13"/>
                          </a:lnTo>
                          <a:lnTo>
                            <a:pt x="2199" y="3"/>
                          </a:lnTo>
                          <a:lnTo>
                            <a:pt x="2016" y="0"/>
                          </a:lnTo>
                          <a:lnTo>
                            <a:pt x="1834" y="7"/>
                          </a:lnTo>
                          <a:lnTo>
                            <a:pt x="1653" y="21"/>
                          </a:lnTo>
                          <a:lnTo>
                            <a:pt x="1472" y="44"/>
                          </a:lnTo>
                          <a:lnTo>
                            <a:pt x="1292" y="76"/>
                          </a:lnTo>
                          <a:lnTo>
                            <a:pt x="1114" y="116"/>
                          </a:lnTo>
                          <a:lnTo>
                            <a:pt x="990" y="150"/>
                          </a:lnTo>
                          <a:lnTo>
                            <a:pt x="867" y="190"/>
                          </a:lnTo>
                          <a:lnTo>
                            <a:pt x="746" y="236"/>
                          </a:lnTo>
                          <a:lnTo>
                            <a:pt x="628" y="288"/>
                          </a:lnTo>
                          <a:lnTo>
                            <a:pt x="512" y="345"/>
                          </a:lnTo>
                          <a:lnTo>
                            <a:pt x="449" y="380"/>
                          </a:lnTo>
                          <a:lnTo>
                            <a:pt x="387" y="418"/>
                          </a:lnTo>
                          <a:lnTo>
                            <a:pt x="329" y="460"/>
                          </a:lnTo>
                          <a:lnTo>
                            <a:pt x="272" y="505"/>
                          </a:lnTo>
                          <a:lnTo>
                            <a:pt x="218" y="553"/>
                          </a:lnTo>
                          <a:lnTo>
                            <a:pt x="167" y="604"/>
                          </a:lnTo>
                          <a:lnTo>
                            <a:pt x="118" y="657"/>
                          </a:lnTo>
                          <a:lnTo>
                            <a:pt x="100" y="680"/>
                          </a:lnTo>
                          <a:lnTo>
                            <a:pt x="83" y="703"/>
                          </a:lnTo>
                          <a:lnTo>
                            <a:pt x="68" y="728"/>
                          </a:lnTo>
                          <a:lnTo>
                            <a:pt x="54" y="753"/>
                          </a:lnTo>
                          <a:lnTo>
                            <a:pt x="41" y="779"/>
                          </a:lnTo>
                          <a:lnTo>
                            <a:pt x="31" y="806"/>
                          </a:lnTo>
                          <a:lnTo>
                            <a:pt x="21" y="834"/>
                          </a:lnTo>
                          <a:lnTo>
                            <a:pt x="14" y="862"/>
                          </a:lnTo>
                          <a:lnTo>
                            <a:pt x="8" y="890"/>
                          </a:lnTo>
                          <a:lnTo>
                            <a:pt x="3" y="919"/>
                          </a:lnTo>
                          <a:lnTo>
                            <a:pt x="1" y="948"/>
                          </a:lnTo>
                          <a:lnTo>
                            <a:pt x="0" y="977"/>
                          </a:lnTo>
                          <a:lnTo>
                            <a:pt x="1" y="1006"/>
                          </a:lnTo>
                          <a:lnTo>
                            <a:pt x="3" y="1035"/>
                          </a:lnTo>
                          <a:lnTo>
                            <a:pt x="7" y="1063"/>
                          </a:lnTo>
                          <a:lnTo>
                            <a:pt x="13" y="1092"/>
                          </a:lnTo>
                          <a:lnTo>
                            <a:pt x="21" y="1120"/>
                          </a:lnTo>
                          <a:lnTo>
                            <a:pt x="30" y="1147"/>
                          </a:lnTo>
                          <a:lnTo>
                            <a:pt x="41" y="1174"/>
                          </a:lnTo>
                          <a:lnTo>
                            <a:pt x="53" y="1200"/>
                          </a:lnTo>
                          <a:lnTo>
                            <a:pt x="67" y="1226"/>
                          </a:lnTo>
                          <a:lnTo>
                            <a:pt x="83" y="1250"/>
                          </a:lnTo>
                          <a:lnTo>
                            <a:pt x="99" y="1274"/>
                          </a:lnTo>
                          <a:lnTo>
                            <a:pt x="117" y="1297"/>
                          </a:lnTo>
                          <a:lnTo>
                            <a:pt x="137" y="1318"/>
                          </a:lnTo>
                          <a:lnTo>
                            <a:pt x="158" y="1339"/>
                          </a:lnTo>
                          <a:lnTo>
                            <a:pt x="212" y="1386"/>
                          </a:lnTo>
                          <a:lnTo>
                            <a:pt x="269" y="1431"/>
                          </a:lnTo>
                          <a:lnTo>
                            <a:pt x="328" y="1472"/>
                          </a:lnTo>
                          <a:lnTo>
                            <a:pt x="389" y="1510"/>
                          </a:lnTo>
                          <a:lnTo>
                            <a:pt x="453" y="1545"/>
                          </a:lnTo>
                          <a:lnTo>
                            <a:pt x="518" y="1576"/>
                          </a:lnTo>
                          <a:lnTo>
                            <a:pt x="584" y="1604"/>
                          </a:lnTo>
                          <a:lnTo>
                            <a:pt x="706" y="1647"/>
                          </a:lnTo>
                          <a:lnTo>
                            <a:pt x="830" y="1685"/>
                          </a:lnTo>
                          <a:lnTo>
                            <a:pt x="955" y="1716"/>
                          </a:lnTo>
                          <a:lnTo>
                            <a:pt x="1082" y="1742"/>
                          </a:lnTo>
                          <a:lnTo>
                            <a:pt x="1209" y="1761"/>
                          </a:lnTo>
                          <a:lnTo>
                            <a:pt x="1391" y="1781"/>
                          </a:lnTo>
                          <a:lnTo>
                            <a:pt x="1573" y="1791"/>
                          </a:lnTo>
                          <a:lnTo>
                            <a:pt x="1755" y="1794"/>
                          </a:lnTo>
                          <a:lnTo>
                            <a:pt x="1937" y="1787"/>
                          </a:lnTo>
                          <a:lnTo>
                            <a:pt x="2119" y="1773"/>
                          </a:lnTo>
                          <a:lnTo>
                            <a:pt x="2300" y="1749"/>
                          </a:lnTo>
                          <a:lnTo>
                            <a:pt x="2479" y="1718"/>
                          </a:lnTo>
                          <a:lnTo>
                            <a:pt x="2657" y="1678"/>
                          </a:lnTo>
                          <a:lnTo>
                            <a:pt x="2782" y="1644"/>
                          </a:lnTo>
                          <a:lnTo>
                            <a:pt x="2904" y="1604"/>
                          </a:lnTo>
                          <a:lnTo>
                            <a:pt x="3025" y="1558"/>
                          </a:lnTo>
                          <a:lnTo>
                            <a:pt x="3144" y="1506"/>
                          </a:lnTo>
                          <a:lnTo>
                            <a:pt x="3260" y="1449"/>
                          </a:lnTo>
                          <a:lnTo>
                            <a:pt x="3323" y="1414"/>
                          </a:lnTo>
                          <a:lnTo>
                            <a:pt x="3384" y="1376"/>
                          </a:lnTo>
                          <a:lnTo>
                            <a:pt x="3443" y="1334"/>
                          </a:lnTo>
                          <a:lnTo>
                            <a:pt x="3499" y="1289"/>
                          </a:lnTo>
                          <a:lnTo>
                            <a:pt x="3553" y="1241"/>
                          </a:lnTo>
                          <a:lnTo>
                            <a:pt x="3605" y="1190"/>
                          </a:lnTo>
                          <a:lnTo>
                            <a:pt x="3653" y="1137"/>
                          </a:lnTo>
                          <a:lnTo>
                            <a:pt x="3671" y="1114"/>
                          </a:lnTo>
                          <a:lnTo>
                            <a:pt x="3688" y="1091"/>
                          </a:lnTo>
                          <a:lnTo>
                            <a:pt x="3703" y="1066"/>
                          </a:lnTo>
                          <a:lnTo>
                            <a:pt x="3717" y="1041"/>
                          </a:lnTo>
                          <a:lnTo>
                            <a:pt x="3730" y="1014"/>
                          </a:lnTo>
                          <a:lnTo>
                            <a:pt x="3741" y="988"/>
                          </a:lnTo>
                          <a:lnTo>
                            <a:pt x="3750" y="960"/>
                          </a:lnTo>
                          <a:lnTo>
                            <a:pt x="3758" y="932"/>
                          </a:lnTo>
                          <a:lnTo>
                            <a:pt x="3764" y="904"/>
                          </a:lnTo>
                          <a:lnTo>
                            <a:pt x="3768" y="875"/>
                          </a:lnTo>
                          <a:lnTo>
                            <a:pt x="3771" y="846"/>
                          </a:lnTo>
                          <a:lnTo>
                            <a:pt x="3771" y="817"/>
                          </a:lnTo>
                          <a:lnTo>
                            <a:pt x="3771" y="788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" name="Freeform 22">
                      <a:extLst>
                        <a:ext uri="{FF2B5EF4-FFF2-40B4-BE49-F238E27FC236}">
                          <a16:creationId xmlns:a16="http://schemas.microsoft.com/office/drawing/2014/main" id="{FD2F9246-E9BC-4511-ACAF-FAA08A42E31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41913" y="3535363"/>
                      <a:ext cx="307975" cy="544513"/>
                    </a:xfrm>
                    <a:custGeom>
                      <a:avLst/>
                      <a:gdLst>
                        <a:gd name="T0" fmla="*/ 937 w 1737"/>
                        <a:gd name="T1" fmla="*/ 0 h 3077"/>
                        <a:gd name="T2" fmla="*/ 878 w 1737"/>
                        <a:gd name="T3" fmla="*/ 3 h 3077"/>
                        <a:gd name="T4" fmla="*/ 819 w 1737"/>
                        <a:gd name="T5" fmla="*/ 12 h 3077"/>
                        <a:gd name="T6" fmla="*/ 762 w 1737"/>
                        <a:gd name="T7" fmla="*/ 28 h 3077"/>
                        <a:gd name="T8" fmla="*/ 706 w 1737"/>
                        <a:gd name="T9" fmla="*/ 50 h 3077"/>
                        <a:gd name="T10" fmla="*/ 654 w 1737"/>
                        <a:gd name="T11" fmla="*/ 78 h 3077"/>
                        <a:gd name="T12" fmla="*/ 585 w 1737"/>
                        <a:gd name="T13" fmla="*/ 127 h 3077"/>
                        <a:gd name="T14" fmla="*/ 501 w 1737"/>
                        <a:gd name="T15" fmla="*/ 199 h 3077"/>
                        <a:gd name="T16" fmla="*/ 425 w 1737"/>
                        <a:gd name="T17" fmla="*/ 278 h 3077"/>
                        <a:gd name="T18" fmla="*/ 358 w 1737"/>
                        <a:gd name="T19" fmla="*/ 365 h 3077"/>
                        <a:gd name="T20" fmla="*/ 282 w 1737"/>
                        <a:gd name="T21" fmla="*/ 488 h 3077"/>
                        <a:gd name="T22" fmla="*/ 201 w 1737"/>
                        <a:gd name="T23" fmla="*/ 647 h 3077"/>
                        <a:gd name="T24" fmla="*/ 136 w 1737"/>
                        <a:gd name="T25" fmla="*/ 813 h 3077"/>
                        <a:gd name="T26" fmla="*/ 78 w 1737"/>
                        <a:gd name="T27" fmla="*/ 1013 h 3077"/>
                        <a:gd name="T28" fmla="*/ 31 w 1737"/>
                        <a:gd name="T29" fmla="*/ 1247 h 3077"/>
                        <a:gd name="T30" fmla="*/ 5 w 1737"/>
                        <a:gd name="T31" fmla="*/ 1483 h 3077"/>
                        <a:gd name="T32" fmla="*/ 1 w 1737"/>
                        <a:gd name="T33" fmla="*/ 1722 h 3077"/>
                        <a:gd name="T34" fmla="*/ 17 w 1737"/>
                        <a:gd name="T35" fmla="*/ 1959 h 3077"/>
                        <a:gd name="T36" fmla="*/ 50 w 1737"/>
                        <a:gd name="T37" fmla="*/ 2165 h 3077"/>
                        <a:gd name="T38" fmla="*/ 94 w 1737"/>
                        <a:gd name="T39" fmla="*/ 2338 h 3077"/>
                        <a:gd name="T40" fmla="*/ 153 w 1737"/>
                        <a:gd name="T41" fmla="*/ 2507 h 3077"/>
                        <a:gd name="T42" fmla="*/ 213 w 1737"/>
                        <a:gd name="T43" fmla="*/ 2638 h 3077"/>
                        <a:gd name="T44" fmla="*/ 269 w 1737"/>
                        <a:gd name="T45" fmla="*/ 2733 h 3077"/>
                        <a:gd name="T46" fmla="*/ 334 w 1737"/>
                        <a:gd name="T47" fmla="*/ 2821 h 3077"/>
                        <a:gd name="T48" fmla="*/ 408 w 1737"/>
                        <a:gd name="T49" fmla="*/ 2902 h 3077"/>
                        <a:gd name="T50" fmla="*/ 470 w 1737"/>
                        <a:gd name="T51" fmla="*/ 2960 h 3077"/>
                        <a:gd name="T52" fmla="*/ 519 w 1737"/>
                        <a:gd name="T53" fmla="*/ 2994 h 3077"/>
                        <a:gd name="T54" fmla="*/ 571 w 1737"/>
                        <a:gd name="T55" fmla="*/ 3023 h 3077"/>
                        <a:gd name="T56" fmla="*/ 625 w 1737"/>
                        <a:gd name="T57" fmla="*/ 3046 h 3077"/>
                        <a:gd name="T58" fmla="*/ 683 w 1737"/>
                        <a:gd name="T59" fmla="*/ 3063 h 3077"/>
                        <a:gd name="T60" fmla="*/ 741 w 1737"/>
                        <a:gd name="T61" fmla="*/ 3074 h 3077"/>
                        <a:gd name="T62" fmla="*/ 800 w 1737"/>
                        <a:gd name="T63" fmla="*/ 3077 h 3077"/>
                        <a:gd name="T64" fmla="*/ 860 w 1737"/>
                        <a:gd name="T65" fmla="*/ 3074 h 3077"/>
                        <a:gd name="T66" fmla="*/ 919 w 1737"/>
                        <a:gd name="T67" fmla="*/ 3065 h 3077"/>
                        <a:gd name="T68" fmla="*/ 976 w 1737"/>
                        <a:gd name="T69" fmla="*/ 3049 h 3077"/>
                        <a:gd name="T70" fmla="*/ 1031 w 1737"/>
                        <a:gd name="T71" fmla="*/ 3027 h 3077"/>
                        <a:gd name="T72" fmla="*/ 1084 w 1737"/>
                        <a:gd name="T73" fmla="*/ 2999 h 3077"/>
                        <a:gd name="T74" fmla="*/ 1153 w 1737"/>
                        <a:gd name="T75" fmla="*/ 2950 h 3077"/>
                        <a:gd name="T76" fmla="*/ 1236 w 1737"/>
                        <a:gd name="T77" fmla="*/ 2879 h 3077"/>
                        <a:gd name="T78" fmla="*/ 1312 w 1737"/>
                        <a:gd name="T79" fmla="*/ 2799 h 3077"/>
                        <a:gd name="T80" fmla="*/ 1380 w 1737"/>
                        <a:gd name="T81" fmla="*/ 2712 h 3077"/>
                        <a:gd name="T82" fmla="*/ 1456 w 1737"/>
                        <a:gd name="T83" fmla="*/ 2590 h 3077"/>
                        <a:gd name="T84" fmla="*/ 1536 w 1737"/>
                        <a:gd name="T85" fmla="*/ 2430 h 3077"/>
                        <a:gd name="T86" fmla="*/ 1602 w 1737"/>
                        <a:gd name="T87" fmla="*/ 2264 h 3077"/>
                        <a:gd name="T88" fmla="*/ 1660 w 1737"/>
                        <a:gd name="T89" fmla="*/ 2064 h 3077"/>
                        <a:gd name="T90" fmla="*/ 1707 w 1737"/>
                        <a:gd name="T91" fmla="*/ 1830 h 3077"/>
                        <a:gd name="T92" fmla="*/ 1732 w 1737"/>
                        <a:gd name="T93" fmla="*/ 1594 h 3077"/>
                        <a:gd name="T94" fmla="*/ 1737 w 1737"/>
                        <a:gd name="T95" fmla="*/ 1356 h 3077"/>
                        <a:gd name="T96" fmla="*/ 1720 w 1737"/>
                        <a:gd name="T97" fmla="*/ 1118 h 3077"/>
                        <a:gd name="T98" fmla="*/ 1688 w 1737"/>
                        <a:gd name="T99" fmla="*/ 912 h 3077"/>
                        <a:gd name="T100" fmla="*/ 1644 w 1737"/>
                        <a:gd name="T101" fmla="*/ 739 h 3077"/>
                        <a:gd name="T102" fmla="*/ 1584 w 1737"/>
                        <a:gd name="T103" fmla="*/ 571 h 3077"/>
                        <a:gd name="T104" fmla="*/ 1525 w 1737"/>
                        <a:gd name="T105" fmla="*/ 439 h 3077"/>
                        <a:gd name="T106" fmla="*/ 1469 w 1737"/>
                        <a:gd name="T107" fmla="*/ 345 h 3077"/>
                        <a:gd name="T108" fmla="*/ 1404 w 1737"/>
                        <a:gd name="T109" fmla="*/ 256 h 3077"/>
                        <a:gd name="T110" fmla="*/ 1330 w 1737"/>
                        <a:gd name="T111" fmla="*/ 175 h 3077"/>
                        <a:gd name="T112" fmla="*/ 1267 w 1737"/>
                        <a:gd name="T113" fmla="*/ 118 h 3077"/>
                        <a:gd name="T114" fmla="*/ 1219 w 1737"/>
                        <a:gd name="T115" fmla="*/ 83 h 3077"/>
                        <a:gd name="T116" fmla="*/ 1167 w 1737"/>
                        <a:gd name="T117" fmla="*/ 54 h 3077"/>
                        <a:gd name="T118" fmla="*/ 1112 w 1737"/>
                        <a:gd name="T119" fmla="*/ 31 h 3077"/>
                        <a:gd name="T120" fmla="*/ 1055 w 1737"/>
                        <a:gd name="T121" fmla="*/ 14 h 3077"/>
                        <a:gd name="T122" fmla="*/ 996 w 1737"/>
                        <a:gd name="T123" fmla="*/ 4 h 307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  <a:cxn ang="0">
                          <a:pos x="T122" y="T123"/>
                        </a:cxn>
                      </a:cxnLst>
                      <a:rect l="0" t="0" r="r" b="b"/>
                      <a:pathLst>
                        <a:path w="1737" h="3077">
                          <a:moveTo>
                            <a:pt x="967" y="1"/>
                          </a:moveTo>
                          <a:lnTo>
                            <a:pt x="937" y="0"/>
                          </a:lnTo>
                          <a:lnTo>
                            <a:pt x="907" y="0"/>
                          </a:lnTo>
                          <a:lnTo>
                            <a:pt x="878" y="3"/>
                          </a:lnTo>
                          <a:lnTo>
                            <a:pt x="848" y="7"/>
                          </a:lnTo>
                          <a:lnTo>
                            <a:pt x="819" y="12"/>
                          </a:lnTo>
                          <a:lnTo>
                            <a:pt x="790" y="19"/>
                          </a:lnTo>
                          <a:lnTo>
                            <a:pt x="762" y="28"/>
                          </a:lnTo>
                          <a:lnTo>
                            <a:pt x="734" y="38"/>
                          </a:lnTo>
                          <a:lnTo>
                            <a:pt x="706" y="50"/>
                          </a:lnTo>
                          <a:lnTo>
                            <a:pt x="680" y="64"/>
                          </a:lnTo>
                          <a:lnTo>
                            <a:pt x="654" y="78"/>
                          </a:lnTo>
                          <a:lnTo>
                            <a:pt x="629" y="95"/>
                          </a:lnTo>
                          <a:lnTo>
                            <a:pt x="585" y="127"/>
                          </a:lnTo>
                          <a:lnTo>
                            <a:pt x="542" y="162"/>
                          </a:lnTo>
                          <a:lnTo>
                            <a:pt x="501" y="199"/>
                          </a:lnTo>
                          <a:lnTo>
                            <a:pt x="462" y="237"/>
                          </a:lnTo>
                          <a:lnTo>
                            <a:pt x="425" y="278"/>
                          </a:lnTo>
                          <a:lnTo>
                            <a:pt x="391" y="321"/>
                          </a:lnTo>
                          <a:lnTo>
                            <a:pt x="358" y="365"/>
                          </a:lnTo>
                          <a:lnTo>
                            <a:pt x="328" y="411"/>
                          </a:lnTo>
                          <a:lnTo>
                            <a:pt x="282" y="488"/>
                          </a:lnTo>
                          <a:lnTo>
                            <a:pt x="240" y="566"/>
                          </a:lnTo>
                          <a:lnTo>
                            <a:pt x="201" y="647"/>
                          </a:lnTo>
                          <a:lnTo>
                            <a:pt x="167" y="729"/>
                          </a:lnTo>
                          <a:lnTo>
                            <a:pt x="136" y="813"/>
                          </a:lnTo>
                          <a:lnTo>
                            <a:pt x="109" y="898"/>
                          </a:lnTo>
                          <a:lnTo>
                            <a:pt x="78" y="1013"/>
                          </a:lnTo>
                          <a:lnTo>
                            <a:pt x="52" y="1130"/>
                          </a:lnTo>
                          <a:lnTo>
                            <a:pt x="31" y="1247"/>
                          </a:lnTo>
                          <a:lnTo>
                            <a:pt x="16" y="1365"/>
                          </a:lnTo>
                          <a:lnTo>
                            <a:pt x="5" y="1483"/>
                          </a:lnTo>
                          <a:lnTo>
                            <a:pt x="0" y="1602"/>
                          </a:lnTo>
                          <a:lnTo>
                            <a:pt x="1" y="1722"/>
                          </a:lnTo>
                          <a:lnTo>
                            <a:pt x="6" y="1840"/>
                          </a:lnTo>
                          <a:lnTo>
                            <a:pt x="17" y="1959"/>
                          </a:lnTo>
                          <a:lnTo>
                            <a:pt x="33" y="2077"/>
                          </a:lnTo>
                          <a:lnTo>
                            <a:pt x="50" y="2165"/>
                          </a:lnTo>
                          <a:lnTo>
                            <a:pt x="70" y="2252"/>
                          </a:lnTo>
                          <a:lnTo>
                            <a:pt x="94" y="2338"/>
                          </a:lnTo>
                          <a:lnTo>
                            <a:pt x="122" y="2423"/>
                          </a:lnTo>
                          <a:lnTo>
                            <a:pt x="153" y="2507"/>
                          </a:lnTo>
                          <a:lnTo>
                            <a:pt x="189" y="2589"/>
                          </a:lnTo>
                          <a:lnTo>
                            <a:pt x="213" y="2638"/>
                          </a:lnTo>
                          <a:lnTo>
                            <a:pt x="240" y="2686"/>
                          </a:lnTo>
                          <a:lnTo>
                            <a:pt x="269" y="2733"/>
                          </a:lnTo>
                          <a:lnTo>
                            <a:pt x="300" y="2778"/>
                          </a:lnTo>
                          <a:lnTo>
                            <a:pt x="334" y="2821"/>
                          </a:lnTo>
                          <a:lnTo>
                            <a:pt x="370" y="2863"/>
                          </a:lnTo>
                          <a:lnTo>
                            <a:pt x="408" y="2902"/>
                          </a:lnTo>
                          <a:lnTo>
                            <a:pt x="448" y="2940"/>
                          </a:lnTo>
                          <a:lnTo>
                            <a:pt x="470" y="2960"/>
                          </a:lnTo>
                          <a:lnTo>
                            <a:pt x="494" y="2978"/>
                          </a:lnTo>
                          <a:lnTo>
                            <a:pt x="519" y="2994"/>
                          </a:lnTo>
                          <a:lnTo>
                            <a:pt x="544" y="3009"/>
                          </a:lnTo>
                          <a:lnTo>
                            <a:pt x="571" y="3023"/>
                          </a:lnTo>
                          <a:lnTo>
                            <a:pt x="598" y="3036"/>
                          </a:lnTo>
                          <a:lnTo>
                            <a:pt x="625" y="3046"/>
                          </a:lnTo>
                          <a:lnTo>
                            <a:pt x="654" y="3056"/>
                          </a:lnTo>
                          <a:lnTo>
                            <a:pt x="683" y="3063"/>
                          </a:lnTo>
                          <a:lnTo>
                            <a:pt x="712" y="3069"/>
                          </a:lnTo>
                          <a:lnTo>
                            <a:pt x="741" y="3074"/>
                          </a:lnTo>
                          <a:lnTo>
                            <a:pt x="771" y="3076"/>
                          </a:lnTo>
                          <a:lnTo>
                            <a:pt x="800" y="3077"/>
                          </a:lnTo>
                          <a:lnTo>
                            <a:pt x="830" y="3077"/>
                          </a:lnTo>
                          <a:lnTo>
                            <a:pt x="860" y="3074"/>
                          </a:lnTo>
                          <a:lnTo>
                            <a:pt x="889" y="3071"/>
                          </a:lnTo>
                          <a:lnTo>
                            <a:pt x="919" y="3065"/>
                          </a:lnTo>
                          <a:lnTo>
                            <a:pt x="948" y="3058"/>
                          </a:lnTo>
                          <a:lnTo>
                            <a:pt x="976" y="3049"/>
                          </a:lnTo>
                          <a:lnTo>
                            <a:pt x="1004" y="3039"/>
                          </a:lnTo>
                          <a:lnTo>
                            <a:pt x="1031" y="3027"/>
                          </a:lnTo>
                          <a:lnTo>
                            <a:pt x="1058" y="3013"/>
                          </a:lnTo>
                          <a:lnTo>
                            <a:pt x="1084" y="2999"/>
                          </a:lnTo>
                          <a:lnTo>
                            <a:pt x="1109" y="2982"/>
                          </a:lnTo>
                          <a:lnTo>
                            <a:pt x="1153" y="2950"/>
                          </a:lnTo>
                          <a:lnTo>
                            <a:pt x="1196" y="2915"/>
                          </a:lnTo>
                          <a:lnTo>
                            <a:pt x="1236" y="2879"/>
                          </a:lnTo>
                          <a:lnTo>
                            <a:pt x="1275" y="2840"/>
                          </a:lnTo>
                          <a:lnTo>
                            <a:pt x="1312" y="2799"/>
                          </a:lnTo>
                          <a:lnTo>
                            <a:pt x="1347" y="2757"/>
                          </a:lnTo>
                          <a:lnTo>
                            <a:pt x="1380" y="2712"/>
                          </a:lnTo>
                          <a:lnTo>
                            <a:pt x="1410" y="2666"/>
                          </a:lnTo>
                          <a:lnTo>
                            <a:pt x="1456" y="2590"/>
                          </a:lnTo>
                          <a:lnTo>
                            <a:pt x="1498" y="2511"/>
                          </a:lnTo>
                          <a:lnTo>
                            <a:pt x="1536" y="2430"/>
                          </a:lnTo>
                          <a:lnTo>
                            <a:pt x="1571" y="2348"/>
                          </a:lnTo>
                          <a:lnTo>
                            <a:pt x="1602" y="2264"/>
                          </a:lnTo>
                          <a:lnTo>
                            <a:pt x="1629" y="2179"/>
                          </a:lnTo>
                          <a:lnTo>
                            <a:pt x="1660" y="2064"/>
                          </a:lnTo>
                          <a:lnTo>
                            <a:pt x="1686" y="1948"/>
                          </a:lnTo>
                          <a:lnTo>
                            <a:pt x="1707" y="1830"/>
                          </a:lnTo>
                          <a:lnTo>
                            <a:pt x="1722" y="1712"/>
                          </a:lnTo>
                          <a:lnTo>
                            <a:pt x="1732" y="1594"/>
                          </a:lnTo>
                          <a:lnTo>
                            <a:pt x="1737" y="1475"/>
                          </a:lnTo>
                          <a:lnTo>
                            <a:pt x="1737" y="1356"/>
                          </a:lnTo>
                          <a:lnTo>
                            <a:pt x="1731" y="1237"/>
                          </a:lnTo>
                          <a:lnTo>
                            <a:pt x="1720" y="1118"/>
                          </a:lnTo>
                          <a:lnTo>
                            <a:pt x="1704" y="1000"/>
                          </a:lnTo>
                          <a:lnTo>
                            <a:pt x="1688" y="912"/>
                          </a:lnTo>
                          <a:lnTo>
                            <a:pt x="1668" y="825"/>
                          </a:lnTo>
                          <a:lnTo>
                            <a:pt x="1644" y="739"/>
                          </a:lnTo>
                          <a:lnTo>
                            <a:pt x="1616" y="654"/>
                          </a:lnTo>
                          <a:lnTo>
                            <a:pt x="1584" y="571"/>
                          </a:lnTo>
                          <a:lnTo>
                            <a:pt x="1549" y="489"/>
                          </a:lnTo>
                          <a:lnTo>
                            <a:pt x="1525" y="439"/>
                          </a:lnTo>
                          <a:lnTo>
                            <a:pt x="1498" y="391"/>
                          </a:lnTo>
                          <a:lnTo>
                            <a:pt x="1469" y="345"/>
                          </a:lnTo>
                          <a:lnTo>
                            <a:pt x="1437" y="299"/>
                          </a:lnTo>
                          <a:lnTo>
                            <a:pt x="1404" y="256"/>
                          </a:lnTo>
                          <a:lnTo>
                            <a:pt x="1368" y="214"/>
                          </a:lnTo>
                          <a:lnTo>
                            <a:pt x="1330" y="175"/>
                          </a:lnTo>
                          <a:lnTo>
                            <a:pt x="1290" y="137"/>
                          </a:lnTo>
                          <a:lnTo>
                            <a:pt x="1267" y="118"/>
                          </a:lnTo>
                          <a:lnTo>
                            <a:pt x="1244" y="100"/>
                          </a:lnTo>
                          <a:lnTo>
                            <a:pt x="1219" y="83"/>
                          </a:lnTo>
                          <a:lnTo>
                            <a:pt x="1193" y="68"/>
                          </a:lnTo>
                          <a:lnTo>
                            <a:pt x="1167" y="54"/>
                          </a:lnTo>
                          <a:lnTo>
                            <a:pt x="1140" y="42"/>
                          </a:lnTo>
                          <a:lnTo>
                            <a:pt x="1112" y="31"/>
                          </a:lnTo>
                          <a:lnTo>
                            <a:pt x="1084" y="22"/>
                          </a:lnTo>
                          <a:lnTo>
                            <a:pt x="1055" y="14"/>
                          </a:lnTo>
                          <a:lnTo>
                            <a:pt x="1026" y="8"/>
                          </a:lnTo>
                          <a:lnTo>
                            <a:pt x="996" y="4"/>
                          </a:lnTo>
                          <a:lnTo>
                            <a:pt x="967" y="1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" name="Freeform 23">
                      <a:extLst>
                        <a:ext uri="{FF2B5EF4-FFF2-40B4-BE49-F238E27FC236}">
                          <a16:creationId xmlns:a16="http://schemas.microsoft.com/office/drawing/2014/main" id="{C8B7E7DA-C6C8-42BA-BD54-D8CC05DFA2A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553325" y="2817813"/>
                      <a:ext cx="327025" cy="315913"/>
                    </a:xfrm>
                    <a:custGeom>
                      <a:avLst/>
                      <a:gdLst>
                        <a:gd name="T0" fmla="*/ 1758 w 1848"/>
                        <a:gd name="T1" fmla="*/ 1324 h 1784"/>
                        <a:gd name="T2" fmla="*/ 1793 w 1848"/>
                        <a:gd name="T3" fmla="*/ 1245 h 1784"/>
                        <a:gd name="T4" fmla="*/ 1820 w 1848"/>
                        <a:gd name="T5" fmla="*/ 1163 h 1784"/>
                        <a:gd name="T6" fmla="*/ 1837 w 1848"/>
                        <a:gd name="T7" fmla="*/ 1078 h 1784"/>
                        <a:gd name="T8" fmla="*/ 1846 w 1848"/>
                        <a:gd name="T9" fmla="*/ 992 h 1784"/>
                        <a:gd name="T10" fmla="*/ 1847 w 1848"/>
                        <a:gd name="T11" fmla="*/ 904 h 1784"/>
                        <a:gd name="T12" fmla="*/ 1838 w 1848"/>
                        <a:gd name="T13" fmla="*/ 816 h 1784"/>
                        <a:gd name="T14" fmla="*/ 1821 w 1848"/>
                        <a:gd name="T15" fmla="*/ 730 h 1784"/>
                        <a:gd name="T16" fmla="*/ 1792 w 1848"/>
                        <a:gd name="T17" fmla="*/ 639 h 1784"/>
                        <a:gd name="T18" fmla="*/ 1751 w 1848"/>
                        <a:gd name="T19" fmla="*/ 544 h 1784"/>
                        <a:gd name="T20" fmla="*/ 1700 w 1848"/>
                        <a:gd name="T21" fmla="*/ 454 h 1784"/>
                        <a:gd name="T22" fmla="*/ 1640 w 1848"/>
                        <a:gd name="T23" fmla="*/ 371 h 1784"/>
                        <a:gd name="T24" fmla="*/ 1570 w 1848"/>
                        <a:gd name="T25" fmla="*/ 293 h 1784"/>
                        <a:gd name="T26" fmla="*/ 1491 w 1848"/>
                        <a:gd name="T27" fmla="*/ 222 h 1784"/>
                        <a:gd name="T28" fmla="*/ 1407 w 1848"/>
                        <a:gd name="T29" fmla="*/ 161 h 1784"/>
                        <a:gd name="T30" fmla="*/ 1316 w 1848"/>
                        <a:gd name="T31" fmla="*/ 108 h 1784"/>
                        <a:gd name="T32" fmla="*/ 1220 w 1848"/>
                        <a:gd name="T33" fmla="*/ 65 h 1784"/>
                        <a:gd name="T34" fmla="*/ 1120 w 1848"/>
                        <a:gd name="T35" fmla="*/ 33 h 1784"/>
                        <a:gd name="T36" fmla="*/ 1017 w 1848"/>
                        <a:gd name="T37" fmla="*/ 11 h 1784"/>
                        <a:gd name="T38" fmla="*/ 914 w 1848"/>
                        <a:gd name="T39" fmla="*/ 1 h 1784"/>
                        <a:gd name="T40" fmla="*/ 811 w 1848"/>
                        <a:gd name="T41" fmla="*/ 1 h 1784"/>
                        <a:gd name="T42" fmla="*/ 709 w 1848"/>
                        <a:gd name="T43" fmla="*/ 13 h 1784"/>
                        <a:gd name="T44" fmla="*/ 615 w 1848"/>
                        <a:gd name="T45" fmla="*/ 34 h 1784"/>
                        <a:gd name="T46" fmla="*/ 532 w 1848"/>
                        <a:gd name="T47" fmla="*/ 62 h 1784"/>
                        <a:gd name="T48" fmla="*/ 452 w 1848"/>
                        <a:gd name="T49" fmla="*/ 99 h 1784"/>
                        <a:gd name="T50" fmla="*/ 376 w 1848"/>
                        <a:gd name="T51" fmla="*/ 143 h 1784"/>
                        <a:gd name="T52" fmla="*/ 305 w 1848"/>
                        <a:gd name="T53" fmla="*/ 194 h 1784"/>
                        <a:gd name="T54" fmla="*/ 241 w 1848"/>
                        <a:gd name="T55" fmla="*/ 252 h 1784"/>
                        <a:gd name="T56" fmla="*/ 183 w 1848"/>
                        <a:gd name="T57" fmla="*/ 316 h 1784"/>
                        <a:gd name="T58" fmla="*/ 133 w 1848"/>
                        <a:gd name="T59" fmla="*/ 385 h 1784"/>
                        <a:gd name="T60" fmla="*/ 89 w 1848"/>
                        <a:gd name="T61" fmla="*/ 460 h 1784"/>
                        <a:gd name="T62" fmla="*/ 54 w 1848"/>
                        <a:gd name="T63" fmla="*/ 539 h 1784"/>
                        <a:gd name="T64" fmla="*/ 28 w 1848"/>
                        <a:gd name="T65" fmla="*/ 621 h 1784"/>
                        <a:gd name="T66" fmla="*/ 10 w 1848"/>
                        <a:gd name="T67" fmla="*/ 706 h 1784"/>
                        <a:gd name="T68" fmla="*/ 1 w 1848"/>
                        <a:gd name="T69" fmla="*/ 792 h 1784"/>
                        <a:gd name="T70" fmla="*/ 1 w 1848"/>
                        <a:gd name="T71" fmla="*/ 880 h 1784"/>
                        <a:gd name="T72" fmla="*/ 9 w 1848"/>
                        <a:gd name="T73" fmla="*/ 968 h 1784"/>
                        <a:gd name="T74" fmla="*/ 27 w 1848"/>
                        <a:gd name="T75" fmla="*/ 1054 h 1784"/>
                        <a:gd name="T76" fmla="*/ 55 w 1848"/>
                        <a:gd name="T77" fmla="*/ 1145 h 1784"/>
                        <a:gd name="T78" fmla="*/ 96 w 1848"/>
                        <a:gd name="T79" fmla="*/ 1240 h 1784"/>
                        <a:gd name="T80" fmla="*/ 147 w 1848"/>
                        <a:gd name="T81" fmla="*/ 1330 h 1784"/>
                        <a:gd name="T82" fmla="*/ 208 w 1848"/>
                        <a:gd name="T83" fmla="*/ 1413 h 1784"/>
                        <a:gd name="T84" fmla="*/ 278 w 1848"/>
                        <a:gd name="T85" fmla="*/ 1491 h 1784"/>
                        <a:gd name="T86" fmla="*/ 356 w 1848"/>
                        <a:gd name="T87" fmla="*/ 1562 h 1784"/>
                        <a:gd name="T88" fmla="*/ 441 w 1848"/>
                        <a:gd name="T89" fmla="*/ 1623 h 1784"/>
                        <a:gd name="T90" fmla="*/ 532 w 1848"/>
                        <a:gd name="T91" fmla="*/ 1676 h 1784"/>
                        <a:gd name="T92" fmla="*/ 628 w 1848"/>
                        <a:gd name="T93" fmla="*/ 1719 h 1784"/>
                        <a:gd name="T94" fmla="*/ 728 w 1848"/>
                        <a:gd name="T95" fmla="*/ 1751 h 1784"/>
                        <a:gd name="T96" fmla="*/ 830 w 1848"/>
                        <a:gd name="T97" fmla="*/ 1773 h 1784"/>
                        <a:gd name="T98" fmla="*/ 933 w 1848"/>
                        <a:gd name="T99" fmla="*/ 1783 h 1784"/>
                        <a:gd name="T100" fmla="*/ 1036 w 1848"/>
                        <a:gd name="T101" fmla="*/ 1783 h 1784"/>
                        <a:gd name="T102" fmla="*/ 1139 w 1848"/>
                        <a:gd name="T103" fmla="*/ 1771 h 1784"/>
                        <a:gd name="T104" fmla="*/ 1232 w 1848"/>
                        <a:gd name="T105" fmla="*/ 1750 h 1784"/>
                        <a:gd name="T106" fmla="*/ 1315 w 1848"/>
                        <a:gd name="T107" fmla="*/ 1722 h 1784"/>
                        <a:gd name="T108" fmla="*/ 1395 w 1848"/>
                        <a:gd name="T109" fmla="*/ 1685 h 1784"/>
                        <a:gd name="T110" fmla="*/ 1471 w 1848"/>
                        <a:gd name="T111" fmla="*/ 1641 h 1784"/>
                        <a:gd name="T112" fmla="*/ 1542 w 1848"/>
                        <a:gd name="T113" fmla="*/ 1590 h 1784"/>
                        <a:gd name="T114" fmla="*/ 1606 w 1848"/>
                        <a:gd name="T115" fmla="*/ 1532 h 1784"/>
                        <a:gd name="T116" fmla="*/ 1664 w 1848"/>
                        <a:gd name="T117" fmla="*/ 1468 h 1784"/>
                        <a:gd name="T118" fmla="*/ 1715 w 1848"/>
                        <a:gd name="T119" fmla="*/ 1399 h 17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</a:cxnLst>
                      <a:rect l="0" t="0" r="r" b="b"/>
                      <a:pathLst>
                        <a:path w="1848" h="1784">
                          <a:moveTo>
                            <a:pt x="1737" y="1362"/>
                          </a:moveTo>
                          <a:lnTo>
                            <a:pt x="1758" y="1324"/>
                          </a:lnTo>
                          <a:lnTo>
                            <a:pt x="1776" y="1285"/>
                          </a:lnTo>
                          <a:lnTo>
                            <a:pt x="1793" y="1245"/>
                          </a:lnTo>
                          <a:lnTo>
                            <a:pt x="1807" y="1204"/>
                          </a:lnTo>
                          <a:lnTo>
                            <a:pt x="1820" y="1163"/>
                          </a:lnTo>
                          <a:lnTo>
                            <a:pt x="1830" y="1121"/>
                          </a:lnTo>
                          <a:lnTo>
                            <a:pt x="1837" y="1078"/>
                          </a:lnTo>
                          <a:lnTo>
                            <a:pt x="1843" y="1036"/>
                          </a:lnTo>
                          <a:lnTo>
                            <a:pt x="1846" y="992"/>
                          </a:lnTo>
                          <a:lnTo>
                            <a:pt x="1848" y="948"/>
                          </a:lnTo>
                          <a:lnTo>
                            <a:pt x="1847" y="904"/>
                          </a:lnTo>
                          <a:lnTo>
                            <a:pt x="1843" y="860"/>
                          </a:lnTo>
                          <a:lnTo>
                            <a:pt x="1838" y="816"/>
                          </a:lnTo>
                          <a:lnTo>
                            <a:pt x="1830" y="773"/>
                          </a:lnTo>
                          <a:lnTo>
                            <a:pt x="1821" y="730"/>
                          </a:lnTo>
                          <a:lnTo>
                            <a:pt x="1809" y="688"/>
                          </a:lnTo>
                          <a:lnTo>
                            <a:pt x="1792" y="639"/>
                          </a:lnTo>
                          <a:lnTo>
                            <a:pt x="1773" y="591"/>
                          </a:lnTo>
                          <a:lnTo>
                            <a:pt x="1751" y="544"/>
                          </a:lnTo>
                          <a:lnTo>
                            <a:pt x="1727" y="499"/>
                          </a:lnTo>
                          <a:lnTo>
                            <a:pt x="1700" y="454"/>
                          </a:lnTo>
                          <a:lnTo>
                            <a:pt x="1671" y="412"/>
                          </a:lnTo>
                          <a:lnTo>
                            <a:pt x="1640" y="371"/>
                          </a:lnTo>
                          <a:lnTo>
                            <a:pt x="1606" y="331"/>
                          </a:lnTo>
                          <a:lnTo>
                            <a:pt x="1570" y="293"/>
                          </a:lnTo>
                          <a:lnTo>
                            <a:pt x="1531" y="257"/>
                          </a:lnTo>
                          <a:lnTo>
                            <a:pt x="1491" y="222"/>
                          </a:lnTo>
                          <a:lnTo>
                            <a:pt x="1450" y="190"/>
                          </a:lnTo>
                          <a:lnTo>
                            <a:pt x="1407" y="161"/>
                          </a:lnTo>
                          <a:lnTo>
                            <a:pt x="1362" y="133"/>
                          </a:lnTo>
                          <a:lnTo>
                            <a:pt x="1316" y="108"/>
                          </a:lnTo>
                          <a:lnTo>
                            <a:pt x="1268" y="86"/>
                          </a:lnTo>
                          <a:lnTo>
                            <a:pt x="1220" y="65"/>
                          </a:lnTo>
                          <a:lnTo>
                            <a:pt x="1170" y="48"/>
                          </a:lnTo>
                          <a:lnTo>
                            <a:pt x="1120" y="33"/>
                          </a:lnTo>
                          <a:lnTo>
                            <a:pt x="1069" y="21"/>
                          </a:lnTo>
                          <a:lnTo>
                            <a:pt x="1017" y="11"/>
                          </a:lnTo>
                          <a:lnTo>
                            <a:pt x="966" y="5"/>
                          </a:lnTo>
                          <a:lnTo>
                            <a:pt x="914" y="1"/>
                          </a:lnTo>
                          <a:lnTo>
                            <a:pt x="863" y="0"/>
                          </a:lnTo>
                          <a:lnTo>
                            <a:pt x="811" y="1"/>
                          </a:lnTo>
                          <a:lnTo>
                            <a:pt x="760" y="6"/>
                          </a:lnTo>
                          <a:lnTo>
                            <a:pt x="709" y="13"/>
                          </a:lnTo>
                          <a:lnTo>
                            <a:pt x="658" y="23"/>
                          </a:lnTo>
                          <a:lnTo>
                            <a:pt x="615" y="34"/>
                          </a:lnTo>
                          <a:lnTo>
                            <a:pt x="573" y="47"/>
                          </a:lnTo>
                          <a:lnTo>
                            <a:pt x="532" y="62"/>
                          </a:lnTo>
                          <a:lnTo>
                            <a:pt x="492" y="79"/>
                          </a:lnTo>
                          <a:lnTo>
                            <a:pt x="452" y="99"/>
                          </a:lnTo>
                          <a:lnTo>
                            <a:pt x="413" y="120"/>
                          </a:lnTo>
                          <a:lnTo>
                            <a:pt x="376" y="143"/>
                          </a:lnTo>
                          <a:lnTo>
                            <a:pt x="340" y="168"/>
                          </a:lnTo>
                          <a:lnTo>
                            <a:pt x="305" y="194"/>
                          </a:lnTo>
                          <a:lnTo>
                            <a:pt x="272" y="222"/>
                          </a:lnTo>
                          <a:lnTo>
                            <a:pt x="241" y="252"/>
                          </a:lnTo>
                          <a:lnTo>
                            <a:pt x="211" y="283"/>
                          </a:lnTo>
                          <a:lnTo>
                            <a:pt x="183" y="316"/>
                          </a:lnTo>
                          <a:lnTo>
                            <a:pt x="157" y="350"/>
                          </a:lnTo>
                          <a:lnTo>
                            <a:pt x="133" y="385"/>
                          </a:lnTo>
                          <a:lnTo>
                            <a:pt x="110" y="422"/>
                          </a:lnTo>
                          <a:lnTo>
                            <a:pt x="89" y="460"/>
                          </a:lnTo>
                          <a:lnTo>
                            <a:pt x="71" y="499"/>
                          </a:lnTo>
                          <a:lnTo>
                            <a:pt x="54" y="539"/>
                          </a:lnTo>
                          <a:lnTo>
                            <a:pt x="40" y="580"/>
                          </a:lnTo>
                          <a:lnTo>
                            <a:pt x="28" y="621"/>
                          </a:lnTo>
                          <a:lnTo>
                            <a:pt x="18" y="663"/>
                          </a:lnTo>
                          <a:lnTo>
                            <a:pt x="10" y="706"/>
                          </a:lnTo>
                          <a:lnTo>
                            <a:pt x="4" y="748"/>
                          </a:lnTo>
                          <a:lnTo>
                            <a:pt x="1" y="792"/>
                          </a:lnTo>
                          <a:lnTo>
                            <a:pt x="0" y="836"/>
                          </a:lnTo>
                          <a:lnTo>
                            <a:pt x="1" y="880"/>
                          </a:lnTo>
                          <a:lnTo>
                            <a:pt x="4" y="924"/>
                          </a:lnTo>
                          <a:lnTo>
                            <a:pt x="9" y="968"/>
                          </a:lnTo>
                          <a:lnTo>
                            <a:pt x="17" y="1011"/>
                          </a:lnTo>
                          <a:lnTo>
                            <a:pt x="27" y="1054"/>
                          </a:lnTo>
                          <a:lnTo>
                            <a:pt x="39" y="1096"/>
                          </a:lnTo>
                          <a:lnTo>
                            <a:pt x="55" y="1145"/>
                          </a:lnTo>
                          <a:lnTo>
                            <a:pt x="74" y="1193"/>
                          </a:lnTo>
                          <a:lnTo>
                            <a:pt x="96" y="1240"/>
                          </a:lnTo>
                          <a:lnTo>
                            <a:pt x="120" y="1285"/>
                          </a:lnTo>
                          <a:lnTo>
                            <a:pt x="147" y="1330"/>
                          </a:lnTo>
                          <a:lnTo>
                            <a:pt x="176" y="1372"/>
                          </a:lnTo>
                          <a:lnTo>
                            <a:pt x="208" y="1413"/>
                          </a:lnTo>
                          <a:lnTo>
                            <a:pt x="242" y="1453"/>
                          </a:lnTo>
                          <a:lnTo>
                            <a:pt x="278" y="1491"/>
                          </a:lnTo>
                          <a:lnTo>
                            <a:pt x="316" y="1527"/>
                          </a:lnTo>
                          <a:lnTo>
                            <a:pt x="356" y="1562"/>
                          </a:lnTo>
                          <a:lnTo>
                            <a:pt x="398" y="1594"/>
                          </a:lnTo>
                          <a:lnTo>
                            <a:pt x="441" y="1623"/>
                          </a:lnTo>
                          <a:lnTo>
                            <a:pt x="486" y="1651"/>
                          </a:lnTo>
                          <a:lnTo>
                            <a:pt x="532" y="1676"/>
                          </a:lnTo>
                          <a:lnTo>
                            <a:pt x="579" y="1698"/>
                          </a:lnTo>
                          <a:lnTo>
                            <a:pt x="628" y="1719"/>
                          </a:lnTo>
                          <a:lnTo>
                            <a:pt x="677" y="1736"/>
                          </a:lnTo>
                          <a:lnTo>
                            <a:pt x="728" y="1751"/>
                          </a:lnTo>
                          <a:lnTo>
                            <a:pt x="779" y="1763"/>
                          </a:lnTo>
                          <a:lnTo>
                            <a:pt x="830" y="1773"/>
                          </a:lnTo>
                          <a:lnTo>
                            <a:pt x="881" y="1779"/>
                          </a:lnTo>
                          <a:lnTo>
                            <a:pt x="933" y="1783"/>
                          </a:lnTo>
                          <a:lnTo>
                            <a:pt x="985" y="1784"/>
                          </a:lnTo>
                          <a:lnTo>
                            <a:pt x="1036" y="1783"/>
                          </a:lnTo>
                          <a:lnTo>
                            <a:pt x="1088" y="1778"/>
                          </a:lnTo>
                          <a:lnTo>
                            <a:pt x="1139" y="1771"/>
                          </a:lnTo>
                          <a:lnTo>
                            <a:pt x="1189" y="1761"/>
                          </a:lnTo>
                          <a:lnTo>
                            <a:pt x="1232" y="1750"/>
                          </a:lnTo>
                          <a:lnTo>
                            <a:pt x="1274" y="1737"/>
                          </a:lnTo>
                          <a:lnTo>
                            <a:pt x="1315" y="1722"/>
                          </a:lnTo>
                          <a:lnTo>
                            <a:pt x="1356" y="1705"/>
                          </a:lnTo>
                          <a:lnTo>
                            <a:pt x="1395" y="1685"/>
                          </a:lnTo>
                          <a:lnTo>
                            <a:pt x="1434" y="1664"/>
                          </a:lnTo>
                          <a:lnTo>
                            <a:pt x="1471" y="1641"/>
                          </a:lnTo>
                          <a:lnTo>
                            <a:pt x="1508" y="1616"/>
                          </a:lnTo>
                          <a:lnTo>
                            <a:pt x="1542" y="1590"/>
                          </a:lnTo>
                          <a:lnTo>
                            <a:pt x="1575" y="1562"/>
                          </a:lnTo>
                          <a:lnTo>
                            <a:pt x="1606" y="1532"/>
                          </a:lnTo>
                          <a:lnTo>
                            <a:pt x="1636" y="1501"/>
                          </a:lnTo>
                          <a:lnTo>
                            <a:pt x="1664" y="1468"/>
                          </a:lnTo>
                          <a:lnTo>
                            <a:pt x="1690" y="1434"/>
                          </a:lnTo>
                          <a:lnTo>
                            <a:pt x="1715" y="1399"/>
                          </a:lnTo>
                          <a:lnTo>
                            <a:pt x="1737" y="1362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7C102CE5-FAA7-4104-ACB9-62A421E26F92}"/>
                    </a:ext>
                  </a:extLst>
                </p:cNvPr>
                <p:cNvSpPr txBox="1"/>
                <p:nvPr/>
              </p:nvSpPr>
              <p:spPr>
                <a:xfrm>
                  <a:off x="5909187" y="2930013"/>
                  <a:ext cx="49404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>
                      <a:solidFill>
                        <a:srgbClr val="0000FF"/>
                      </a:solidFill>
                      <a:latin typeface="+mj-lt"/>
                    </a:rPr>
                    <a:t>Lot 3</a:t>
                  </a:r>
                </a:p>
              </p:txBody>
            </p:sp>
          </p:grpSp>
          <p:sp>
            <p:nvSpPr>
              <p:cNvPr id="87" name="Isosceles Triangle 86">
                <a:extLst>
                  <a:ext uri="{FF2B5EF4-FFF2-40B4-BE49-F238E27FC236}">
                    <a16:creationId xmlns:a16="http://schemas.microsoft.com/office/drawing/2014/main" id="{CF1C15EA-36EB-480F-B6B8-44F4A21260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63913" y="4407638"/>
                <a:ext cx="109336" cy="109728"/>
              </a:xfrm>
              <a:prstGeom prst="triangl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0D5020CF-DFCA-42FB-8D1B-01414D7A6BF0}"/>
              </a:ext>
            </a:extLst>
          </p:cNvPr>
          <p:cNvSpPr txBox="1"/>
          <p:nvPr/>
        </p:nvSpPr>
        <p:spPr>
          <a:xfrm>
            <a:off x="2526890" y="5122603"/>
            <a:ext cx="956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+mj-lt"/>
              </a:rPr>
              <a:t>Error Ellipse </a:t>
            </a:r>
          </a:p>
          <a:p>
            <a:r>
              <a:rPr lang="en-US" sz="1200">
                <a:latin typeface="+mj-lt"/>
              </a:rPr>
              <a:t>100x mag</a:t>
            </a:r>
          </a:p>
        </p:txBody>
      </p:sp>
    </p:spTree>
    <p:extLst>
      <p:ext uri="{BB962C8B-B14F-4D97-AF65-F5344CB8AC3E}">
        <p14:creationId xmlns:p14="http://schemas.microsoft.com/office/powerpoint/2010/main" val="30286762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39183C-603C-4372-8275-A341A341D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G. </a:t>
            </a:r>
            <a:r>
              <a:rPr lang="en-US"/>
              <a:t>Adjustment Statistics; 2</a:t>
            </a:r>
            <a:r>
              <a:rPr lang="en-US" dirty="0"/>
              <a:t>. Unknowns</a:t>
            </a:r>
          </a:p>
          <a:p>
            <a:pPr lvl="2"/>
            <a:r>
              <a:rPr lang="en-US" dirty="0"/>
              <a:t>c. Adjustment Considerations</a:t>
            </a:r>
          </a:p>
          <a:p>
            <a:pPr lvl="3"/>
            <a:r>
              <a:rPr lang="en-US" dirty="0"/>
              <a:t>Example adjusted traverse and adjacent independent traverse.</a:t>
            </a:r>
          </a:p>
          <a:p>
            <a:pPr lvl="1"/>
            <a:endParaRPr lang="en-US" dirty="0"/>
          </a:p>
          <a:p>
            <a:pPr lvl="1"/>
            <a:endParaRPr lang="en-US" baseline="-25000" dirty="0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79AE7F08-4A6B-4875-873B-18A37D671F94}"/>
              </a:ext>
            </a:extLst>
          </p:cNvPr>
          <p:cNvGrpSpPr/>
          <p:nvPr/>
        </p:nvGrpSpPr>
        <p:grpSpPr>
          <a:xfrm>
            <a:off x="699996" y="2476917"/>
            <a:ext cx="4083191" cy="2797530"/>
            <a:chOff x="817983" y="1719836"/>
            <a:chExt cx="4083191" cy="2797530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AAC38CF8-01E0-4CE4-84A2-5B403A5D633C}"/>
                </a:ext>
              </a:extLst>
            </p:cNvPr>
            <p:cNvGrpSpPr/>
            <p:nvPr/>
          </p:nvGrpSpPr>
          <p:grpSpPr>
            <a:xfrm>
              <a:off x="817983" y="1719836"/>
              <a:ext cx="3328369" cy="2500312"/>
              <a:chOff x="821460" y="1726790"/>
              <a:chExt cx="3328369" cy="2500312"/>
            </a:xfrm>
          </p:grpSpPr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01AF2FB1-B14C-4D36-BBB8-D71A86EF64B2}"/>
                  </a:ext>
                </a:extLst>
              </p:cNvPr>
              <p:cNvGrpSpPr/>
              <p:nvPr/>
            </p:nvGrpSpPr>
            <p:grpSpPr>
              <a:xfrm>
                <a:off x="870053" y="1726790"/>
                <a:ext cx="3279776" cy="2500312"/>
                <a:chOff x="870053" y="1726790"/>
                <a:chExt cx="3279776" cy="2500312"/>
              </a:xfrm>
            </p:grpSpPr>
            <p:grpSp>
              <p:nvGrpSpPr>
                <p:cNvPr id="101" name="Group 100">
                  <a:extLst>
                    <a:ext uri="{FF2B5EF4-FFF2-40B4-BE49-F238E27FC236}">
                      <a16:creationId xmlns:a16="http://schemas.microsoft.com/office/drawing/2014/main" id="{6FD1D45E-A0AA-436D-B9A9-59C19677F9FB}"/>
                    </a:ext>
                  </a:extLst>
                </p:cNvPr>
                <p:cNvGrpSpPr/>
                <p:nvPr/>
              </p:nvGrpSpPr>
              <p:grpSpPr>
                <a:xfrm>
                  <a:off x="870053" y="1726790"/>
                  <a:ext cx="3279776" cy="2500312"/>
                  <a:chOff x="968375" y="1333500"/>
                  <a:chExt cx="3279776" cy="2500312"/>
                </a:xfrm>
              </p:grpSpPr>
              <p:grpSp>
                <p:nvGrpSpPr>
                  <p:cNvPr id="103" name="Group 102">
                    <a:extLst>
                      <a:ext uri="{FF2B5EF4-FFF2-40B4-BE49-F238E27FC236}">
                        <a16:creationId xmlns:a16="http://schemas.microsoft.com/office/drawing/2014/main" id="{2C21FE95-C05E-4AE1-A2CC-0E9AD1A6FE12}"/>
                      </a:ext>
                    </a:extLst>
                  </p:cNvPr>
                  <p:cNvGrpSpPr/>
                  <p:nvPr/>
                </p:nvGrpSpPr>
                <p:grpSpPr>
                  <a:xfrm>
                    <a:off x="968375" y="1657350"/>
                    <a:ext cx="3067050" cy="1998663"/>
                    <a:chOff x="968375" y="1657350"/>
                    <a:chExt cx="3067050" cy="1998663"/>
                  </a:xfrm>
                </p:grpSpPr>
                <p:sp>
                  <p:nvSpPr>
                    <p:cNvPr id="108" name="Line 5">
                      <a:extLst>
                        <a:ext uri="{FF2B5EF4-FFF2-40B4-BE49-F238E27FC236}">
                          <a16:creationId xmlns:a16="http://schemas.microsoft.com/office/drawing/2014/main" id="{C7850F0A-65F9-4B2B-B0D6-5C5E8A8AD74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658938" y="1665288"/>
                      <a:ext cx="1185863" cy="538162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FF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9" name="Line 6">
                      <a:extLst>
                        <a:ext uri="{FF2B5EF4-FFF2-40B4-BE49-F238E27FC236}">
                          <a16:creationId xmlns:a16="http://schemas.microsoft.com/office/drawing/2014/main" id="{CF5A3586-2D04-4441-9D0F-E31E370C4F2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4800" y="1657350"/>
                      <a:ext cx="1190625" cy="7937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FF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0" name="Line 7">
                      <a:extLst>
                        <a:ext uri="{FF2B5EF4-FFF2-40B4-BE49-F238E27FC236}">
                          <a16:creationId xmlns:a16="http://schemas.microsoft.com/office/drawing/2014/main" id="{C97ED23E-957B-4670-A707-14768A3D98E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968375" y="2203450"/>
                      <a:ext cx="690563" cy="1150937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FF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1" name="Line 8">
                      <a:extLst>
                        <a:ext uri="{FF2B5EF4-FFF2-40B4-BE49-F238E27FC236}">
                          <a16:creationId xmlns:a16="http://schemas.microsoft.com/office/drawing/2014/main" id="{AF5B3638-2BDE-41CF-88EA-C498C30BE78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68375" y="3354388"/>
                      <a:ext cx="1444625" cy="301625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FF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" name="Line 9">
                      <a:extLst>
                        <a:ext uri="{FF2B5EF4-FFF2-40B4-BE49-F238E27FC236}">
                          <a16:creationId xmlns:a16="http://schemas.microsoft.com/office/drawing/2014/main" id="{6C934D50-E2C4-48C8-A797-94357EB0C30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13000" y="1657350"/>
                      <a:ext cx="1622425" cy="1998662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FF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04" name="Freeform 10">
                    <a:extLst>
                      <a:ext uri="{FF2B5EF4-FFF2-40B4-BE49-F238E27FC236}">
                        <a16:creationId xmlns:a16="http://schemas.microsoft.com/office/drawing/2014/main" id="{27FC7730-12EC-461E-B646-4EA81DAEDF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00288" y="3479800"/>
                    <a:ext cx="225425" cy="354012"/>
                  </a:xfrm>
                  <a:custGeom>
                    <a:avLst/>
                    <a:gdLst>
                      <a:gd name="T0" fmla="*/ 669 w 1059"/>
                      <a:gd name="T1" fmla="*/ 3 h 1663"/>
                      <a:gd name="T2" fmla="*/ 631 w 1059"/>
                      <a:gd name="T3" fmla="*/ 0 h 1663"/>
                      <a:gd name="T4" fmla="*/ 593 w 1059"/>
                      <a:gd name="T5" fmla="*/ 2 h 1663"/>
                      <a:gd name="T6" fmla="*/ 555 w 1059"/>
                      <a:gd name="T7" fmla="*/ 7 h 1663"/>
                      <a:gd name="T8" fmla="*/ 518 w 1059"/>
                      <a:gd name="T9" fmla="*/ 17 h 1663"/>
                      <a:gd name="T10" fmla="*/ 483 w 1059"/>
                      <a:gd name="T11" fmla="*/ 31 h 1663"/>
                      <a:gd name="T12" fmla="*/ 427 w 1059"/>
                      <a:gd name="T13" fmla="*/ 60 h 1663"/>
                      <a:gd name="T14" fmla="*/ 376 w 1059"/>
                      <a:gd name="T15" fmla="*/ 95 h 1663"/>
                      <a:gd name="T16" fmla="*/ 328 w 1059"/>
                      <a:gd name="T17" fmla="*/ 134 h 1663"/>
                      <a:gd name="T18" fmla="*/ 284 w 1059"/>
                      <a:gd name="T19" fmla="*/ 179 h 1663"/>
                      <a:gd name="T20" fmla="*/ 222 w 1059"/>
                      <a:gd name="T21" fmla="*/ 256 h 1663"/>
                      <a:gd name="T22" fmla="*/ 169 w 1059"/>
                      <a:gd name="T23" fmla="*/ 338 h 1663"/>
                      <a:gd name="T24" fmla="*/ 123 w 1059"/>
                      <a:gd name="T25" fmla="*/ 426 h 1663"/>
                      <a:gd name="T26" fmla="*/ 74 w 1059"/>
                      <a:gd name="T27" fmla="*/ 546 h 1663"/>
                      <a:gd name="T28" fmla="*/ 38 w 1059"/>
                      <a:gd name="T29" fmla="*/ 671 h 1663"/>
                      <a:gd name="T30" fmla="*/ 13 w 1059"/>
                      <a:gd name="T31" fmla="*/ 799 h 1663"/>
                      <a:gd name="T32" fmla="*/ 1 w 1059"/>
                      <a:gd name="T33" fmla="*/ 928 h 1663"/>
                      <a:gd name="T34" fmla="*/ 2 w 1059"/>
                      <a:gd name="T35" fmla="*/ 1058 h 1663"/>
                      <a:gd name="T36" fmla="*/ 11 w 1059"/>
                      <a:gd name="T37" fmla="*/ 1156 h 1663"/>
                      <a:gd name="T38" fmla="*/ 31 w 1059"/>
                      <a:gd name="T39" fmla="*/ 1253 h 1663"/>
                      <a:gd name="T40" fmla="*/ 60 w 1059"/>
                      <a:gd name="T41" fmla="*/ 1347 h 1663"/>
                      <a:gd name="T42" fmla="*/ 84 w 1059"/>
                      <a:gd name="T43" fmla="*/ 1405 h 1663"/>
                      <a:gd name="T44" fmla="*/ 114 w 1059"/>
                      <a:gd name="T45" fmla="*/ 1459 h 1663"/>
                      <a:gd name="T46" fmla="*/ 149 w 1059"/>
                      <a:gd name="T47" fmla="*/ 1511 h 1663"/>
                      <a:gd name="T48" fmla="*/ 189 w 1059"/>
                      <a:gd name="T49" fmla="*/ 1558 h 1663"/>
                      <a:gd name="T50" fmla="*/ 217 w 1059"/>
                      <a:gd name="T51" fmla="*/ 1584 h 1663"/>
                      <a:gd name="T52" fmla="*/ 248 w 1059"/>
                      <a:gd name="T53" fmla="*/ 1607 h 1663"/>
                      <a:gd name="T54" fmla="*/ 281 w 1059"/>
                      <a:gd name="T55" fmla="*/ 1626 h 1663"/>
                      <a:gd name="T56" fmla="*/ 316 w 1059"/>
                      <a:gd name="T57" fmla="*/ 1642 h 1663"/>
                      <a:gd name="T58" fmla="*/ 352 w 1059"/>
                      <a:gd name="T59" fmla="*/ 1653 h 1663"/>
                      <a:gd name="T60" fmla="*/ 390 w 1059"/>
                      <a:gd name="T61" fmla="*/ 1660 h 1663"/>
                      <a:gd name="T62" fmla="*/ 428 w 1059"/>
                      <a:gd name="T63" fmla="*/ 1663 h 1663"/>
                      <a:gd name="T64" fmla="*/ 466 w 1059"/>
                      <a:gd name="T65" fmla="*/ 1662 h 1663"/>
                      <a:gd name="T66" fmla="*/ 504 w 1059"/>
                      <a:gd name="T67" fmla="*/ 1656 h 1663"/>
                      <a:gd name="T68" fmla="*/ 541 w 1059"/>
                      <a:gd name="T69" fmla="*/ 1646 h 1663"/>
                      <a:gd name="T70" fmla="*/ 576 w 1059"/>
                      <a:gd name="T71" fmla="*/ 1632 h 1663"/>
                      <a:gd name="T72" fmla="*/ 631 w 1059"/>
                      <a:gd name="T73" fmla="*/ 1603 h 1663"/>
                      <a:gd name="T74" fmla="*/ 683 w 1059"/>
                      <a:gd name="T75" fmla="*/ 1569 h 1663"/>
                      <a:gd name="T76" fmla="*/ 731 w 1059"/>
                      <a:gd name="T77" fmla="*/ 1529 h 1663"/>
                      <a:gd name="T78" fmla="*/ 775 w 1059"/>
                      <a:gd name="T79" fmla="*/ 1485 h 1663"/>
                      <a:gd name="T80" fmla="*/ 836 w 1059"/>
                      <a:gd name="T81" fmla="*/ 1408 h 1663"/>
                      <a:gd name="T82" fmla="*/ 890 w 1059"/>
                      <a:gd name="T83" fmla="*/ 1325 h 1663"/>
                      <a:gd name="T84" fmla="*/ 936 w 1059"/>
                      <a:gd name="T85" fmla="*/ 1238 h 1663"/>
                      <a:gd name="T86" fmla="*/ 985 w 1059"/>
                      <a:gd name="T87" fmla="*/ 1117 h 1663"/>
                      <a:gd name="T88" fmla="*/ 1021 w 1059"/>
                      <a:gd name="T89" fmla="*/ 992 h 1663"/>
                      <a:gd name="T90" fmla="*/ 1046 w 1059"/>
                      <a:gd name="T91" fmla="*/ 865 h 1663"/>
                      <a:gd name="T92" fmla="*/ 1058 w 1059"/>
                      <a:gd name="T93" fmla="*/ 735 h 1663"/>
                      <a:gd name="T94" fmla="*/ 1057 w 1059"/>
                      <a:gd name="T95" fmla="*/ 605 h 1663"/>
                      <a:gd name="T96" fmla="*/ 1047 w 1059"/>
                      <a:gd name="T97" fmla="*/ 507 h 1663"/>
                      <a:gd name="T98" fmla="*/ 1028 w 1059"/>
                      <a:gd name="T99" fmla="*/ 411 h 1663"/>
                      <a:gd name="T100" fmla="*/ 999 w 1059"/>
                      <a:gd name="T101" fmla="*/ 316 h 1663"/>
                      <a:gd name="T102" fmla="*/ 975 w 1059"/>
                      <a:gd name="T103" fmla="*/ 259 h 1663"/>
                      <a:gd name="T104" fmla="*/ 945 w 1059"/>
                      <a:gd name="T105" fmla="*/ 204 h 1663"/>
                      <a:gd name="T106" fmla="*/ 910 w 1059"/>
                      <a:gd name="T107" fmla="*/ 153 h 1663"/>
                      <a:gd name="T108" fmla="*/ 870 w 1059"/>
                      <a:gd name="T109" fmla="*/ 106 h 1663"/>
                      <a:gd name="T110" fmla="*/ 842 w 1059"/>
                      <a:gd name="T111" fmla="*/ 79 h 1663"/>
                      <a:gd name="T112" fmla="*/ 811 w 1059"/>
                      <a:gd name="T113" fmla="*/ 57 h 1663"/>
                      <a:gd name="T114" fmla="*/ 778 w 1059"/>
                      <a:gd name="T115" fmla="*/ 37 h 1663"/>
                      <a:gd name="T116" fmla="*/ 743 w 1059"/>
                      <a:gd name="T117" fmla="*/ 22 h 1663"/>
                      <a:gd name="T118" fmla="*/ 707 w 1059"/>
                      <a:gd name="T119" fmla="*/ 10 h 16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1059" h="1663">
                        <a:moveTo>
                          <a:pt x="688" y="6"/>
                        </a:moveTo>
                        <a:lnTo>
                          <a:pt x="669" y="3"/>
                        </a:lnTo>
                        <a:lnTo>
                          <a:pt x="650" y="1"/>
                        </a:lnTo>
                        <a:lnTo>
                          <a:pt x="631" y="0"/>
                        </a:lnTo>
                        <a:lnTo>
                          <a:pt x="612" y="0"/>
                        </a:lnTo>
                        <a:lnTo>
                          <a:pt x="593" y="2"/>
                        </a:lnTo>
                        <a:lnTo>
                          <a:pt x="574" y="4"/>
                        </a:lnTo>
                        <a:lnTo>
                          <a:pt x="555" y="7"/>
                        </a:lnTo>
                        <a:lnTo>
                          <a:pt x="536" y="12"/>
                        </a:lnTo>
                        <a:lnTo>
                          <a:pt x="518" y="17"/>
                        </a:lnTo>
                        <a:lnTo>
                          <a:pt x="500" y="24"/>
                        </a:lnTo>
                        <a:lnTo>
                          <a:pt x="483" y="31"/>
                        </a:lnTo>
                        <a:lnTo>
                          <a:pt x="455" y="45"/>
                        </a:lnTo>
                        <a:lnTo>
                          <a:pt x="427" y="60"/>
                        </a:lnTo>
                        <a:lnTo>
                          <a:pt x="401" y="77"/>
                        </a:lnTo>
                        <a:lnTo>
                          <a:pt x="376" y="95"/>
                        </a:lnTo>
                        <a:lnTo>
                          <a:pt x="351" y="114"/>
                        </a:lnTo>
                        <a:lnTo>
                          <a:pt x="328" y="134"/>
                        </a:lnTo>
                        <a:lnTo>
                          <a:pt x="305" y="156"/>
                        </a:lnTo>
                        <a:lnTo>
                          <a:pt x="284" y="179"/>
                        </a:lnTo>
                        <a:lnTo>
                          <a:pt x="252" y="217"/>
                        </a:lnTo>
                        <a:lnTo>
                          <a:pt x="222" y="256"/>
                        </a:lnTo>
                        <a:lnTo>
                          <a:pt x="195" y="296"/>
                        </a:lnTo>
                        <a:lnTo>
                          <a:pt x="169" y="338"/>
                        </a:lnTo>
                        <a:lnTo>
                          <a:pt x="145" y="382"/>
                        </a:lnTo>
                        <a:lnTo>
                          <a:pt x="123" y="426"/>
                        </a:lnTo>
                        <a:lnTo>
                          <a:pt x="97" y="486"/>
                        </a:lnTo>
                        <a:lnTo>
                          <a:pt x="74" y="546"/>
                        </a:lnTo>
                        <a:lnTo>
                          <a:pt x="54" y="608"/>
                        </a:lnTo>
                        <a:lnTo>
                          <a:pt x="38" y="671"/>
                        </a:lnTo>
                        <a:lnTo>
                          <a:pt x="24" y="735"/>
                        </a:lnTo>
                        <a:lnTo>
                          <a:pt x="13" y="799"/>
                        </a:lnTo>
                        <a:lnTo>
                          <a:pt x="5" y="863"/>
                        </a:lnTo>
                        <a:lnTo>
                          <a:pt x="1" y="928"/>
                        </a:lnTo>
                        <a:lnTo>
                          <a:pt x="0" y="993"/>
                        </a:lnTo>
                        <a:lnTo>
                          <a:pt x="2" y="1058"/>
                        </a:lnTo>
                        <a:lnTo>
                          <a:pt x="5" y="1107"/>
                        </a:lnTo>
                        <a:lnTo>
                          <a:pt x="11" y="1156"/>
                        </a:lnTo>
                        <a:lnTo>
                          <a:pt x="20" y="1205"/>
                        </a:lnTo>
                        <a:lnTo>
                          <a:pt x="31" y="1253"/>
                        </a:lnTo>
                        <a:lnTo>
                          <a:pt x="44" y="1300"/>
                        </a:lnTo>
                        <a:lnTo>
                          <a:pt x="60" y="1347"/>
                        </a:lnTo>
                        <a:lnTo>
                          <a:pt x="71" y="1376"/>
                        </a:lnTo>
                        <a:lnTo>
                          <a:pt x="84" y="1405"/>
                        </a:lnTo>
                        <a:lnTo>
                          <a:pt x="98" y="1432"/>
                        </a:lnTo>
                        <a:lnTo>
                          <a:pt x="114" y="1459"/>
                        </a:lnTo>
                        <a:lnTo>
                          <a:pt x="131" y="1485"/>
                        </a:lnTo>
                        <a:lnTo>
                          <a:pt x="149" y="1511"/>
                        </a:lnTo>
                        <a:lnTo>
                          <a:pt x="168" y="1535"/>
                        </a:lnTo>
                        <a:lnTo>
                          <a:pt x="189" y="1558"/>
                        </a:lnTo>
                        <a:lnTo>
                          <a:pt x="203" y="1571"/>
                        </a:lnTo>
                        <a:lnTo>
                          <a:pt x="217" y="1584"/>
                        </a:lnTo>
                        <a:lnTo>
                          <a:pt x="232" y="1596"/>
                        </a:lnTo>
                        <a:lnTo>
                          <a:pt x="248" y="1607"/>
                        </a:lnTo>
                        <a:lnTo>
                          <a:pt x="264" y="1617"/>
                        </a:lnTo>
                        <a:lnTo>
                          <a:pt x="281" y="1626"/>
                        </a:lnTo>
                        <a:lnTo>
                          <a:pt x="298" y="1634"/>
                        </a:lnTo>
                        <a:lnTo>
                          <a:pt x="316" y="1642"/>
                        </a:lnTo>
                        <a:lnTo>
                          <a:pt x="334" y="1648"/>
                        </a:lnTo>
                        <a:lnTo>
                          <a:pt x="352" y="1653"/>
                        </a:lnTo>
                        <a:lnTo>
                          <a:pt x="371" y="1657"/>
                        </a:lnTo>
                        <a:lnTo>
                          <a:pt x="390" y="1660"/>
                        </a:lnTo>
                        <a:lnTo>
                          <a:pt x="409" y="1662"/>
                        </a:lnTo>
                        <a:lnTo>
                          <a:pt x="428" y="1663"/>
                        </a:lnTo>
                        <a:lnTo>
                          <a:pt x="447" y="1663"/>
                        </a:lnTo>
                        <a:lnTo>
                          <a:pt x="466" y="1662"/>
                        </a:lnTo>
                        <a:lnTo>
                          <a:pt x="485" y="1660"/>
                        </a:lnTo>
                        <a:lnTo>
                          <a:pt x="504" y="1656"/>
                        </a:lnTo>
                        <a:lnTo>
                          <a:pt x="522" y="1652"/>
                        </a:lnTo>
                        <a:lnTo>
                          <a:pt x="541" y="1646"/>
                        </a:lnTo>
                        <a:lnTo>
                          <a:pt x="559" y="1640"/>
                        </a:lnTo>
                        <a:lnTo>
                          <a:pt x="576" y="1632"/>
                        </a:lnTo>
                        <a:lnTo>
                          <a:pt x="604" y="1618"/>
                        </a:lnTo>
                        <a:lnTo>
                          <a:pt x="631" y="1603"/>
                        </a:lnTo>
                        <a:lnTo>
                          <a:pt x="658" y="1587"/>
                        </a:lnTo>
                        <a:lnTo>
                          <a:pt x="683" y="1569"/>
                        </a:lnTo>
                        <a:lnTo>
                          <a:pt x="708" y="1550"/>
                        </a:lnTo>
                        <a:lnTo>
                          <a:pt x="731" y="1529"/>
                        </a:lnTo>
                        <a:lnTo>
                          <a:pt x="754" y="1507"/>
                        </a:lnTo>
                        <a:lnTo>
                          <a:pt x="775" y="1485"/>
                        </a:lnTo>
                        <a:lnTo>
                          <a:pt x="807" y="1447"/>
                        </a:lnTo>
                        <a:lnTo>
                          <a:pt x="836" y="1408"/>
                        </a:lnTo>
                        <a:lnTo>
                          <a:pt x="864" y="1367"/>
                        </a:lnTo>
                        <a:lnTo>
                          <a:pt x="890" y="1325"/>
                        </a:lnTo>
                        <a:lnTo>
                          <a:pt x="914" y="1282"/>
                        </a:lnTo>
                        <a:lnTo>
                          <a:pt x="936" y="1238"/>
                        </a:lnTo>
                        <a:lnTo>
                          <a:pt x="962" y="1178"/>
                        </a:lnTo>
                        <a:lnTo>
                          <a:pt x="985" y="1117"/>
                        </a:lnTo>
                        <a:lnTo>
                          <a:pt x="1004" y="1055"/>
                        </a:lnTo>
                        <a:lnTo>
                          <a:pt x="1021" y="992"/>
                        </a:lnTo>
                        <a:lnTo>
                          <a:pt x="1035" y="929"/>
                        </a:lnTo>
                        <a:lnTo>
                          <a:pt x="1046" y="865"/>
                        </a:lnTo>
                        <a:lnTo>
                          <a:pt x="1053" y="800"/>
                        </a:lnTo>
                        <a:lnTo>
                          <a:pt x="1058" y="735"/>
                        </a:lnTo>
                        <a:lnTo>
                          <a:pt x="1059" y="670"/>
                        </a:lnTo>
                        <a:lnTo>
                          <a:pt x="1057" y="605"/>
                        </a:lnTo>
                        <a:lnTo>
                          <a:pt x="1054" y="556"/>
                        </a:lnTo>
                        <a:lnTo>
                          <a:pt x="1047" y="507"/>
                        </a:lnTo>
                        <a:lnTo>
                          <a:pt x="1039" y="459"/>
                        </a:lnTo>
                        <a:lnTo>
                          <a:pt x="1028" y="411"/>
                        </a:lnTo>
                        <a:lnTo>
                          <a:pt x="1015" y="363"/>
                        </a:lnTo>
                        <a:lnTo>
                          <a:pt x="999" y="316"/>
                        </a:lnTo>
                        <a:lnTo>
                          <a:pt x="988" y="287"/>
                        </a:lnTo>
                        <a:lnTo>
                          <a:pt x="975" y="259"/>
                        </a:lnTo>
                        <a:lnTo>
                          <a:pt x="961" y="231"/>
                        </a:lnTo>
                        <a:lnTo>
                          <a:pt x="945" y="204"/>
                        </a:lnTo>
                        <a:lnTo>
                          <a:pt x="928" y="178"/>
                        </a:lnTo>
                        <a:lnTo>
                          <a:pt x="910" y="153"/>
                        </a:lnTo>
                        <a:lnTo>
                          <a:pt x="890" y="129"/>
                        </a:lnTo>
                        <a:lnTo>
                          <a:pt x="870" y="106"/>
                        </a:lnTo>
                        <a:lnTo>
                          <a:pt x="856" y="92"/>
                        </a:lnTo>
                        <a:lnTo>
                          <a:pt x="842" y="79"/>
                        </a:lnTo>
                        <a:lnTo>
                          <a:pt x="827" y="68"/>
                        </a:lnTo>
                        <a:lnTo>
                          <a:pt x="811" y="57"/>
                        </a:lnTo>
                        <a:lnTo>
                          <a:pt x="795" y="46"/>
                        </a:lnTo>
                        <a:lnTo>
                          <a:pt x="778" y="37"/>
                        </a:lnTo>
                        <a:lnTo>
                          <a:pt x="761" y="29"/>
                        </a:lnTo>
                        <a:lnTo>
                          <a:pt x="743" y="22"/>
                        </a:lnTo>
                        <a:lnTo>
                          <a:pt x="725" y="16"/>
                        </a:lnTo>
                        <a:lnTo>
                          <a:pt x="707" y="10"/>
                        </a:lnTo>
                        <a:lnTo>
                          <a:pt x="688" y="6"/>
                        </a:lnTo>
                      </a:path>
                    </a:pathLst>
                  </a:custGeom>
                  <a:noFill/>
                  <a:ln w="317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5" name="Freeform 11">
                    <a:extLst>
                      <a:ext uri="{FF2B5EF4-FFF2-40B4-BE49-F238E27FC236}">
                        <a16:creationId xmlns:a16="http://schemas.microsoft.com/office/drawing/2014/main" id="{FE5E4C95-78E5-4414-9A68-E568C5D1BB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21113" y="1333500"/>
                    <a:ext cx="427038" cy="646112"/>
                  </a:xfrm>
                  <a:custGeom>
                    <a:avLst/>
                    <a:gdLst>
                      <a:gd name="T0" fmla="*/ 1881 w 2008"/>
                      <a:gd name="T1" fmla="*/ 2998 h 3044"/>
                      <a:gd name="T2" fmla="*/ 1907 w 2008"/>
                      <a:gd name="T3" fmla="*/ 2979 h 3044"/>
                      <a:gd name="T4" fmla="*/ 1930 w 2008"/>
                      <a:gd name="T5" fmla="*/ 2956 h 3044"/>
                      <a:gd name="T6" fmla="*/ 1951 w 2008"/>
                      <a:gd name="T7" fmla="*/ 2931 h 3044"/>
                      <a:gd name="T8" fmla="*/ 1968 w 2008"/>
                      <a:gd name="T9" fmla="*/ 2904 h 3044"/>
                      <a:gd name="T10" fmla="*/ 1982 w 2008"/>
                      <a:gd name="T11" fmla="*/ 2875 h 3044"/>
                      <a:gd name="T12" fmla="*/ 1993 w 2008"/>
                      <a:gd name="T13" fmla="*/ 2844 h 3044"/>
                      <a:gd name="T14" fmla="*/ 2000 w 2008"/>
                      <a:gd name="T15" fmla="*/ 2812 h 3044"/>
                      <a:gd name="T16" fmla="*/ 2006 w 2008"/>
                      <a:gd name="T17" fmla="*/ 2726 h 3044"/>
                      <a:gd name="T18" fmla="*/ 2005 w 2008"/>
                      <a:gd name="T19" fmla="*/ 2585 h 3044"/>
                      <a:gd name="T20" fmla="*/ 1989 w 2008"/>
                      <a:gd name="T21" fmla="*/ 2446 h 3044"/>
                      <a:gd name="T22" fmla="*/ 1941 w 2008"/>
                      <a:gd name="T23" fmla="*/ 2236 h 3044"/>
                      <a:gd name="T24" fmla="*/ 1854 w 2008"/>
                      <a:gd name="T25" fmla="*/ 1961 h 3044"/>
                      <a:gd name="T26" fmla="*/ 1735 w 2008"/>
                      <a:gd name="T27" fmla="*/ 1674 h 3044"/>
                      <a:gd name="T28" fmla="*/ 1587 w 2008"/>
                      <a:gd name="T29" fmla="*/ 1375 h 3044"/>
                      <a:gd name="T30" fmla="*/ 1420 w 2008"/>
                      <a:gd name="T31" fmla="*/ 1088 h 3044"/>
                      <a:gd name="T32" fmla="*/ 1233 w 2008"/>
                      <a:gd name="T33" fmla="*/ 811 h 3044"/>
                      <a:gd name="T34" fmla="*/ 1043 w 2008"/>
                      <a:gd name="T35" fmla="*/ 566 h 3044"/>
                      <a:gd name="T36" fmla="*/ 847 w 2008"/>
                      <a:gd name="T37" fmla="*/ 354 h 3044"/>
                      <a:gd name="T38" fmla="*/ 689 w 2008"/>
                      <a:gd name="T39" fmla="*/ 209 h 3044"/>
                      <a:gd name="T40" fmla="*/ 575 w 2008"/>
                      <a:gd name="T41" fmla="*/ 125 h 3044"/>
                      <a:gd name="T42" fmla="*/ 454 w 2008"/>
                      <a:gd name="T43" fmla="*/ 54 h 3044"/>
                      <a:gd name="T44" fmla="*/ 375 w 2008"/>
                      <a:gd name="T45" fmla="*/ 18 h 3044"/>
                      <a:gd name="T46" fmla="*/ 344 w 2008"/>
                      <a:gd name="T47" fmla="*/ 8 h 3044"/>
                      <a:gd name="T48" fmla="*/ 312 w 2008"/>
                      <a:gd name="T49" fmla="*/ 2 h 3044"/>
                      <a:gd name="T50" fmla="*/ 280 w 2008"/>
                      <a:gd name="T51" fmla="*/ 0 h 3044"/>
                      <a:gd name="T52" fmla="*/ 248 w 2008"/>
                      <a:gd name="T53" fmla="*/ 1 h 3044"/>
                      <a:gd name="T54" fmla="*/ 216 w 2008"/>
                      <a:gd name="T55" fmla="*/ 7 h 3044"/>
                      <a:gd name="T56" fmla="*/ 185 w 2008"/>
                      <a:gd name="T57" fmla="*/ 16 h 3044"/>
                      <a:gd name="T58" fmla="*/ 155 w 2008"/>
                      <a:gd name="T59" fmla="*/ 29 h 3044"/>
                      <a:gd name="T60" fmla="*/ 127 w 2008"/>
                      <a:gd name="T61" fmla="*/ 45 h 3044"/>
                      <a:gd name="T62" fmla="*/ 101 w 2008"/>
                      <a:gd name="T63" fmla="*/ 65 h 3044"/>
                      <a:gd name="T64" fmla="*/ 78 w 2008"/>
                      <a:gd name="T65" fmla="*/ 87 h 3044"/>
                      <a:gd name="T66" fmla="*/ 57 w 2008"/>
                      <a:gd name="T67" fmla="*/ 112 h 3044"/>
                      <a:gd name="T68" fmla="*/ 40 w 2008"/>
                      <a:gd name="T69" fmla="*/ 139 h 3044"/>
                      <a:gd name="T70" fmla="*/ 26 w 2008"/>
                      <a:gd name="T71" fmla="*/ 169 h 3044"/>
                      <a:gd name="T72" fmla="*/ 15 w 2008"/>
                      <a:gd name="T73" fmla="*/ 199 h 3044"/>
                      <a:gd name="T74" fmla="*/ 8 w 2008"/>
                      <a:gd name="T75" fmla="*/ 231 h 3044"/>
                      <a:gd name="T76" fmla="*/ 1 w 2008"/>
                      <a:gd name="T77" fmla="*/ 317 h 3044"/>
                      <a:gd name="T78" fmla="*/ 3 w 2008"/>
                      <a:gd name="T79" fmla="*/ 458 h 3044"/>
                      <a:gd name="T80" fmla="*/ 19 w 2008"/>
                      <a:gd name="T81" fmla="*/ 598 h 3044"/>
                      <a:gd name="T82" fmla="*/ 67 w 2008"/>
                      <a:gd name="T83" fmla="*/ 807 h 3044"/>
                      <a:gd name="T84" fmla="*/ 154 w 2008"/>
                      <a:gd name="T85" fmla="*/ 1082 h 3044"/>
                      <a:gd name="T86" fmla="*/ 273 w 2008"/>
                      <a:gd name="T87" fmla="*/ 1370 h 3044"/>
                      <a:gd name="T88" fmla="*/ 421 w 2008"/>
                      <a:gd name="T89" fmla="*/ 1668 h 3044"/>
                      <a:gd name="T90" fmla="*/ 588 w 2008"/>
                      <a:gd name="T91" fmla="*/ 1956 h 3044"/>
                      <a:gd name="T92" fmla="*/ 774 w 2008"/>
                      <a:gd name="T93" fmla="*/ 2232 h 3044"/>
                      <a:gd name="T94" fmla="*/ 965 w 2008"/>
                      <a:gd name="T95" fmla="*/ 2477 h 3044"/>
                      <a:gd name="T96" fmla="*/ 1161 w 2008"/>
                      <a:gd name="T97" fmla="*/ 2689 h 3044"/>
                      <a:gd name="T98" fmla="*/ 1319 w 2008"/>
                      <a:gd name="T99" fmla="*/ 2835 h 3044"/>
                      <a:gd name="T100" fmla="*/ 1433 w 2008"/>
                      <a:gd name="T101" fmla="*/ 2918 h 3044"/>
                      <a:gd name="T102" fmla="*/ 1554 w 2008"/>
                      <a:gd name="T103" fmla="*/ 2989 h 3044"/>
                      <a:gd name="T104" fmla="*/ 1633 w 2008"/>
                      <a:gd name="T105" fmla="*/ 3026 h 3044"/>
                      <a:gd name="T106" fmla="*/ 1664 w 2008"/>
                      <a:gd name="T107" fmla="*/ 3035 h 3044"/>
                      <a:gd name="T108" fmla="*/ 1695 w 2008"/>
                      <a:gd name="T109" fmla="*/ 3041 h 3044"/>
                      <a:gd name="T110" fmla="*/ 1728 w 2008"/>
                      <a:gd name="T111" fmla="*/ 3044 h 3044"/>
                      <a:gd name="T112" fmla="*/ 1760 w 2008"/>
                      <a:gd name="T113" fmla="*/ 3042 h 3044"/>
                      <a:gd name="T114" fmla="*/ 1792 w 2008"/>
                      <a:gd name="T115" fmla="*/ 3036 h 3044"/>
                      <a:gd name="T116" fmla="*/ 1823 w 2008"/>
                      <a:gd name="T117" fmla="*/ 3027 h 3044"/>
                      <a:gd name="T118" fmla="*/ 1853 w 2008"/>
                      <a:gd name="T119" fmla="*/ 3014 h 30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2008" h="3044">
                        <a:moveTo>
                          <a:pt x="1867" y="3007"/>
                        </a:moveTo>
                        <a:lnTo>
                          <a:pt x="1881" y="2998"/>
                        </a:lnTo>
                        <a:lnTo>
                          <a:pt x="1894" y="2989"/>
                        </a:lnTo>
                        <a:lnTo>
                          <a:pt x="1907" y="2979"/>
                        </a:lnTo>
                        <a:lnTo>
                          <a:pt x="1919" y="2968"/>
                        </a:lnTo>
                        <a:lnTo>
                          <a:pt x="1930" y="2956"/>
                        </a:lnTo>
                        <a:lnTo>
                          <a:pt x="1941" y="2944"/>
                        </a:lnTo>
                        <a:lnTo>
                          <a:pt x="1951" y="2931"/>
                        </a:lnTo>
                        <a:lnTo>
                          <a:pt x="1960" y="2918"/>
                        </a:lnTo>
                        <a:lnTo>
                          <a:pt x="1968" y="2904"/>
                        </a:lnTo>
                        <a:lnTo>
                          <a:pt x="1976" y="2889"/>
                        </a:lnTo>
                        <a:lnTo>
                          <a:pt x="1982" y="2875"/>
                        </a:lnTo>
                        <a:lnTo>
                          <a:pt x="1988" y="2859"/>
                        </a:lnTo>
                        <a:lnTo>
                          <a:pt x="1993" y="2844"/>
                        </a:lnTo>
                        <a:lnTo>
                          <a:pt x="1997" y="2828"/>
                        </a:lnTo>
                        <a:lnTo>
                          <a:pt x="2000" y="2812"/>
                        </a:lnTo>
                        <a:lnTo>
                          <a:pt x="2002" y="2796"/>
                        </a:lnTo>
                        <a:lnTo>
                          <a:pt x="2006" y="2726"/>
                        </a:lnTo>
                        <a:lnTo>
                          <a:pt x="2008" y="2656"/>
                        </a:lnTo>
                        <a:lnTo>
                          <a:pt x="2005" y="2585"/>
                        </a:lnTo>
                        <a:lnTo>
                          <a:pt x="1999" y="2515"/>
                        </a:lnTo>
                        <a:lnTo>
                          <a:pt x="1989" y="2446"/>
                        </a:lnTo>
                        <a:lnTo>
                          <a:pt x="1975" y="2376"/>
                        </a:lnTo>
                        <a:lnTo>
                          <a:pt x="1941" y="2236"/>
                        </a:lnTo>
                        <a:lnTo>
                          <a:pt x="1900" y="2098"/>
                        </a:lnTo>
                        <a:lnTo>
                          <a:pt x="1854" y="1961"/>
                        </a:lnTo>
                        <a:lnTo>
                          <a:pt x="1801" y="1826"/>
                        </a:lnTo>
                        <a:lnTo>
                          <a:pt x="1735" y="1674"/>
                        </a:lnTo>
                        <a:lnTo>
                          <a:pt x="1663" y="1523"/>
                        </a:lnTo>
                        <a:lnTo>
                          <a:pt x="1587" y="1375"/>
                        </a:lnTo>
                        <a:lnTo>
                          <a:pt x="1506" y="1230"/>
                        </a:lnTo>
                        <a:lnTo>
                          <a:pt x="1420" y="1088"/>
                        </a:lnTo>
                        <a:lnTo>
                          <a:pt x="1329" y="948"/>
                        </a:lnTo>
                        <a:lnTo>
                          <a:pt x="1233" y="811"/>
                        </a:lnTo>
                        <a:lnTo>
                          <a:pt x="1134" y="678"/>
                        </a:lnTo>
                        <a:lnTo>
                          <a:pt x="1043" y="566"/>
                        </a:lnTo>
                        <a:lnTo>
                          <a:pt x="947" y="458"/>
                        </a:lnTo>
                        <a:lnTo>
                          <a:pt x="847" y="354"/>
                        </a:lnTo>
                        <a:lnTo>
                          <a:pt x="742" y="254"/>
                        </a:lnTo>
                        <a:lnTo>
                          <a:pt x="689" y="209"/>
                        </a:lnTo>
                        <a:lnTo>
                          <a:pt x="633" y="165"/>
                        </a:lnTo>
                        <a:lnTo>
                          <a:pt x="575" y="125"/>
                        </a:lnTo>
                        <a:lnTo>
                          <a:pt x="515" y="88"/>
                        </a:lnTo>
                        <a:lnTo>
                          <a:pt x="454" y="54"/>
                        </a:lnTo>
                        <a:lnTo>
                          <a:pt x="390" y="24"/>
                        </a:lnTo>
                        <a:lnTo>
                          <a:pt x="375" y="18"/>
                        </a:lnTo>
                        <a:lnTo>
                          <a:pt x="360" y="12"/>
                        </a:lnTo>
                        <a:lnTo>
                          <a:pt x="344" y="8"/>
                        </a:lnTo>
                        <a:lnTo>
                          <a:pt x="328" y="4"/>
                        </a:lnTo>
                        <a:lnTo>
                          <a:pt x="312" y="2"/>
                        </a:lnTo>
                        <a:lnTo>
                          <a:pt x="296" y="0"/>
                        </a:lnTo>
                        <a:lnTo>
                          <a:pt x="280" y="0"/>
                        </a:lnTo>
                        <a:lnTo>
                          <a:pt x="264" y="0"/>
                        </a:lnTo>
                        <a:lnTo>
                          <a:pt x="248" y="1"/>
                        </a:lnTo>
                        <a:lnTo>
                          <a:pt x="232" y="4"/>
                        </a:lnTo>
                        <a:lnTo>
                          <a:pt x="216" y="7"/>
                        </a:lnTo>
                        <a:lnTo>
                          <a:pt x="200" y="11"/>
                        </a:lnTo>
                        <a:lnTo>
                          <a:pt x="185" y="16"/>
                        </a:lnTo>
                        <a:lnTo>
                          <a:pt x="170" y="22"/>
                        </a:lnTo>
                        <a:lnTo>
                          <a:pt x="155" y="29"/>
                        </a:lnTo>
                        <a:lnTo>
                          <a:pt x="141" y="37"/>
                        </a:lnTo>
                        <a:lnTo>
                          <a:pt x="127" y="45"/>
                        </a:lnTo>
                        <a:lnTo>
                          <a:pt x="114" y="55"/>
                        </a:lnTo>
                        <a:lnTo>
                          <a:pt x="101" y="65"/>
                        </a:lnTo>
                        <a:lnTo>
                          <a:pt x="89" y="76"/>
                        </a:lnTo>
                        <a:lnTo>
                          <a:pt x="78" y="87"/>
                        </a:lnTo>
                        <a:lnTo>
                          <a:pt x="67" y="99"/>
                        </a:lnTo>
                        <a:lnTo>
                          <a:pt x="57" y="112"/>
                        </a:lnTo>
                        <a:lnTo>
                          <a:pt x="48" y="126"/>
                        </a:lnTo>
                        <a:lnTo>
                          <a:pt x="40" y="139"/>
                        </a:lnTo>
                        <a:lnTo>
                          <a:pt x="32" y="154"/>
                        </a:lnTo>
                        <a:lnTo>
                          <a:pt x="26" y="169"/>
                        </a:lnTo>
                        <a:lnTo>
                          <a:pt x="20" y="184"/>
                        </a:lnTo>
                        <a:lnTo>
                          <a:pt x="15" y="199"/>
                        </a:lnTo>
                        <a:lnTo>
                          <a:pt x="11" y="215"/>
                        </a:lnTo>
                        <a:lnTo>
                          <a:pt x="8" y="231"/>
                        </a:lnTo>
                        <a:lnTo>
                          <a:pt x="6" y="247"/>
                        </a:lnTo>
                        <a:lnTo>
                          <a:pt x="1" y="317"/>
                        </a:lnTo>
                        <a:lnTo>
                          <a:pt x="0" y="388"/>
                        </a:lnTo>
                        <a:lnTo>
                          <a:pt x="3" y="458"/>
                        </a:lnTo>
                        <a:lnTo>
                          <a:pt x="9" y="528"/>
                        </a:lnTo>
                        <a:lnTo>
                          <a:pt x="19" y="598"/>
                        </a:lnTo>
                        <a:lnTo>
                          <a:pt x="33" y="667"/>
                        </a:lnTo>
                        <a:lnTo>
                          <a:pt x="67" y="807"/>
                        </a:lnTo>
                        <a:lnTo>
                          <a:pt x="108" y="946"/>
                        </a:lnTo>
                        <a:lnTo>
                          <a:pt x="154" y="1082"/>
                        </a:lnTo>
                        <a:lnTo>
                          <a:pt x="207" y="1217"/>
                        </a:lnTo>
                        <a:lnTo>
                          <a:pt x="273" y="1370"/>
                        </a:lnTo>
                        <a:lnTo>
                          <a:pt x="345" y="1520"/>
                        </a:lnTo>
                        <a:lnTo>
                          <a:pt x="421" y="1668"/>
                        </a:lnTo>
                        <a:lnTo>
                          <a:pt x="502" y="1813"/>
                        </a:lnTo>
                        <a:lnTo>
                          <a:pt x="588" y="1956"/>
                        </a:lnTo>
                        <a:lnTo>
                          <a:pt x="679" y="2095"/>
                        </a:lnTo>
                        <a:lnTo>
                          <a:pt x="774" y="2232"/>
                        </a:lnTo>
                        <a:lnTo>
                          <a:pt x="874" y="2365"/>
                        </a:lnTo>
                        <a:lnTo>
                          <a:pt x="965" y="2477"/>
                        </a:lnTo>
                        <a:lnTo>
                          <a:pt x="1061" y="2586"/>
                        </a:lnTo>
                        <a:lnTo>
                          <a:pt x="1161" y="2689"/>
                        </a:lnTo>
                        <a:lnTo>
                          <a:pt x="1266" y="2789"/>
                        </a:lnTo>
                        <a:lnTo>
                          <a:pt x="1319" y="2835"/>
                        </a:lnTo>
                        <a:lnTo>
                          <a:pt x="1375" y="2878"/>
                        </a:lnTo>
                        <a:lnTo>
                          <a:pt x="1433" y="2918"/>
                        </a:lnTo>
                        <a:lnTo>
                          <a:pt x="1493" y="2955"/>
                        </a:lnTo>
                        <a:lnTo>
                          <a:pt x="1554" y="2989"/>
                        </a:lnTo>
                        <a:lnTo>
                          <a:pt x="1618" y="3019"/>
                        </a:lnTo>
                        <a:lnTo>
                          <a:pt x="1633" y="3026"/>
                        </a:lnTo>
                        <a:lnTo>
                          <a:pt x="1648" y="3031"/>
                        </a:lnTo>
                        <a:lnTo>
                          <a:pt x="1664" y="3035"/>
                        </a:lnTo>
                        <a:lnTo>
                          <a:pt x="1679" y="3039"/>
                        </a:lnTo>
                        <a:lnTo>
                          <a:pt x="1695" y="3041"/>
                        </a:lnTo>
                        <a:lnTo>
                          <a:pt x="1712" y="3043"/>
                        </a:lnTo>
                        <a:lnTo>
                          <a:pt x="1728" y="3044"/>
                        </a:lnTo>
                        <a:lnTo>
                          <a:pt x="1744" y="3043"/>
                        </a:lnTo>
                        <a:lnTo>
                          <a:pt x="1760" y="3042"/>
                        </a:lnTo>
                        <a:lnTo>
                          <a:pt x="1776" y="3040"/>
                        </a:lnTo>
                        <a:lnTo>
                          <a:pt x="1792" y="3036"/>
                        </a:lnTo>
                        <a:lnTo>
                          <a:pt x="1808" y="3032"/>
                        </a:lnTo>
                        <a:lnTo>
                          <a:pt x="1823" y="3027"/>
                        </a:lnTo>
                        <a:lnTo>
                          <a:pt x="1838" y="3021"/>
                        </a:lnTo>
                        <a:lnTo>
                          <a:pt x="1853" y="3014"/>
                        </a:lnTo>
                        <a:lnTo>
                          <a:pt x="1867" y="3007"/>
                        </a:lnTo>
                      </a:path>
                    </a:pathLst>
                  </a:custGeom>
                  <a:noFill/>
                  <a:ln w="317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6" name="Freeform 12">
                    <a:extLst>
                      <a:ext uri="{FF2B5EF4-FFF2-40B4-BE49-F238E27FC236}">
                        <a16:creationId xmlns:a16="http://schemas.microsoft.com/office/drawing/2014/main" id="{21061E55-A83E-42D3-9AE7-544C4C3A5F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30488" y="1414463"/>
                    <a:ext cx="428625" cy="500062"/>
                  </a:xfrm>
                  <a:custGeom>
                    <a:avLst/>
                    <a:gdLst>
                      <a:gd name="T0" fmla="*/ 1929 w 2024"/>
                      <a:gd name="T1" fmla="*/ 2280 h 2357"/>
                      <a:gd name="T2" fmla="*/ 1952 w 2024"/>
                      <a:gd name="T3" fmla="*/ 2256 h 2357"/>
                      <a:gd name="T4" fmla="*/ 1973 w 2024"/>
                      <a:gd name="T5" fmla="*/ 2230 h 2357"/>
                      <a:gd name="T6" fmla="*/ 1990 w 2024"/>
                      <a:gd name="T7" fmla="*/ 2202 h 2357"/>
                      <a:gd name="T8" fmla="*/ 2004 w 2024"/>
                      <a:gd name="T9" fmla="*/ 2171 h 2357"/>
                      <a:gd name="T10" fmla="*/ 2014 w 2024"/>
                      <a:gd name="T11" fmla="*/ 2140 h 2357"/>
                      <a:gd name="T12" fmla="*/ 2021 w 2024"/>
                      <a:gd name="T13" fmla="*/ 2107 h 2357"/>
                      <a:gd name="T14" fmla="*/ 2024 w 2024"/>
                      <a:gd name="T15" fmla="*/ 2074 h 2357"/>
                      <a:gd name="T16" fmla="*/ 2022 w 2024"/>
                      <a:gd name="T17" fmla="*/ 1969 h 2357"/>
                      <a:gd name="T18" fmla="*/ 2010 w 2024"/>
                      <a:gd name="T19" fmla="*/ 1865 h 2357"/>
                      <a:gd name="T20" fmla="*/ 1987 w 2024"/>
                      <a:gd name="T21" fmla="*/ 1763 h 2357"/>
                      <a:gd name="T22" fmla="*/ 1940 w 2024"/>
                      <a:gd name="T23" fmla="*/ 1621 h 2357"/>
                      <a:gd name="T24" fmla="*/ 1864 w 2024"/>
                      <a:gd name="T25" fmla="*/ 1443 h 2357"/>
                      <a:gd name="T26" fmla="*/ 1774 w 2024"/>
                      <a:gd name="T27" fmla="*/ 1271 h 2357"/>
                      <a:gd name="T28" fmla="*/ 1626 w 2024"/>
                      <a:gd name="T29" fmla="*/ 1036 h 2357"/>
                      <a:gd name="T30" fmla="*/ 1460 w 2024"/>
                      <a:gd name="T31" fmla="*/ 815 h 2357"/>
                      <a:gd name="T32" fmla="*/ 1277 w 2024"/>
                      <a:gd name="T33" fmla="*/ 607 h 2357"/>
                      <a:gd name="T34" fmla="*/ 1077 w 2024"/>
                      <a:gd name="T35" fmla="*/ 414 h 2357"/>
                      <a:gd name="T36" fmla="*/ 928 w 2024"/>
                      <a:gd name="T37" fmla="*/ 290 h 2357"/>
                      <a:gd name="T38" fmla="*/ 768 w 2024"/>
                      <a:gd name="T39" fmla="*/ 180 h 2357"/>
                      <a:gd name="T40" fmla="*/ 639 w 2024"/>
                      <a:gd name="T41" fmla="*/ 104 h 2357"/>
                      <a:gd name="T42" fmla="*/ 544 w 2024"/>
                      <a:gd name="T43" fmla="*/ 61 h 2357"/>
                      <a:gd name="T44" fmla="*/ 445 w 2024"/>
                      <a:gd name="T45" fmla="*/ 28 h 2357"/>
                      <a:gd name="T46" fmla="*/ 343 w 2024"/>
                      <a:gd name="T47" fmla="*/ 4 h 2357"/>
                      <a:gd name="T48" fmla="*/ 310 w 2024"/>
                      <a:gd name="T49" fmla="*/ 1 h 2357"/>
                      <a:gd name="T50" fmla="*/ 276 w 2024"/>
                      <a:gd name="T51" fmla="*/ 0 h 2357"/>
                      <a:gd name="T52" fmla="*/ 243 w 2024"/>
                      <a:gd name="T53" fmla="*/ 4 h 2357"/>
                      <a:gd name="T54" fmla="*/ 211 w 2024"/>
                      <a:gd name="T55" fmla="*/ 12 h 2357"/>
                      <a:gd name="T56" fmla="*/ 179 w 2024"/>
                      <a:gd name="T57" fmla="*/ 23 h 2357"/>
                      <a:gd name="T58" fmla="*/ 149 w 2024"/>
                      <a:gd name="T59" fmla="*/ 37 h 2357"/>
                      <a:gd name="T60" fmla="*/ 121 w 2024"/>
                      <a:gd name="T61" fmla="*/ 55 h 2357"/>
                      <a:gd name="T62" fmla="*/ 95 w 2024"/>
                      <a:gd name="T63" fmla="*/ 76 h 2357"/>
                      <a:gd name="T64" fmla="*/ 72 w 2024"/>
                      <a:gd name="T65" fmla="*/ 100 h 2357"/>
                      <a:gd name="T66" fmla="*/ 51 w 2024"/>
                      <a:gd name="T67" fmla="*/ 127 h 2357"/>
                      <a:gd name="T68" fmla="*/ 34 w 2024"/>
                      <a:gd name="T69" fmla="*/ 155 h 2357"/>
                      <a:gd name="T70" fmla="*/ 20 w 2024"/>
                      <a:gd name="T71" fmla="*/ 185 h 2357"/>
                      <a:gd name="T72" fmla="*/ 10 w 2024"/>
                      <a:gd name="T73" fmla="*/ 217 h 2357"/>
                      <a:gd name="T74" fmla="*/ 3 w 2024"/>
                      <a:gd name="T75" fmla="*/ 250 h 2357"/>
                      <a:gd name="T76" fmla="*/ 0 w 2024"/>
                      <a:gd name="T77" fmla="*/ 283 h 2357"/>
                      <a:gd name="T78" fmla="*/ 2 w 2024"/>
                      <a:gd name="T79" fmla="*/ 387 h 2357"/>
                      <a:gd name="T80" fmla="*/ 14 w 2024"/>
                      <a:gd name="T81" fmla="*/ 491 h 2357"/>
                      <a:gd name="T82" fmla="*/ 37 w 2024"/>
                      <a:gd name="T83" fmla="*/ 593 h 2357"/>
                      <a:gd name="T84" fmla="*/ 84 w 2024"/>
                      <a:gd name="T85" fmla="*/ 735 h 2357"/>
                      <a:gd name="T86" fmla="*/ 160 w 2024"/>
                      <a:gd name="T87" fmla="*/ 914 h 2357"/>
                      <a:gd name="T88" fmla="*/ 250 w 2024"/>
                      <a:gd name="T89" fmla="*/ 1086 h 2357"/>
                      <a:gd name="T90" fmla="*/ 398 w 2024"/>
                      <a:gd name="T91" fmla="*/ 1320 h 2357"/>
                      <a:gd name="T92" fmla="*/ 564 w 2024"/>
                      <a:gd name="T93" fmla="*/ 1542 h 2357"/>
                      <a:gd name="T94" fmla="*/ 748 w 2024"/>
                      <a:gd name="T95" fmla="*/ 1750 h 2357"/>
                      <a:gd name="T96" fmla="*/ 947 w 2024"/>
                      <a:gd name="T97" fmla="*/ 1943 h 2357"/>
                      <a:gd name="T98" fmla="*/ 1096 w 2024"/>
                      <a:gd name="T99" fmla="*/ 2066 h 2357"/>
                      <a:gd name="T100" fmla="*/ 1256 w 2024"/>
                      <a:gd name="T101" fmla="*/ 2177 h 2357"/>
                      <a:gd name="T102" fmla="*/ 1385 w 2024"/>
                      <a:gd name="T103" fmla="*/ 2253 h 2357"/>
                      <a:gd name="T104" fmla="*/ 1480 w 2024"/>
                      <a:gd name="T105" fmla="*/ 2296 h 2357"/>
                      <a:gd name="T106" fmla="*/ 1579 w 2024"/>
                      <a:gd name="T107" fmla="*/ 2329 h 2357"/>
                      <a:gd name="T108" fmla="*/ 1681 w 2024"/>
                      <a:gd name="T109" fmla="*/ 2352 h 2357"/>
                      <a:gd name="T110" fmla="*/ 1715 w 2024"/>
                      <a:gd name="T111" fmla="*/ 2356 h 2357"/>
                      <a:gd name="T112" fmla="*/ 1748 w 2024"/>
                      <a:gd name="T113" fmla="*/ 2356 h 2357"/>
                      <a:gd name="T114" fmla="*/ 1781 w 2024"/>
                      <a:gd name="T115" fmla="*/ 2352 h 2357"/>
                      <a:gd name="T116" fmla="*/ 1813 w 2024"/>
                      <a:gd name="T117" fmla="*/ 2345 h 2357"/>
                      <a:gd name="T118" fmla="*/ 1845 w 2024"/>
                      <a:gd name="T119" fmla="*/ 2334 h 2357"/>
                      <a:gd name="T120" fmla="*/ 1875 w 2024"/>
                      <a:gd name="T121" fmla="*/ 2319 h 2357"/>
                      <a:gd name="T122" fmla="*/ 1903 w 2024"/>
                      <a:gd name="T123" fmla="*/ 2301 h 23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2024" h="2357">
                        <a:moveTo>
                          <a:pt x="1916" y="2291"/>
                        </a:moveTo>
                        <a:lnTo>
                          <a:pt x="1929" y="2280"/>
                        </a:lnTo>
                        <a:lnTo>
                          <a:pt x="1941" y="2269"/>
                        </a:lnTo>
                        <a:lnTo>
                          <a:pt x="1952" y="2256"/>
                        </a:lnTo>
                        <a:lnTo>
                          <a:pt x="1963" y="2244"/>
                        </a:lnTo>
                        <a:lnTo>
                          <a:pt x="1973" y="2230"/>
                        </a:lnTo>
                        <a:lnTo>
                          <a:pt x="1982" y="2216"/>
                        </a:lnTo>
                        <a:lnTo>
                          <a:pt x="1990" y="2202"/>
                        </a:lnTo>
                        <a:lnTo>
                          <a:pt x="1997" y="2187"/>
                        </a:lnTo>
                        <a:lnTo>
                          <a:pt x="2004" y="2171"/>
                        </a:lnTo>
                        <a:lnTo>
                          <a:pt x="2010" y="2156"/>
                        </a:lnTo>
                        <a:lnTo>
                          <a:pt x="2014" y="2140"/>
                        </a:lnTo>
                        <a:lnTo>
                          <a:pt x="2018" y="2123"/>
                        </a:lnTo>
                        <a:lnTo>
                          <a:pt x="2021" y="2107"/>
                        </a:lnTo>
                        <a:lnTo>
                          <a:pt x="2023" y="2090"/>
                        </a:lnTo>
                        <a:lnTo>
                          <a:pt x="2024" y="2074"/>
                        </a:lnTo>
                        <a:lnTo>
                          <a:pt x="2024" y="2021"/>
                        </a:lnTo>
                        <a:lnTo>
                          <a:pt x="2022" y="1969"/>
                        </a:lnTo>
                        <a:lnTo>
                          <a:pt x="2017" y="1917"/>
                        </a:lnTo>
                        <a:lnTo>
                          <a:pt x="2010" y="1865"/>
                        </a:lnTo>
                        <a:lnTo>
                          <a:pt x="2000" y="1814"/>
                        </a:lnTo>
                        <a:lnTo>
                          <a:pt x="1987" y="1763"/>
                        </a:lnTo>
                        <a:lnTo>
                          <a:pt x="1972" y="1713"/>
                        </a:lnTo>
                        <a:lnTo>
                          <a:pt x="1940" y="1621"/>
                        </a:lnTo>
                        <a:lnTo>
                          <a:pt x="1904" y="1531"/>
                        </a:lnTo>
                        <a:lnTo>
                          <a:pt x="1864" y="1443"/>
                        </a:lnTo>
                        <a:lnTo>
                          <a:pt x="1821" y="1356"/>
                        </a:lnTo>
                        <a:lnTo>
                          <a:pt x="1774" y="1271"/>
                        </a:lnTo>
                        <a:lnTo>
                          <a:pt x="1702" y="1152"/>
                        </a:lnTo>
                        <a:lnTo>
                          <a:pt x="1626" y="1036"/>
                        </a:lnTo>
                        <a:lnTo>
                          <a:pt x="1545" y="924"/>
                        </a:lnTo>
                        <a:lnTo>
                          <a:pt x="1460" y="815"/>
                        </a:lnTo>
                        <a:lnTo>
                          <a:pt x="1370" y="709"/>
                        </a:lnTo>
                        <a:lnTo>
                          <a:pt x="1277" y="607"/>
                        </a:lnTo>
                        <a:lnTo>
                          <a:pt x="1179" y="508"/>
                        </a:lnTo>
                        <a:lnTo>
                          <a:pt x="1077" y="414"/>
                        </a:lnTo>
                        <a:lnTo>
                          <a:pt x="1004" y="350"/>
                        </a:lnTo>
                        <a:lnTo>
                          <a:pt x="928" y="290"/>
                        </a:lnTo>
                        <a:lnTo>
                          <a:pt x="849" y="233"/>
                        </a:lnTo>
                        <a:lnTo>
                          <a:pt x="768" y="180"/>
                        </a:lnTo>
                        <a:lnTo>
                          <a:pt x="685" y="129"/>
                        </a:lnTo>
                        <a:lnTo>
                          <a:pt x="639" y="104"/>
                        </a:lnTo>
                        <a:lnTo>
                          <a:pt x="592" y="81"/>
                        </a:lnTo>
                        <a:lnTo>
                          <a:pt x="544" y="61"/>
                        </a:lnTo>
                        <a:lnTo>
                          <a:pt x="495" y="43"/>
                        </a:lnTo>
                        <a:lnTo>
                          <a:pt x="445" y="28"/>
                        </a:lnTo>
                        <a:lnTo>
                          <a:pt x="394" y="15"/>
                        </a:lnTo>
                        <a:lnTo>
                          <a:pt x="343" y="4"/>
                        </a:lnTo>
                        <a:lnTo>
                          <a:pt x="326" y="2"/>
                        </a:lnTo>
                        <a:lnTo>
                          <a:pt x="310" y="1"/>
                        </a:lnTo>
                        <a:lnTo>
                          <a:pt x="293" y="0"/>
                        </a:lnTo>
                        <a:lnTo>
                          <a:pt x="276" y="0"/>
                        </a:lnTo>
                        <a:lnTo>
                          <a:pt x="260" y="2"/>
                        </a:lnTo>
                        <a:lnTo>
                          <a:pt x="243" y="4"/>
                        </a:lnTo>
                        <a:lnTo>
                          <a:pt x="227" y="7"/>
                        </a:lnTo>
                        <a:lnTo>
                          <a:pt x="211" y="12"/>
                        </a:lnTo>
                        <a:lnTo>
                          <a:pt x="195" y="17"/>
                        </a:lnTo>
                        <a:lnTo>
                          <a:pt x="179" y="23"/>
                        </a:lnTo>
                        <a:lnTo>
                          <a:pt x="164" y="30"/>
                        </a:lnTo>
                        <a:lnTo>
                          <a:pt x="149" y="37"/>
                        </a:lnTo>
                        <a:lnTo>
                          <a:pt x="135" y="46"/>
                        </a:lnTo>
                        <a:lnTo>
                          <a:pt x="121" y="55"/>
                        </a:lnTo>
                        <a:lnTo>
                          <a:pt x="108" y="65"/>
                        </a:lnTo>
                        <a:lnTo>
                          <a:pt x="95" y="76"/>
                        </a:lnTo>
                        <a:lnTo>
                          <a:pt x="83" y="88"/>
                        </a:lnTo>
                        <a:lnTo>
                          <a:pt x="72" y="100"/>
                        </a:lnTo>
                        <a:lnTo>
                          <a:pt x="61" y="113"/>
                        </a:lnTo>
                        <a:lnTo>
                          <a:pt x="51" y="127"/>
                        </a:lnTo>
                        <a:lnTo>
                          <a:pt x="42" y="141"/>
                        </a:lnTo>
                        <a:lnTo>
                          <a:pt x="34" y="155"/>
                        </a:lnTo>
                        <a:lnTo>
                          <a:pt x="27" y="170"/>
                        </a:lnTo>
                        <a:lnTo>
                          <a:pt x="20" y="185"/>
                        </a:lnTo>
                        <a:lnTo>
                          <a:pt x="15" y="201"/>
                        </a:lnTo>
                        <a:lnTo>
                          <a:pt x="10" y="217"/>
                        </a:lnTo>
                        <a:lnTo>
                          <a:pt x="6" y="233"/>
                        </a:lnTo>
                        <a:lnTo>
                          <a:pt x="3" y="250"/>
                        </a:lnTo>
                        <a:lnTo>
                          <a:pt x="1" y="266"/>
                        </a:lnTo>
                        <a:lnTo>
                          <a:pt x="0" y="283"/>
                        </a:lnTo>
                        <a:lnTo>
                          <a:pt x="0" y="335"/>
                        </a:lnTo>
                        <a:lnTo>
                          <a:pt x="2" y="387"/>
                        </a:lnTo>
                        <a:lnTo>
                          <a:pt x="7" y="440"/>
                        </a:lnTo>
                        <a:lnTo>
                          <a:pt x="14" y="491"/>
                        </a:lnTo>
                        <a:lnTo>
                          <a:pt x="24" y="543"/>
                        </a:lnTo>
                        <a:lnTo>
                          <a:pt x="37" y="593"/>
                        </a:lnTo>
                        <a:lnTo>
                          <a:pt x="52" y="644"/>
                        </a:lnTo>
                        <a:lnTo>
                          <a:pt x="84" y="735"/>
                        </a:lnTo>
                        <a:lnTo>
                          <a:pt x="120" y="825"/>
                        </a:lnTo>
                        <a:lnTo>
                          <a:pt x="160" y="914"/>
                        </a:lnTo>
                        <a:lnTo>
                          <a:pt x="203" y="1001"/>
                        </a:lnTo>
                        <a:lnTo>
                          <a:pt x="250" y="1086"/>
                        </a:lnTo>
                        <a:lnTo>
                          <a:pt x="322" y="1204"/>
                        </a:lnTo>
                        <a:lnTo>
                          <a:pt x="398" y="1320"/>
                        </a:lnTo>
                        <a:lnTo>
                          <a:pt x="479" y="1433"/>
                        </a:lnTo>
                        <a:lnTo>
                          <a:pt x="564" y="1542"/>
                        </a:lnTo>
                        <a:lnTo>
                          <a:pt x="654" y="1648"/>
                        </a:lnTo>
                        <a:lnTo>
                          <a:pt x="748" y="1750"/>
                        </a:lnTo>
                        <a:lnTo>
                          <a:pt x="845" y="1848"/>
                        </a:lnTo>
                        <a:lnTo>
                          <a:pt x="947" y="1943"/>
                        </a:lnTo>
                        <a:lnTo>
                          <a:pt x="1020" y="2006"/>
                        </a:lnTo>
                        <a:lnTo>
                          <a:pt x="1096" y="2066"/>
                        </a:lnTo>
                        <a:lnTo>
                          <a:pt x="1175" y="2123"/>
                        </a:lnTo>
                        <a:lnTo>
                          <a:pt x="1256" y="2177"/>
                        </a:lnTo>
                        <a:lnTo>
                          <a:pt x="1339" y="2227"/>
                        </a:lnTo>
                        <a:lnTo>
                          <a:pt x="1385" y="2253"/>
                        </a:lnTo>
                        <a:lnTo>
                          <a:pt x="1432" y="2275"/>
                        </a:lnTo>
                        <a:lnTo>
                          <a:pt x="1480" y="2296"/>
                        </a:lnTo>
                        <a:lnTo>
                          <a:pt x="1529" y="2314"/>
                        </a:lnTo>
                        <a:lnTo>
                          <a:pt x="1579" y="2329"/>
                        </a:lnTo>
                        <a:lnTo>
                          <a:pt x="1630" y="2342"/>
                        </a:lnTo>
                        <a:lnTo>
                          <a:pt x="1681" y="2352"/>
                        </a:lnTo>
                        <a:lnTo>
                          <a:pt x="1698" y="2355"/>
                        </a:lnTo>
                        <a:lnTo>
                          <a:pt x="1715" y="2356"/>
                        </a:lnTo>
                        <a:lnTo>
                          <a:pt x="1731" y="2357"/>
                        </a:lnTo>
                        <a:lnTo>
                          <a:pt x="1748" y="2356"/>
                        </a:lnTo>
                        <a:lnTo>
                          <a:pt x="1764" y="2355"/>
                        </a:lnTo>
                        <a:lnTo>
                          <a:pt x="1781" y="2352"/>
                        </a:lnTo>
                        <a:lnTo>
                          <a:pt x="1797" y="2349"/>
                        </a:lnTo>
                        <a:lnTo>
                          <a:pt x="1813" y="2345"/>
                        </a:lnTo>
                        <a:lnTo>
                          <a:pt x="1829" y="2340"/>
                        </a:lnTo>
                        <a:lnTo>
                          <a:pt x="1845" y="2334"/>
                        </a:lnTo>
                        <a:lnTo>
                          <a:pt x="1860" y="2327"/>
                        </a:lnTo>
                        <a:lnTo>
                          <a:pt x="1875" y="2319"/>
                        </a:lnTo>
                        <a:lnTo>
                          <a:pt x="1889" y="2311"/>
                        </a:lnTo>
                        <a:lnTo>
                          <a:pt x="1903" y="2301"/>
                        </a:lnTo>
                        <a:lnTo>
                          <a:pt x="1916" y="2291"/>
                        </a:lnTo>
                      </a:path>
                    </a:pathLst>
                  </a:custGeom>
                  <a:noFill/>
                  <a:ln w="317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7" name="Freeform 13">
                    <a:extLst>
                      <a:ext uri="{FF2B5EF4-FFF2-40B4-BE49-F238E27FC236}">
                        <a16:creationId xmlns:a16="http://schemas.microsoft.com/office/drawing/2014/main" id="{612E58CB-5D96-4983-917E-B688889FD0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03363" y="2066925"/>
                    <a:ext cx="312738" cy="273050"/>
                  </a:xfrm>
                  <a:custGeom>
                    <a:avLst/>
                    <a:gdLst>
                      <a:gd name="T0" fmla="*/ 1425 w 1477"/>
                      <a:gd name="T1" fmla="*/ 1129 h 1283"/>
                      <a:gd name="T2" fmla="*/ 1443 w 1477"/>
                      <a:gd name="T3" fmla="*/ 1097 h 1283"/>
                      <a:gd name="T4" fmla="*/ 1458 w 1477"/>
                      <a:gd name="T5" fmla="*/ 1063 h 1283"/>
                      <a:gd name="T6" fmla="*/ 1468 w 1477"/>
                      <a:gd name="T7" fmla="*/ 1027 h 1283"/>
                      <a:gd name="T8" fmla="*/ 1475 w 1477"/>
                      <a:gd name="T9" fmla="*/ 991 h 1283"/>
                      <a:gd name="T10" fmla="*/ 1477 w 1477"/>
                      <a:gd name="T11" fmla="*/ 954 h 1283"/>
                      <a:gd name="T12" fmla="*/ 1473 w 1477"/>
                      <a:gd name="T13" fmla="*/ 893 h 1283"/>
                      <a:gd name="T14" fmla="*/ 1464 w 1477"/>
                      <a:gd name="T15" fmla="*/ 832 h 1283"/>
                      <a:gd name="T16" fmla="*/ 1448 w 1477"/>
                      <a:gd name="T17" fmla="*/ 773 h 1283"/>
                      <a:gd name="T18" fmla="*/ 1426 w 1477"/>
                      <a:gd name="T19" fmla="*/ 716 h 1283"/>
                      <a:gd name="T20" fmla="*/ 1382 w 1477"/>
                      <a:gd name="T21" fmla="*/ 628 h 1283"/>
                      <a:gd name="T22" fmla="*/ 1330 w 1477"/>
                      <a:gd name="T23" fmla="*/ 545 h 1283"/>
                      <a:gd name="T24" fmla="*/ 1271 w 1477"/>
                      <a:gd name="T25" fmla="*/ 467 h 1283"/>
                      <a:gd name="T26" fmla="*/ 1182 w 1477"/>
                      <a:gd name="T27" fmla="*/ 371 h 1283"/>
                      <a:gd name="T28" fmla="*/ 1085 w 1477"/>
                      <a:gd name="T29" fmla="*/ 284 h 1283"/>
                      <a:gd name="T30" fmla="*/ 981 w 1477"/>
                      <a:gd name="T31" fmla="*/ 206 h 1283"/>
                      <a:gd name="T32" fmla="*/ 870 w 1477"/>
                      <a:gd name="T33" fmla="*/ 139 h 1283"/>
                      <a:gd name="T34" fmla="*/ 753 w 1477"/>
                      <a:gd name="T35" fmla="*/ 82 h 1283"/>
                      <a:gd name="T36" fmla="*/ 661 w 1477"/>
                      <a:gd name="T37" fmla="*/ 47 h 1283"/>
                      <a:gd name="T38" fmla="*/ 566 w 1477"/>
                      <a:gd name="T39" fmla="*/ 21 h 1283"/>
                      <a:gd name="T40" fmla="*/ 469 w 1477"/>
                      <a:gd name="T41" fmla="*/ 5 h 1283"/>
                      <a:gd name="T42" fmla="*/ 408 w 1477"/>
                      <a:gd name="T43" fmla="*/ 0 h 1283"/>
                      <a:gd name="T44" fmla="*/ 347 w 1477"/>
                      <a:gd name="T45" fmla="*/ 2 h 1283"/>
                      <a:gd name="T46" fmla="*/ 286 w 1477"/>
                      <a:gd name="T47" fmla="*/ 10 h 1283"/>
                      <a:gd name="T48" fmla="*/ 226 w 1477"/>
                      <a:gd name="T49" fmla="*/ 25 h 1283"/>
                      <a:gd name="T50" fmla="*/ 192 w 1477"/>
                      <a:gd name="T51" fmla="*/ 37 h 1283"/>
                      <a:gd name="T52" fmla="*/ 159 w 1477"/>
                      <a:gd name="T53" fmla="*/ 54 h 1283"/>
                      <a:gd name="T54" fmla="*/ 128 w 1477"/>
                      <a:gd name="T55" fmla="*/ 74 h 1283"/>
                      <a:gd name="T56" fmla="*/ 99 w 1477"/>
                      <a:gd name="T57" fmla="*/ 98 h 1283"/>
                      <a:gd name="T58" fmla="*/ 74 w 1477"/>
                      <a:gd name="T59" fmla="*/ 124 h 1283"/>
                      <a:gd name="T60" fmla="*/ 52 w 1477"/>
                      <a:gd name="T61" fmla="*/ 154 h 1283"/>
                      <a:gd name="T62" fmla="*/ 34 w 1477"/>
                      <a:gd name="T63" fmla="*/ 186 h 1283"/>
                      <a:gd name="T64" fmla="*/ 19 w 1477"/>
                      <a:gd name="T65" fmla="*/ 220 h 1283"/>
                      <a:gd name="T66" fmla="*/ 8 w 1477"/>
                      <a:gd name="T67" fmla="*/ 256 h 1283"/>
                      <a:gd name="T68" fmla="*/ 2 w 1477"/>
                      <a:gd name="T69" fmla="*/ 292 h 1283"/>
                      <a:gd name="T70" fmla="*/ 0 w 1477"/>
                      <a:gd name="T71" fmla="*/ 329 h 1283"/>
                      <a:gd name="T72" fmla="*/ 4 w 1477"/>
                      <a:gd name="T73" fmla="*/ 390 h 1283"/>
                      <a:gd name="T74" fmla="*/ 13 w 1477"/>
                      <a:gd name="T75" fmla="*/ 451 h 1283"/>
                      <a:gd name="T76" fmla="*/ 29 w 1477"/>
                      <a:gd name="T77" fmla="*/ 510 h 1283"/>
                      <a:gd name="T78" fmla="*/ 51 w 1477"/>
                      <a:gd name="T79" fmla="*/ 567 h 1283"/>
                      <a:gd name="T80" fmla="*/ 95 w 1477"/>
                      <a:gd name="T81" fmla="*/ 655 h 1283"/>
                      <a:gd name="T82" fmla="*/ 147 w 1477"/>
                      <a:gd name="T83" fmla="*/ 738 h 1283"/>
                      <a:gd name="T84" fmla="*/ 206 w 1477"/>
                      <a:gd name="T85" fmla="*/ 816 h 1283"/>
                      <a:gd name="T86" fmla="*/ 295 w 1477"/>
                      <a:gd name="T87" fmla="*/ 912 h 1283"/>
                      <a:gd name="T88" fmla="*/ 391 w 1477"/>
                      <a:gd name="T89" fmla="*/ 999 h 1283"/>
                      <a:gd name="T90" fmla="*/ 496 w 1477"/>
                      <a:gd name="T91" fmla="*/ 1077 h 1283"/>
                      <a:gd name="T92" fmla="*/ 607 w 1477"/>
                      <a:gd name="T93" fmla="*/ 1144 h 1283"/>
                      <a:gd name="T94" fmla="*/ 724 w 1477"/>
                      <a:gd name="T95" fmla="*/ 1201 h 1283"/>
                      <a:gd name="T96" fmla="*/ 816 w 1477"/>
                      <a:gd name="T97" fmla="*/ 1236 h 1283"/>
                      <a:gd name="T98" fmla="*/ 911 w 1477"/>
                      <a:gd name="T99" fmla="*/ 1262 h 1283"/>
                      <a:gd name="T100" fmla="*/ 1008 w 1477"/>
                      <a:gd name="T101" fmla="*/ 1278 h 1283"/>
                      <a:gd name="T102" fmla="*/ 1069 w 1477"/>
                      <a:gd name="T103" fmla="*/ 1283 h 1283"/>
                      <a:gd name="T104" fmla="*/ 1130 w 1477"/>
                      <a:gd name="T105" fmla="*/ 1281 h 1283"/>
                      <a:gd name="T106" fmla="*/ 1191 w 1477"/>
                      <a:gd name="T107" fmla="*/ 1273 h 1283"/>
                      <a:gd name="T108" fmla="*/ 1250 w 1477"/>
                      <a:gd name="T109" fmla="*/ 1258 h 1283"/>
                      <a:gd name="T110" fmla="*/ 1285 w 1477"/>
                      <a:gd name="T111" fmla="*/ 1246 h 1283"/>
                      <a:gd name="T112" fmla="*/ 1318 w 1477"/>
                      <a:gd name="T113" fmla="*/ 1229 h 1283"/>
                      <a:gd name="T114" fmla="*/ 1349 w 1477"/>
                      <a:gd name="T115" fmla="*/ 1209 h 1283"/>
                      <a:gd name="T116" fmla="*/ 1378 w 1477"/>
                      <a:gd name="T117" fmla="*/ 1185 h 1283"/>
                      <a:gd name="T118" fmla="*/ 1403 w 1477"/>
                      <a:gd name="T119" fmla="*/ 1159 h 12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1477" h="1283">
                        <a:moveTo>
                          <a:pt x="1414" y="1144"/>
                        </a:moveTo>
                        <a:lnTo>
                          <a:pt x="1425" y="1129"/>
                        </a:lnTo>
                        <a:lnTo>
                          <a:pt x="1435" y="1113"/>
                        </a:lnTo>
                        <a:lnTo>
                          <a:pt x="1443" y="1097"/>
                        </a:lnTo>
                        <a:lnTo>
                          <a:pt x="1451" y="1080"/>
                        </a:lnTo>
                        <a:lnTo>
                          <a:pt x="1458" y="1063"/>
                        </a:lnTo>
                        <a:lnTo>
                          <a:pt x="1464" y="1045"/>
                        </a:lnTo>
                        <a:lnTo>
                          <a:pt x="1468" y="1027"/>
                        </a:lnTo>
                        <a:lnTo>
                          <a:pt x="1472" y="1009"/>
                        </a:lnTo>
                        <a:lnTo>
                          <a:pt x="1475" y="991"/>
                        </a:lnTo>
                        <a:lnTo>
                          <a:pt x="1476" y="973"/>
                        </a:lnTo>
                        <a:lnTo>
                          <a:pt x="1477" y="954"/>
                        </a:lnTo>
                        <a:lnTo>
                          <a:pt x="1476" y="923"/>
                        </a:lnTo>
                        <a:lnTo>
                          <a:pt x="1473" y="893"/>
                        </a:lnTo>
                        <a:lnTo>
                          <a:pt x="1469" y="863"/>
                        </a:lnTo>
                        <a:lnTo>
                          <a:pt x="1464" y="832"/>
                        </a:lnTo>
                        <a:lnTo>
                          <a:pt x="1456" y="803"/>
                        </a:lnTo>
                        <a:lnTo>
                          <a:pt x="1448" y="773"/>
                        </a:lnTo>
                        <a:lnTo>
                          <a:pt x="1438" y="744"/>
                        </a:lnTo>
                        <a:lnTo>
                          <a:pt x="1426" y="716"/>
                        </a:lnTo>
                        <a:lnTo>
                          <a:pt x="1405" y="672"/>
                        </a:lnTo>
                        <a:lnTo>
                          <a:pt x="1382" y="628"/>
                        </a:lnTo>
                        <a:lnTo>
                          <a:pt x="1357" y="586"/>
                        </a:lnTo>
                        <a:lnTo>
                          <a:pt x="1330" y="545"/>
                        </a:lnTo>
                        <a:lnTo>
                          <a:pt x="1301" y="505"/>
                        </a:lnTo>
                        <a:lnTo>
                          <a:pt x="1271" y="467"/>
                        </a:lnTo>
                        <a:lnTo>
                          <a:pt x="1227" y="418"/>
                        </a:lnTo>
                        <a:lnTo>
                          <a:pt x="1182" y="371"/>
                        </a:lnTo>
                        <a:lnTo>
                          <a:pt x="1135" y="326"/>
                        </a:lnTo>
                        <a:lnTo>
                          <a:pt x="1085" y="284"/>
                        </a:lnTo>
                        <a:lnTo>
                          <a:pt x="1034" y="244"/>
                        </a:lnTo>
                        <a:lnTo>
                          <a:pt x="981" y="206"/>
                        </a:lnTo>
                        <a:lnTo>
                          <a:pt x="926" y="171"/>
                        </a:lnTo>
                        <a:lnTo>
                          <a:pt x="870" y="139"/>
                        </a:lnTo>
                        <a:lnTo>
                          <a:pt x="812" y="109"/>
                        </a:lnTo>
                        <a:lnTo>
                          <a:pt x="753" y="82"/>
                        </a:lnTo>
                        <a:lnTo>
                          <a:pt x="707" y="63"/>
                        </a:lnTo>
                        <a:lnTo>
                          <a:pt x="661" y="47"/>
                        </a:lnTo>
                        <a:lnTo>
                          <a:pt x="614" y="33"/>
                        </a:lnTo>
                        <a:lnTo>
                          <a:pt x="566" y="21"/>
                        </a:lnTo>
                        <a:lnTo>
                          <a:pt x="518" y="12"/>
                        </a:lnTo>
                        <a:lnTo>
                          <a:pt x="469" y="5"/>
                        </a:lnTo>
                        <a:lnTo>
                          <a:pt x="439" y="2"/>
                        </a:lnTo>
                        <a:lnTo>
                          <a:pt x="408" y="0"/>
                        </a:lnTo>
                        <a:lnTo>
                          <a:pt x="377" y="0"/>
                        </a:lnTo>
                        <a:lnTo>
                          <a:pt x="347" y="2"/>
                        </a:lnTo>
                        <a:lnTo>
                          <a:pt x="316" y="5"/>
                        </a:lnTo>
                        <a:lnTo>
                          <a:pt x="286" y="10"/>
                        </a:lnTo>
                        <a:lnTo>
                          <a:pt x="256" y="17"/>
                        </a:lnTo>
                        <a:lnTo>
                          <a:pt x="226" y="25"/>
                        </a:lnTo>
                        <a:lnTo>
                          <a:pt x="209" y="30"/>
                        </a:lnTo>
                        <a:lnTo>
                          <a:pt x="192" y="37"/>
                        </a:lnTo>
                        <a:lnTo>
                          <a:pt x="175" y="45"/>
                        </a:lnTo>
                        <a:lnTo>
                          <a:pt x="159" y="54"/>
                        </a:lnTo>
                        <a:lnTo>
                          <a:pt x="143" y="63"/>
                        </a:lnTo>
                        <a:lnTo>
                          <a:pt x="128" y="74"/>
                        </a:lnTo>
                        <a:lnTo>
                          <a:pt x="113" y="85"/>
                        </a:lnTo>
                        <a:lnTo>
                          <a:pt x="99" y="98"/>
                        </a:lnTo>
                        <a:lnTo>
                          <a:pt x="86" y="111"/>
                        </a:lnTo>
                        <a:lnTo>
                          <a:pt x="74" y="124"/>
                        </a:lnTo>
                        <a:lnTo>
                          <a:pt x="63" y="139"/>
                        </a:lnTo>
                        <a:lnTo>
                          <a:pt x="52" y="154"/>
                        </a:lnTo>
                        <a:lnTo>
                          <a:pt x="42" y="170"/>
                        </a:lnTo>
                        <a:lnTo>
                          <a:pt x="34" y="186"/>
                        </a:lnTo>
                        <a:lnTo>
                          <a:pt x="26" y="203"/>
                        </a:lnTo>
                        <a:lnTo>
                          <a:pt x="19" y="220"/>
                        </a:lnTo>
                        <a:lnTo>
                          <a:pt x="13" y="238"/>
                        </a:lnTo>
                        <a:lnTo>
                          <a:pt x="8" y="256"/>
                        </a:lnTo>
                        <a:lnTo>
                          <a:pt x="5" y="274"/>
                        </a:lnTo>
                        <a:lnTo>
                          <a:pt x="2" y="292"/>
                        </a:lnTo>
                        <a:lnTo>
                          <a:pt x="1" y="310"/>
                        </a:lnTo>
                        <a:lnTo>
                          <a:pt x="0" y="329"/>
                        </a:lnTo>
                        <a:lnTo>
                          <a:pt x="1" y="360"/>
                        </a:lnTo>
                        <a:lnTo>
                          <a:pt x="4" y="390"/>
                        </a:lnTo>
                        <a:lnTo>
                          <a:pt x="8" y="420"/>
                        </a:lnTo>
                        <a:lnTo>
                          <a:pt x="13" y="451"/>
                        </a:lnTo>
                        <a:lnTo>
                          <a:pt x="20" y="480"/>
                        </a:lnTo>
                        <a:lnTo>
                          <a:pt x="29" y="510"/>
                        </a:lnTo>
                        <a:lnTo>
                          <a:pt x="39" y="539"/>
                        </a:lnTo>
                        <a:lnTo>
                          <a:pt x="51" y="567"/>
                        </a:lnTo>
                        <a:lnTo>
                          <a:pt x="72" y="611"/>
                        </a:lnTo>
                        <a:lnTo>
                          <a:pt x="95" y="655"/>
                        </a:lnTo>
                        <a:lnTo>
                          <a:pt x="120" y="697"/>
                        </a:lnTo>
                        <a:lnTo>
                          <a:pt x="147" y="738"/>
                        </a:lnTo>
                        <a:lnTo>
                          <a:pt x="176" y="778"/>
                        </a:lnTo>
                        <a:lnTo>
                          <a:pt x="206" y="816"/>
                        </a:lnTo>
                        <a:lnTo>
                          <a:pt x="249" y="865"/>
                        </a:lnTo>
                        <a:lnTo>
                          <a:pt x="295" y="912"/>
                        </a:lnTo>
                        <a:lnTo>
                          <a:pt x="342" y="957"/>
                        </a:lnTo>
                        <a:lnTo>
                          <a:pt x="391" y="999"/>
                        </a:lnTo>
                        <a:lnTo>
                          <a:pt x="443" y="1039"/>
                        </a:lnTo>
                        <a:lnTo>
                          <a:pt x="496" y="1077"/>
                        </a:lnTo>
                        <a:lnTo>
                          <a:pt x="551" y="1112"/>
                        </a:lnTo>
                        <a:lnTo>
                          <a:pt x="607" y="1144"/>
                        </a:lnTo>
                        <a:lnTo>
                          <a:pt x="665" y="1174"/>
                        </a:lnTo>
                        <a:lnTo>
                          <a:pt x="724" y="1201"/>
                        </a:lnTo>
                        <a:lnTo>
                          <a:pt x="770" y="1220"/>
                        </a:lnTo>
                        <a:lnTo>
                          <a:pt x="816" y="1236"/>
                        </a:lnTo>
                        <a:lnTo>
                          <a:pt x="863" y="1250"/>
                        </a:lnTo>
                        <a:lnTo>
                          <a:pt x="911" y="1262"/>
                        </a:lnTo>
                        <a:lnTo>
                          <a:pt x="959" y="1271"/>
                        </a:lnTo>
                        <a:lnTo>
                          <a:pt x="1008" y="1278"/>
                        </a:lnTo>
                        <a:lnTo>
                          <a:pt x="1038" y="1281"/>
                        </a:lnTo>
                        <a:lnTo>
                          <a:pt x="1069" y="1283"/>
                        </a:lnTo>
                        <a:lnTo>
                          <a:pt x="1100" y="1283"/>
                        </a:lnTo>
                        <a:lnTo>
                          <a:pt x="1130" y="1281"/>
                        </a:lnTo>
                        <a:lnTo>
                          <a:pt x="1161" y="1278"/>
                        </a:lnTo>
                        <a:lnTo>
                          <a:pt x="1191" y="1273"/>
                        </a:lnTo>
                        <a:lnTo>
                          <a:pt x="1221" y="1266"/>
                        </a:lnTo>
                        <a:lnTo>
                          <a:pt x="1250" y="1258"/>
                        </a:lnTo>
                        <a:lnTo>
                          <a:pt x="1268" y="1253"/>
                        </a:lnTo>
                        <a:lnTo>
                          <a:pt x="1285" y="1246"/>
                        </a:lnTo>
                        <a:lnTo>
                          <a:pt x="1302" y="1238"/>
                        </a:lnTo>
                        <a:lnTo>
                          <a:pt x="1318" y="1229"/>
                        </a:lnTo>
                        <a:lnTo>
                          <a:pt x="1334" y="1220"/>
                        </a:lnTo>
                        <a:lnTo>
                          <a:pt x="1349" y="1209"/>
                        </a:lnTo>
                        <a:lnTo>
                          <a:pt x="1364" y="1198"/>
                        </a:lnTo>
                        <a:lnTo>
                          <a:pt x="1378" y="1185"/>
                        </a:lnTo>
                        <a:lnTo>
                          <a:pt x="1391" y="1172"/>
                        </a:lnTo>
                        <a:lnTo>
                          <a:pt x="1403" y="1159"/>
                        </a:lnTo>
                        <a:lnTo>
                          <a:pt x="1414" y="1144"/>
                        </a:lnTo>
                      </a:path>
                    </a:pathLst>
                  </a:custGeom>
                  <a:noFill/>
                  <a:ln w="317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6FA78A36-D6E9-4487-BAE1-4544808F91FA}"/>
                    </a:ext>
                  </a:extLst>
                </p:cNvPr>
                <p:cNvSpPr txBox="1"/>
                <p:nvPr/>
              </p:nvSpPr>
              <p:spPr>
                <a:xfrm>
                  <a:off x="2104103" y="2851354"/>
                  <a:ext cx="49404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>
                      <a:solidFill>
                        <a:srgbClr val="FF0000"/>
                      </a:solidFill>
                      <a:latin typeface="+mj-lt"/>
                    </a:rPr>
                    <a:t>Lot 4</a:t>
                  </a:r>
                </a:p>
              </p:txBody>
            </p:sp>
          </p:grpSp>
          <p:sp>
            <p:nvSpPr>
              <p:cNvPr id="100" name="Isosceles Triangle 99">
                <a:extLst>
                  <a:ext uri="{FF2B5EF4-FFF2-40B4-BE49-F238E27FC236}">
                    <a16:creationId xmlns:a16="http://schemas.microsoft.com/office/drawing/2014/main" id="{D3708394-2CDE-4332-82C6-1ECD720B29E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1460" y="3678088"/>
                <a:ext cx="109336" cy="109728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E877EFBC-50FE-42FC-9779-D9C4CCE9333A}"/>
                </a:ext>
              </a:extLst>
            </p:cNvPr>
            <p:cNvGrpSpPr/>
            <p:nvPr/>
          </p:nvGrpSpPr>
          <p:grpSpPr>
            <a:xfrm>
              <a:off x="2162737" y="1886976"/>
              <a:ext cx="2738437" cy="2630390"/>
              <a:chOff x="2162737" y="1886976"/>
              <a:chExt cx="2738437" cy="2630390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49D2D326-6A2E-46B6-9D4A-6202177E9EEE}"/>
                  </a:ext>
                </a:extLst>
              </p:cNvPr>
              <p:cNvGrpSpPr/>
              <p:nvPr/>
            </p:nvGrpSpPr>
            <p:grpSpPr>
              <a:xfrm>
                <a:off x="2162737" y="1886976"/>
                <a:ext cx="2738437" cy="2584450"/>
                <a:chOff x="4620803" y="1513350"/>
                <a:chExt cx="2738437" cy="2584450"/>
              </a:xfrm>
            </p:grpSpPr>
            <p:grpSp>
              <p:nvGrpSpPr>
                <p:cNvPr id="88" name="Group 87">
                  <a:extLst>
                    <a:ext uri="{FF2B5EF4-FFF2-40B4-BE49-F238E27FC236}">
                      <a16:creationId xmlns:a16="http://schemas.microsoft.com/office/drawing/2014/main" id="{CD8EE1BA-A341-426A-A163-348387DA7B4B}"/>
                    </a:ext>
                  </a:extLst>
                </p:cNvPr>
                <p:cNvGrpSpPr/>
                <p:nvPr/>
              </p:nvGrpSpPr>
              <p:grpSpPr>
                <a:xfrm>
                  <a:off x="4620803" y="1513350"/>
                  <a:ext cx="2738437" cy="2584450"/>
                  <a:chOff x="5141913" y="1651001"/>
                  <a:chExt cx="2738437" cy="2584450"/>
                </a:xfrm>
              </p:grpSpPr>
              <p:grpSp>
                <p:nvGrpSpPr>
                  <p:cNvPr id="90" name="Group 89">
                    <a:extLst>
                      <a:ext uri="{FF2B5EF4-FFF2-40B4-BE49-F238E27FC236}">
                        <a16:creationId xmlns:a16="http://schemas.microsoft.com/office/drawing/2014/main" id="{5820EDC7-E6BE-4B8D-9B61-CC466C212A95}"/>
                      </a:ext>
                    </a:extLst>
                  </p:cNvPr>
                  <p:cNvGrpSpPr/>
                  <p:nvPr/>
                </p:nvGrpSpPr>
                <p:grpSpPr>
                  <a:xfrm>
                    <a:off x="5295900" y="1809751"/>
                    <a:ext cx="2420938" cy="2425700"/>
                    <a:chOff x="5295900" y="1809751"/>
                    <a:chExt cx="2420938" cy="2425700"/>
                  </a:xfrm>
                </p:grpSpPr>
                <p:sp>
                  <p:nvSpPr>
                    <p:cNvPr id="95" name="Line 17">
                      <a:extLst>
                        <a:ext uri="{FF2B5EF4-FFF2-40B4-BE49-F238E27FC236}">
                          <a16:creationId xmlns:a16="http://schemas.microsoft.com/office/drawing/2014/main" id="{E399CE84-9BBA-4235-B804-68D33053F9F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6989763" y="2976563"/>
                      <a:ext cx="727075" cy="1258888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6" name="Line 18">
                      <a:extLst>
                        <a:ext uri="{FF2B5EF4-FFF2-40B4-BE49-F238E27FC236}">
                          <a16:creationId xmlns:a16="http://schemas.microsoft.com/office/drawing/2014/main" id="{E5151C16-49A2-4FC2-84C8-CAA73295162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6918325" y="1809751"/>
                      <a:ext cx="798512" cy="1166813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7" name="Line 19">
                      <a:extLst>
                        <a:ext uri="{FF2B5EF4-FFF2-40B4-BE49-F238E27FC236}">
                          <a16:creationId xmlns:a16="http://schemas.microsoft.com/office/drawing/2014/main" id="{D6A4A0A4-0765-4112-A0FE-F7CCDC88EB6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95900" y="3808413"/>
                      <a:ext cx="1693862" cy="427038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" name="Line 20">
                      <a:extLst>
                        <a:ext uri="{FF2B5EF4-FFF2-40B4-BE49-F238E27FC236}">
                          <a16:creationId xmlns:a16="http://schemas.microsoft.com/office/drawing/2014/main" id="{8157DAD0-55FE-4087-BD43-C4C49821455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295900" y="1809751"/>
                      <a:ext cx="1622425" cy="1998663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1" name="Group 90">
                    <a:extLst>
                      <a:ext uri="{FF2B5EF4-FFF2-40B4-BE49-F238E27FC236}">
                        <a16:creationId xmlns:a16="http://schemas.microsoft.com/office/drawing/2014/main" id="{27550A8E-9C08-4129-AB92-3F2A04BC3AD8}"/>
                      </a:ext>
                    </a:extLst>
                  </p:cNvPr>
                  <p:cNvGrpSpPr/>
                  <p:nvPr/>
                </p:nvGrpSpPr>
                <p:grpSpPr>
                  <a:xfrm>
                    <a:off x="5141913" y="1651001"/>
                    <a:ext cx="2738437" cy="2428875"/>
                    <a:chOff x="5141913" y="1651001"/>
                    <a:chExt cx="2738437" cy="2428875"/>
                  </a:xfrm>
                </p:grpSpPr>
                <p:sp>
                  <p:nvSpPr>
                    <p:cNvPr id="92" name="Freeform 21">
                      <a:extLst>
                        <a:ext uri="{FF2B5EF4-FFF2-40B4-BE49-F238E27FC236}">
                          <a16:creationId xmlns:a16="http://schemas.microsoft.com/office/drawing/2014/main" id="{74367F85-7BF6-4B28-8EB8-DB7A46FC1B2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583363" y="1651001"/>
                      <a:ext cx="668337" cy="317500"/>
                    </a:xfrm>
                    <a:custGeom>
                      <a:avLst/>
                      <a:gdLst>
                        <a:gd name="T0" fmla="*/ 3768 w 3771"/>
                        <a:gd name="T1" fmla="*/ 759 h 1794"/>
                        <a:gd name="T2" fmla="*/ 3758 w 3771"/>
                        <a:gd name="T3" fmla="*/ 702 h 1794"/>
                        <a:gd name="T4" fmla="*/ 3741 w 3771"/>
                        <a:gd name="T5" fmla="*/ 647 h 1794"/>
                        <a:gd name="T6" fmla="*/ 3718 w 3771"/>
                        <a:gd name="T7" fmla="*/ 593 h 1794"/>
                        <a:gd name="T8" fmla="*/ 3689 w 3771"/>
                        <a:gd name="T9" fmla="*/ 543 h 1794"/>
                        <a:gd name="T10" fmla="*/ 3654 w 3771"/>
                        <a:gd name="T11" fmla="*/ 497 h 1794"/>
                        <a:gd name="T12" fmla="*/ 3614 w 3771"/>
                        <a:gd name="T13" fmla="*/ 455 h 1794"/>
                        <a:gd name="T14" fmla="*/ 3503 w 3771"/>
                        <a:gd name="T15" fmla="*/ 363 h 1794"/>
                        <a:gd name="T16" fmla="*/ 3382 w 3771"/>
                        <a:gd name="T17" fmla="*/ 284 h 1794"/>
                        <a:gd name="T18" fmla="*/ 3254 w 3771"/>
                        <a:gd name="T19" fmla="*/ 218 h 1794"/>
                        <a:gd name="T20" fmla="*/ 3065 w 3771"/>
                        <a:gd name="T21" fmla="*/ 147 h 1794"/>
                        <a:gd name="T22" fmla="*/ 2816 w 3771"/>
                        <a:gd name="T23" fmla="*/ 78 h 1794"/>
                        <a:gd name="T24" fmla="*/ 2562 w 3771"/>
                        <a:gd name="T25" fmla="*/ 33 h 1794"/>
                        <a:gd name="T26" fmla="*/ 2199 w 3771"/>
                        <a:gd name="T27" fmla="*/ 3 h 1794"/>
                        <a:gd name="T28" fmla="*/ 1834 w 3771"/>
                        <a:gd name="T29" fmla="*/ 7 h 1794"/>
                        <a:gd name="T30" fmla="*/ 1472 w 3771"/>
                        <a:gd name="T31" fmla="*/ 44 h 1794"/>
                        <a:gd name="T32" fmla="*/ 1114 w 3771"/>
                        <a:gd name="T33" fmla="*/ 116 h 1794"/>
                        <a:gd name="T34" fmla="*/ 867 w 3771"/>
                        <a:gd name="T35" fmla="*/ 190 h 1794"/>
                        <a:gd name="T36" fmla="*/ 628 w 3771"/>
                        <a:gd name="T37" fmla="*/ 288 h 1794"/>
                        <a:gd name="T38" fmla="*/ 449 w 3771"/>
                        <a:gd name="T39" fmla="*/ 380 h 1794"/>
                        <a:gd name="T40" fmla="*/ 329 w 3771"/>
                        <a:gd name="T41" fmla="*/ 460 h 1794"/>
                        <a:gd name="T42" fmla="*/ 218 w 3771"/>
                        <a:gd name="T43" fmla="*/ 553 h 1794"/>
                        <a:gd name="T44" fmla="*/ 118 w 3771"/>
                        <a:gd name="T45" fmla="*/ 657 h 1794"/>
                        <a:gd name="T46" fmla="*/ 83 w 3771"/>
                        <a:gd name="T47" fmla="*/ 703 h 1794"/>
                        <a:gd name="T48" fmla="*/ 54 w 3771"/>
                        <a:gd name="T49" fmla="*/ 753 h 1794"/>
                        <a:gd name="T50" fmla="*/ 31 w 3771"/>
                        <a:gd name="T51" fmla="*/ 806 h 1794"/>
                        <a:gd name="T52" fmla="*/ 14 w 3771"/>
                        <a:gd name="T53" fmla="*/ 862 h 1794"/>
                        <a:gd name="T54" fmla="*/ 3 w 3771"/>
                        <a:gd name="T55" fmla="*/ 919 h 1794"/>
                        <a:gd name="T56" fmla="*/ 0 w 3771"/>
                        <a:gd name="T57" fmla="*/ 977 h 1794"/>
                        <a:gd name="T58" fmla="*/ 3 w 3771"/>
                        <a:gd name="T59" fmla="*/ 1035 h 1794"/>
                        <a:gd name="T60" fmla="*/ 13 w 3771"/>
                        <a:gd name="T61" fmla="*/ 1092 h 1794"/>
                        <a:gd name="T62" fmla="*/ 30 w 3771"/>
                        <a:gd name="T63" fmla="*/ 1147 h 1794"/>
                        <a:gd name="T64" fmla="*/ 53 w 3771"/>
                        <a:gd name="T65" fmla="*/ 1200 h 1794"/>
                        <a:gd name="T66" fmla="*/ 83 w 3771"/>
                        <a:gd name="T67" fmla="*/ 1250 h 1794"/>
                        <a:gd name="T68" fmla="*/ 117 w 3771"/>
                        <a:gd name="T69" fmla="*/ 1297 h 1794"/>
                        <a:gd name="T70" fmla="*/ 158 w 3771"/>
                        <a:gd name="T71" fmla="*/ 1339 h 1794"/>
                        <a:gd name="T72" fmla="*/ 269 w 3771"/>
                        <a:gd name="T73" fmla="*/ 1431 h 1794"/>
                        <a:gd name="T74" fmla="*/ 389 w 3771"/>
                        <a:gd name="T75" fmla="*/ 1510 h 1794"/>
                        <a:gd name="T76" fmla="*/ 518 w 3771"/>
                        <a:gd name="T77" fmla="*/ 1576 h 1794"/>
                        <a:gd name="T78" fmla="*/ 706 w 3771"/>
                        <a:gd name="T79" fmla="*/ 1647 h 1794"/>
                        <a:gd name="T80" fmla="*/ 955 w 3771"/>
                        <a:gd name="T81" fmla="*/ 1716 h 1794"/>
                        <a:gd name="T82" fmla="*/ 1209 w 3771"/>
                        <a:gd name="T83" fmla="*/ 1761 h 1794"/>
                        <a:gd name="T84" fmla="*/ 1573 w 3771"/>
                        <a:gd name="T85" fmla="*/ 1791 h 1794"/>
                        <a:gd name="T86" fmla="*/ 1937 w 3771"/>
                        <a:gd name="T87" fmla="*/ 1787 h 1794"/>
                        <a:gd name="T88" fmla="*/ 2300 w 3771"/>
                        <a:gd name="T89" fmla="*/ 1749 h 1794"/>
                        <a:gd name="T90" fmla="*/ 2657 w 3771"/>
                        <a:gd name="T91" fmla="*/ 1678 h 1794"/>
                        <a:gd name="T92" fmla="*/ 2904 w 3771"/>
                        <a:gd name="T93" fmla="*/ 1604 h 1794"/>
                        <a:gd name="T94" fmla="*/ 3144 w 3771"/>
                        <a:gd name="T95" fmla="*/ 1506 h 1794"/>
                        <a:gd name="T96" fmla="*/ 3323 w 3771"/>
                        <a:gd name="T97" fmla="*/ 1414 h 1794"/>
                        <a:gd name="T98" fmla="*/ 3443 w 3771"/>
                        <a:gd name="T99" fmla="*/ 1334 h 1794"/>
                        <a:gd name="T100" fmla="*/ 3553 w 3771"/>
                        <a:gd name="T101" fmla="*/ 1241 h 1794"/>
                        <a:gd name="T102" fmla="*/ 3653 w 3771"/>
                        <a:gd name="T103" fmla="*/ 1137 h 1794"/>
                        <a:gd name="T104" fmla="*/ 3688 w 3771"/>
                        <a:gd name="T105" fmla="*/ 1091 h 1794"/>
                        <a:gd name="T106" fmla="*/ 3717 w 3771"/>
                        <a:gd name="T107" fmla="*/ 1041 h 1794"/>
                        <a:gd name="T108" fmla="*/ 3741 w 3771"/>
                        <a:gd name="T109" fmla="*/ 988 h 1794"/>
                        <a:gd name="T110" fmla="*/ 3758 w 3771"/>
                        <a:gd name="T111" fmla="*/ 932 h 1794"/>
                        <a:gd name="T112" fmla="*/ 3768 w 3771"/>
                        <a:gd name="T113" fmla="*/ 875 h 1794"/>
                        <a:gd name="T114" fmla="*/ 3771 w 3771"/>
                        <a:gd name="T115" fmla="*/ 817 h 179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</a:cxnLst>
                      <a:rect l="0" t="0" r="r" b="b"/>
                      <a:pathLst>
                        <a:path w="3771" h="1794">
                          <a:moveTo>
                            <a:pt x="3771" y="788"/>
                          </a:moveTo>
                          <a:lnTo>
                            <a:pt x="3768" y="759"/>
                          </a:lnTo>
                          <a:lnTo>
                            <a:pt x="3764" y="731"/>
                          </a:lnTo>
                          <a:lnTo>
                            <a:pt x="3758" y="702"/>
                          </a:lnTo>
                          <a:lnTo>
                            <a:pt x="3750" y="674"/>
                          </a:lnTo>
                          <a:lnTo>
                            <a:pt x="3741" y="647"/>
                          </a:lnTo>
                          <a:lnTo>
                            <a:pt x="3730" y="620"/>
                          </a:lnTo>
                          <a:lnTo>
                            <a:pt x="3718" y="593"/>
                          </a:lnTo>
                          <a:lnTo>
                            <a:pt x="3704" y="568"/>
                          </a:lnTo>
                          <a:lnTo>
                            <a:pt x="3689" y="543"/>
                          </a:lnTo>
                          <a:lnTo>
                            <a:pt x="3672" y="520"/>
                          </a:lnTo>
                          <a:lnTo>
                            <a:pt x="3654" y="497"/>
                          </a:lnTo>
                          <a:lnTo>
                            <a:pt x="3634" y="476"/>
                          </a:lnTo>
                          <a:lnTo>
                            <a:pt x="3614" y="455"/>
                          </a:lnTo>
                          <a:lnTo>
                            <a:pt x="3559" y="408"/>
                          </a:lnTo>
                          <a:lnTo>
                            <a:pt x="3503" y="363"/>
                          </a:lnTo>
                          <a:lnTo>
                            <a:pt x="3443" y="322"/>
                          </a:lnTo>
                          <a:lnTo>
                            <a:pt x="3382" y="284"/>
                          </a:lnTo>
                          <a:lnTo>
                            <a:pt x="3319" y="249"/>
                          </a:lnTo>
                          <a:lnTo>
                            <a:pt x="3254" y="218"/>
                          </a:lnTo>
                          <a:lnTo>
                            <a:pt x="3187" y="190"/>
                          </a:lnTo>
                          <a:lnTo>
                            <a:pt x="3065" y="147"/>
                          </a:lnTo>
                          <a:lnTo>
                            <a:pt x="2942" y="109"/>
                          </a:lnTo>
                          <a:lnTo>
                            <a:pt x="2816" y="78"/>
                          </a:lnTo>
                          <a:lnTo>
                            <a:pt x="2690" y="52"/>
                          </a:lnTo>
                          <a:lnTo>
                            <a:pt x="2562" y="33"/>
                          </a:lnTo>
                          <a:lnTo>
                            <a:pt x="2381" y="13"/>
                          </a:lnTo>
                          <a:lnTo>
                            <a:pt x="2199" y="3"/>
                          </a:lnTo>
                          <a:lnTo>
                            <a:pt x="2016" y="0"/>
                          </a:lnTo>
                          <a:lnTo>
                            <a:pt x="1834" y="7"/>
                          </a:lnTo>
                          <a:lnTo>
                            <a:pt x="1653" y="21"/>
                          </a:lnTo>
                          <a:lnTo>
                            <a:pt x="1472" y="44"/>
                          </a:lnTo>
                          <a:lnTo>
                            <a:pt x="1292" y="76"/>
                          </a:lnTo>
                          <a:lnTo>
                            <a:pt x="1114" y="116"/>
                          </a:lnTo>
                          <a:lnTo>
                            <a:pt x="990" y="150"/>
                          </a:lnTo>
                          <a:lnTo>
                            <a:pt x="867" y="190"/>
                          </a:lnTo>
                          <a:lnTo>
                            <a:pt x="746" y="236"/>
                          </a:lnTo>
                          <a:lnTo>
                            <a:pt x="628" y="288"/>
                          </a:lnTo>
                          <a:lnTo>
                            <a:pt x="512" y="345"/>
                          </a:lnTo>
                          <a:lnTo>
                            <a:pt x="449" y="380"/>
                          </a:lnTo>
                          <a:lnTo>
                            <a:pt x="387" y="418"/>
                          </a:lnTo>
                          <a:lnTo>
                            <a:pt x="329" y="460"/>
                          </a:lnTo>
                          <a:lnTo>
                            <a:pt x="272" y="505"/>
                          </a:lnTo>
                          <a:lnTo>
                            <a:pt x="218" y="553"/>
                          </a:lnTo>
                          <a:lnTo>
                            <a:pt x="167" y="604"/>
                          </a:lnTo>
                          <a:lnTo>
                            <a:pt x="118" y="657"/>
                          </a:lnTo>
                          <a:lnTo>
                            <a:pt x="100" y="680"/>
                          </a:lnTo>
                          <a:lnTo>
                            <a:pt x="83" y="703"/>
                          </a:lnTo>
                          <a:lnTo>
                            <a:pt x="68" y="728"/>
                          </a:lnTo>
                          <a:lnTo>
                            <a:pt x="54" y="753"/>
                          </a:lnTo>
                          <a:lnTo>
                            <a:pt x="41" y="779"/>
                          </a:lnTo>
                          <a:lnTo>
                            <a:pt x="31" y="806"/>
                          </a:lnTo>
                          <a:lnTo>
                            <a:pt x="21" y="834"/>
                          </a:lnTo>
                          <a:lnTo>
                            <a:pt x="14" y="862"/>
                          </a:lnTo>
                          <a:lnTo>
                            <a:pt x="8" y="890"/>
                          </a:lnTo>
                          <a:lnTo>
                            <a:pt x="3" y="919"/>
                          </a:lnTo>
                          <a:lnTo>
                            <a:pt x="1" y="948"/>
                          </a:lnTo>
                          <a:lnTo>
                            <a:pt x="0" y="977"/>
                          </a:lnTo>
                          <a:lnTo>
                            <a:pt x="1" y="1006"/>
                          </a:lnTo>
                          <a:lnTo>
                            <a:pt x="3" y="1035"/>
                          </a:lnTo>
                          <a:lnTo>
                            <a:pt x="7" y="1063"/>
                          </a:lnTo>
                          <a:lnTo>
                            <a:pt x="13" y="1092"/>
                          </a:lnTo>
                          <a:lnTo>
                            <a:pt x="21" y="1120"/>
                          </a:lnTo>
                          <a:lnTo>
                            <a:pt x="30" y="1147"/>
                          </a:lnTo>
                          <a:lnTo>
                            <a:pt x="41" y="1174"/>
                          </a:lnTo>
                          <a:lnTo>
                            <a:pt x="53" y="1200"/>
                          </a:lnTo>
                          <a:lnTo>
                            <a:pt x="67" y="1226"/>
                          </a:lnTo>
                          <a:lnTo>
                            <a:pt x="83" y="1250"/>
                          </a:lnTo>
                          <a:lnTo>
                            <a:pt x="99" y="1274"/>
                          </a:lnTo>
                          <a:lnTo>
                            <a:pt x="117" y="1297"/>
                          </a:lnTo>
                          <a:lnTo>
                            <a:pt x="137" y="1318"/>
                          </a:lnTo>
                          <a:lnTo>
                            <a:pt x="158" y="1339"/>
                          </a:lnTo>
                          <a:lnTo>
                            <a:pt x="212" y="1386"/>
                          </a:lnTo>
                          <a:lnTo>
                            <a:pt x="269" y="1431"/>
                          </a:lnTo>
                          <a:lnTo>
                            <a:pt x="328" y="1472"/>
                          </a:lnTo>
                          <a:lnTo>
                            <a:pt x="389" y="1510"/>
                          </a:lnTo>
                          <a:lnTo>
                            <a:pt x="453" y="1545"/>
                          </a:lnTo>
                          <a:lnTo>
                            <a:pt x="518" y="1576"/>
                          </a:lnTo>
                          <a:lnTo>
                            <a:pt x="584" y="1604"/>
                          </a:lnTo>
                          <a:lnTo>
                            <a:pt x="706" y="1647"/>
                          </a:lnTo>
                          <a:lnTo>
                            <a:pt x="830" y="1685"/>
                          </a:lnTo>
                          <a:lnTo>
                            <a:pt x="955" y="1716"/>
                          </a:lnTo>
                          <a:lnTo>
                            <a:pt x="1082" y="1742"/>
                          </a:lnTo>
                          <a:lnTo>
                            <a:pt x="1209" y="1761"/>
                          </a:lnTo>
                          <a:lnTo>
                            <a:pt x="1391" y="1781"/>
                          </a:lnTo>
                          <a:lnTo>
                            <a:pt x="1573" y="1791"/>
                          </a:lnTo>
                          <a:lnTo>
                            <a:pt x="1755" y="1794"/>
                          </a:lnTo>
                          <a:lnTo>
                            <a:pt x="1937" y="1787"/>
                          </a:lnTo>
                          <a:lnTo>
                            <a:pt x="2119" y="1773"/>
                          </a:lnTo>
                          <a:lnTo>
                            <a:pt x="2300" y="1749"/>
                          </a:lnTo>
                          <a:lnTo>
                            <a:pt x="2479" y="1718"/>
                          </a:lnTo>
                          <a:lnTo>
                            <a:pt x="2657" y="1678"/>
                          </a:lnTo>
                          <a:lnTo>
                            <a:pt x="2782" y="1644"/>
                          </a:lnTo>
                          <a:lnTo>
                            <a:pt x="2904" y="1604"/>
                          </a:lnTo>
                          <a:lnTo>
                            <a:pt x="3025" y="1558"/>
                          </a:lnTo>
                          <a:lnTo>
                            <a:pt x="3144" y="1506"/>
                          </a:lnTo>
                          <a:lnTo>
                            <a:pt x="3260" y="1449"/>
                          </a:lnTo>
                          <a:lnTo>
                            <a:pt x="3323" y="1414"/>
                          </a:lnTo>
                          <a:lnTo>
                            <a:pt x="3384" y="1376"/>
                          </a:lnTo>
                          <a:lnTo>
                            <a:pt x="3443" y="1334"/>
                          </a:lnTo>
                          <a:lnTo>
                            <a:pt x="3499" y="1289"/>
                          </a:lnTo>
                          <a:lnTo>
                            <a:pt x="3553" y="1241"/>
                          </a:lnTo>
                          <a:lnTo>
                            <a:pt x="3605" y="1190"/>
                          </a:lnTo>
                          <a:lnTo>
                            <a:pt x="3653" y="1137"/>
                          </a:lnTo>
                          <a:lnTo>
                            <a:pt x="3671" y="1114"/>
                          </a:lnTo>
                          <a:lnTo>
                            <a:pt x="3688" y="1091"/>
                          </a:lnTo>
                          <a:lnTo>
                            <a:pt x="3703" y="1066"/>
                          </a:lnTo>
                          <a:lnTo>
                            <a:pt x="3717" y="1041"/>
                          </a:lnTo>
                          <a:lnTo>
                            <a:pt x="3730" y="1014"/>
                          </a:lnTo>
                          <a:lnTo>
                            <a:pt x="3741" y="988"/>
                          </a:lnTo>
                          <a:lnTo>
                            <a:pt x="3750" y="960"/>
                          </a:lnTo>
                          <a:lnTo>
                            <a:pt x="3758" y="932"/>
                          </a:lnTo>
                          <a:lnTo>
                            <a:pt x="3764" y="904"/>
                          </a:lnTo>
                          <a:lnTo>
                            <a:pt x="3768" y="875"/>
                          </a:lnTo>
                          <a:lnTo>
                            <a:pt x="3771" y="846"/>
                          </a:lnTo>
                          <a:lnTo>
                            <a:pt x="3771" y="817"/>
                          </a:lnTo>
                          <a:lnTo>
                            <a:pt x="3771" y="788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" name="Freeform 22">
                      <a:extLst>
                        <a:ext uri="{FF2B5EF4-FFF2-40B4-BE49-F238E27FC236}">
                          <a16:creationId xmlns:a16="http://schemas.microsoft.com/office/drawing/2014/main" id="{FD2F9246-E9BC-4511-ACAF-FAA08A42E31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41913" y="3535363"/>
                      <a:ext cx="307975" cy="544513"/>
                    </a:xfrm>
                    <a:custGeom>
                      <a:avLst/>
                      <a:gdLst>
                        <a:gd name="T0" fmla="*/ 937 w 1737"/>
                        <a:gd name="T1" fmla="*/ 0 h 3077"/>
                        <a:gd name="T2" fmla="*/ 878 w 1737"/>
                        <a:gd name="T3" fmla="*/ 3 h 3077"/>
                        <a:gd name="T4" fmla="*/ 819 w 1737"/>
                        <a:gd name="T5" fmla="*/ 12 h 3077"/>
                        <a:gd name="T6" fmla="*/ 762 w 1737"/>
                        <a:gd name="T7" fmla="*/ 28 h 3077"/>
                        <a:gd name="T8" fmla="*/ 706 w 1737"/>
                        <a:gd name="T9" fmla="*/ 50 h 3077"/>
                        <a:gd name="T10" fmla="*/ 654 w 1737"/>
                        <a:gd name="T11" fmla="*/ 78 h 3077"/>
                        <a:gd name="T12" fmla="*/ 585 w 1737"/>
                        <a:gd name="T13" fmla="*/ 127 h 3077"/>
                        <a:gd name="T14" fmla="*/ 501 w 1737"/>
                        <a:gd name="T15" fmla="*/ 199 h 3077"/>
                        <a:gd name="T16" fmla="*/ 425 w 1737"/>
                        <a:gd name="T17" fmla="*/ 278 h 3077"/>
                        <a:gd name="T18" fmla="*/ 358 w 1737"/>
                        <a:gd name="T19" fmla="*/ 365 h 3077"/>
                        <a:gd name="T20" fmla="*/ 282 w 1737"/>
                        <a:gd name="T21" fmla="*/ 488 h 3077"/>
                        <a:gd name="T22" fmla="*/ 201 w 1737"/>
                        <a:gd name="T23" fmla="*/ 647 h 3077"/>
                        <a:gd name="T24" fmla="*/ 136 w 1737"/>
                        <a:gd name="T25" fmla="*/ 813 h 3077"/>
                        <a:gd name="T26" fmla="*/ 78 w 1737"/>
                        <a:gd name="T27" fmla="*/ 1013 h 3077"/>
                        <a:gd name="T28" fmla="*/ 31 w 1737"/>
                        <a:gd name="T29" fmla="*/ 1247 h 3077"/>
                        <a:gd name="T30" fmla="*/ 5 w 1737"/>
                        <a:gd name="T31" fmla="*/ 1483 h 3077"/>
                        <a:gd name="T32" fmla="*/ 1 w 1737"/>
                        <a:gd name="T33" fmla="*/ 1722 h 3077"/>
                        <a:gd name="T34" fmla="*/ 17 w 1737"/>
                        <a:gd name="T35" fmla="*/ 1959 h 3077"/>
                        <a:gd name="T36" fmla="*/ 50 w 1737"/>
                        <a:gd name="T37" fmla="*/ 2165 h 3077"/>
                        <a:gd name="T38" fmla="*/ 94 w 1737"/>
                        <a:gd name="T39" fmla="*/ 2338 h 3077"/>
                        <a:gd name="T40" fmla="*/ 153 w 1737"/>
                        <a:gd name="T41" fmla="*/ 2507 h 3077"/>
                        <a:gd name="T42" fmla="*/ 213 w 1737"/>
                        <a:gd name="T43" fmla="*/ 2638 h 3077"/>
                        <a:gd name="T44" fmla="*/ 269 w 1737"/>
                        <a:gd name="T45" fmla="*/ 2733 h 3077"/>
                        <a:gd name="T46" fmla="*/ 334 w 1737"/>
                        <a:gd name="T47" fmla="*/ 2821 h 3077"/>
                        <a:gd name="T48" fmla="*/ 408 w 1737"/>
                        <a:gd name="T49" fmla="*/ 2902 h 3077"/>
                        <a:gd name="T50" fmla="*/ 470 w 1737"/>
                        <a:gd name="T51" fmla="*/ 2960 h 3077"/>
                        <a:gd name="T52" fmla="*/ 519 w 1737"/>
                        <a:gd name="T53" fmla="*/ 2994 h 3077"/>
                        <a:gd name="T54" fmla="*/ 571 w 1737"/>
                        <a:gd name="T55" fmla="*/ 3023 h 3077"/>
                        <a:gd name="T56" fmla="*/ 625 w 1737"/>
                        <a:gd name="T57" fmla="*/ 3046 h 3077"/>
                        <a:gd name="T58" fmla="*/ 683 w 1737"/>
                        <a:gd name="T59" fmla="*/ 3063 h 3077"/>
                        <a:gd name="T60" fmla="*/ 741 w 1737"/>
                        <a:gd name="T61" fmla="*/ 3074 h 3077"/>
                        <a:gd name="T62" fmla="*/ 800 w 1737"/>
                        <a:gd name="T63" fmla="*/ 3077 h 3077"/>
                        <a:gd name="T64" fmla="*/ 860 w 1737"/>
                        <a:gd name="T65" fmla="*/ 3074 h 3077"/>
                        <a:gd name="T66" fmla="*/ 919 w 1737"/>
                        <a:gd name="T67" fmla="*/ 3065 h 3077"/>
                        <a:gd name="T68" fmla="*/ 976 w 1737"/>
                        <a:gd name="T69" fmla="*/ 3049 h 3077"/>
                        <a:gd name="T70" fmla="*/ 1031 w 1737"/>
                        <a:gd name="T71" fmla="*/ 3027 h 3077"/>
                        <a:gd name="T72" fmla="*/ 1084 w 1737"/>
                        <a:gd name="T73" fmla="*/ 2999 h 3077"/>
                        <a:gd name="T74" fmla="*/ 1153 w 1737"/>
                        <a:gd name="T75" fmla="*/ 2950 h 3077"/>
                        <a:gd name="T76" fmla="*/ 1236 w 1737"/>
                        <a:gd name="T77" fmla="*/ 2879 h 3077"/>
                        <a:gd name="T78" fmla="*/ 1312 w 1737"/>
                        <a:gd name="T79" fmla="*/ 2799 h 3077"/>
                        <a:gd name="T80" fmla="*/ 1380 w 1737"/>
                        <a:gd name="T81" fmla="*/ 2712 h 3077"/>
                        <a:gd name="T82" fmla="*/ 1456 w 1737"/>
                        <a:gd name="T83" fmla="*/ 2590 h 3077"/>
                        <a:gd name="T84" fmla="*/ 1536 w 1737"/>
                        <a:gd name="T85" fmla="*/ 2430 h 3077"/>
                        <a:gd name="T86" fmla="*/ 1602 w 1737"/>
                        <a:gd name="T87" fmla="*/ 2264 h 3077"/>
                        <a:gd name="T88" fmla="*/ 1660 w 1737"/>
                        <a:gd name="T89" fmla="*/ 2064 h 3077"/>
                        <a:gd name="T90" fmla="*/ 1707 w 1737"/>
                        <a:gd name="T91" fmla="*/ 1830 h 3077"/>
                        <a:gd name="T92" fmla="*/ 1732 w 1737"/>
                        <a:gd name="T93" fmla="*/ 1594 h 3077"/>
                        <a:gd name="T94" fmla="*/ 1737 w 1737"/>
                        <a:gd name="T95" fmla="*/ 1356 h 3077"/>
                        <a:gd name="T96" fmla="*/ 1720 w 1737"/>
                        <a:gd name="T97" fmla="*/ 1118 h 3077"/>
                        <a:gd name="T98" fmla="*/ 1688 w 1737"/>
                        <a:gd name="T99" fmla="*/ 912 h 3077"/>
                        <a:gd name="T100" fmla="*/ 1644 w 1737"/>
                        <a:gd name="T101" fmla="*/ 739 h 3077"/>
                        <a:gd name="T102" fmla="*/ 1584 w 1737"/>
                        <a:gd name="T103" fmla="*/ 571 h 3077"/>
                        <a:gd name="T104" fmla="*/ 1525 w 1737"/>
                        <a:gd name="T105" fmla="*/ 439 h 3077"/>
                        <a:gd name="T106" fmla="*/ 1469 w 1737"/>
                        <a:gd name="T107" fmla="*/ 345 h 3077"/>
                        <a:gd name="T108" fmla="*/ 1404 w 1737"/>
                        <a:gd name="T109" fmla="*/ 256 h 3077"/>
                        <a:gd name="T110" fmla="*/ 1330 w 1737"/>
                        <a:gd name="T111" fmla="*/ 175 h 3077"/>
                        <a:gd name="T112" fmla="*/ 1267 w 1737"/>
                        <a:gd name="T113" fmla="*/ 118 h 3077"/>
                        <a:gd name="T114" fmla="*/ 1219 w 1737"/>
                        <a:gd name="T115" fmla="*/ 83 h 3077"/>
                        <a:gd name="T116" fmla="*/ 1167 w 1737"/>
                        <a:gd name="T117" fmla="*/ 54 h 3077"/>
                        <a:gd name="T118" fmla="*/ 1112 w 1737"/>
                        <a:gd name="T119" fmla="*/ 31 h 3077"/>
                        <a:gd name="T120" fmla="*/ 1055 w 1737"/>
                        <a:gd name="T121" fmla="*/ 14 h 3077"/>
                        <a:gd name="T122" fmla="*/ 996 w 1737"/>
                        <a:gd name="T123" fmla="*/ 4 h 307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  <a:cxn ang="0">
                          <a:pos x="T122" y="T123"/>
                        </a:cxn>
                      </a:cxnLst>
                      <a:rect l="0" t="0" r="r" b="b"/>
                      <a:pathLst>
                        <a:path w="1737" h="3077">
                          <a:moveTo>
                            <a:pt x="967" y="1"/>
                          </a:moveTo>
                          <a:lnTo>
                            <a:pt x="937" y="0"/>
                          </a:lnTo>
                          <a:lnTo>
                            <a:pt x="907" y="0"/>
                          </a:lnTo>
                          <a:lnTo>
                            <a:pt x="878" y="3"/>
                          </a:lnTo>
                          <a:lnTo>
                            <a:pt x="848" y="7"/>
                          </a:lnTo>
                          <a:lnTo>
                            <a:pt x="819" y="12"/>
                          </a:lnTo>
                          <a:lnTo>
                            <a:pt x="790" y="19"/>
                          </a:lnTo>
                          <a:lnTo>
                            <a:pt x="762" y="28"/>
                          </a:lnTo>
                          <a:lnTo>
                            <a:pt x="734" y="38"/>
                          </a:lnTo>
                          <a:lnTo>
                            <a:pt x="706" y="50"/>
                          </a:lnTo>
                          <a:lnTo>
                            <a:pt x="680" y="64"/>
                          </a:lnTo>
                          <a:lnTo>
                            <a:pt x="654" y="78"/>
                          </a:lnTo>
                          <a:lnTo>
                            <a:pt x="629" y="95"/>
                          </a:lnTo>
                          <a:lnTo>
                            <a:pt x="585" y="127"/>
                          </a:lnTo>
                          <a:lnTo>
                            <a:pt x="542" y="162"/>
                          </a:lnTo>
                          <a:lnTo>
                            <a:pt x="501" y="199"/>
                          </a:lnTo>
                          <a:lnTo>
                            <a:pt x="462" y="237"/>
                          </a:lnTo>
                          <a:lnTo>
                            <a:pt x="425" y="278"/>
                          </a:lnTo>
                          <a:lnTo>
                            <a:pt x="391" y="321"/>
                          </a:lnTo>
                          <a:lnTo>
                            <a:pt x="358" y="365"/>
                          </a:lnTo>
                          <a:lnTo>
                            <a:pt x="328" y="411"/>
                          </a:lnTo>
                          <a:lnTo>
                            <a:pt x="282" y="488"/>
                          </a:lnTo>
                          <a:lnTo>
                            <a:pt x="240" y="566"/>
                          </a:lnTo>
                          <a:lnTo>
                            <a:pt x="201" y="647"/>
                          </a:lnTo>
                          <a:lnTo>
                            <a:pt x="167" y="729"/>
                          </a:lnTo>
                          <a:lnTo>
                            <a:pt x="136" y="813"/>
                          </a:lnTo>
                          <a:lnTo>
                            <a:pt x="109" y="898"/>
                          </a:lnTo>
                          <a:lnTo>
                            <a:pt x="78" y="1013"/>
                          </a:lnTo>
                          <a:lnTo>
                            <a:pt x="52" y="1130"/>
                          </a:lnTo>
                          <a:lnTo>
                            <a:pt x="31" y="1247"/>
                          </a:lnTo>
                          <a:lnTo>
                            <a:pt x="16" y="1365"/>
                          </a:lnTo>
                          <a:lnTo>
                            <a:pt x="5" y="1483"/>
                          </a:lnTo>
                          <a:lnTo>
                            <a:pt x="0" y="1602"/>
                          </a:lnTo>
                          <a:lnTo>
                            <a:pt x="1" y="1722"/>
                          </a:lnTo>
                          <a:lnTo>
                            <a:pt x="6" y="1840"/>
                          </a:lnTo>
                          <a:lnTo>
                            <a:pt x="17" y="1959"/>
                          </a:lnTo>
                          <a:lnTo>
                            <a:pt x="33" y="2077"/>
                          </a:lnTo>
                          <a:lnTo>
                            <a:pt x="50" y="2165"/>
                          </a:lnTo>
                          <a:lnTo>
                            <a:pt x="70" y="2252"/>
                          </a:lnTo>
                          <a:lnTo>
                            <a:pt x="94" y="2338"/>
                          </a:lnTo>
                          <a:lnTo>
                            <a:pt x="122" y="2423"/>
                          </a:lnTo>
                          <a:lnTo>
                            <a:pt x="153" y="2507"/>
                          </a:lnTo>
                          <a:lnTo>
                            <a:pt x="189" y="2589"/>
                          </a:lnTo>
                          <a:lnTo>
                            <a:pt x="213" y="2638"/>
                          </a:lnTo>
                          <a:lnTo>
                            <a:pt x="240" y="2686"/>
                          </a:lnTo>
                          <a:lnTo>
                            <a:pt x="269" y="2733"/>
                          </a:lnTo>
                          <a:lnTo>
                            <a:pt x="300" y="2778"/>
                          </a:lnTo>
                          <a:lnTo>
                            <a:pt x="334" y="2821"/>
                          </a:lnTo>
                          <a:lnTo>
                            <a:pt x="370" y="2863"/>
                          </a:lnTo>
                          <a:lnTo>
                            <a:pt x="408" y="2902"/>
                          </a:lnTo>
                          <a:lnTo>
                            <a:pt x="448" y="2940"/>
                          </a:lnTo>
                          <a:lnTo>
                            <a:pt x="470" y="2960"/>
                          </a:lnTo>
                          <a:lnTo>
                            <a:pt x="494" y="2978"/>
                          </a:lnTo>
                          <a:lnTo>
                            <a:pt x="519" y="2994"/>
                          </a:lnTo>
                          <a:lnTo>
                            <a:pt x="544" y="3009"/>
                          </a:lnTo>
                          <a:lnTo>
                            <a:pt x="571" y="3023"/>
                          </a:lnTo>
                          <a:lnTo>
                            <a:pt x="598" y="3036"/>
                          </a:lnTo>
                          <a:lnTo>
                            <a:pt x="625" y="3046"/>
                          </a:lnTo>
                          <a:lnTo>
                            <a:pt x="654" y="3056"/>
                          </a:lnTo>
                          <a:lnTo>
                            <a:pt x="683" y="3063"/>
                          </a:lnTo>
                          <a:lnTo>
                            <a:pt x="712" y="3069"/>
                          </a:lnTo>
                          <a:lnTo>
                            <a:pt x="741" y="3074"/>
                          </a:lnTo>
                          <a:lnTo>
                            <a:pt x="771" y="3076"/>
                          </a:lnTo>
                          <a:lnTo>
                            <a:pt x="800" y="3077"/>
                          </a:lnTo>
                          <a:lnTo>
                            <a:pt x="830" y="3077"/>
                          </a:lnTo>
                          <a:lnTo>
                            <a:pt x="860" y="3074"/>
                          </a:lnTo>
                          <a:lnTo>
                            <a:pt x="889" y="3071"/>
                          </a:lnTo>
                          <a:lnTo>
                            <a:pt x="919" y="3065"/>
                          </a:lnTo>
                          <a:lnTo>
                            <a:pt x="948" y="3058"/>
                          </a:lnTo>
                          <a:lnTo>
                            <a:pt x="976" y="3049"/>
                          </a:lnTo>
                          <a:lnTo>
                            <a:pt x="1004" y="3039"/>
                          </a:lnTo>
                          <a:lnTo>
                            <a:pt x="1031" y="3027"/>
                          </a:lnTo>
                          <a:lnTo>
                            <a:pt x="1058" y="3013"/>
                          </a:lnTo>
                          <a:lnTo>
                            <a:pt x="1084" y="2999"/>
                          </a:lnTo>
                          <a:lnTo>
                            <a:pt x="1109" y="2982"/>
                          </a:lnTo>
                          <a:lnTo>
                            <a:pt x="1153" y="2950"/>
                          </a:lnTo>
                          <a:lnTo>
                            <a:pt x="1196" y="2915"/>
                          </a:lnTo>
                          <a:lnTo>
                            <a:pt x="1236" y="2879"/>
                          </a:lnTo>
                          <a:lnTo>
                            <a:pt x="1275" y="2840"/>
                          </a:lnTo>
                          <a:lnTo>
                            <a:pt x="1312" y="2799"/>
                          </a:lnTo>
                          <a:lnTo>
                            <a:pt x="1347" y="2757"/>
                          </a:lnTo>
                          <a:lnTo>
                            <a:pt x="1380" y="2712"/>
                          </a:lnTo>
                          <a:lnTo>
                            <a:pt x="1410" y="2666"/>
                          </a:lnTo>
                          <a:lnTo>
                            <a:pt x="1456" y="2590"/>
                          </a:lnTo>
                          <a:lnTo>
                            <a:pt x="1498" y="2511"/>
                          </a:lnTo>
                          <a:lnTo>
                            <a:pt x="1536" y="2430"/>
                          </a:lnTo>
                          <a:lnTo>
                            <a:pt x="1571" y="2348"/>
                          </a:lnTo>
                          <a:lnTo>
                            <a:pt x="1602" y="2264"/>
                          </a:lnTo>
                          <a:lnTo>
                            <a:pt x="1629" y="2179"/>
                          </a:lnTo>
                          <a:lnTo>
                            <a:pt x="1660" y="2064"/>
                          </a:lnTo>
                          <a:lnTo>
                            <a:pt x="1686" y="1948"/>
                          </a:lnTo>
                          <a:lnTo>
                            <a:pt x="1707" y="1830"/>
                          </a:lnTo>
                          <a:lnTo>
                            <a:pt x="1722" y="1712"/>
                          </a:lnTo>
                          <a:lnTo>
                            <a:pt x="1732" y="1594"/>
                          </a:lnTo>
                          <a:lnTo>
                            <a:pt x="1737" y="1475"/>
                          </a:lnTo>
                          <a:lnTo>
                            <a:pt x="1737" y="1356"/>
                          </a:lnTo>
                          <a:lnTo>
                            <a:pt x="1731" y="1237"/>
                          </a:lnTo>
                          <a:lnTo>
                            <a:pt x="1720" y="1118"/>
                          </a:lnTo>
                          <a:lnTo>
                            <a:pt x="1704" y="1000"/>
                          </a:lnTo>
                          <a:lnTo>
                            <a:pt x="1688" y="912"/>
                          </a:lnTo>
                          <a:lnTo>
                            <a:pt x="1668" y="825"/>
                          </a:lnTo>
                          <a:lnTo>
                            <a:pt x="1644" y="739"/>
                          </a:lnTo>
                          <a:lnTo>
                            <a:pt x="1616" y="654"/>
                          </a:lnTo>
                          <a:lnTo>
                            <a:pt x="1584" y="571"/>
                          </a:lnTo>
                          <a:lnTo>
                            <a:pt x="1549" y="489"/>
                          </a:lnTo>
                          <a:lnTo>
                            <a:pt x="1525" y="439"/>
                          </a:lnTo>
                          <a:lnTo>
                            <a:pt x="1498" y="391"/>
                          </a:lnTo>
                          <a:lnTo>
                            <a:pt x="1469" y="345"/>
                          </a:lnTo>
                          <a:lnTo>
                            <a:pt x="1437" y="299"/>
                          </a:lnTo>
                          <a:lnTo>
                            <a:pt x="1404" y="256"/>
                          </a:lnTo>
                          <a:lnTo>
                            <a:pt x="1368" y="214"/>
                          </a:lnTo>
                          <a:lnTo>
                            <a:pt x="1330" y="175"/>
                          </a:lnTo>
                          <a:lnTo>
                            <a:pt x="1290" y="137"/>
                          </a:lnTo>
                          <a:lnTo>
                            <a:pt x="1267" y="118"/>
                          </a:lnTo>
                          <a:lnTo>
                            <a:pt x="1244" y="100"/>
                          </a:lnTo>
                          <a:lnTo>
                            <a:pt x="1219" y="83"/>
                          </a:lnTo>
                          <a:lnTo>
                            <a:pt x="1193" y="68"/>
                          </a:lnTo>
                          <a:lnTo>
                            <a:pt x="1167" y="54"/>
                          </a:lnTo>
                          <a:lnTo>
                            <a:pt x="1140" y="42"/>
                          </a:lnTo>
                          <a:lnTo>
                            <a:pt x="1112" y="31"/>
                          </a:lnTo>
                          <a:lnTo>
                            <a:pt x="1084" y="22"/>
                          </a:lnTo>
                          <a:lnTo>
                            <a:pt x="1055" y="14"/>
                          </a:lnTo>
                          <a:lnTo>
                            <a:pt x="1026" y="8"/>
                          </a:lnTo>
                          <a:lnTo>
                            <a:pt x="996" y="4"/>
                          </a:lnTo>
                          <a:lnTo>
                            <a:pt x="967" y="1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" name="Freeform 23">
                      <a:extLst>
                        <a:ext uri="{FF2B5EF4-FFF2-40B4-BE49-F238E27FC236}">
                          <a16:creationId xmlns:a16="http://schemas.microsoft.com/office/drawing/2014/main" id="{C8B7E7DA-C6C8-42BA-BD54-D8CC05DFA2A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7553325" y="2817813"/>
                      <a:ext cx="327025" cy="315913"/>
                    </a:xfrm>
                    <a:custGeom>
                      <a:avLst/>
                      <a:gdLst>
                        <a:gd name="T0" fmla="*/ 1758 w 1848"/>
                        <a:gd name="T1" fmla="*/ 1324 h 1784"/>
                        <a:gd name="T2" fmla="*/ 1793 w 1848"/>
                        <a:gd name="T3" fmla="*/ 1245 h 1784"/>
                        <a:gd name="T4" fmla="*/ 1820 w 1848"/>
                        <a:gd name="T5" fmla="*/ 1163 h 1784"/>
                        <a:gd name="T6" fmla="*/ 1837 w 1848"/>
                        <a:gd name="T7" fmla="*/ 1078 h 1784"/>
                        <a:gd name="T8" fmla="*/ 1846 w 1848"/>
                        <a:gd name="T9" fmla="*/ 992 h 1784"/>
                        <a:gd name="T10" fmla="*/ 1847 w 1848"/>
                        <a:gd name="T11" fmla="*/ 904 h 1784"/>
                        <a:gd name="T12" fmla="*/ 1838 w 1848"/>
                        <a:gd name="T13" fmla="*/ 816 h 1784"/>
                        <a:gd name="T14" fmla="*/ 1821 w 1848"/>
                        <a:gd name="T15" fmla="*/ 730 h 1784"/>
                        <a:gd name="T16" fmla="*/ 1792 w 1848"/>
                        <a:gd name="T17" fmla="*/ 639 h 1784"/>
                        <a:gd name="T18" fmla="*/ 1751 w 1848"/>
                        <a:gd name="T19" fmla="*/ 544 h 1784"/>
                        <a:gd name="T20" fmla="*/ 1700 w 1848"/>
                        <a:gd name="T21" fmla="*/ 454 h 1784"/>
                        <a:gd name="T22" fmla="*/ 1640 w 1848"/>
                        <a:gd name="T23" fmla="*/ 371 h 1784"/>
                        <a:gd name="T24" fmla="*/ 1570 w 1848"/>
                        <a:gd name="T25" fmla="*/ 293 h 1784"/>
                        <a:gd name="T26" fmla="*/ 1491 w 1848"/>
                        <a:gd name="T27" fmla="*/ 222 h 1784"/>
                        <a:gd name="T28" fmla="*/ 1407 w 1848"/>
                        <a:gd name="T29" fmla="*/ 161 h 1784"/>
                        <a:gd name="T30" fmla="*/ 1316 w 1848"/>
                        <a:gd name="T31" fmla="*/ 108 h 1784"/>
                        <a:gd name="T32" fmla="*/ 1220 w 1848"/>
                        <a:gd name="T33" fmla="*/ 65 h 1784"/>
                        <a:gd name="T34" fmla="*/ 1120 w 1848"/>
                        <a:gd name="T35" fmla="*/ 33 h 1784"/>
                        <a:gd name="T36" fmla="*/ 1017 w 1848"/>
                        <a:gd name="T37" fmla="*/ 11 h 1784"/>
                        <a:gd name="T38" fmla="*/ 914 w 1848"/>
                        <a:gd name="T39" fmla="*/ 1 h 1784"/>
                        <a:gd name="T40" fmla="*/ 811 w 1848"/>
                        <a:gd name="T41" fmla="*/ 1 h 1784"/>
                        <a:gd name="T42" fmla="*/ 709 w 1848"/>
                        <a:gd name="T43" fmla="*/ 13 h 1784"/>
                        <a:gd name="T44" fmla="*/ 615 w 1848"/>
                        <a:gd name="T45" fmla="*/ 34 h 1784"/>
                        <a:gd name="T46" fmla="*/ 532 w 1848"/>
                        <a:gd name="T47" fmla="*/ 62 h 1784"/>
                        <a:gd name="T48" fmla="*/ 452 w 1848"/>
                        <a:gd name="T49" fmla="*/ 99 h 1784"/>
                        <a:gd name="T50" fmla="*/ 376 w 1848"/>
                        <a:gd name="T51" fmla="*/ 143 h 1784"/>
                        <a:gd name="T52" fmla="*/ 305 w 1848"/>
                        <a:gd name="T53" fmla="*/ 194 h 1784"/>
                        <a:gd name="T54" fmla="*/ 241 w 1848"/>
                        <a:gd name="T55" fmla="*/ 252 h 1784"/>
                        <a:gd name="T56" fmla="*/ 183 w 1848"/>
                        <a:gd name="T57" fmla="*/ 316 h 1784"/>
                        <a:gd name="T58" fmla="*/ 133 w 1848"/>
                        <a:gd name="T59" fmla="*/ 385 h 1784"/>
                        <a:gd name="T60" fmla="*/ 89 w 1848"/>
                        <a:gd name="T61" fmla="*/ 460 h 1784"/>
                        <a:gd name="T62" fmla="*/ 54 w 1848"/>
                        <a:gd name="T63" fmla="*/ 539 h 1784"/>
                        <a:gd name="T64" fmla="*/ 28 w 1848"/>
                        <a:gd name="T65" fmla="*/ 621 h 1784"/>
                        <a:gd name="T66" fmla="*/ 10 w 1848"/>
                        <a:gd name="T67" fmla="*/ 706 h 1784"/>
                        <a:gd name="T68" fmla="*/ 1 w 1848"/>
                        <a:gd name="T69" fmla="*/ 792 h 1784"/>
                        <a:gd name="T70" fmla="*/ 1 w 1848"/>
                        <a:gd name="T71" fmla="*/ 880 h 1784"/>
                        <a:gd name="T72" fmla="*/ 9 w 1848"/>
                        <a:gd name="T73" fmla="*/ 968 h 1784"/>
                        <a:gd name="T74" fmla="*/ 27 w 1848"/>
                        <a:gd name="T75" fmla="*/ 1054 h 1784"/>
                        <a:gd name="T76" fmla="*/ 55 w 1848"/>
                        <a:gd name="T77" fmla="*/ 1145 h 1784"/>
                        <a:gd name="T78" fmla="*/ 96 w 1848"/>
                        <a:gd name="T79" fmla="*/ 1240 h 1784"/>
                        <a:gd name="T80" fmla="*/ 147 w 1848"/>
                        <a:gd name="T81" fmla="*/ 1330 h 1784"/>
                        <a:gd name="T82" fmla="*/ 208 w 1848"/>
                        <a:gd name="T83" fmla="*/ 1413 h 1784"/>
                        <a:gd name="T84" fmla="*/ 278 w 1848"/>
                        <a:gd name="T85" fmla="*/ 1491 h 1784"/>
                        <a:gd name="T86" fmla="*/ 356 w 1848"/>
                        <a:gd name="T87" fmla="*/ 1562 h 1784"/>
                        <a:gd name="T88" fmla="*/ 441 w 1848"/>
                        <a:gd name="T89" fmla="*/ 1623 h 1784"/>
                        <a:gd name="T90" fmla="*/ 532 w 1848"/>
                        <a:gd name="T91" fmla="*/ 1676 h 1784"/>
                        <a:gd name="T92" fmla="*/ 628 w 1848"/>
                        <a:gd name="T93" fmla="*/ 1719 h 1784"/>
                        <a:gd name="T94" fmla="*/ 728 w 1848"/>
                        <a:gd name="T95" fmla="*/ 1751 h 1784"/>
                        <a:gd name="T96" fmla="*/ 830 w 1848"/>
                        <a:gd name="T97" fmla="*/ 1773 h 1784"/>
                        <a:gd name="T98" fmla="*/ 933 w 1848"/>
                        <a:gd name="T99" fmla="*/ 1783 h 1784"/>
                        <a:gd name="T100" fmla="*/ 1036 w 1848"/>
                        <a:gd name="T101" fmla="*/ 1783 h 1784"/>
                        <a:gd name="T102" fmla="*/ 1139 w 1848"/>
                        <a:gd name="T103" fmla="*/ 1771 h 1784"/>
                        <a:gd name="T104" fmla="*/ 1232 w 1848"/>
                        <a:gd name="T105" fmla="*/ 1750 h 1784"/>
                        <a:gd name="T106" fmla="*/ 1315 w 1848"/>
                        <a:gd name="T107" fmla="*/ 1722 h 1784"/>
                        <a:gd name="T108" fmla="*/ 1395 w 1848"/>
                        <a:gd name="T109" fmla="*/ 1685 h 1784"/>
                        <a:gd name="T110" fmla="*/ 1471 w 1848"/>
                        <a:gd name="T111" fmla="*/ 1641 h 1784"/>
                        <a:gd name="T112" fmla="*/ 1542 w 1848"/>
                        <a:gd name="T113" fmla="*/ 1590 h 1784"/>
                        <a:gd name="T114" fmla="*/ 1606 w 1848"/>
                        <a:gd name="T115" fmla="*/ 1532 h 1784"/>
                        <a:gd name="T116" fmla="*/ 1664 w 1848"/>
                        <a:gd name="T117" fmla="*/ 1468 h 1784"/>
                        <a:gd name="T118" fmla="*/ 1715 w 1848"/>
                        <a:gd name="T119" fmla="*/ 1399 h 17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</a:cxnLst>
                      <a:rect l="0" t="0" r="r" b="b"/>
                      <a:pathLst>
                        <a:path w="1848" h="1784">
                          <a:moveTo>
                            <a:pt x="1737" y="1362"/>
                          </a:moveTo>
                          <a:lnTo>
                            <a:pt x="1758" y="1324"/>
                          </a:lnTo>
                          <a:lnTo>
                            <a:pt x="1776" y="1285"/>
                          </a:lnTo>
                          <a:lnTo>
                            <a:pt x="1793" y="1245"/>
                          </a:lnTo>
                          <a:lnTo>
                            <a:pt x="1807" y="1204"/>
                          </a:lnTo>
                          <a:lnTo>
                            <a:pt x="1820" y="1163"/>
                          </a:lnTo>
                          <a:lnTo>
                            <a:pt x="1830" y="1121"/>
                          </a:lnTo>
                          <a:lnTo>
                            <a:pt x="1837" y="1078"/>
                          </a:lnTo>
                          <a:lnTo>
                            <a:pt x="1843" y="1036"/>
                          </a:lnTo>
                          <a:lnTo>
                            <a:pt x="1846" y="992"/>
                          </a:lnTo>
                          <a:lnTo>
                            <a:pt x="1848" y="948"/>
                          </a:lnTo>
                          <a:lnTo>
                            <a:pt x="1847" y="904"/>
                          </a:lnTo>
                          <a:lnTo>
                            <a:pt x="1843" y="860"/>
                          </a:lnTo>
                          <a:lnTo>
                            <a:pt x="1838" y="816"/>
                          </a:lnTo>
                          <a:lnTo>
                            <a:pt x="1830" y="773"/>
                          </a:lnTo>
                          <a:lnTo>
                            <a:pt x="1821" y="730"/>
                          </a:lnTo>
                          <a:lnTo>
                            <a:pt x="1809" y="688"/>
                          </a:lnTo>
                          <a:lnTo>
                            <a:pt x="1792" y="639"/>
                          </a:lnTo>
                          <a:lnTo>
                            <a:pt x="1773" y="591"/>
                          </a:lnTo>
                          <a:lnTo>
                            <a:pt x="1751" y="544"/>
                          </a:lnTo>
                          <a:lnTo>
                            <a:pt x="1727" y="499"/>
                          </a:lnTo>
                          <a:lnTo>
                            <a:pt x="1700" y="454"/>
                          </a:lnTo>
                          <a:lnTo>
                            <a:pt x="1671" y="412"/>
                          </a:lnTo>
                          <a:lnTo>
                            <a:pt x="1640" y="371"/>
                          </a:lnTo>
                          <a:lnTo>
                            <a:pt x="1606" y="331"/>
                          </a:lnTo>
                          <a:lnTo>
                            <a:pt x="1570" y="293"/>
                          </a:lnTo>
                          <a:lnTo>
                            <a:pt x="1531" y="257"/>
                          </a:lnTo>
                          <a:lnTo>
                            <a:pt x="1491" y="222"/>
                          </a:lnTo>
                          <a:lnTo>
                            <a:pt x="1450" y="190"/>
                          </a:lnTo>
                          <a:lnTo>
                            <a:pt x="1407" y="161"/>
                          </a:lnTo>
                          <a:lnTo>
                            <a:pt x="1362" y="133"/>
                          </a:lnTo>
                          <a:lnTo>
                            <a:pt x="1316" y="108"/>
                          </a:lnTo>
                          <a:lnTo>
                            <a:pt x="1268" y="86"/>
                          </a:lnTo>
                          <a:lnTo>
                            <a:pt x="1220" y="65"/>
                          </a:lnTo>
                          <a:lnTo>
                            <a:pt x="1170" y="48"/>
                          </a:lnTo>
                          <a:lnTo>
                            <a:pt x="1120" y="33"/>
                          </a:lnTo>
                          <a:lnTo>
                            <a:pt x="1069" y="21"/>
                          </a:lnTo>
                          <a:lnTo>
                            <a:pt x="1017" y="11"/>
                          </a:lnTo>
                          <a:lnTo>
                            <a:pt x="966" y="5"/>
                          </a:lnTo>
                          <a:lnTo>
                            <a:pt x="914" y="1"/>
                          </a:lnTo>
                          <a:lnTo>
                            <a:pt x="863" y="0"/>
                          </a:lnTo>
                          <a:lnTo>
                            <a:pt x="811" y="1"/>
                          </a:lnTo>
                          <a:lnTo>
                            <a:pt x="760" y="6"/>
                          </a:lnTo>
                          <a:lnTo>
                            <a:pt x="709" y="13"/>
                          </a:lnTo>
                          <a:lnTo>
                            <a:pt x="658" y="23"/>
                          </a:lnTo>
                          <a:lnTo>
                            <a:pt x="615" y="34"/>
                          </a:lnTo>
                          <a:lnTo>
                            <a:pt x="573" y="47"/>
                          </a:lnTo>
                          <a:lnTo>
                            <a:pt x="532" y="62"/>
                          </a:lnTo>
                          <a:lnTo>
                            <a:pt x="492" y="79"/>
                          </a:lnTo>
                          <a:lnTo>
                            <a:pt x="452" y="99"/>
                          </a:lnTo>
                          <a:lnTo>
                            <a:pt x="413" y="120"/>
                          </a:lnTo>
                          <a:lnTo>
                            <a:pt x="376" y="143"/>
                          </a:lnTo>
                          <a:lnTo>
                            <a:pt x="340" y="168"/>
                          </a:lnTo>
                          <a:lnTo>
                            <a:pt x="305" y="194"/>
                          </a:lnTo>
                          <a:lnTo>
                            <a:pt x="272" y="222"/>
                          </a:lnTo>
                          <a:lnTo>
                            <a:pt x="241" y="252"/>
                          </a:lnTo>
                          <a:lnTo>
                            <a:pt x="211" y="283"/>
                          </a:lnTo>
                          <a:lnTo>
                            <a:pt x="183" y="316"/>
                          </a:lnTo>
                          <a:lnTo>
                            <a:pt x="157" y="350"/>
                          </a:lnTo>
                          <a:lnTo>
                            <a:pt x="133" y="385"/>
                          </a:lnTo>
                          <a:lnTo>
                            <a:pt x="110" y="422"/>
                          </a:lnTo>
                          <a:lnTo>
                            <a:pt x="89" y="460"/>
                          </a:lnTo>
                          <a:lnTo>
                            <a:pt x="71" y="499"/>
                          </a:lnTo>
                          <a:lnTo>
                            <a:pt x="54" y="539"/>
                          </a:lnTo>
                          <a:lnTo>
                            <a:pt x="40" y="580"/>
                          </a:lnTo>
                          <a:lnTo>
                            <a:pt x="28" y="621"/>
                          </a:lnTo>
                          <a:lnTo>
                            <a:pt x="18" y="663"/>
                          </a:lnTo>
                          <a:lnTo>
                            <a:pt x="10" y="706"/>
                          </a:lnTo>
                          <a:lnTo>
                            <a:pt x="4" y="748"/>
                          </a:lnTo>
                          <a:lnTo>
                            <a:pt x="1" y="792"/>
                          </a:lnTo>
                          <a:lnTo>
                            <a:pt x="0" y="836"/>
                          </a:lnTo>
                          <a:lnTo>
                            <a:pt x="1" y="880"/>
                          </a:lnTo>
                          <a:lnTo>
                            <a:pt x="4" y="924"/>
                          </a:lnTo>
                          <a:lnTo>
                            <a:pt x="9" y="968"/>
                          </a:lnTo>
                          <a:lnTo>
                            <a:pt x="17" y="1011"/>
                          </a:lnTo>
                          <a:lnTo>
                            <a:pt x="27" y="1054"/>
                          </a:lnTo>
                          <a:lnTo>
                            <a:pt x="39" y="1096"/>
                          </a:lnTo>
                          <a:lnTo>
                            <a:pt x="55" y="1145"/>
                          </a:lnTo>
                          <a:lnTo>
                            <a:pt x="74" y="1193"/>
                          </a:lnTo>
                          <a:lnTo>
                            <a:pt x="96" y="1240"/>
                          </a:lnTo>
                          <a:lnTo>
                            <a:pt x="120" y="1285"/>
                          </a:lnTo>
                          <a:lnTo>
                            <a:pt x="147" y="1330"/>
                          </a:lnTo>
                          <a:lnTo>
                            <a:pt x="176" y="1372"/>
                          </a:lnTo>
                          <a:lnTo>
                            <a:pt x="208" y="1413"/>
                          </a:lnTo>
                          <a:lnTo>
                            <a:pt x="242" y="1453"/>
                          </a:lnTo>
                          <a:lnTo>
                            <a:pt x="278" y="1491"/>
                          </a:lnTo>
                          <a:lnTo>
                            <a:pt x="316" y="1527"/>
                          </a:lnTo>
                          <a:lnTo>
                            <a:pt x="356" y="1562"/>
                          </a:lnTo>
                          <a:lnTo>
                            <a:pt x="398" y="1594"/>
                          </a:lnTo>
                          <a:lnTo>
                            <a:pt x="441" y="1623"/>
                          </a:lnTo>
                          <a:lnTo>
                            <a:pt x="486" y="1651"/>
                          </a:lnTo>
                          <a:lnTo>
                            <a:pt x="532" y="1676"/>
                          </a:lnTo>
                          <a:lnTo>
                            <a:pt x="579" y="1698"/>
                          </a:lnTo>
                          <a:lnTo>
                            <a:pt x="628" y="1719"/>
                          </a:lnTo>
                          <a:lnTo>
                            <a:pt x="677" y="1736"/>
                          </a:lnTo>
                          <a:lnTo>
                            <a:pt x="728" y="1751"/>
                          </a:lnTo>
                          <a:lnTo>
                            <a:pt x="779" y="1763"/>
                          </a:lnTo>
                          <a:lnTo>
                            <a:pt x="830" y="1773"/>
                          </a:lnTo>
                          <a:lnTo>
                            <a:pt x="881" y="1779"/>
                          </a:lnTo>
                          <a:lnTo>
                            <a:pt x="933" y="1783"/>
                          </a:lnTo>
                          <a:lnTo>
                            <a:pt x="985" y="1784"/>
                          </a:lnTo>
                          <a:lnTo>
                            <a:pt x="1036" y="1783"/>
                          </a:lnTo>
                          <a:lnTo>
                            <a:pt x="1088" y="1778"/>
                          </a:lnTo>
                          <a:lnTo>
                            <a:pt x="1139" y="1771"/>
                          </a:lnTo>
                          <a:lnTo>
                            <a:pt x="1189" y="1761"/>
                          </a:lnTo>
                          <a:lnTo>
                            <a:pt x="1232" y="1750"/>
                          </a:lnTo>
                          <a:lnTo>
                            <a:pt x="1274" y="1737"/>
                          </a:lnTo>
                          <a:lnTo>
                            <a:pt x="1315" y="1722"/>
                          </a:lnTo>
                          <a:lnTo>
                            <a:pt x="1356" y="1705"/>
                          </a:lnTo>
                          <a:lnTo>
                            <a:pt x="1395" y="1685"/>
                          </a:lnTo>
                          <a:lnTo>
                            <a:pt x="1434" y="1664"/>
                          </a:lnTo>
                          <a:lnTo>
                            <a:pt x="1471" y="1641"/>
                          </a:lnTo>
                          <a:lnTo>
                            <a:pt x="1508" y="1616"/>
                          </a:lnTo>
                          <a:lnTo>
                            <a:pt x="1542" y="1590"/>
                          </a:lnTo>
                          <a:lnTo>
                            <a:pt x="1575" y="1562"/>
                          </a:lnTo>
                          <a:lnTo>
                            <a:pt x="1606" y="1532"/>
                          </a:lnTo>
                          <a:lnTo>
                            <a:pt x="1636" y="1501"/>
                          </a:lnTo>
                          <a:lnTo>
                            <a:pt x="1664" y="1468"/>
                          </a:lnTo>
                          <a:lnTo>
                            <a:pt x="1690" y="1434"/>
                          </a:lnTo>
                          <a:lnTo>
                            <a:pt x="1715" y="1399"/>
                          </a:lnTo>
                          <a:lnTo>
                            <a:pt x="1737" y="1362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7C102CE5-FAA7-4104-ACB9-62A421E26F92}"/>
                    </a:ext>
                  </a:extLst>
                </p:cNvPr>
                <p:cNvSpPr txBox="1"/>
                <p:nvPr/>
              </p:nvSpPr>
              <p:spPr>
                <a:xfrm>
                  <a:off x="5909187" y="2930013"/>
                  <a:ext cx="49404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>
                      <a:solidFill>
                        <a:srgbClr val="0000FF"/>
                      </a:solidFill>
                      <a:latin typeface="+mj-lt"/>
                    </a:rPr>
                    <a:t>Lot 3</a:t>
                  </a:r>
                </a:p>
              </p:txBody>
            </p:sp>
          </p:grpSp>
          <p:sp>
            <p:nvSpPr>
              <p:cNvPr id="87" name="Isosceles Triangle 86">
                <a:extLst>
                  <a:ext uri="{FF2B5EF4-FFF2-40B4-BE49-F238E27FC236}">
                    <a16:creationId xmlns:a16="http://schemas.microsoft.com/office/drawing/2014/main" id="{CF1C15EA-36EB-480F-B6B8-44F4A21260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63913" y="4407638"/>
                <a:ext cx="109336" cy="109728"/>
              </a:xfrm>
              <a:prstGeom prst="triangl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B950C7AC-B751-4CD2-B213-F8368157BAD0}"/>
              </a:ext>
            </a:extLst>
          </p:cNvPr>
          <p:cNvSpPr txBox="1"/>
          <p:nvPr/>
        </p:nvSpPr>
        <p:spPr>
          <a:xfrm>
            <a:off x="7295535" y="3775583"/>
            <a:ext cx="11544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Magnified 300x</a:t>
            </a: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21421FAB-DFD7-4C2B-A9F3-8BAED2314F45}"/>
              </a:ext>
            </a:extLst>
          </p:cNvPr>
          <p:cNvGrpSpPr/>
          <p:nvPr/>
        </p:nvGrpSpPr>
        <p:grpSpPr>
          <a:xfrm>
            <a:off x="5685326" y="2501541"/>
            <a:ext cx="1976347" cy="1911096"/>
            <a:chOff x="3236913" y="392113"/>
            <a:chExt cx="2500313" cy="2417763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21984470-CF3D-4B64-877F-4A34A2B0E3CF}"/>
                </a:ext>
              </a:extLst>
            </p:cNvPr>
            <p:cNvGrpSpPr/>
            <p:nvPr/>
          </p:nvGrpSpPr>
          <p:grpSpPr>
            <a:xfrm>
              <a:off x="3236913" y="1012825"/>
              <a:ext cx="2500313" cy="1174751"/>
              <a:chOff x="3236913" y="1012825"/>
              <a:chExt cx="2500313" cy="1174751"/>
            </a:xfrm>
          </p:grpSpPr>
          <p:sp>
            <p:nvSpPr>
              <p:cNvPr id="232" name="Line 55">
                <a:extLst>
                  <a:ext uri="{FF2B5EF4-FFF2-40B4-BE49-F238E27FC236}">
                    <a16:creationId xmlns:a16="http://schemas.microsoft.com/office/drawing/2014/main" id="{60369107-4CE6-49EE-A547-189A6684A5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84688" y="1570038"/>
                <a:ext cx="3175" cy="61913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33" name="Group 232">
                <a:extLst>
                  <a:ext uri="{FF2B5EF4-FFF2-40B4-BE49-F238E27FC236}">
                    <a16:creationId xmlns:a16="http://schemas.microsoft.com/office/drawing/2014/main" id="{ABDF093C-A4EF-4A73-9173-3C1F13BE2F7D}"/>
                  </a:ext>
                </a:extLst>
              </p:cNvPr>
              <p:cNvGrpSpPr/>
              <p:nvPr/>
            </p:nvGrpSpPr>
            <p:grpSpPr>
              <a:xfrm>
                <a:off x="3236913" y="1012825"/>
                <a:ext cx="2500313" cy="1174751"/>
                <a:chOff x="3236913" y="1012825"/>
                <a:chExt cx="2500313" cy="1174751"/>
              </a:xfrm>
            </p:grpSpPr>
            <p:sp>
              <p:nvSpPr>
                <p:cNvPr id="234" name="Line 35">
                  <a:extLst>
                    <a:ext uri="{FF2B5EF4-FFF2-40B4-BE49-F238E27FC236}">
                      <a16:creationId xmlns:a16="http://schemas.microsoft.com/office/drawing/2014/main" id="{EB3819DF-2596-4322-97F7-2D00D49073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425951" y="1600200"/>
                  <a:ext cx="60325" cy="4763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Line 36">
                  <a:extLst>
                    <a:ext uri="{FF2B5EF4-FFF2-40B4-BE49-F238E27FC236}">
                      <a16:creationId xmlns:a16="http://schemas.microsoft.com/office/drawing/2014/main" id="{23AE400A-9F69-4BFB-9896-F10A915C20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32288" y="1606550"/>
                  <a:ext cx="61913" cy="3175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Line 37">
                  <a:extLst>
                    <a:ext uri="{FF2B5EF4-FFF2-40B4-BE49-F238E27FC236}">
                      <a16:creationId xmlns:a16="http://schemas.microsoft.com/office/drawing/2014/main" id="{7869606A-680D-4DC8-99D7-E6AC9C87C6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240213" y="1611313"/>
                  <a:ext cx="60325" cy="3175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Line 38">
                  <a:extLst>
                    <a:ext uri="{FF2B5EF4-FFF2-40B4-BE49-F238E27FC236}">
                      <a16:creationId xmlns:a16="http://schemas.microsoft.com/office/drawing/2014/main" id="{2C554839-5984-4A1B-9E91-D14D6FD76E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146551" y="1616075"/>
                  <a:ext cx="61913" cy="4763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Line 39">
                  <a:extLst>
                    <a:ext uri="{FF2B5EF4-FFF2-40B4-BE49-F238E27FC236}">
                      <a16:creationId xmlns:a16="http://schemas.microsoft.com/office/drawing/2014/main" id="{7D44F98F-3AD6-494D-9B65-D460C1A741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054476" y="1622425"/>
                  <a:ext cx="61913" cy="3175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Line 40">
                  <a:extLst>
                    <a:ext uri="{FF2B5EF4-FFF2-40B4-BE49-F238E27FC236}">
                      <a16:creationId xmlns:a16="http://schemas.microsoft.com/office/drawing/2014/main" id="{272DB58C-2628-40C1-BE3E-68885E84B0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960813" y="1627188"/>
                  <a:ext cx="61913" cy="3175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Line 41">
                  <a:extLst>
                    <a:ext uri="{FF2B5EF4-FFF2-40B4-BE49-F238E27FC236}">
                      <a16:creationId xmlns:a16="http://schemas.microsoft.com/office/drawing/2014/main" id="{7275D297-4CF1-4C46-BA93-04811AA493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68738" y="1633538"/>
                  <a:ext cx="61913" cy="3175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Line 42">
                  <a:extLst>
                    <a:ext uri="{FF2B5EF4-FFF2-40B4-BE49-F238E27FC236}">
                      <a16:creationId xmlns:a16="http://schemas.microsoft.com/office/drawing/2014/main" id="{ECC4AD8F-D0C9-43BB-8816-4BF4A217EF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776663" y="1638300"/>
                  <a:ext cx="60325" cy="3175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" name="Line 43">
                  <a:extLst>
                    <a:ext uri="{FF2B5EF4-FFF2-40B4-BE49-F238E27FC236}">
                      <a16:creationId xmlns:a16="http://schemas.microsoft.com/office/drawing/2014/main" id="{34F17D0A-6EB5-4B92-8C82-E8C3A99988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683001" y="1643063"/>
                  <a:ext cx="61913" cy="3175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Line 44">
                  <a:extLst>
                    <a:ext uri="{FF2B5EF4-FFF2-40B4-BE49-F238E27FC236}">
                      <a16:creationId xmlns:a16="http://schemas.microsoft.com/office/drawing/2014/main" id="{65DBEA35-3C66-4187-885A-465A58A1AD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590926" y="1647825"/>
                  <a:ext cx="61913" cy="4763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Line 45">
                  <a:extLst>
                    <a:ext uri="{FF2B5EF4-FFF2-40B4-BE49-F238E27FC236}">
                      <a16:creationId xmlns:a16="http://schemas.microsoft.com/office/drawing/2014/main" id="{0A9BD3E8-E473-4965-968C-4D6EA3C0F7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497263" y="1654175"/>
                  <a:ext cx="61913" cy="3175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Line 46">
                  <a:extLst>
                    <a:ext uri="{FF2B5EF4-FFF2-40B4-BE49-F238E27FC236}">
                      <a16:creationId xmlns:a16="http://schemas.microsoft.com/office/drawing/2014/main" id="{D281E21E-B392-436B-8DBD-B769DEA9F7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405188" y="1658938"/>
                  <a:ext cx="61913" cy="3175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6" name="Line 47">
                  <a:extLst>
                    <a:ext uri="{FF2B5EF4-FFF2-40B4-BE49-F238E27FC236}">
                      <a16:creationId xmlns:a16="http://schemas.microsoft.com/office/drawing/2014/main" id="{6C8ED4E2-A5BB-4B00-93E4-4E1408DAA6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11526" y="1663700"/>
                  <a:ext cx="61913" cy="4763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Line 48">
                  <a:extLst>
                    <a:ext uri="{FF2B5EF4-FFF2-40B4-BE49-F238E27FC236}">
                      <a16:creationId xmlns:a16="http://schemas.microsoft.com/office/drawing/2014/main" id="{AD6B4BDB-2928-424B-9E12-5F996DE412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236913" y="1670050"/>
                  <a:ext cx="44450" cy="1588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Line 49">
                  <a:extLst>
                    <a:ext uri="{FF2B5EF4-FFF2-40B4-BE49-F238E27FC236}">
                      <a16:creationId xmlns:a16="http://schemas.microsoft.com/office/drawing/2014/main" id="{A120E3BB-CF12-4097-8140-607D3CEAF2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52938" y="1012825"/>
                  <a:ext cx="3175" cy="61913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Line 50">
                  <a:extLst>
                    <a:ext uri="{FF2B5EF4-FFF2-40B4-BE49-F238E27FC236}">
                      <a16:creationId xmlns:a16="http://schemas.microsoft.com/office/drawing/2014/main" id="{DB4A9690-3E61-4F7B-B52F-C158325818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59288" y="1106488"/>
                  <a:ext cx="3175" cy="61913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0" name="Line 51">
                  <a:extLst>
                    <a:ext uri="{FF2B5EF4-FFF2-40B4-BE49-F238E27FC236}">
                      <a16:creationId xmlns:a16="http://schemas.microsoft.com/office/drawing/2014/main" id="{424F5AD6-BD6B-458C-A72C-472413F4FA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64051" y="1198563"/>
                  <a:ext cx="3175" cy="61913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Line 52">
                  <a:extLst>
                    <a:ext uri="{FF2B5EF4-FFF2-40B4-BE49-F238E27FC236}">
                      <a16:creationId xmlns:a16="http://schemas.microsoft.com/office/drawing/2014/main" id="{AAD575DC-B7B9-4025-8749-A7CD003DFF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68813" y="1290638"/>
                  <a:ext cx="3175" cy="61913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Line 53">
                  <a:extLst>
                    <a:ext uri="{FF2B5EF4-FFF2-40B4-BE49-F238E27FC236}">
                      <a16:creationId xmlns:a16="http://schemas.microsoft.com/office/drawing/2014/main" id="{88591495-A594-4C2D-AFCC-EE1DA688BE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75163" y="1384300"/>
                  <a:ext cx="3175" cy="61913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Line 54">
                  <a:extLst>
                    <a:ext uri="{FF2B5EF4-FFF2-40B4-BE49-F238E27FC236}">
                      <a16:creationId xmlns:a16="http://schemas.microsoft.com/office/drawing/2014/main" id="{BD9A642B-92CC-42A1-A0AF-F206056FB7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79926" y="1476375"/>
                  <a:ext cx="3175" cy="61913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4" name="Line 56">
                  <a:extLst>
                    <a:ext uri="{FF2B5EF4-FFF2-40B4-BE49-F238E27FC236}">
                      <a16:creationId xmlns:a16="http://schemas.microsoft.com/office/drawing/2014/main" id="{95A45840-A4FA-43D2-BF82-C62D4FDD2C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91038" y="1662113"/>
                  <a:ext cx="3175" cy="61913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5" name="Line 57">
                  <a:extLst>
                    <a:ext uri="{FF2B5EF4-FFF2-40B4-BE49-F238E27FC236}">
                      <a16:creationId xmlns:a16="http://schemas.microsoft.com/office/drawing/2014/main" id="{D8F3E93C-48E4-40F2-B615-C9BCFA4898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95801" y="1755775"/>
                  <a:ext cx="3175" cy="61913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6" name="Line 58">
                  <a:extLst>
                    <a:ext uri="{FF2B5EF4-FFF2-40B4-BE49-F238E27FC236}">
                      <a16:creationId xmlns:a16="http://schemas.microsoft.com/office/drawing/2014/main" id="{91A447C3-C770-4A74-8D35-6ECFA4CD83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00563" y="1847850"/>
                  <a:ext cx="3175" cy="61913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7" name="Line 59">
                  <a:extLst>
                    <a:ext uri="{FF2B5EF4-FFF2-40B4-BE49-F238E27FC236}">
                      <a16:creationId xmlns:a16="http://schemas.microsoft.com/office/drawing/2014/main" id="{7B2C3269-645C-456F-9006-91B26904FB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06913" y="1941513"/>
                  <a:ext cx="3175" cy="61913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8" name="Line 60">
                  <a:extLst>
                    <a:ext uri="{FF2B5EF4-FFF2-40B4-BE49-F238E27FC236}">
                      <a16:creationId xmlns:a16="http://schemas.microsoft.com/office/drawing/2014/main" id="{F516035B-7414-46C7-8B79-335BC7507D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11676" y="2033588"/>
                  <a:ext cx="3175" cy="61913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9" name="Line 61">
                  <a:extLst>
                    <a:ext uri="{FF2B5EF4-FFF2-40B4-BE49-F238E27FC236}">
                      <a16:creationId xmlns:a16="http://schemas.microsoft.com/office/drawing/2014/main" id="{4FD42291-AB98-483D-A1CE-6CEE3F3952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16438" y="2125663"/>
                  <a:ext cx="4763" cy="61913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0" name="Line 62">
                  <a:extLst>
                    <a:ext uri="{FF2B5EF4-FFF2-40B4-BE49-F238E27FC236}">
                      <a16:creationId xmlns:a16="http://schemas.microsoft.com/office/drawing/2014/main" id="{B43772EC-2D88-44FF-9A4F-DE45780D01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486276" y="1597025"/>
                  <a:ext cx="61913" cy="3175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1" name="Line 63">
                  <a:extLst>
                    <a:ext uri="{FF2B5EF4-FFF2-40B4-BE49-F238E27FC236}">
                      <a16:creationId xmlns:a16="http://schemas.microsoft.com/office/drawing/2014/main" id="{1AF357F9-E91B-4946-9860-542EB13779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579938" y="1592263"/>
                  <a:ext cx="61913" cy="3175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" name="Line 64">
                  <a:extLst>
                    <a:ext uri="{FF2B5EF4-FFF2-40B4-BE49-F238E27FC236}">
                      <a16:creationId xmlns:a16="http://schemas.microsoft.com/office/drawing/2014/main" id="{B78D8E99-40D6-4BAA-870E-D32FC61461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672013" y="1585913"/>
                  <a:ext cx="61913" cy="4763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3" name="Line 65">
                  <a:extLst>
                    <a:ext uri="{FF2B5EF4-FFF2-40B4-BE49-F238E27FC236}">
                      <a16:creationId xmlns:a16="http://schemas.microsoft.com/office/drawing/2014/main" id="{CA1C521C-F811-433A-9CDA-B55873DE60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765676" y="1581150"/>
                  <a:ext cx="61913" cy="3175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4" name="Line 66">
                  <a:extLst>
                    <a:ext uri="{FF2B5EF4-FFF2-40B4-BE49-F238E27FC236}">
                      <a16:creationId xmlns:a16="http://schemas.microsoft.com/office/drawing/2014/main" id="{6EC89F9A-D42C-42FE-830E-766FD2165F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857751" y="1576388"/>
                  <a:ext cx="61913" cy="3175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5" name="Line 67">
                  <a:extLst>
                    <a:ext uri="{FF2B5EF4-FFF2-40B4-BE49-F238E27FC236}">
                      <a16:creationId xmlns:a16="http://schemas.microsoft.com/office/drawing/2014/main" id="{0049C7A5-6814-4F81-84A9-1AD50F89C4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949826" y="1571625"/>
                  <a:ext cx="63500" cy="3175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6" name="Line 68">
                  <a:extLst>
                    <a:ext uri="{FF2B5EF4-FFF2-40B4-BE49-F238E27FC236}">
                      <a16:creationId xmlns:a16="http://schemas.microsoft.com/office/drawing/2014/main" id="{2CF5181F-9326-4727-BC2D-A8B508E47D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043488" y="1565275"/>
                  <a:ext cx="61913" cy="3175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7" name="Line 69">
                  <a:extLst>
                    <a:ext uri="{FF2B5EF4-FFF2-40B4-BE49-F238E27FC236}">
                      <a16:creationId xmlns:a16="http://schemas.microsoft.com/office/drawing/2014/main" id="{69E95DA3-5A0E-4D89-9B19-E9C0CBEC40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135563" y="1560513"/>
                  <a:ext cx="61913" cy="3175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8" name="Line 70">
                  <a:extLst>
                    <a:ext uri="{FF2B5EF4-FFF2-40B4-BE49-F238E27FC236}">
                      <a16:creationId xmlns:a16="http://schemas.microsoft.com/office/drawing/2014/main" id="{AFFAD838-EEB2-4BAD-9302-C5D903A750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229226" y="1555750"/>
                  <a:ext cx="61913" cy="3175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9" name="Line 71">
                  <a:extLst>
                    <a:ext uri="{FF2B5EF4-FFF2-40B4-BE49-F238E27FC236}">
                      <a16:creationId xmlns:a16="http://schemas.microsoft.com/office/drawing/2014/main" id="{929C2E60-0A86-433D-B4E7-FD9D00F996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321301" y="1549400"/>
                  <a:ext cx="61913" cy="3175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0" name="Line 72">
                  <a:extLst>
                    <a:ext uri="{FF2B5EF4-FFF2-40B4-BE49-F238E27FC236}">
                      <a16:creationId xmlns:a16="http://schemas.microsoft.com/office/drawing/2014/main" id="{299D1555-D721-4EE1-86D5-88AC7D03F1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414963" y="1544638"/>
                  <a:ext cx="60325" cy="3175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" name="Line 73">
                  <a:extLst>
                    <a:ext uri="{FF2B5EF4-FFF2-40B4-BE49-F238E27FC236}">
                      <a16:creationId xmlns:a16="http://schemas.microsoft.com/office/drawing/2014/main" id="{9C8C1235-B4C6-4D9B-8368-3CABB0E370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507038" y="1539875"/>
                  <a:ext cx="61913" cy="3175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" name="Line 74">
                  <a:extLst>
                    <a:ext uri="{FF2B5EF4-FFF2-40B4-BE49-F238E27FC236}">
                      <a16:creationId xmlns:a16="http://schemas.microsoft.com/office/drawing/2014/main" id="{14A7D313-3F2F-43C2-9176-50121BEC3D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600701" y="1533525"/>
                  <a:ext cx="60325" cy="3175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" name="Line 75">
                  <a:extLst>
                    <a:ext uri="{FF2B5EF4-FFF2-40B4-BE49-F238E27FC236}">
                      <a16:creationId xmlns:a16="http://schemas.microsoft.com/office/drawing/2014/main" id="{F5DEA891-61AF-4EB8-A2A7-17044F5A8F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692776" y="1530350"/>
                  <a:ext cx="44450" cy="1588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34" name="Freeform 76">
              <a:extLst>
                <a:ext uri="{FF2B5EF4-FFF2-40B4-BE49-F238E27FC236}">
                  <a16:creationId xmlns:a16="http://schemas.microsoft.com/office/drawing/2014/main" id="{8C79E642-4294-4437-B722-CF222BEC8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6913" y="1009650"/>
              <a:ext cx="2500313" cy="1182688"/>
            </a:xfrm>
            <a:custGeom>
              <a:avLst/>
              <a:gdLst>
                <a:gd name="T0" fmla="*/ 10217 w 10249"/>
                <a:gd name="T1" fmla="*/ 1925 h 4853"/>
                <a:gd name="T2" fmla="*/ 10038 w 10249"/>
                <a:gd name="T3" fmla="*/ 1520 h 4853"/>
                <a:gd name="T4" fmla="*/ 9710 w 10249"/>
                <a:gd name="T5" fmla="*/ 1143 h 4853"/>
                <a:gd name="T6" fmla="*/ 9243 w 10249"/>
                <a:gd name="T7" fmla="*/ 804 h 4853"/>
                <a:gd name="T8" fmla="*/ 8650 w 10249"/>
                <a:gd name="T9" fmla="*/ 515 h 4853"/>
                <a:gd name="T10" fmla="*/ 7951 w 10249"/>
                <a:gd name="T11" fmla="*/ 284 h 4853"/>
                <a:gd name="T12" fmla="*/ 7165 w 10249"/>
                <a:gd name="T13" fmla="*/ 118 h 4853"/>
                <a:gd name="T14" fmla="*/ 6318 w 10249"/>
                <a:gd name="T15" fmla="*/ 23 h 4853"/>
                <a:gd name="T16" fmla="*/ 5434 w 10249"/>
                <a:gd name="T17" fmla="*/ 0 h 4853"/>
                <a:gd name="T18" fmla="*/ 4540 w 10249"/>
                <a:gd name="T19" fmla="*/ 51 h 4853"/>
                <a:gd name="T20" fmla="*/ 3665 w 10249"/>
                <a:gd name="T21" fmla="*/ 174 h 4853"/>
                <a:gd name="T22" fmla="*/ 2834 w 10249"/>
                <a:gd name="T23" fmla="*/ 366 h 4853"/>
                <a:gd name="T24" fmla="*/ 2072 w 10249"/>
                <a:gd name="T25" fmla="*/ 620 h 4853"/>
                <a:gd name="T26" fmla="*/ 1403 w 10249"/>
                <a:gd name="T27" fmla="*/ 929 h 4853"/>
                <a:gd name="T28" fmla="*/ 848 w 10249"/>
                <a:gd name="T29" fmla="*/ 1283 h 4853"/>
                <a:gd name="T30" fmla="*/ 422 w 10249"/>
                <a:gd name="T31" fmla="*/ 1673 h 4853"/>
                <a:gd name="T32" fmla="*/ 139 w 10249"/>
                <a:gd name="T33" fmla="*/ 2085 h 4853"/>
                <a:gd name="T34" fmla="*/ 7 w 10249"/>
                <a:gd name="T35" fmla="*/ 2508 h 4853"/>
                <a:gd name="T36" fmla="*/ 31 w 10249"/>
                <a:gd name="T37" fmla="*/ 2928 h 4853"/>
                <a:gd name="T38" fmla="*/ 210 w 10249"/>
                <a:gd name="T39" fmla="*/ 3333 h 4853"/>
                <a:gd name="T40" fmla="*/ 538 w 10249"/>
                <a:gd name="T41" fmla="*/ 3710 h 4853"/>
                <a:gd name="T42" fmla="*/ 1005 w 10249"/>
                <a:gd name="T43" fmla="*/ 4048 h 4853"/>
                <a:gd name="T44" fmla="*/ 1598 w 10249"/>
                <a:gd name="T45" fmla="*/ 4337 h 4853"/>
                <a:gd name="T46" fmla="*/ 2298 w 10249"/>
                <a:gd name="T47" fmla="*/ 4568 h 4853"/>
                <a:gd name="T48" fmla="*/ 3083 w 10249"/>
                <a:gd name="T49" fmla="*/ 4734 h 4853"/>
                <a:gd name="T50" fmla="*/ 3931 w 10249"/>
                <a:gd name="T51" fmla="*/ 4830 h 4853"/>
                <a:gd name="T52" fmla="*/ 4815 w 10249"/>
                <a:gd name="T53" fmla="*/ 4853 h 4853"/>
                <a:gd name="T54" fmla="*/ 5708 w 10249"/>
                <a:gd name="T55" fmla="*/ 4802 h 4853"/>
                <a:gd name="T56" fmla="*/ 6583 w 10249"/>
                <a:gd name="T57" fmla="*/ 4678 h 4853"/>
                <a:gd name="T58" fmla="*/ 7414 w 10249"/>
                <a:gd name="T59" fmla="*/ 4487 h 4853"/>
                <a:gd name="T60" fmla="*/ 8176 w 10249"/>
                <a:gd name="T61" fmla="*/ 4233 h 4853"/>
                <a:gd name="T62" fmla="*/ 8845 w 10249"/>
                <a:gd name="T63" fmla="*/ 3924 h 4853"/>
                <a:gd name="T64" fmla="*/ 9401 w 10249"/>
                <a:gd name="T65" fmla="*/ 3569 h 4853"/>
                <a:gd name="T66" fmla="*/ 9827 w 10249"/>
                <a:gd name="T67" fmla="*/ 3180 h 4853"/>
                <a:gd name="T68" fmla="*/ 10110 w 10249"/>
                <a:gd name="T69" fmla="*/ 2768 h 4853"/>
                <a:gd name="T70" fmla="*/ 10241 w 10249"/>
                <a:gd name="T71" fmla="*/ 2345 h 4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249" h="4853">
                  <a:moveTo>
                    <a:pt x="10249" y="2134"/>
                  </a:moveTo>
                  <a:lnTo>
                    <a:pt x="10217" y="1925"/>
                  </a:lnTo>
                  <a:lnTo>
                    <a:pt x="10147" y="1720"/>
                  </a:lnTo>
                  <a:lnTo>
                    <a:pt x="10038" y="1520"/>
                  </a:lnTo>
                  <a:lnTo>
                    <a:pt x="9892" y="1327"/>
                  </a:lnTo>
                  <a:lnTo>
                    <a:pt x="9710" y="1143"/>
                  </a:lnTo>
                  <a:lnTo>
                    <a:pt x="9493" y="968"/>
                  </a:lnTo>
                  <a:lnTo>
                    <a:pt x="9243" y="804"/>
                  </a:lnTo>
                  <a:lnTo>
                    <a:pt x="8961" y="653"/>
                  </a:lnTo>
                  <a:lnTo>
                    <a:pt x="8650" y="515"/>
                  </a:lnTo>
                  <a:lnTo>
                    <a:pt x="8313" y="392"/>
                  </a:lnTo>
                  <a:lnTo>
                    <a:pt x="7951" y="284"/>
                  </a:lnTo>
                  <a:lnTo>
                    <a:pt x="7567" y="193"/>
                  </a:lnTo>
                  <a:lnTo>
                    <a:pt x="7165" y="118"/>
                  </a:lnTo>
                  <a:lnTo>
                    <a:pt x="6748" y="61"/>
                  </a:lnTo>
                  <a:lnTo>
                    <a:pt x="6318" y="23"/>
                  </a:lnTo>
                  <a:lnTo>
                    <a:pt x="5879" y="2"/>
                  </a:lnTo>
                  <a:lnTo>
                    <a:pt x="5434" y="0"/>
                  </a:lnTo>
                  <a:lnTo>
                    <a:pt x="4987" y="16"/>
                  </a:lnTo>
                  <a:lnTo>
                    <a:pt x="4540" y="51"/>
                  </a:lnTo>
                  <a:lnTo>
                    <a:pt x="4099" y="104"/>
                  </a:lnTo>
                  <a:lnTo>
                    <a:pt x="3665" y="174"/>
                  </a:lnTo>
                  <a:lnTo>
                    <a:pt x="3242" y="262"/>
                  </a:lnTo>
                  <a:lnTo>
                    <a:pt x="2834" y="366"/>
                  </a:lnTo>
                  <a:lnTo>
                    <a:pt x="2443" y="485"/>
                  </a:lnTo>
                  <a:lnTo>
                    <a:pt x="2072" y="620"/>
                  </a:lnTo>
                  <a:lnTo>
                    <a:pt x="1725" y="768"/>
                  </a:lnTo>
                  <a:lnTo>
                    <a:pt x="1403" y="929"/>
                  </a:lnTo>
                  <a:lnTo>
                    <a:pt x="1110" y="1101"/>
                  </a:lnTo>
                  <a:lnTo>
                    <a:pt x="848" y="1283"/>
                  </a:lnTo>
                  <a:lnTo>
                    <a:pt x="617" y="1475"/>
                  </a:lnTo>
                  <a:lnTo>
                    <a:pt x="422" y="1673"/>
                  </a:lnTo>
                  <a:lnTo>
                    <a:pt x="262" y="1877"/>
                  </a:lnTo>
                  <a:lnTo>
                    <a:pt x="139" y="2085"/>
                  </a:lnTo>
                  <a:lnTo>
                    <a:pt x="54" y="2296"/>
                  </a:lnTo>
                  <a:lnTo>
                    <a:pt x="7" y="2508"/>
                  </a:lnTo>
                  <a:lnTo>
                    <a:pt x="0" y="2719"/>
                  </a:lnTo>
                  <a:lnTo>
                    <a:pt x="31" y="2928"/>
                  </a:lnTo>
                  <a:lnTo>
                    <a:pt x="101" y="3133"/>
                  </a:lnTo>
                  <a:lnTo>
                    <a:pt x="210" y="3333"/>
                  </a:lnTo>
                  <a:lnTo>
                    <a:pt x="356" y="3525"/>
                  </a:lnTo>
                  <a:lnTo>
                    <a:pt x="538" y="3710"/>
                  </a:lnTo>
                  <a:lnTo>
                    <a:pt x="755" y="3885"/>
                  </a:lnTo>
                  <a:lnTo>
                    <a:pt x="1005" y="4048"/>
                  </a:lnTo>
                  <a:lnTo>
                    <a:pt x="1287" y="4199"/>
                  </a:lnTo>
                  <a:lnTo>
                    <a:pt x="1598" y="4337"/>
                  </a:lnTo>
                  <a:lnTo>
                    <a:pt x="1936" y="4460"/>
                  </a:lnTo>
                  <a:lnTo>
                    <a:pt x="2298" y="4568"/>
                  </a:lnTo>
                  <a:lnTo>
                    <a:pt x="2681" y="4660"/>
                  </a:lnTo>
                  <a:lnTo>
                    <a:pt x="3083" y="4734"/>
                  </a:lnTo>
                  <a:lnTo>
                    <a:pt x="3501" y="4791"/>
                  </a:lnTo>
                  <a:lnTo>
                    <a:pt x="3931" y="4830"/>
                  </a:lnTo>
                  <a:lnTo>
                    <a:pt x="4370" y="4850"/>
                  </a:lnTo>
                  <a:lnTo>
                    <a:pt x="4815" y="4853"/>
                  </a:lnTo>
                  <a:lnTo>
                    <a:pt x="5262" y="4836"/>
                  </a:lnTo>
                  <a:lnTo>
                    <a:pt x="5708" y="4802"/>
                  </a:lnTo>
                  <a:lnTo>
                    <a:pt x="6149" y="4749"/>
                  </a:lnTo>
                  <a:lnTo>
                    <a:pt x="6583" y="4678"/>
                  </a:lnTo>
                  <a:lnTo>
                    <a:pt x="7006" y="4591"/>
                  </a:lnTo>
                  <a:lnTo>
                    <a:pt x="7414" y="4487"/>
                  </a:lnTo>
                  <a:lnTo>
                    <a:pt x="7805" y="4367"/>
                  </a:lnTo>
                  <a:lnTo>
                    <a:pt x="8176" y="4233"/>
                  </a:lnTo>
                  <a:lnTo>
                    <a:pt x="8523" y="4084"/>
                  </a:lnTo>
                  <a:lnTo>
                    <a:pt x="8845" y="3924"/>
                  </a:lnTo>
                  <a:lnTo>
                    <a:pt x="9138" y="3751"/>
                  </a:lnTo>
                  <a:lnTo>
                    <a:pt x="9401" y="3569"/>
                  </a:lnTo>
                  <a:lnTo>
                    <a:pt x="9631" y="3378"/>
                  </a:lnTo>
                  <a:lnTo>
                    <a:pt x="9827" y="3180"/>
                  </a:lnTo>
                  <a:lnTo>
                    <a:pt x="9987" y="2976"/>
                  </a:lnTo>
                  <a:lnTo>
                    <a:pt x="10110" y="2768"/>
                  </a:lnTo>
                  <a:lnTo>
                    <a:pt x="10195" y="2557"/>
                  </a:lnTo>
                  <a:lnTo>
                    <a:pt x="10241" y="2345"/>
                  </a:lnTo>
                  <a:lnTo>
                    <a:pt x="10249" y="2134"/>
                  </a:lnTo>
                </a:path>
              </a:pathLst>
            </a:cu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F3905D5C-C7F5-4E62-AC43-D3F0E9698EC7}"/>
                </a:ext>
              </a:extLst>
            </p:cNvPr>
            <p:cNvGrpSpPr/>
            <p:nvPr/>
          </p:nvGrpSpPr>
          <p:grpSpPr>
            <a:xfrm>
              <a:off x="3797301" y="414338"/>
              <a:ext cx="1379537" cy="2373312"/>
              <a:chOff x="3797301" y="414338"/>
              <a:chExt cx="1379537" cy="2373312"/>
            </a:xfrm>
          </p:grpSpPr>
          <p:sp>
            <p:nvSpPr>
              <p:cNvPr id="143" name="Line 88">
                <a:extLst>
                  <a:ext uri="{FF2B5EF4-FFF2-40B4-BE49-F238E27FC236}">
                    <a16:creationId xmlns:a16="http://schemas.microsoft.com/office/drawing/2014/main" id="{47C7E6C0-9BBA-4E01-AE59-8BCE271A79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0063" y="1296988"/>
                <a:ext cx="31750" cy="5397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30B2666D-6411-4617-ABA1-841AAAB02097}"/>
                  </a:ext>
                </a:extLst>
              </p:cNvPr>
              <p:cNvGrpSpPr/>
              <p:nvPr/>
            </p:nvGrpSpPr>
            <p:grpSpPr>
              <a:xfrm>
                <a:off x="3797301" y="414338"/>
                <a:ext cx="1379537" cy="2373312"/>
                <a:chOff x="3797301" y="414338"/>
                <a:chExt cx="1379537" cy="2373312"/>
              </a:xfrm>
            </p:grpSpPr>
            <p:sp>
              <p:nvSpPr>
                <p:cNvPr id="145" name="Line 77">
                  <a:extLst>
                    <a:ext uri="{FF2B5EF4-FFF2-40B4-BE49-F238E27FC236}">
                      <a16:creationId xmlns:a16="http://schemas.microsoft.com/office/drawing/2014/main" id="{C9CAC3F0-D7A8-47F1-9680-13AFE5DD92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97301" y="414338"/>
                  <a:ext cx="30163" cy="52388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" name="Line 78">
                  <a:extLst>
                    <a:ext uri="{FF2B5EF4-FFF2-40B4-BE49-F238E27FC236}">
                      <a16:creationId xmlns:a16="http://schemas.microsoft.com/office/drawing/2014/main" id="{E82B7AEB-9907-414D-A2E6-24279790AD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43338" y="493713"/>
                  <a:ext cx="31750" cy="53975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" name="Line 79">
                  <a:extLst>
                    <a:ext uri="{FF2B5EF4-FFF2-40B4-BE49-F238E27FC236}">
                      <a16:creationId xmlns:a16="http://schemas.microsoft.com/office/drawing/2014/main" id="{3D39F138-66C1-4683-A25A-7A78AC91D9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90963" y="574675"/>
                  <a:ext cx="30163" cy="53975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Line 80">
                  <a:extLst>
                    <a:ext uri="{FF2B5EF4-FFF2-40B4-BE49-F238E27FC236}">
                      <a16:creationId xmlns:a16="http://schemas.microsoft.com/office/drawing/2014/main" id="{827CF5AD-3D84-47B8-9890-21B4EAC778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37001" y="655638"/>
                  <a:ext cx="31750" cy="52388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Line 81">
                  <a:extLst>
                    <a:ext uri="{FF2B5EF4-FFF2-40B4-BE49-F238E27FC236}">
                      <a16:creationId xmlns:a16="http://schemas.microsoft.com/office/drawing/2014/main" id="{DF4E6826-66FB-4454-AF4B-30A388D016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84626" y="735013"/>
                  <a:ext cx="30163" cy="53975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Line 82">
                  <a:extLst>
                    <a:ext uri="{FF2B5EF4-FFF2-40B4-BE49-F238E27FC236}">
                      <a16:creationId xmlns:a16="http://schemas.microsoft.com/office/drawing/2014/main" id="{462454BB-3C3E-4BCB-A2F0-4683292400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30663" y="815975"/>
                  <a:ext cx="31750" cy="52388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1" name="Line 83">
                  <a:extLst>
                    <a:ext uri="{FF2B5EF4-FFF2-40B4-BE49-F238E27FC236}">
                      <a16:creationId xmlns:a16="http://schemas.microsoft.com/office/drawing/2014/main" id="{1E1C5A42-2E2D-48BC-B709-95D1344ED7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76701" y="895350"/>
                  <a:ext cx="31750" cy="53975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Line 84">
                  <a:extLst>
                    <a:ext uri="{FF2B5EF4-FFF2-40B4-BE49-F238E27FC236}">
                      <a16:creationId xmlns:a16="http://schemas.microsoft.com/office/drawing/2014/main" id="{98C3B08B-4979-489B-9A83-64E50839F9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24326" y="976313"/>
                  <a:ext cx="30163" cy="53975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Line 85">
                  <a:extLst>
                    <a:ext uri="{FF2B5EF4-FFF2-40B4-BE49-F238E27FC236}">
                      <a16:creationId xmlns:a16="http://schemas.microsoft.com/office/drawing/2014/main" id="{D4E704B5-0F9C-474B-BC23-0CAC3AAFE9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70363" y="1057275"/>
                  <a:ext cx="31750" cy="52388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Line 86">
                  <a:extLst>
                    <a:ext uri="{FF2B5EF4-FFF2-40B4-BE49-F238E27FC236}">
                      <a16:creationId xmlns:a16="http://schemas.microsoft.com/office/drawing/2014/main" id="{EBA7BB39-B871-45F7-AB2E-916E7098F5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16401" y="1136650"/>
                  <a:ext cx="31750" cy="53975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0" name="Line 87">
                  <a:extLst>
                    <a:ext uri="{FF2B5EF4-FFF2-40B4-BE49-F238E27FC236}">
                      <a16:creationId xmlns:a16="http://schemas.microsoft.com/office/drawing/2014/main" id="{A173A1C3-294E-4BC3-AF0C-700CD343A8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64026" y="1217613"/>
                  <a:ext cx="30163" cy="52388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Line 89">
                  <a:extLst>
                    <a:ext uri="{FF2B5EF4-FFF2-40B4-BE49-F238E27FC236}">
                      <a16:creationId xmlns:a16="http://schemas.microsoft.com/office/drawing/2014/main" id="{138D52BC-60C5-4C38-BA44-97DCF9FD3D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57688" y="1377950"/>
                  <a:ext cx="30163" cy="53975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" name="Line 90">
                  <a:extLst>
                    <a:ext uri="{FF2B5EF4-FFF2-40B4-BE49-F238E27FC236}">
                      <a16:creationId xmlns:a16="http://schemas.microsoft.com/office/drawing/2014/main" id="{A0EB2C7D-ED6A-47B1-B31B-B20C3C7D55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03726" y="1458913"/>
                  <a:ext cx="31750" cy="52388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Line 91">
                  <a:extLst>
                    <a:ext uri="{FF2B5EF4-FFF2-40B4-BE49-F238E27FC236}">
                      <a16:creationId xmlns:a16="http://schemas.microsoft.com/office/drawing/2014/main" id="{DA5236A9-5C58-491D-8EE7-8EDEA71951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49763" y="1538288"/>
                  <a:ext cx="31750" cy="53975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Line 92">
                  <a:extLst>
                    <a:ext uri="{FF2B5EF4-FFF2-40B4-BE49-F238E27FC236}">
                      <a16:creationId xmlns:a16="http://schemas.microsoft.com/office/drawing/2014/main" id="{7636F467-87BD-44D9-B421-5B894F84A4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97388" y="1619250"/>
                  <a:ext cx="30163" cy="52388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8" name="Line 93">
                  <a:extLst>
                    <a:ext uri="{FF2B5EF4-FFF2-40B4-BE49-F238E27FC236}">
                      <a16:creationId xmlns:a16="http://schemas.microsoft.com/office/drawing/2014/main" id="{26805688-4DD4-4630-8D21-06B9A13AA0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43426" y="1698625"/>
                  <a:ext cx="31750" cy="53975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Line 94">
                  <a:extLst>
                    <a:ext uri="{FF2B5EF4-FFF2-40B4-BE49-F238E27FC236}">
                      <a16:creationId xmlns:a16="http://schemas.microsoft.com/office/drawing/2014/main" id="{866E53DC-4D77-4516-866A-525F964F1E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91051" y="1779588"/>
                  <a:ext cx="30163" cy="53975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Line 95">
                  <a:extLst>
                    <a:ext uri="{FF2B5EF4-FFF2-40B4-BE49-F238E27FC236}">
                      <a16:creationId xmlns:a16="http://schemas.microsoft.com/office/drawing/2014/main" id="{1822EDF7-4CF1-41B2-9CF7-F52BB9C805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37088" y="1860550"/>
                  <a:ext cx="31750" cy="52388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Line 96">
                  <a:extLst>
                    <a:ext uri="{FF2B5EF4-FFF2-40B4-BE49-F238E27FC236}">
                      <a16:creationId xmlns:a16="http://schemas.microsoft.com/office/drawing/2014/main" id="{7B64DD03-2D1C-44DA-A622-9F82819ABF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84713" y="1939925"/>
                  <a:ext cx="30163" cy="53975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2" name="Line 97">
                  <a:extLst>
                    <a:ext uri="{FF2B5EF4-FFF2-40B4-BE49-F238E27FC236}">
                      <a16:creationId xmlns:a16="http://schemas.microsoft.com/office/drawing/2014/main" id="{22C14EEE-0D60-42AD-BD40-73859BC449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30751" y="2020888"/>
                  <a:ext cx="31750" cy="52388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3" name="Line 98">
                  <a:extLst>
                    <a:ext uri="{FF2B5EF4-FFF2-40B4-BE49-F238E27FC236}">
                      <a16:creationId xmlns:a16="http://schemas.microsoft.com/office/drawing/2014/main" id="{097D955C-D368-4F83-9FFF-CE95466820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76788" y="2100263"/>
                  <a:ext cx="31750" cy="53975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4" name="Line 99">
                  <a:extLst>
                    <a:ext uri="{FF2B5EF4-FFF2-40B4-BE49-F238E27FC236}">
                      <a16:creationId xmlns:a16="http://schemas.microsoft.com/office/drawing/2014/main" id="{50A86CD6-B392-44C2-8ED3-570B036DB6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24413" y="2181225"/>
                  <a:ext cx="30163" cy="53975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" name="Line 100">
                  <a:extLst>
                    <a:ext uri="{FF2B5EF4-FFF2-40B4-BE49-F238E27FC236}">
                      <a16:creationId xmlns:a16="http://schemas.microsoft.com/office/drawing/2014/main" id="{828C6254-B548-4C4A-8217-994F50E349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70451" y="2260600"/>
                  <a:ext cx="31750" cy="53975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" name="Line 101">
                  <a:extLst>
                    <a:ext uri="{FF2B5EF4-FFF2-40B4-BE49-F238E27FC236}">
                      <a16:creationId xmlns:a16="http://schemas.microsoft.com/office/drawing/2014/main" id="{3E75D63D-51A2-434E-ADAB-B37DF52B7B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18076" y="2341563"/>
                  <a:ext cx="30163" cy="53975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Line 102">
                  <a:extLst>
                    <a:ext uri="{FF2B5EF4-FFF2-40B4-BE49-F238E27FC236}">
                      <a16:creationId xmlns:a16="http://schemas.microsoft.com/office/drawing/2014/main" id="{031B7416-216A-47DF-999E-FBEA921A2F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64113" y="2422525"/>
                  <a:ext cx="31750" cy="52388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Line 103">
                  <a:extLst>
                    <a:ext uri="{FF2B5EF4-FFF2-40B4-BE49-F238E27FC236}">
                      <a16:creationId xmlns:a16="http://schemas.microsoft.com/office/drawing/2014/main" id="{689451AC-95C8-4F93-96A1-0BB14E2365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10151" y="2501900"/>
                  <a:ext cx="31750" cy="53975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Line 104">
                  <a:extLst>
                    <a:ext uri="{FF2B5EF4-FFF2-40B4-BE49-F238E27FC236}">
                      <a16:creationId xmlns:a16="http://schemas.microsoft.com/office/drawing/2014/main" id="{C2CF2D15-CAF5-471C-938F-1133025B83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57776" y="2582863"/>
                  <a:ext cx="30163" cy="53975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0" name="Line 105">
                  <a:extLst>
                    <a:ext uri="{FF2B5EF4-FFF2-40B4-BE49-F238E27FC236}">
                      <a16:creationId xmlns:a16="http://schemas.microsoft.com/office/drawing/2014/main" id="{CDDE065F-851B-401B-B83B-69F95590CA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03813" y="2662238"/>
                  <a:ext cx="31750" cy="53975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Line 106">
                  <a:extLst>
                    <a:ext uri="{FF2B5EF4-FFF2-40B4-BE49-F238E27FC236}">
                      <a16:creationId xmlns:a16="http://schemas.microsoft.com/office/drawing/2014/main" id="{0B0E24A0-A230-4B09-A800-EF4E48F5AC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51438" y="2743200"/>
                  <a:ext cx="25400" cy="4445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Line 107">
                  <a:extLst>
                    <a:ext uri="{FF2B5EF4-FFF2-40B4-BE49-F238E27FC236}">
                      <a16:creationId xmlns:a16="http://schemas.microsoft.com/office/drawing/2014/main" id="{2D7B66D7-C9CA-40F8-BA36-CC5BA4AECA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830763" y="1370013"/>
                  <a:ext cx="52388" cy="3175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Line 108">
                  <a:extLst>
                    <a:ext uri="{FF2B5EF4-FFF2-40B4-BE49-F238E27FC236}">
                      <a16:creationId xmlns:a16="http://schemas.microsoft.com/office/drawing/2014/main" id="{D96332FD-BF65-48B3-883D-AF7417D68A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749801" y="1417638"/>
                  <a:ext cx="53975" cy="30163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4" name="Line 109">
                  <a:extLst>
                    <a:ext uri="{FF2B5EF4-FFF2-40B4-BE49-F238E27FC236}">
                      <a16:creationId xmlns:a16="http://schemas.microsoft.com/office/drawing/2014/main" id="{FCAE39B8-D073-4B3C-9915-1C80152373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668838" y="1463675"/>
                  <a:ext cx="53975" cy="3175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" name="Line 110">
                  <a:extLst>
                    <a:ext uri="{FF2B5EF4-FFF2-40B4-BE49-F238E27FC236}">
                      <a16:creationId xmlns:a16="http://schemas.microsoft.com/office/drawing/2014/main" id="{5C951813-9F95-43F8-9AA2-3A64BA74F5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89463" y="1509713"/>
                  <a:ext cx="53975" cy="3175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6" name="Line 111">
                  <a:extLst>
                    <a:ext uri="{FF2B5EF4-FFF2-40B4-BE49-F238E27FC236}">
                      <a16:creationId xmlns:a16="http://schemas.microsoft.com/office/drawing/2014/main" id="{630EB1CE-0F0E-4D58-AA6F-CE5C20D0A1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08501" y="1557338"/>
                  <a:ext cx="53975" cy="30163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7" name="Line 112">
                  <a:extLst>
                    <a:ext uri="{FF2B5EF4-FFF2-40B4-BE49-F238E27FC236}">
                      <a16:creationId xmlns:a16="http://schemas.microsoft.com/office/drawing/2014/main" id="{349042D9-B1ED-48F4-BEDC-7A0B1C08BC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429126" y="1603375"/>
                  <a:ext cx="52388" cy="3175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Line 113">
                  <a:extLst>
                    <a:ext uri="{FF2B5EF4-FFF2-40B4-BE49-F238E27FC236}">
                      <a16:creationId xmlns:a16="http://schemas.microsoft.com/office/drawing/2014/main" id="{D2E7B35C-3296-4010-B3F4-478DFC414B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48163" y="1651000"/>
                  <a:ext cx="53975" cy="30163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Line 114">
                  <a:extLst>
                    <a:ext uri="{FF2B5EF4-FFF2-40B4-BE49-F238E27FC236}">
                      <a16:creationId xmlns:a16="http://schemas.microsoft.com/office/drawing/2014/main" id="{9A8CFD4E-9413-498A-8B95-0474F66200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267201" y="1697038"/>
                  <a:ext cx="53975" cy="3175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Line 115">
                  <a:extLst>
                    <a:ext uri="{FF2B5EF4-FFF2-40B4-BE49-F238E27FC236}">
                      <a16:creationId xmlns:a16="http://schemas.microsoft.com/office/drawing/2014/main" id="{E94F9527-E995-42D4-92E6-5DEDDFC919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187826" y="1743075"/>
                  <a:ext cx="53975" cy="31750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Line 116">
                  <a:extLst>
                    <a:ext uri="{FF2B5EF4-FFF2-40B4-BE49-F238E27FC236}">
                      <a16:creationId xmlns:a16="http://schemas.microsoft.com/office/drawing/2014/main" id="{78EA6B42-CFD6-4C28-B385-4F16A372DE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106863" y="1790700"/>
                  <a:ext cx="53975" cy="30163"/>
                </a:xfrm>
                <a:prstGeom prst="line">
                  <a:avLst/>
                </a:prstGeom>
                <a:noFill/>
                <a:ln w="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36" name="Freeform 117">
              <a:extLst>
                <a:ext uri="{FF2B5EF4-FFF2-40B4-BE49-F238E27FC236}">
                  <a16:creationId xmlns:a16="http://schemas.microsoft.com/office/drawing/2014/main" id="{7035BA66-29DD-4F04-8118-8F1CE0C59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938" y="392113"/>
              <a:ext cx="1592263" cy="2417763"/>
            </a:xfrm>
            <a:custGeom>
              <a:avLst/>
              <a:gdLst>
                <a:gd name="T0" fmla="*/ 304 w 6528"/>
                <a:gd name="T1" fmla="*/ 192 h 9916"/>
                <a:gd name="T2" fmla="*/ 110 w 6528"/>
                <a:gd name="T3" fmla="*/ 501 h 9916"/>
                <a:gd name="T4" fmla="*/ 12 w 6528"/>
                <a:gd name="T5" fmla="*/ 946 h 9916"/>
                <a:gd name="T6" fmla="*/ 13 w 6528"/>
                <a:gd name="T7" fmla="*/ 1513 h 9916"/>
                <a:gd name="T8" fmla="*/ 113 w 6528"/>
                <a:gd name="T9" fmla="*/ 2185 h 9916"/>
                <a:gd name="T10" fmla="*/ 308 w 6528"/>
                <a:gd name="T11" fmla="*/ 2941 h 9916"/>
                <a:gd name="T12" fmla="*/ 593 w 6528"/>
                <a:gd name="T13" fmla="*/ 3758 h 9916"/>
                <a:gd name="T14" fmla="*/ 960 w 6528"/>
                <a:gd name="T15" fmla="*/ 4612 h 9916"/>
                <a:gd name="T16" fmla="*/ 1396 w 6528"/>
                <a:gd name="T17" fmla="*/ 5476 h 9916"/>
                <a:gd name="T18" fmla="*/ 1889 w 6528"/>
                <a:gd name="T19" fmla="*/ 6325 h 9916"/>
                <a:gd name="T20" fmla="*/ 2424 w 6528"/>
                <a:gd name="T21" fmla="*/ 7132 h 9916"/>
                <a:gd name="T22" fmla="*/ 2985 w 6528"/>
                <a:gd name="T23" fmla="*/ 7873 h 9916"/>
                <a:gd name="T24" fmla="*/ 3554 w 6528"/>
                <a:gd name="T25" fmla="*/ 8525 h 9916"/>
                <a:gd name="T26" fmla="*/ 4114 w 6528"/>
                <a:gd name="T27" fmla="*/ 9069 h 9916"/>
                <a:gd name="T28" fmla="*/ 4648 w 6528"/>
                <a:gd name="T29" fmla="*/ 9488 h 9916"/>
                <a:gd name="T30" fmla="*/ 5141 w 6528"/>
                <a:gd name="T31" fmla="*/ 9770 h 9916"/>
                <a:gd name="T32" fmla="*/ 5576 w 6528"/>
                <a:gd name="T33" fmla="*/ 9905 h 9916"/>
                <a:gd name="T34" fmla="*/ 5941 w 6528"/>
                <a:gd name="T35" fmla="*/ 9890 h 9916"/>
                <a:gd name="T36" fmla="*/ 6224 w 6528"/>
                <a:gd name="T37" fmla="*/ 9725 h 9916"/>
                <a:gd name="T38" fmla="*/ 6418 w 6528"/>
                <a:gd name="T39" fmla="*/ 9415 h 9916"/>
                <a:gd name="T40" fmla="*/ 6516 w 6528"/>
                <a:gd name="T41" fmla="*/ 8970 h 9916"/>
                <a:gd name="T42" fmla="*/ 6515 w 6528"/>
                <a:gd name="T43" fmla="*/ 8403 h 9916"/>
                <a:gd name="T44" fmla="*/ 6416 w 6528"/>
                <a:gd name="T45" fmla="*/ 7731 h 9916"/>
                <a:gd name="T46" fmla="*/ 6220 w 6528"/>
                <a:gd name="T47" fmla="*/ 6975 h 9916"/>
                <a:gd name="T48" fmla="*/ 5935 w 6528"/>
                <a:gd name="T49" fmla="*/ 6158 h 9916"/>
                <a:gd name="T50" fmla="*/ 5568 w 6528"/>
                <a:gd name="T51" fmla="*/ 5304 h 9916"/>
                <a:gd name="T52" fmla="*/ 5132 w 6528"/>
                <a:gd name="T53" fmla="*/ 4440 h 9916"/>
                <a:gd name="T54" fmla="*/ 4639 w 6528"/>
                <a:gd name="T55" fmla="*/ 3592 h 9916"/>
                <a:gd name="T56" fmla="*/ 4104 w 6528"/>
                <a:gd name="T57" fmla="*/ 2785 h 9916"/>
                <a:gd name="T58" fmla="*/ 3543 w 6528"/>
                <a:gd name="T59" fmla="*/ 2044 h 9916"/>
                <a:gd name="T60" fmla="*/ 2974 w 6528"/>
                <a:gd name="T61" fmla="*/ 1391 h 9916"/>
                <a:gd name="T62" fmla="*/ 2414 w 6528"/>
                <a:gd name="T63" fmla="*/ 847 h 9916"/>
                <a:gd name="T64" fmla="*/ 1880 w 6528"/>
                <a:gd name="T65" fmla="*/ 428 h 9916"/>
                <a:gd name="T66" fmla="*/ 1388 w 6528"/>
                <a:gd name="T67" fmla="*/ 147 h 9916"/>
                <a:gd name="T68" fmla="*/ 952 w 6528"/>
                <a:gd name="T69" fmla="*/ 12 h 9916"/>
                <a:gd name="T70" fmla="*/ 587 w 6528"/>
                <a:gd name="T71" fmla="*/ 27 h 9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528" h="9916">
                  <a:moveTo>
                    <a:pt x="435" y="91"/>
                  </a:moveTo>
                  <a:lnTo>
                    <a:pt x="304" y="192"/>
                  </a:lnTo>
                  <a:lnTo>
                    <a:pt x="195" y="329"/>
                  </a:lnTo>
                  <a:lnTo>
                    <a:pt x="110" y="501"/>
                  </a:lnTo>
                  <a:lnTo>
                    <a:pt x="49" y="708"/>
                  </a:lnTo>
                  <a:lnTo>
                    <a:pt x="12" y="946"/>
                  </a:lnTo>
                  <a:lnTo>
                    <a:pt x="0" y="1216"/>
                  </a:lnTo>
                  <a:lnTo>
                    <a:pt x="13" y="1513"/>
                  </a:lnTo>
                  <a:lnTo>
                    <a:pt x="51" y="1837"/>
                  </a:lnTo>
                  <a:lnTo>
                    <a:pt x="113" y="2185"/>
                  </a:lnTo>
                  <a:lnTo>
                    <a:pt x="199" y="2554"/>
                  </a:lnTo>
                  <a:lnTo>
                    <a:pt x="308" y="2941"/>
                  </a:lnTo>
                  <a:lnTo>
                    <a:pt x="440" y="3344"/>
                  </a:lnTo>
                  <a:lnTo>
                    <a:pt x="593" y="3758"/>
                  </a:lnTo>
                  <a:lnTo>
                    <a:pt x="767" y="4182"/>
                  </a:lnTo>
                  <a:lnTo>
                    <a:pt x="960" y="4612"/>
                  </a:lnTo>
                  <a:lnTo>
                    <a:pt x="1170" y="5045"/>
                  </a:lnTo>
                  <a:lnTo>
                    <a:pt x="1396" y="5476"/>
                  </a:lnTo>
                  <a:lnTo>
                    <a:pt x="1637" y="5904"/>
                  </a:lnTo>
                  <a:lnTo>
                    <a:pt x="1889" y="6325"/>
                  </a:lnTo>
                  <a:lnTo>
                    <a:pt x="2153" y="6735"/>
                  </a:lnTo>
                  <a:lnTo>
                    <a:pt x="2424" y="7132"/>
                  </a:lnTo>
                  <a:lnTo>
                    <a:pt x="2702" y="7512"/>
                  </a:lnTo>
                  <a:lnTo>
                    <a:pt x="2985" y="7873"/>
                  </a:lnTo>
                  <a:lnTo>
                    <a:pt x="3269" y="8211"/>
                  </a:lnTo>
                  <a:lnTo>
                    <a:pt x="3554" y="8525"/>
                  </a:lnTo>
                  <a:lnTo>
                    <a:pt x="3836" y="8812"/>
                  </a:lnTo>
                  <a:lnTo>
                    <a:pt x="4114" y="9069"/>
                  </a:lnTo>
                  <a:lnTo>
                    <a:pt x="4385" y="9295"/>
                  </a:lnTo>
                  <a:lnTo>
                    <a:pt x="4648" y="9488"/>
                  </a:lnTo>
                  <a:lnTo>
                    <a:pt x="4901" y="9647"/>
                  </a:lnTo>
                  <a:lnTo>
                    <a:pt x="5141" y="9770"/>
                  </a:lnTo>
                  <a:lnTo>
                    <a:pt x="5366" y="9856"/>
                  </a:lnTo>
                  <a:lnTo>
                    <a:pt x="5576" y="9905"/>
                  </a:lnTo>
                  <a:lnTo>
                    <a:pt x="5768" y="9916"/>
                  </a:lnTo>
                  <a:lnTo>
                    <a:pt x="5941" y="9890"/>
                  </a:lnTo>
                  <a:lnTo>
                    <a:pt x="6093" y="9826"/>
                  </a:lnTo>
                  <a:lnTo>
                    <a:pt x="6224" y="9725"/>
                  </a:lnTo>
                  <a:lnTo>
                    <a:pt x="6333" y="9588"/>
                  </a:lnTo>
                  <a:lnTo>
                    <a:pt x="6418" y="9415"/>
                  </a:lnTo>
                  <a:lnTo>
                    <a:pt x="6479" y="9209"/>
                  </a:lnTo>
                  <a:lnTo>
                    <a:pt x="6516" y="8970"/>
                  </a:lnTo>
                  <a:lnTo>
                    <a:pt x="6528" y="8701"/>
                  </a:lnTo>
                  <a:lnTo>
                    <a:pt x="6515" y="8403"/>
                  </a:lnTo>
                  <a:lnTo>
                    <a:pt x="6478" y="8079"/>
                  </a:lnTo>
                  <a:lnTo>
                    <a:pt x="6416" y="7731"/>
                  </a:lnTo>
                  <a:lnTo>
                    <a:pt x="6329" y="7363"/>
                  </a:lnTo>
                  <a:lnTo>
                    <a:pt x="6220" y="6975"/>
                  </a:lnTo>
                  <a:lnTo>
                    <a:pt x="6088" y="6573"/>
                  </a:lnTo>
                  <a:lnTo>
                    <a:pt x="5935" y="6158"/>
                  </a:lnTo>
                  <a:lnTo>
                    <a:pt x="5761" y="5734"/>
                  </a:lnTo>
                  <a:lnTo>
                    <a:pt x="5568" y="5304"/>
                  </a:lnTo>
                  <a:lnTo>
                    <a:pt x="5358" y="4872"/>
                  </a:lnTo>
                  <a:lnTo>
                    <a:pt x="5132" y="4440"/>
                  </a:lnTo>
                  <a:lnTo>
                    <a:pt x="4892" y="4012"/>
                  </a:lnTo>
                  <a:lnTo>
                    <a:pt x="4639" y="3592"/>
                  </a:lnTo>
                  <a:lnTo>
                    <a:pt x="4376" y="3181"/>
                  </a:lnTo>
                  <a:lnTo>
                    <a:pt x="4104" y="2785"/>
                  </a:lnTo>
                  <a:lnTo>
                    <a:pt x="3826" y="2405"/>
                  </a:lnTo>
                  <a:lnTo>
                    <a:pt x="3543" y="2044"/>
                  </a:lnTo>
                  <a:lnTo>
                    <a:pt x="3259" y="1705"/>
                  </a:lnTo>
                  <a:lnTo>
                    <a:pt x="2974" y="1391"/>
                  </a:lnTo>
                  <a:lnTo>
                    <a:pt x="2692" y="1105"/>
                  </a:lnTo>
                  <a:lnTo>
                    <a:pt x="2414" y="847"/>
                  </a:lnTo>
                  <a:lnTo>
                    <a:pt x="2143" y="621"/>
                  </a:lnTo>
                  <a:lnTo>
                    <a:pt x="1880" y="428"/>
                  </a:lnTo>
                  <a:lnTo>
                    <a:pt x="1628" y="270"/>
                  </a:lnTo>
                  <a:lnTo>
                    <a:pt x="1388" y="147"/>
                  </a:lnTo>
                  <a:lnTo>
                    <a:pt x="1162" y="61"/>
                  </a:lnTo>
                  <a:lnTo>
                    <a:pt x="952" y="12"/>
                  </a:lnTo>
                  <a:lnTo>
                    <a:pt x="760" y="0"/>
                  </a:lnTo>
                  <a:lnTo>
                    <a:pt x="587" y="27"/>
                  </a:lnTo>
                  <a:lnTo>
                    <a:pt x="435" y="91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D4791CE9-9A4F-4F86-B38B-B0C6878FB01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26010" y="1493656"/>
              <a:ext cx="111125" cy="89059"/>
              <a:chOff x="5857876" y="1500188"/>
              <a:chExt cx="55563" cy="44450"/>
            </a:xfrm>
          </p:grpSpPr>
          <p:sp>
            <p:nvSpPr>
              <p:cNvPr id="141" name="Line 124">
                <a:extLst>
                  <a:ext uri="{FF2B5EF4-FFF2-40B4-BE49-F238E27FC236}">
                    <a16:creationId xmlns:a16="http://schemas.microsoft.com/office/drawing/2014/main" id="{8A7A1B65-5624-4428-89A2-A07CC480A9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861051" y="1519238"/>
                <a:ext cx="52388" cy="25400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Line 125">
                <a:extLst>
                  <a:ext uri="{FF2B5EF4-FFF2-40B4-BE49-F238E27FC236}">
                    <a16:creationId xmlns:a16="http://schemas.microsoft.com/office/drawing/2014/main" id="{1443CC72-7C06-4610-B934-FCB6CC037D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857876" y="1500188"/>
                <a:ext cx="55563" cy="19050"/>
              </a:xfrm>
              <a:prstGeom prst="line">
                <a:avLst/>
              </a:prstGeom>
              <a:noFill/>
              <a:ln w="4763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A1197DC9-84E2-4991-BE53-C7E6253B451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057143" y="2644096"/>
              <a:ext cx="117857" cy="146304"/>
              <a:chOff x="5194301" y="2840038"/>
              <a:chExt cx="46038" cy="57150"/>
            </a:xfrm>
          </p:grpSpPr>
          <p:sp>
            <p:nvSpPr>
              <p:cNvPr id="139" name="Line 128">
                <a:extLst>
                  <a:ext uri="{FF2B5EF4-FFF2-40B4-BE49-F238E27FC236}">
                    <a16:creationId xmlns:a16="http://schemas.microsoft.com/office/drawing/2014/main" id="{D4166F69-E26B-4ECA-9CFE-0908E71C4F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194301" y="2862263"/>
                <a:ext cx="46038" cy="34925"/>
              </a:xfrm>
              <a:prstGeom prst="line">
                <a:avLst/>
              </a:prstGeom>
              <a:noFill/>
              <a:ln w="47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Line 129">
                <a:extLst>
                  <a:ext uri="{FF2B5EF4-FFF2-40B4-BE49-F238E27FC236}">
                    <a16:creationId xmlns:a16="http://schemas.microsoft.com/office/drawing/2014/main" id="{E0A02CC1-1355-4DB5-B649-AAE4A8B8D1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232401" y="2840038"/>
                <a:ext cx="7938" cy="57150"/>
              </a:xfrm>
              <a:prstGeom prst="line">
                <a:avLst/>
              </a:prstGeom>
              <a:noFill/>
              <a:ln w="47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0D5020CF-DFCA-42FB-8D1B-01414D7A6BF0}"/>
              </a:ext>
            </a:extLst>
          </p:cNvPr>
          <p:cNvSpPr txBox="1"/>
          <p:nvPr/>
        </p:nvSpPr>
        <p:spPr>
          <a:xfrm>
            <a:off x="2526890" y="5122603"/>
            <a:ext cx="956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+mj-lt"/>
              </a:rPr>
              <a:t>Error Ellipse </a:t>
            </a:r>
          </a:p>
          <a:p>
            <a:r>
              <a:rPr lang="en-US" sz="1200">
                <a:latin typeface="+mj-lt"/>
              </a:rPr>
              <a:t>100x mag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CC0261-96AD-4F92-A40F-931BFABE22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4338079" y="2809318"/>
            <a:ext cx="1381236" cy="314956"/>
          </a:xfrm>
          <a:prstGeom prst="rect">
            <a:avLst/>
          </a:prstGeom>
        </p:spPr>
      </p:pic>
      <p:graphicFrame>
        <p:nvGraphicFramePr>
          <p:cNvPr id="155" name="Table 163">
            <a:extLst>
              <a:ext uri="{FF2B5EF4-FFF2-40B4-BE49-F238E27FC236}">
                <a16:creationId xmlns:a16="http://schemas.microsoft.com/office/drawing/2014/main" id="{1140B5BE-B104-4B91-9815-CA80C9DF4F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200835"/>
              </p:ext>
            </p:extLst>
          </p:nvPr>
        </p:nvGraphicFramePr>
        <p:xfrm>
          <a:off x="4814494" y="4681851"/>
          <a:ext cx="4076009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3376">
                  <a:extLst>
                    <a:ext uri="{9D8B030D-6E8A-4147-A177-3AD203B41FA5}">
                      <a16:colId xmlns:a16="http://schemas.microsoft.com/office/drawing/2014/main" val="3205837352"/>
                    </a:ext>
                  </a:extLst>
                </a:gridCol>
                <a:gridCol w="1264657">
                  <a:extLst>
                    <a:ext uri="{9D8B030D-6E8A-4147-A177-3AD203B41FA5}">
                      <a16:colId xmlns:a16="http://schemas.microsoft.com/office/drawing/2014/main" val="3876763697"/>
                    </a:ext>
                  </a:extLst>
                </a:gridCol>
                <a:gridCol w="1013988">
                  <a:extLst>
                    <a:ext uri="{9D8B030D-6E8A-4147-A177-3AD203B41FA5}">
                      <a16:colId xmlns:a16="http://schemas.microsoft.com/office/drawing/2014/main" val="1337217989"/>
                    </a:ext>
                  </a:extLst>
                </a:gridCol>
                <a:gridCol w="1013988">
                  <a:extLst>
                    <a:ext uri="{9D8B030D-6E8A-4147-A177-3AD203B41FA5}">
                      <a16:colId xmlns:a16="http://schemas.microsoft.com/office/drawing/2014/main" val="11740443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latin typeface="+mj-lt"/>
                        </a:rPr>
                        <a:t>Point</a:t>
                      </a: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latin typeface="+mj-lt"/>
                        </a:rPr>
                        <a:t>semi-major</a:t>
                      </a: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latin typeface="+mj-lt"/>
                        </a:rPr>
                        <a:t>semi-minor</a:t>
                      </a: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err="1">
                          <a:latin typeface="+mj-lt"/>
                        </a:rPr>
                        <a:t>Az</a:t>
                      </a:r>
                      <a:endParaRPr lang="en-US" sz="1600" i="1" dirty="0">
                        <a:latin typeface="+mj-lt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3346217"/>
                  </a:ext>
                </a:extLst>
              </a:tr>
              <a:tr h="12099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  <a:latin typeface="+mj-lt"/>
                        </a:rPr>
                        <a:t>N Lot 3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  <a:latin typeface="+mj-lt"/>
                        </a:rPr>
                        <a:t>0.842’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  <a:latin typeface="+mj-lt"/>
                        </a:rPr>
                        <a:t>0.396’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FF"/>
                          </a:solidFill>
                          <a:latin typeface="+mj-lt"/>
                        </a:rPr>
                        <a:t>86°42’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70071389"/>
                  </a:ext>
                </a:extLst>
              </a:tr>
              <a:tr h="12099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+mj-lt"/>
                        </a:rPr>
                        <a:t>NE Lot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  <a:latin typeface="+mj-lt"/>
                        </a:rPr>
                        <a:t> 4</a:t>
                      </a:r>
                      <a:endParaRPr lang="en-US" sz="16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FF0000"/>
                          </a:solidFill>
                          <a:latin typeface="+mj-lt"/>
                        </a:rPr>
                        <a:t>0.924’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FF0000"/>
                          </a:solidFill>
                          <a:latin typeface="+mj-lt"/>
                        </a:rPr>
                        <a:t>0.309’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+mj-lt"/>
                        </a:rPr>
                        <a:t>149°50’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81004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48890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39183C-603C-4372-8275-A341A341D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G. </a:t>
            </a:r>
            <a:r>
              <a:rPr lang="en-US"/>
              <a:t>Adjustment Statistics; 2</a:t>
            </a:r>
            <a:r>
              <a:rPr lang="en-US" dirty="0"/>
              <a:t>. Unknowns</a:t>
            </a:r>
          </a:p>
          <a:p>
            <a:pPr lvl="2"/>
            <a:r>
              <a:rPr lang="en-US" dirty="0"/>
              <a:t>c. Adjustment Considerations</a:t>
            </a:r>
          </a:p>
          <a:p>
            <a:pPr lvl="3"/>
            <a:r>
              <a:rPr lang="en-US" dirty="0"/>
              <a:t>(1) Pin cushion / monument nest?</a:t>
            </a:r>
          </a:p>
          <a:p>
            <a:pPr lvl="1"/>
            <a:endParaRPr lang="en-US" dirty="0"/>
          </a:p>
          <a:p>
            <a:pPr lvl="1"/>
            <a:endParaRPr lang="en-US" baseline="-25000" dirty="0"/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BCE65B2B-9D8B-47E5-9866-F96D15243D4D}"/>
              </a:ext>
            </a:extLst>
          </p:cNvPr>
          <p:cNvGrpSpPr>
            <a:grpSpLocks noChangeAspect="1"/>
          </p:cNvGrpSpPr>
          <p:nvPr/>
        </p:nvGrpSpPr>
        <p:grpSpPr>
          <a:xfrm>
            <a:off x="3063270" y="2493979"/>
            <a:ext cx="5254788" cy="3234813"/>
            <a:chOff x="2333942" y="749935"/>
            <a:chExt cx="4446905" cy="2737485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426B5D9B-022B-4D00-B949-36A10E7FC140}"/>
                </a:ext>
              </a:extLst>
            </p:cNvPr>
            <p:cNvGrpSpPr/>
            <p:nvPr/>
          </p:nvGrpSpPr>
          <p:grpSpPr>
            <a:xfrm>
              <a:off x="2545238" y="2192020"/>
              <a:ext cx="4024313" cy="1295400"/>
              <a:chOff x="2687637" y="2192020"/>
              <a:chExt cx="4024313" cy="1295400"/>
            </a:xfrm>
          </p:grpSpPr>
          <p:pic>
            <p:nvPicPr>
              <p:cNvPr id="164" name="Picture 163">
                <a:extLst>
                  <a:ext uri="{FF2B5EF4-FFF2-40B4-BE49-F238E27FC236}">
                    <a16:creationId xmlns:a16="http://schemas.microsoft.com/office/drawing/2014/main" id="{7330F417-F042-4547-91EA-47D48F44B7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687637" y="2201545"/>
                <a:ext cx="1533525" cy="1285875"/>
              </a:xfrm>
              <a:prstGeom prst="rect">
                <a:avLst/>
              </a:prstGeom>
            </p:spPr>
          </p:pic>
          <p:pic>
            <p:nvPicPr>
              <p:cNvPr id="165" name="Picture 164">
                <a:extLst>
                  <a:ext uri="{FF2B5EF4-FFF2-40B4-BE49-F238E27FC236}">
                    <a16:creationId xmlns:a16="http://schemas.microsoft.com/office/drawing/2014/main" id="{811E0037-8501-4F54-B83A-2785C258A2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464050" y="2192020"/>
                <a:ext cx="2247900" cy="1295400"/>
              </a:xfrm>
              <a:prstGeom prst="rect">
                <a:avLst/>
              </a:prstGeom>
            </p:spPr>
          </p:pic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8A742194-F44F-4C6E-8F96-0B7E59C3D11E}"/>
                </a:ext>
              </a:extLst>
            </p:cNvPr>
            <p:cNvGrpSpPr/>
            <p:nvPr/>
          </p:nvGrpSpPr>
          <p:grpSpPr>
            <a:xfrm>
              <a:off x="2333942" y="749935"/>
              <a:ext cx="4446905" cy="1314450"/>
              <a:chOff x="2333942" y="749935"/>
              <a:chExt cx="4446905" cy="1314450"/>
            </a:xfrm>
          </p:grpSpPr>
          <p:pic>
            <p:nvPicPr>
              <p:cNvPr id="162" name="Picture 161">
                <a:extLst>
                  <a:ext uri="{FF2B5EF4-FFF2-40B4-BE49-F238E27FC236}">
                    <a16:creationId xmlns:a16="http://schemas.microsoft.com/office/drawing/2014/main" id="{24568AAA-0C24-4473-B2AB-19E5EF6C27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333942" y="797560"/>
                <a:ext cx="2505075" cy="1266825"/>
              </a:xfrm>
              <a:prstGeom prst="rect">
                <a:avLst/>
              </a:prstGeom>
            </p:spPr>
          </p:pic>
          <p:pic>
            <p:nvPicPr>
              <p:cNvPr id="163" name="Picture 162">
                <a:extLst>
                  <a:ext uri="{FF2B5EF4-FFF2-40B4-BE49-F238E27FC236}">
                    <a16:creationId xmlns:a16="http://schemas.microsoft.com/office/drawing/2014/main" id="{21CF18F1-9BC3-4D0C-978B-B5D20C947E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923472" y="749935"/>
                <a:ext cx="1857375" cy="1314450"/>
              </a:xfrm>
              <a:prstGeom prst="rect">
                <a:avLst/>
              </a:prstGeom>
            </p:spPr>
          </p:pic>
        </p:grpSp>
      </p:grpSp>
      <p:grpSp>
        <p:nvGrpSpPr>
          <p:cNvPr id="155" name="Group 154"/>
          <p:cNvGrpSpPr/>
          <p:nvPr/>
        </p:nvGrpSpPr>
        <p:grpSpPr>
          <a:xfrm>
            <a:off x="305759" y="2242203"/>
            <a:ext cx="2435308" cy="4113522"/>
            <a:chOff x="25101" y="1970599"/>
            <a:chExt cx="2435308" cy="4113522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8D3CF0B6-31CA-412C-BEB1-6A32209D7C5B}"/>
                </a:ext>
              </a:extLst>
            </p:cNvPr>
            <p:cNvGrpSpPr/>
            <p:nvPr/>
          </p:nvGrpSpPr>
          <p:grpSpPr>
            <a:xfrm>
              <a:off x="484062" y="1970599"/>
              <a:ext cx="1976347" cy="4113522"/>
              <a:chOff x="5272371" y="1744459"/>
              <a:chExt cx="1976347" cy="4113522"/>
            </a:xfrm>
          </p:grpSpPr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F435364D-D5D7-47DD-989C-D00AECD56BD1}"/>
                  </a:ext>
                </a:extLst>
              </p:cNvPr>
              <p:cNvGrpSpPr/>
              <p:nvPr/>
            </p:nvGrpSpPr>
            <p:grpSpPr>
              <a:xfrm>
                <a:off x="5272371" y="1744459"/>
                <a:ext cx="1976347" cy="4113522"/>
                <a:chOff x="5557506" y="1105362"/>
                <a:chExt cx="1976347" cy="4113522"/>
              </a:xfrm>
            </p:grpSpPr>
            <p:grpSp>
              <p:nvGrpSpPr>
                <p:cNvPr id="120" name="Group 119">
                  <a:extLst>
                    <a:ext uri="{FF2B5EF4-FFF2-40B4-BE49-F238E27FC236}">
                      <a16:creationId xmlns:a16="http://schemas.microsoft.com/office/drawing/2014/main" id="{21421FAB-DFD7-4C2B-A9F3-8BAED2314F45}"/>
                    </a:ext>
                  </a:extLst>
                </p:cNvPr>
                <p:cNvGrpSpPr/>
                <p:nvPr/>
              </p:nvGrpSpPr>
              <p:grpSpPr>
                <a:xfrm>
                  <a:off x="5557506" y="1105362"/>
                  <a:ext cx="1976347" cy="1911096"/>
                  <a:chOff x="3236913" y="392113"/>
                  <a:chExt cx="2500313" cy="2417763"/>
                </a:xfrm>
              </p:grpSpPr>
              <p:grpSp>
                <p:nvGrpSpPr>
                  <p:cNvPr id="133" name="Group 132">
                    <a:extLst>
                      <a:ext uri="{FF2B5EF4-FFF2-40B4-BE49-F238E27FC236}">
                        <a16:creationId xmlns:a16="http://schemas.microsoft.com/office/drawing/2014/main" id="{21984470-CF3D-4B64-877F-4A34A2B0E3CF}"/>
                      </a:ext>
                    </a:extLst>
                  </p:cNvPr>
                  <p:cNvGrpSpPr/>
                  <p:nvPr/>
                </p:nvGrpSpPr>
                <p:grpSpPr>
                  <a:xfrm>
                    <a:off x="3236913" y="1012825"/>
                    <a:ext cx="2500313" cy="1174751"/>
                    <a:chOff x="3236913" y="1012825"/>
                    <a:chExt cx="2500313" cy="1174751"/>
                  </a:xfrm>
                </p:grpSpPr>
                <p:sp>
                  <p:nvSpPr>
                    <p:cNvPr id="232" name="Line 55">
                      <a:extLst>
                        <a:ext uri="{FF2B5EF4-FFF2-40B4-BE49-F238E27FC236}">
                          <a16:creationId xmlns:a16="http://schemas.microsoft.com/office/drawing/2014/main" id="{60369107-4CE6-49EE-A547-189A6684A5B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84688" y="1570038"/>
                      <a:ext cx="3175" cy="6191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33" name="Group 232">
                      <a:extLst>
                        <a:ext uri="{FF2B5EF4-FFF2-40B4-BE49-F238E27FC236}">
                          <a16:creationId xmlns:a16="http://schemas.microsoft.com/office/drawing/2014/main" id="{ABDF093C-A4EF-4A73-9173-3C1F13BE2F7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36913" y="1012825"/>
                      <a:ext cx="2500313" cy="1174751"/>
                      <a:chOff x="3236913" y="1012825"/>
                      <a:chExt cx="2500313" cy="1174751"/>
                    </a:xfrm>
                  </p:grpSpPr>
                  <p:sp>
                    <p:nvSpPr>
                      <p:cNvPr id="234" name="Line 35">
                        <a:extLst>
                          <a:ext uri="{FF2B5EF4-FFF2-40B4-BE49-F238E27FC236}">
                            <a16:creationId xmlns:a16="http://schemas.microsoft.com/office/drawing/2014/main" id="{EB3819DF-2596-4322-97F7-2D00D490734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425951" y="1600200"/>
                        <a:ext cx="60325" cy="4763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5" name="Line 36">
                        <a:extLst>
                          <a:ext uri="{FF2B5EF4-FFF2-40B4-BE49-F238E27FC236}">
                            <a16:creationId xmlns:a16="http://schemas.microsoft.com/office/drawing/2014/main" id="{23AE400A-9F69-4BFB-9896-F10A915C202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332288" y="1606550"/>
                        <a:ext cx="61913" cy="31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6" name="Line 37">
                        <a:extLst>
                          <a:ext uri="{FF2B5EF4-FFF2-40B4-BE49-F238E27FC236}">
                            <a16:creationId xmlns:a16="http://schemas.microsoft.com/office/drawing/2014/main" id="{7869606A-680D-4DC8-99D7-E6AC9C87C6B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240213" y="1611313"/>
                        <a:ext cx="60325" cy="31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7" name="Line 38">
                        <a:extLst>
                          <a:ext uri="{FF2B5EF4-FFF2-40B4-BE49-F238E27FC236}">
                            <a16:creationId xmlns:a16="http://schemas.microsoft.com/office/drawing/2014/main" id="{2C554839-5984-4A1B-9E91-D14D6FD76E2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146551" y="1616075"/>
                        <a:ext cx="61913" cy="4763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8" name="Line 39">
                        <a:extLst>
                          <a:ext uri="{FF2B5EF4-FFF2-40B4-BE49-F238E27FC236}">
                            <a16:creationId xmlns:a16="http://schemas.microsoft.com/office/drawing/2014/main" id="{7D44F98F-3AD6-494D-9B65-D460C1A7419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054476" y="1622425"/>
                        <a:ext cx="61913" cy="31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9" name="Line 40">
                        <a:extLst>
                          <a:ext uri="{FF2B5EF4-FFF2-40B4-BE49-F238E27FC236}">
                            <a16:creationId xmlns:a16="http://schemas.microsoft.com/office/drawing/2014/main" id="{272DB58C-2628-40C1-BE3E-68885E84B0F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960813" y="1627188"/>
                        <a:ext cx="61913" cy="31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0" name="Line 41">
                        <a:extLst>
                          <a:ext uri="{FF2B5EF4-FFF2-40B4-BE49-F238E27FC236}">
                            <a16:creationId xmlns:a16="http://schemas.microsoft.com/office/drawing/2014/main" id="{7275D297-4CF1-4C46-BA93-04811AA4938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868738" y="1633538"/>
                        <a:ext cx="61913" cy="31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1" name="Line 42">
                        <a:extLst>
                          <a:ext uri="{FF2B5EF4-FFF2-40B4-BE49-F238E27FC236}">
                            <a16:creationId xmlns:a16="http://schemas.microsoft.com/office/drawing/2014/main" id="{ECC4AD8F-D0C9-43BB-8816-4BF4A217EF4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776663" y="1638300"/>
                        <a:ext cx="60325" cy="31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2" name="Line 43">
                        <a:extLst>
                          <a:ext uri="{FF2B5EF4-FFF2-40B4-BE49-F238E27FC236}">
                            <a16:creationId xmlns:a16="http://schemas.microsoft.com/office/drawing/2014/main" id="{34F17D0A-6EB5-4B92-8C82-E8C3A999886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683001" y="1643063"/>
                        <a:ext cx="61913" cy="31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3" name="Line 44">
                        <a:extLst>
                          <a:ext uri="{FF2B5EF4-FFF2-40B4-BE49-F238E27FC236}">
                            <a16:creationId xmlns:a16="http://schemas.microsoft.com/office/drawing/2014/main" id="{65DBEA35-3C66-4187-885A-465A58A1ADE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590926" y="1647825"/>
                        <a:ext cx="61913" cy="4763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4" name="Line 45">
                        <a:extLst>
                          <a:ext uri="{FF2B5EF4-FFF2-40B4-BE49-F238E27FC236}">
                            <a16:creationId xmlns:a16="http://schemas.microsoft.com/office/drawing/2014/main" id="{0A9BD3E8-E473-4965-968C-4D6EA3C0F74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497263" y="1654175"/>
                        <a:ext cx="61913" cy="31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5" name="Line 46">
                        <a:extLst>
                          <a:ext uri="{FF2B5EF4-FFF2-40B4-BE49-F238E27FC236}">
                            <a16:creationId xmlns:a16="http://schemas.microsoft.com/office/drawing/2014/main" id="{D281E21E-B392-436B-8DBD-B769DEA9F7F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405188" y="1658938"/>
                        <a:ext cx="61913" cy="31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6" name="Line 47">
                        <a:extLst>
                          <a:ext uri="{FF2B5EF4-FFF2-40B4-BE49-F238E27FC236}">
                            <a16:creationId xmlns:a16="http://schemas.microsoft.com/office/drawing/2014/main" id="{6C8ED4E2-A5BB-4B00-93E4-4E1408DAA6D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311526" y="1663700"/>
                        <a:ext cx="61913" cy="4763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7" name="Line 48">
                        <a:extLst>
                          <a:ext uri="{FF2B5EF4-FFF2-40B4-BE49-F238E27FC236}">
                            <a16:creationId xmlns:a16="http://schemas.microsoft.com/office/drawing/2014/main" id="{AD6B4BDB-2928-424B-9E12-5F996DE4124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236913" y="1670050"/>
                        <a:ext cx="44450" cy="1588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8" name="Line 49">
                        <a:extLst>
                          <a:ext uri="{FF2B5EF4-FFF2-40B4-BE49-F238E27FC236}">
                            <a16:creationId xmlns:a16="http://schemas.microsoft.com/office/drawing/2014/main" id="{A120E3BB-CF12-4097-8140-607D3CEAF25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52938" y="1012825"/>
                        <a:ext cx="3175" cy="61913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49" name="Line 50">
                        <a:extLst>
                          <a:ext uri="{FF2B5EF4-FFF2-40B4-BE49-F238E27FC236}">
                            <a16:creationId xmlns:a16="http://schemas.microsoft.com/office/drawing/2014/main" id="{DB4A9690-3E61-4F7B-B52F-C158325818D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59288" y="1106488"/>
                        <a:ext cx="3175" cy="61913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50" name="Line 51">
                        <a:extLst>
                          <a:ext uri="{FF2B5EF4-FFF2-40B4-BE49-F238E27FC236}">
                            <a16:creationId xmlns:a16="http://schemas.microsoft.com/office/drawing/2014/main" id="{424F5AD6-BD6B-458C-A72C-472413F4FA4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64051" y="1198563"/>
                        <a:ext cx="3175" cy="61913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51" name="Line 52">
                        <a:extLst>
                          <a:ext uri="{FF2B5EF4-FFF2-40B4-BE49-F238E27FC236}">
                            <a16:creationId xmlns:a16="http://schemas.microsoft.com/office/drawing/2014/main" id="{AAD575DC-B7B9-4025-8749-A7CD003DFF8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68813" y="1290638"/>
                        <a:ext cx="3175" cy="61913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52" name="Line 53">
                        <a:extLst>
                          <a:ext uri="{FF2B5EF4-FFF2-40B4-BE49-F238E27FC236}">
                            <a16:creationId xmlns:a16="http://schemas.microsoft.com/office/drawing/2014/main" id="{88591495-A594-4C2D-AFCC-EE1DA688BE3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75163" y="1384300"/>
                        <a:ext cx="3175" cy="61913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53" name="Line 54">
                        <a:extLst>
                          <a:ext uri="{FF2B5EF4-FFF2-40B4-BE49-F238E27FC236}">
                            <a16:creationId xmlns:a16="http://schemas.microsoft.com/office/drawing/2014/main" id="{BD9A642B-92CC-42A1-A0AF-F206056FB78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79926" y="1476375"/>
                        <a:ext cx="3175" cy="61913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54" name="Line 56">
                        <a:extLst>
                          <a:ext uri="{FF2B5EF4-FFF2-40B4-BE49-F238E27FC236}">
                            <a16:creationId xmlns:a16="http://schemas.microsoft.com/office/drawing/2014/main" id="{95A45840-A4FA-43D2-BF82-C62D4FDD2CB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91038" y="1662113"/>
                        <a:ext cx="3175" cy="61913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55" name="Line 57">
                        <a:extLst>
                          <a:ext uri="{FF2B5EF4-FFF2-40B4-BE49-F238E27FC236}">
                            <a16:creationId xmlns:a16="http://schemas.microsoft.com/office/drawing/2014/main" id="{D8F3E93C-48E4-40F2-B615-C9BCFA48982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95801" y="1755775"/>
                        <a:ext cx="3175" cy="61913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56" name="Line 58">
                        <a:extLst>
                          <a:ext uri="{FF2B5EF4-FFF2-40B4-BE49-F238E27FC236}">
                            <a16:creationId xmlns:a16="http://schemas.microsoft.com/office/drawing/2014/main" id="{91A447C3-C770-4A74-8D35-6ECFA4CD837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00563" y="1847850"/>
                        <a:ext cx="3175" cy="61913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57" name="Line 59">
                        <a:extLst>
                          <a:ext uri="{FF2B5EF4-FFF2-40B4-BE49-F238E27FC236}">
                            <a16:creationId xmlns:a16="http://schemas.microsoft.com/office/drawing/2014/main" id="{7B2C3269-645C-456F-9006-91B26904FBA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06913" y="1941513"/>
                        <a:ext cx="3175" cy="61913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58" name="Line 60">
                        <a:extLst>
                          <a:ext uri="{FF2B5EF4-FFF2-40B4-BE49-F238E27FC236}">
                            <a16:creationId xmlns:a16="http://schemas.microsoft.com/office/drawing/2014/main" id="{F516035B-7414-46C7-8B79-335BC7507DB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11676" y="2033588"/>
                        <a:ext cx="3175" cy="61913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59" name="Line 61">
                        <a:extLst>
                          <a:ext uri="{FF2B5EF4-FFF2-40B4-BE49-F238E27FC236}">
                            <a16:creationId xmlns:a16="http://schemas.microsoft.com/office/drawing/2014/main" id="{4FD42291-AB98-483D-A1CE-6CEE3F39529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16438" y="2125663"/>
                        <a:ext cx="4763" cy="61913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0" name="Line 62">
                        <a:extLst>
                          <a:ext uri="{FF2B5EF4-FFF2-40B4-BE49-F238E27FC236}">
                            <a16:creationId xmlns:a16="http://schemas.microsoft.com/office/drawing/2014/main" id="{B43772EC-2D88-44FF-9A4F-DE45780D016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486276" y="1597025"/>
                        <a:ext cx="61913" cy="31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1" name="Line 63">
                        <a:extLst>
                          <a:ext uri="{FF2B5EF4-FFF2-40B4-BE49-F238E27FC236}">
                            <a16:creationId xmlns:a16="http://schemas.microsoft.com/office/drawing/2014/main" id="{1AF357F9-E91B-4946-9860-542EB137794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579938" y="1592263"/>
                        <a:ext cx="61913" cy="31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2" name="Line 64">
                        <a:extLst>
                          <a:ext uri="{FF2B5EF4-FFF2-40B4-BE49-F238E27FC236}">
                            <a16:creationId xmlns:a16="http://schemas.microsoft.com/office/drawing/2014/main" id="{B78D8E99-40D6-4BAA-870E-D32FC614614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672013" y="1585913"/>
                        <a:ext cx="61913" cy="4763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3" name="Line 65">
                        <a:extLst>
                          <a:ext uri="{FF2B5EF4-FFF2-40B4-BE49-F238E27FC236}">
                            <a16:creationId xmlns:a16="http://schemas.microsoft.com/office/drawing/2014/main" id="{CA1C521C-F811-433A-9CDA-B55873DE605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765676" y="1581150"/>
                        <a:ext cx="61913" cy="31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4" name="Line 66">
                        <a:extLst>
                          <a:ext uri="{FF2B5EF4-FFF2-40B4-BE49-F238E27FC236}">
                            <a16:creationId xmlns:a16="http://schemas.microsoft.com/office/drawing/2014/main" id="{6EC89F9A-D42C-42FE-830E-766FD2165F3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857751" y="1576388"/>
                        <a:ext cx="61913" cy="31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5" name="Line 67">
                        <a:extLst>
                          <a:ext uri="{FF2B5EF4-FFF2-40B4-BE49-F238E27FC236}">
                            <a16:creationId xmlns:a16="http://schemas.microsoft.com/office/drawing/2014/main" id="{0049C7A5-6814-4F81-84A9-1AD50F89C43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949826" y="1571625"/>
                        <a:ext cx="63500" cy="31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6" name="Line 68">
                        <a:extLst>
                          <a:ext uri="{FF2B5EF4-FFF2-40B4-BE49-F238E27FC236}">
                            <a16:creationId xmlns:a16="http://schemas.microsoft.com/office/drawing/2014/main" id="{2CF5181F-9326-4727-BC2D-A8B508E47DF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043488" y="1565275"/>
                        <a:ext cx="61913" cy="31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7" name="Line 69">
                        <a:extLst>
                          <a:ext uri="{FF2B5EF4-FFF2-40B4-BE49-F238E27FC236}">
                            <a16:creationId xmlns:a16="http://schemas.microsoft.com/office/drawing/2014/main" id="{69E95DA3-5A0E-4D89-9B19-E9C0CBEC40C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135563" y="1560513"/>
                        <a:ext cx="61913" cy="31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8" name="Line 70">
                        <a:extLst>
                          <a:ext uri="{FF2B5EF4-FFF2-40B4-BE49-F238E27FC236}">
                            <a16:creationId xmlns:a16="http://schemas.microsoft.com/office/drawing/2014/main" id="{AFFAD838-EEB2-4BAD-9302-C5D903A750B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229226" y="1555750"/>
                        <a:ext cx="61913" cy="31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69" name="Line 71">
                        <a:extLst>
                          <a:ext uri="{FF2B5EF4-FFF2-40B4-BE49-F238E27FC236}">
                            <a16:creationId xmlns:a16="http://schemas.microsoft.com/office/drawing/2014/main" id="{929C2E60-0A86-433D-B4E7-FD9D00F9965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321301" y="1549400"/>
                        <a:ext cx="61913" cy="31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0" name="Line 72">
                        <a:extLst>
                          <a:ext uri="{FF2B5EF4-FFF2-40B4-BE49-F238E27FC236}">
                            <a16:creationId xmlns:a16="http://schemas.microsoft.com/office/drawing/2014/main" id="{299D1555-D721-4EE1-86D5-88AC7D03F13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414963" y="1544638"/>
                        <a:ext cx="60325" cy="31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1" name="Line 73">
                        <a:extLst>
                          <a:ext uri="{FF2B5EF4-FFF2-40B4-BE49-F238E27FC236}">
                            <a16:creationId xmlns:a16="http://schemas.microsoft.com/office/drawing/2014/main" id="{9C8C1235-B4C6-4D9B-8368-3CABB0E3707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507038" y="1539875"/>
                        <a:ext cx="61913" cy="31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2" name="Line 74">
                        <a:extLst>
                          <a:ext uri="{FF2B5EF4-FFF2-40B4-BE49-F238E27FC236}">
                            <a16:creationId xmlns:a16="http://schemas.microsoft.com/office/drawing/2014/main" id="{14A7D313-3F2F-43C2-9176-50121BEC3D7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600701" y="1533525"/>
                        <a:ext cx="60325" cy="31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3" name="Line 75">
                        <a:extLst>
                          <a:ext uri="{FF2B5EF4-FFF2-40B4-BE49-F238E27FC236}">
                            <a16:creationId xmlns:a16="http://schemas.microsoft.com/office/drawing/2014/main" id="{F5DEA891-61AF-4EB8-A2A7-17044F5A8F1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692776" y="1530350"/>
                        <a:ext cx="44450" cy="1588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134" name="Freeform 76">
                    <a:extLst>
                      <a:ext uri="{FF2B5EF4-FFF2-40B4-BE49-F238E27FC236}">
                        <a16:creationId xmlns:a16="http://schemas.microsoft.com/office/drawing/2014/main" id="{8C79E642-4294-4437-B722-CF222BEC8F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36913" y="1009650"/>
                    <a:ext cx="2500313" cy="1182688"/>
                  </a:xfrm>
                  <a:custGeom>
                    <a:avLst/>
                    <a:gdLst>
                      <a:gd name="T0" fmla="*/ 10217 w 10249"/>
                      <a:gd name="T1" fmla="*/ 1925 h 4853"/>
                      <a:gd name="T2" fmla="*/ 10038 w 10249"/>
                      <a:gd name="T3" fmla="*/ 1520 h 4853"/>
                      <a:gd name="T4" fmla="*/ 9710 w 10249"/>
                      <a:gd name="T5" fmla="*/ 1143 h 4853"/>
                      <a:gd name="T6" fmla="*/ 9243 w 10249"/>
                      <a:gd name="T7" fmla="*/ 804 h 4853"/>
                      <a:gd name="T8" fmla="*/ 8650 w 10249"/>
                      <a:gd name="T9" fmla="*/ 515 h 4853"/>
                      <a:gd name="T10" fmla="*/ 7951 w 10249"/>
                      <a:gd name="T11" fmla="*/ 284 h 4853"/>
                      <a:gd name="T12" fmla="*/ 7165 w 10249"/>
                      <a:gd name="T13" fmla="*/ 118 h 4853"/>
                      <a:gd name="T14" fmla="*/ 6318 w 10249"/>
                      <a:gd name="T15" fmla="*/ 23 h 4853"/>
                      <a:gd name="T16" fmla="*/ 5434 w 10249"/>
                      <a:gd name="T17" fmla="*/ 0 h 4853"/>
                      <a:gd name="T18" fmla="*/ 4540 w 10249"/>
                      <a:gd name="T19" fmla="*/ 51 h 4853"/>
                      <a:gd name="T20" fmla="*/ 3665 w 10249"/>
                      <a:gd name="T21" fmla="*/ 174 h 4853"/>
                      <a:gd name="T22" fmla="*/ 2834 w 10249"/>
                      <a:gd name="T23" fmla="*/ 366 h 4853"/>
                      <a:gd name="T24" fmla="*/ 2072 w 10249"/>
                      <a:gd name="T25" fmla="*/ 620 h 4853"/>
                      <a:gd name="T26" fmla="*/ 1403 w 10249"/>
                      <a:gd name="T27" fmla="*/ 929 h 4853"/>
                      <a:gd name="T28" fmla="*/ 848 w 10249"/>
                      <a:gd name="T29" fmla="*/ 1283 h 4853"/>
                      <a:gd name="T30" fmla="*/ 422 w 10249"/>
                      <a:gd name="T31" fmla="*/ 1673 h 4853"/>
                      <a:gd name="T32" fmla="*/ 139 w 10249"/>
                      <a:gd name="T33" fmla="*/ 2085 h 4853"/>
                      <a:gd name="T34" fmla="*/ 7 w 10249"/>
                      <a:gd name="T35" fmla="*/ 2508 h 4853"/>
                      <a:gd name="T36" fmla="*/ 31 w 10249"/>
                      <a:gd name="T37" fmla="*/ 2928 h 4853"/>
                      <a:gd name="T38" fmla="*/ 210 w 10249"/>
                      <a:gd name="T39" fmla="*/ 3333 h 4853"/>
                      <a:gd name="T40" fmla="*/ 538 w 10249"/>
                      <a:gd name="T41" fmla="*/ 3710 h 4853"/>
                      <a:gd name="T42" fmla="*/ 1005 w 10249"/>
                      <a:gd name="T43" fmla="*/ 4048 h 4853"/>
                      <a:gd name="T44" fmla="*/ 1598 w 10249"/>
                      <a:gd name="T45" fmla="*/ 4337 h 4853"/>
                      <a:gd name="T46" fmla="*/ 2298 w 10249"/>
                      <a:gd name="T47" fmla="*/ 4568 h 4853"/>
                      <a:gd name="T48" fmla="*/ 3083 w 10249"/>
                      <a:gd name="T49" fmla="*/ 4734 h 4853"/>
                      <a:gd name="T50" fmla="*/ 3931 w 10249"/>
                      <a:gd name="T51" fmla="*/ 4830 h 4853"/>
                      <a:gd name="T52" fmla="*/ 4815 w 10249"/>
                      <a:gd name="T53" fmla="*/ 4853 h 4853"/>
                      <a:gd name="T54" fmla="*/ 5708 w 10249"/>
                      <a:gd name="T55" fmla="*/ 4802 h 4853"/>
                      <a:gd name="T56" fmla="*/ 6583 w 10249"/>
                      <a:gd name="T57" fmla="*/ 4678 h 4853"/>
                      <a:gd name="T58" fmla="*/ 7414 w 10249"/>
                      <a:gd name="T59" fmla="*/ 4487 h 4853"/>
                      <a:gd name="T60" fmla="*/ 8176 w 10249"/>
                      <a:gd name="T61" fmla="*/ 4233 h 4853"/>
                      <a:gd name="T62" fmla="*/ 8845 w 10249"/>
                      <a:gd name="T63" fmla="*/ 3924 h 4853"/>
                      <a:gd name="T64" fmla="*/ 9401 w 10249"/>
                      <a:gd name="T65" fmla="*/ 3569 h 4853"/>
                      <a:gd name="T66" fmla="*/ 9827 w 10249"/>
                      <a:gd name="T67" fmla="*/ 3180 h 4853"/>
                      <a:gd name="T68" fmla="*/ 10110 w 10249"/>
                      <a:gd name="T69" fmla="*/ 2768 h 4853"/>
                      <a:gd name="T70" fmla="*/ 10241 w 10249"/>
                      <a:gd name="T71" fmla="*/ 2345 h 48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0249" h="4853">
                        <a:moveTo>
                          <a:pt x="10249" y="2134"/>
                        </a:moveTo>
                        <a:lnTo>
                          <a:pt x="10217" y="1925"/>
                        </a:lnTo>
                        <a:lnTo>
                          <a:pt x="10147" y="1720"/>
                        </a:lnTo>
                        <a:lnTo>
                          <a:pt x="10038" y="1520"/>
                        </a:lnTo>
                        <a:lnTo>
                          <a:pt x="9892" y="1327"/>
                        </a:lnTo>
                        <a:lnTo>
                          <a:pt x="9710" y="1143"/>
                        </a:lnTo>
                        <a:lnTo>
                          <a:pt x="9493" y="968"/>
                        </a:lnTo>
                        <a:lnTo>
                          <a:pt x="9243" y="804"/>
                        </a:lnTo>
                        <a:lnTo>
                          <a:pt x="8961" y="653"/>
                        </a:lnTo>
                        <a:lnTo>
                          <a:pt x="8650" y="515"/>
                        </a:lnTo>
                        <a:lnTo>
                          <a:pt x="8313" y="392"/>
                        </a:lnTo>
                        <a:lnTo>
                          <a:pt x="7951" y="284"/>
                        </a:lnTo>
                        <a:lnTo>
                          <a:pt x="7567" y="193"/>
                        </a:lnTo>
                        <a:lnTo>
                          <a:pt x="7165" y="118"/>
                        </a:lnTo>
                        <a:lnTo>
                          <a:pt x="6748" y="61"/>
                        </a:lnTo>
                        <a:lnTo>
                          <a:pt x="6318" y="23"/>
                        </a:lnTo>
                        <a:lnTo>
                          <a:pt x="5879" y="2"/>
                        </a:lnTo>
                        <a:lnTo>
                          <a:pt x="5434" y="0"/>
                        </a:lnTo>
                        <a:lnTo>
                          <a:pt x="4987" y="16"/>
                        </a:lnTo>
                        <a:lnTo>
                          <a:pt x="4540" y="51"/>
                        </a:lnTo>
                        <a:lnTo>
                          <a:pt x="4099" y="104"/>
                        </a:lnTo>
                        <a:lnTo>
                          <a:pt x="3665" y="174"/>
                        </a:lnTo>
                        <a:lnTo>
                          <a:pt x="3242" y="262"/>
                        </a:lnTo>
                        <a:lnTo>
                          <a:pt x="2834" y="366"/>
                        </a:lnTo>
                        <a:lnTo>
                          <a:pt x="2443" y="485"/>
                        </a:lnTo>
                        <a:lnTo>
                          <a:pt x="2072" y="620"/>
                        </a:lnTo>
                        <a:lnTo>
                          <a:pt x="1725" y="768"/>
                        </a:lnTo>
                        <a:lnTo>
                          <a:pt x="1403" y="929"/>
                        </a:lnTo>
                        <a:lnTo>
                          <a:pt x="1110" y="1101"/>
                        </a:lnTo>
                        <a:lnTo>
                          <a:pt x="848" y="1283"/>
                        </a:lnTo>
                        <a:lnTo>
                          <a:pt x="617" y="1475"/>
                        </a:lnTo>
                        <a:lnTo>
                          <a:pt x="422" y="1673"/>
                        </a:lnTo>
                        <a:lnTo>
                          <a:pt x="262" y="1877"/>
                        </a:lnTo>
                        <a:lnTo>
                          <a:pt x="139" y="2085"/>
                        </a:lnTo>
                        <a:lnTo>
                          <a:pt x="54" y="2296"/>
                        </a:lnTo>
                        <a:lnTo>
                          <a:pt x="7" y="2508"/>
                        </a:lnTo>
                        <a:lnTo>
                          <a:pt x="0" y="2719"/>
                        </a:lnTo>
                        <a:lnTo>
                          <a:pt x="31" y="2928"/>
                        </a:lnTo>
                        <a:lnTo>
                          <a:pt x="101" y="3133"/>
                        </a:lnTo>
                        <a:lnTo>
                          <a:pt x="210" y="3333"/>
                        </a:lnTo>
                        <a:lnTo>
                          <a:pt x="356" y="3525"/>
                        </a:lnTo>
                        <a:lnTo>
                          <a:pt x="538" y="3710"/>
                        </a:lnTo>
                        <a:lnTo>
                          <a:pt x="755" y="3885"/>
                        </a:lnTo>
                        <a:lnTo>
                          <a:pt x="1005" y="4048"/>
                        </a:lnTo>
                        <a:lnTo>
                          <a:pt x="1287" y="4199"/>
                        </a:lnTo>
                        <a:lnTo>
                          <a:pt x="1598" y="4337"/>
                        </a:lnTo>
                        <a:lnTo>
                          <a:pt x="1936" y="4460"/>
                        </a:lnTo>
                        <a:lnTo>
                          <a:pt x="2298" y="4568"/>
                        </a:lnTo>
                        <a:lnTo>
                          <a:pt x="2681" y="4660"/>
                        </a:lnTo>
                        <a:lnTo>
                          <a:pt x="3083" y="4734"/>
                        </a:lnTo>
                        <a:lnTo>
                          <a:pt x="3501" y="4791"/>
                        </a:lnTo>
                        <a:lnTo>
                          <a:pt x="3931" y="4830"/>
                        </a:lnTo>
                        <a:lnTo>
                          <a:pt x="4370" y="4850"/>
                        </a:lnTo>
                        <a:lnTo>
                          <a:pt x="4815" y="4853"/>
                        </a:lnTo>
                        <a:lnTo>
                          <a:pt x="5262" y="4836"/>
                        </a:lnTo>
                        <a:lnTo>
                          <a:pt x="5708" y="4802"/>
                        </a:lnTo>
                        <a:lnTo>
                          <a:pt x="6149" y="4749"/>
                        </a:lnTo>
                        <a:lnTo>
                          <a:pt x="6583" y="4678"/>
                        </a:lnTo>
                        <a:lnTo>
                          <a:pt x="7006" y="4591"/>
                        </a:lnTo>
                        <a:lnTo>
                          <a:pt x="7414" y="4487"/>
                        </a:lnTo>
                        <a:lnTo>
                          <a:pt x="7805" y="4367"/>
                        </a:lnTo>
                        <a:lnTo>
                          <a:pt x="8176" y="4233"/>
                        </a:lnTo>
                        <a:lnTo>
                          <a:pt x="8523" y="4084"/>
                        </a:lnTo>
                        <a:lnTo>
                          <a:pt x="8845" y="3924"/>
                        </a:lnTo>
                        <a:lnTo>
                          <a:pt x="9138" y="3751"/>
                        </a:lnTo>
                        <a:lnTo>
                          <a:pt x="9401" y="3569"/>
                        </a:lnTo>
                        <a:lnTo>
                          <a:pt x="9631" y="3378"/>
                        </a:lnTo>
                        <a:lnTo>
                          <a:pt x="9827" y="3180"/>
                        </a:lnTo>
                        <a:lnTo>
                          <a:pt x="9987" y="2976"/>
                        </a:lnTo>
                        <a:lnTo>
                          <a:pt x="10110" y="2768"/>
                        </a:lnTo>
                        <a:lnTo>
                          <a:pt x="10195" y="2557"/>
                        </a:lnTo>
                        <a:lnTo>
                          <a:pt x="10241" y="2345"/>
                        </a:lnTo>
                        <a:lnTo>
                          <a:pt x="10249" y="2134"/>
                        </a:lnTo>
                      </a:path>
                    </a:pathLst>
                  </a:custGeom>
                  <a:noFill/>
                  <a:ln w="6350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35" name="Group 134">
                    <a:extLst>
                      <a:ext uri="{FF2B5EF4-FFF2-40B4-BE49-F238E27FC236}">
                        <a16:creationId xmlns:a16="http://schemas.microsoft.com/office/drawing/2014/main" id="{F3905D5C-C7F5-4E62-AC43-D3F0E9698EC7}"/>
                      </a:ext>
                    </a:extLst>
                  </p:cNvPr>
                  <p:cNvGrpSpPr/>
                  <p:nvPr/>
                </p:nvGrpSpPr>
                <p:grpSpPr>
                  <a:xfrm>
                    <a:off x="3797301" y="414338"/>
                    <a:ext cx="1379537" cy="2373312"/>
                    <a:chOff x="3797301" y="414338"/>
                    <a:chExt cx="1379537" cy="2373312"/>
                  </a:xfrm>
                </p:grpSpPr>
                <p:sp>
                  <p:nvSpPr>
                    <p:cNvPr id="143" name="Line 88">
                      <a:extLst>
                        <a:ext uri="{FF2B5EF4-FFF2-40B4-BE49-F238E27FC236}">
                          <a16:creationId xmlns:a16="http://schemas.microsoft.com/office/drawing/2014/main" id="{47C7E6C0-9BBA-4E01-AE59-8BCE271A79C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10063" y="1296988"/>
                      <a:ext cx="31750" cy="5397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FF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44" name="Group 143">
                      <a:extLst>
                        <a:ext uri="{FF2B5EF4-FFF2-40B4-BE49-F238E27FC236}">
                          <a16:creationId xmlns:a16="http://schemas.microsoft.com/office/drawing/2014/main" id="{30B2666D-6411-4617-ABA1-841AAAB0209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97301" y="414338"/>
                      <a:ext cx="1379537" cy="2373312"/>
                      <a:chOff x="3797301" y="414338"/>
                      <a:chExt cx="1379537" cy="2373312"/>
                    </a:xfrm>
                  </p:grpSpPr>
                  <p:sp>
                    <p:nvSpPr>
                      <p:cNvPr id="145" name="Line 77">
                        <a:extLst>
                          <a:ext uri="{FF2B5EF4-FFF2-40B4-BE49-F238E27FC236}">
                            <a16:creationId xmlns:a16="http://schemas.microsoft.com/office/drawing/2014/main" id="{C9CAC3F0-D7A8-47F1-9680-13AFE5DD92B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797301" y="414338"/>
                        <a:ext cx="30163" cy="52388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6" name="Line 78">
                        <a:extLst>
                          <a:ext uri="{FF2B5EF4-FFF2-40B4-BE49-F238E27FC236}">
                            <a16:creationId xmlns:a16="http://schemas.microsoft.com/office/drawing/2014/main" id="{E82B7AEB-9907-414D-A2E6-24279790AD9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43338" y="493713"/>
                        <a:ext cx="31750" cy="539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7" name="Line 79">
                        <a:extLst>
                          <a:ext uri="{FF2B5EF4-FFF2-40B4-BE49-F238E27FC236}">
                            <a16:creationId xmlns:a16="http://schemas.microsoft.com/office/drawing/2014/main" id="{3D39F138-66C1-4683-A25A-7A78AC91D9E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90963" y="574675"/>
                        <a:ext cx="30163" cy="539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8" name="Line 80">
                        <a:extLst>
                          <a:ext uri="{FF2B5EF4-FFF2-40B4-BE49-F238E27FC236}">
                            <a16:creationId xmlns:a16="http://schemas.microsoft.com/office/drawing/2014/main" id="{827CF5AD-3D84-47B8-9890-21B4EAC7788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37001" y="655638"/>
                        <a:ext cx="31750" cy="52388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9" name="Line 81">
                        <a:extLst>
                          <a:ext uri="{FF2B5EF4-FFF2-40B4-BE49-F238E27FC236}">
                            <a16:creationId xmlns:a16="http://schemas.microsoft.com/office/drawing/2014/main" id="{DF4E6826-66FB-4454-AF4B-30A388D0165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84626" y="735013"/>
                        <a:ext cx="30163" cy="539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0" name="Line 82">
                        <a:extLst>
                          <a:ext uri="{FF2B5EF4-FFF2-40B4-BE49-F238E27FC236}">
                            <a16:creationId xmlns:a16="http://schemas.microsoft.com/office/drawing/2014/main" id="{462454BB-3C3E-4BCB-A2F0-46832924000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030663" y="815975"/>
                        <a:ext cx="31750" cy="52388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1" name="Line 83">
                        <a:extLst>
                          <a:ext uri="{FF2B5EF4-FFF2-40B4-BE49-F238E27FC236}">
                            <a16:creationId xmlns:a16="http://schemas.microsoft.com/office/drawing/2014/main" id="{1E1C5A42-2E2D-48BC-B709-95D1344ED7B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076701" y="895350"/>
                        <a:ext cx="31750" cy="539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2" name="Line 84">
                        <a:extLst>
                          <a:ext uri="{FF2B5EF4-FFF2-40B4-BE49-F238E27FC236}">
                            <a16:creationId xmlns:a16="http://schemas.microsoft.com/office/drawing/2014/main" id="{98C3B08B-4979-489B-9A83-64E50839F91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124326" y="976313"/>
                        <a:ext cx="30163" cy="539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3" name="Line 85">
                        <a:extLst>
                          <a:ext uri="{FF2B5EF4-FFF2-40B4-BE49-F238E27FC236}">
                            <a16:creationId xmlns:a16="http://schemas.microsoft.com/office/drawing/2014/main" id="{D4E704B5-0F9C-474B-BC23-0CAC3AAFE92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170363" y="1057275"/>
                        <a:ext cx="31750" cy="52388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99" name="Line 86">
                        <a:extLst>
                          <a:ext uri="{FF2B5EF4-FFF2-40B4-BE49-F238E27FC236}">
                            <a16:creationId xmlns:a16="http://schemas.microsoft.com/office/drawing/2014/main" id="{EBA7BB39-B871-45F7-AB2E-916E7098F55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16401" y="1136650"/>
                        <a:ext cx="31750" cy="539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0" name="Line 87">
                        <a:extLst>
                          <a:ext uri="{FF2B5EF4-FFF2-40B4-BE49-F238E27FC236}">
                            <a16:creationId xmlns:a16="http://schemas.microsoft.com/office/drawing/2014/main" id="{A173A1C3-294E-4BC3-AF0C-700CD343A80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64026" y="1217613"/>
                        <a:ext cx="30163" cy="52388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1" name="Line 89">
                        <a:extLst>
                          <a:ext uri="{FF2B5EF4-FFF2-40B4-BE49-F238E27FC236}">
                            <a16:creationId xmlns:a16="http://schemas.microsoft.com/office/drawing/2014/main" id="{138D52BC-60C5-4C38-BA44-97DCF9FD3DA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357688" y="1377950"/>
                        <a:ext cx="30163" cy="539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4" name="Line 90">
                        <a:extLst>
                          <a:ext uri="{FF2B5EF4-FFF2-40B4-BE49-F238E27FC236}">
                            <a16:creationId xmlns:a16="http://schemas.microsoft.com/office/drawing/2014/main" id="{A0EB2C7D-ED6A-47B1-B31B-B20C3C7D55B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03726" y="1458913"/>
                        <a:ext cx="31750" cy="52388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5" name="Line 91">
                        <a:extLst>
                          <a:ext uri="{FF2B5EF4-FFF2-40B4-BE49-F238E27FC236}">
                            <a16:creationId xmlns:a16="http://schemas.microsoft.com/office/drawing/2014/main" id="{DA5236A9-5C58-491D-8EE7-8EDEA719510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49763" y="1538288"/>
                        <a:ext cx="31750" cy="539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7" name="Line 92">
                        <a:extLst>
                          <a:ext uri="{FF2B5EF4-FFF2-40B4-BE49-F238E27FC236}">
                            <a16:creationId xmlns:a16="http://schemas.microsoft.com/office/drawing/2014/main" id="{7636F467-87BD-44D9-B421-5B894F84A42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97388" y="1619250"/>
                        <a:ext cx="30163" cy="52388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" name="Line 93">
                        <a:extLst>
                          <a:ext uri="{FF2B5EF4-FFF2-40B4-BE49-F238E27FC236}">
                            <a16:creationId xmlns:a16="http://schemas.microsoft.com/office/drawing/2014/main" id="{26805688-4DD4-4630-8D21-06B9A13AA07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43426" y="1698625"/>
                        <a:ext cx="31750" cy="539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9" name="Line 94">
                        <a:extLst>
                          <a:ext uri="{FF2B5EF4-FFF2-40B4-BE49-F238E27FC236}">
                            <a16:creationId xmlns:a16="http://schemas.microsoft.com/office/drawing/2014/main" id="{866E53DC-4D77-4516-866A-525F964F1E0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91051" y="1779588"/>
                        <a:ext cx="30163" cy="539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0" name="Line 95">
                        <a:extLst>
                          <a:ext uri="{FF2B5EF4-FFF2-40B4-BE49-F238E27FC236}">
                            <a16:creationId xmlns:a16="http://schemas.microsoft.com/office/drawing/2014/main" id="{1822EDF7-4CF1-41B2-9CF7-F52BB9C8057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37088" y="1860550"/>
                        <a:ext cx="31750" cy="52388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1" name="Line 96">
                        <a:extLst>
                          <a:ext uri="{FF2B5EF4-FFF2-40B4-BE49-F238E27FC236}">
                            <a16:creationId xmlns:a16="http://schemas.microsoft.com/office/drawing/2014/main" id="{7B64DD03-2D1C-44DA-A622-9F82819ABF5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84713" y="1939925"/>
                        <a:ext cx="30163" cy="539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2" name="Line 97">
                        <a:extLst>
                          <a:ext uri="{FF2B5EF4-FFF2-40B4-BE49-F238E27FC236}">
                            <a16:creationId xmlns:a16="http://schemas.microsoft.com/office/drawing/2014/main" id="{22C14EEE-0D60-42AD-BD40-73859BC4498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30751" y="2020888"/>
                        <a:ext cx="31750" cy="52388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3" name="Line 98">
                        <a:extLst>
                          <a:ext uri="{FF2B5EF4-FFF2-40B4-BE49-F238E27FC236}">
                            <a16:creationId xmlns:a16="http://schemas.microsoft.com/office/drawing/2014/main" id="{097D955C-D368-4F83-9FFF-CE954668209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76788" y="2100263"/>
                        <a:ext cx="31750" cy="539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4" name="Line 99">
                        <a:extLst>
                          <a:ext uri="{FF2B5EF4-FFF2-40B4-BE49-F238E27FC236}">
                            <a16:creationId xmlns:a16="http://schemas.microsoft.com/office/drawing/2014/main" id="{50A86CD6-B392-44C2-8ED3-570B036DB67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824413" y="2181225"/>
                        <a:ext cx="30163" cy="539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5" name="Line 100">
                        <a:extLst>
                          <a:ext uri="{FF2B5EF4-FFF2-40B4-BE49-F238E27FC236}">
                            <a16:creationId xmlns:a16="http://schemas.microsoft.com/office/drawing/2014/main" id="{828C6254-B548-4C4A-8217-994F50E3497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870451" y="2260600"/>
                        <a:ext cx="31750" cy="539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6" name="Line 101">
                        <a:extLst>
                          <a:ext uri="{FF2B5EF4-FFF2-40B4-BE49-F238E27FC236}">
                            <a16:creationId xmlns:a16="http://schemas.microsoft.com/office/drawing/2014/main" id="{3E75D63D-51A2-434E-ADAB-B37DF52B7B2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918076" y="2341563"/>
                        <a:ext cx="30163" cy="539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7" name="Line 102">
                        <a:extLst>
                          <a:ext uri="{FF2B5EF4-FFF2-40B4-BE49-F238E27FC236}">
                            <a16:creationId xmlns:a16="http://schemas.microsoft.com/office/drawing/2014/main" id="{031B7416-216A-47DF-999E-FBEA921A2F4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964113" y="2422525"/>
                        <a:ext cx="31750" cy="52388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8" name="Line 103">
                        <a:extLst>
                          <a:ext uri="{FF2B5EF4-FFF2-40B4-BE49-F238E27FC236}">
                            <a16:creationId xmlns:a16="http://schemas.microsoft.com/office/drawing/2014/main" id="{689451AC-95C8-4F93-96A1-0BB14E23654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10151" y="2501900"/>
                        <a:ext cx="31750" cy="539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9" name="Line 104">
                        <a:extLst>
                          <a:ext uri="{FF2B5EF4-FFF2-40B4-BE49-F238E27FC236}">
                            <a16:creationId xmlns:a16="http://schemas.microsoft.com/office/drawing/2014/main" id="{C2CF2D15-CAF5-471C-938F-1133025B839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57776" y="2582863"/>
                        <a:ext cx="30163" cy="539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0" name="Line 105">
                        <a:extLst>
                          <a:ext uri="{FF2B5EF4-FFF2-40B4-BE49-F238E27FC236}">
                            <a16:creationId xmlns:a16="http://schemas.microsoft.com/office/drawing/2014/main" id="{CDDE065F-851B-401B-B83B-69F95590CAA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103813" y="2662238"/>
                        <a:ext cx="31750" cy="539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1" name="Line 106">
                        <a:extLst>
                          <a:ext uri="{FF2B5EF4-FFF2-40B4-BE49-F238E27FC236}">
                            <a16:creationId xmlns:a16="http://schemas.microsoft.com/office/drawing/2014/main" id="{0B0E24A0-A230-4B09-A800-EF4E48F5AC2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151438" y="2743200"/>
                        <a:ext cx="25400" cy="44450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2" name="Line 107">
                        <a:extLst>
                          <a:ext uri="{FF2B5EF4-FFF2-40B4-BE49-F238E27FC236}">
                            <a16:creationId xmlns:a16="http://schemas.microsoft.com/office/drawing/2014/main" id="{2D7B66D7-C9CA-40F8-BA36-CC5BA4AECA9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830763" y="1370013"/>
                        <a:ext cx="52388" cy="31750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3" name="Line 108">
                        <a:extLst>
                          <a:ext uri="{FF2B5EF4-FFF2-40B4-BE49-F238E27FC236}">
                            <a16:creationId xmlns:a16="http://schemas.microsoft.com/office/drawing/2014/main" id="{D96332FD-BF65-48B3-883D-AF7417D68A0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749801" y="1417638"/>
                        <a:ext cx="53975" cy="30163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4" name="Line 109">
                        <a:extLst>
                          <a:ext uri="{FF2B5EF4-FFF2-40B4-BE49-F238E27FC236}">
                            <a16:creationId xmlns:a16="http://schemas.microsoft.com/office/drawing/2014/main" id="{FCAE39B8-D073-4B3C-9915-1C801523739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668838" y="1463675"/>
                        <a:ext cx="53975" cy="31750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5" name="Line 110">
                        <a:extLst>
                          <a:ext uri="{FF2B5EF4-FFF2-40B4-BE49-F238E27FC236}">
                            <a16:creationId xmlns:a16="http://schemas.microsoft.com/office/drawing/2014/main" id="{5C951813-9F95-43F8-9AA2-3A64BA74F5A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589463" y="1509713"/>
                        <a:ext cx="53975" cy="31750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6" name="Line 111">
                        <a:extLst>
                          <a:ext uri="{FF2B5EF4-FFF2-40B4-BE49-F238E27FC236}">
                            <a16:creationId xmlns:a16="http://schemas.microsoft.com/office/drawing/2014/main" id="{630EB1CE-0F0E-4D58-AA6F-CE5C20D0A1D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508501" y="1557338"/>
                        <a:ext cx="53975" cy="30163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7" name="Line 112">
                        <a:extLst>
                          <a:ext uri="{FF2B5EF4-FFF2-40B4-BE49-F238E27FC236}">
                            <a16:creationId xmlns:a16="http://schemas.microsoft.com/office/drawing/2014/main" id="{349042D9-B1ED-48F4-BEDC-7A0B1C08BCE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429126" y="1603375"/>
                        <a:ext cx="52388" cy="31750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8" name="Line 113">
                        <a:extLst>
                          <a:ext uri="{FF2B5EF4-FFF2-40B4-BE49-F238E27FC236}">
                            <a16:creationId xmlns:a16="http://schemas.microsoft.com/office/drawing/2014/main" id="{D2E7B35C-3296-4010-B3F4-478DFC414BC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348163" y="1651000"/>
                        <a:ext cx="53975" cy="30163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9" name="Line 114">
                        <a:extLst>
                          <a:ext uri="{FF2B5EF4-FFF2-40B4-BE49-F238E27FC236}">
                            <a16:creationId xmlns:a16="http://schemas.microsoft.com/office/drawing/2014/main" id="{9A8CFD4E-9413-498A-8B95-0474F662009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267201" y="1697038"/>
                        <a:ext cx="53975" cy="31750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0" name="Line 115">
                        <a:extLst>
                          <a:ext uri="{FF2B5EF4-FFF2-40B4-BE49-F238E27FC236}">
                            <a16:creationId xmlns:a16="http://schemas.microsoft.com/office/drawing/2014/main" id="{E94F9527-E995-42D4-92E6-5DEDDFC9197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187826" y="1743075"/>
                        <a:ext cx="53975" cy="31750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31" name="Line 116">
                        <a:extLst>
                          <a:ext uri="{FF2B5EF4-FFF2-40B4-BE49-F238E27FC236}">
                            <a16:creationId xmlns:a16="http://schemas.microsoft.com/office/drawing/2014/main" id="{78EA6B42-CFD6-4C28-B385-4F16A372DE0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106863" y="1790700"/>
                        <a:ext cx="53975" cy="30163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136" name="Freeform 117">
                    <a:extLst>
                      <a:ext uri="{FF2B5EF4-FFF2-40B4-BE49-F238E27FC236}">
                        <a16:creationId xmlns:a16="http://schemas.microsoft.com/office/drawing/2014/main" id="{7035BA66-29DD-4F04-8118-8F1CE0C59D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90938" y="392113"/>
                    <a:ext cx="1592263" cy="2417763"/>
                  </a:xfrm>
                  <a:custGeom>
                    <a:avLst/>
                    <a:gdLst>
                      <a:gd name="T0" fmla="*/ 304 w 6528"/>
                      <a:gd name="T1" fmla="*/ 192 h 9916"/>
                      <a:gd name="T2" fmla="*/ 110 w 6528"/>
                      <a:gd name="T3" fmla="*/ 501 h 9916"/>
                      <a:gd name="T4" fmla="*/ 12 w 6528"/>
                      <a:gd name="T5" fmla="*/ 946 h 9916"/>
                      <a:gd name="T6" fmla="*/ 13 w 6528"/>
                      <a:gd name="T7" fmla="*/ 1513 h 9916"/>
                      <a:gd name="T8" fmla="*/ 113 w 6528"/>
                      <a:gd name="T9" fmla="*/ 2185 h 9916"/>
                      <a:gd name="T10" fmla="*/ 308 w 6528"/>
                      <a:gd name="T11" fmla="*/ 2941 h 9916"/>
                      <a:gd name="T12" fmla="*/ 593 w 6528"/>
                      <a:gd name="T13" fmla="*/ 3758 h 9916"/>
                      <a:gd name="T14" fmla="*/ 960 w 6528"/>
                      <a:gd name="T15" fmla="*/ 4612 h 9916"/>
                      <a:gd name="T16" fmla="*/ 1396 w 6528"/>
                      <a:gd name="T17" fmla="*/ 5476 h 9916"/>
                      <a:gd name="T18" fmla="*/ 1889 w 6528"/>
                      <a:gd name="T19" fmla="*/ 6325 h 9916"/>
                      <a:gd name="T20" fmla="*/ 2424 w 6528"/>
                      <a:gd name="T21" fmla="*/ 7132 h 9916"/>
                      <a:gd name="T22" fmla="*/ 2985 w 6528"/>
                      <a:gd name="T23" fmla="*/ 7873 h 9916"/>
                      <a:gd name="T24" fmla="*/ 3554 w 6528"/>
                      <a:gd name="T25" fmla="*/ 8525 h 9916"/>
                      <a:gd name="T26" fmla="*/ 4114 w 6528"/>
                      <a:gd name="T27" fmla="*/ 9069 h 9916"/>
                      <a:gd name="T28" fmla="*/ 4648 w 6528"/>
                      <a:gd name="T29" fmla="*/ 9488 h 9916"/>
                      <a:gd name="T30" fmla="*/ 5141 w 6528"/>
                      <a:gd name="T31" fmla="*/ 9770 h 9916"/>
                      <a:gd name="T32" fmla="*/ 5576 w 6528"/>
                      <a:gd name="T33" fmla="*/ 9905 h 9916"/>
                      <a:gd name="T34" fmla="*/ 5941 w 6528"/>
                      <a:gd name="T35" fmla="*/ 9890 h 9916"/>
                      <a:gd name="T36" fmla="*/ 6224 w 6528"/>
                      <a:gd name="T37" fmla="*/ 9725 h 9916"/>
                      <a:gd name="T38" fmla="*/ 6418 w 6528"/>
                      <a:gd name="T39" fmla="*/ 9415 h 9916"/>
                      <a:gd name="T40" fmla="*/ 6516 w 6528"/>
                      <a:gd name="T41" fmla="*/ 8970 h 9916"/>
                      <a:gd name="T42" fmla="*/ 6515 w 6528"/>
                      <a:gd name="T43" fmla="*/ 8403 h 9916"/>
                      <a:gd name="T44" fmla="*/ 6416 w 6528"/>
                      <a:gd name="T45" fmla="*/ 7731 h 9916"/>
                      <a:gd name="T46" fmla="*/ 6220 w 6528"/>
                      <a:gd name="T47" fmla="*/ 6975 h 9916"/>
                      <a:gd name="T48" fmla="*/ 5935 w 6528"/>
                      <a:gd name="T49" fmla="*/ 6158 h 9916"/>
                      <a:gd name="T50" fmla="*/ 5568 w 6528"/>
                      <a:gd name="T51" fmla="*/ 5304 h 9916"/>
                      <a:gd name="T52" fmla="*/ 5132 w 6528"/>
                      <a:gd name="T53" fmla="*/ 4440 h 9916"/>
                      <a:gd name="T54" fmla="*/ 4639 w 6528"/>
                      <a:gd name="T55" fmla="*/ 3592 h 9916"/>
                      <a:gd name="T56" fmla="*/ 4104 w 6528"/>
                      <a:gd name="T57" fmla="*/ 2785 h 9916"/>
                      <a:gd name="T58" fmla="*/ 3543 w 6528"/>
                      <a:gd name="T59" fmla="*/ 2044 h 9916"/>
                      <a:gd name="T60" fmla="*/ 2974 w 6528"/>
                      <a:gd name="T61" fmla="*/ 1391 h 9916"/>
                      <a:gd name="T62" fmla="*/ 2414 w 6528"/>
                      <a:gd name="T63" fmla="*/ 847 h 9916"/>
                      <a:gd name="T64" fmla="*/ 1880 w 6528"/>
                      <a:gd name="T65" fmla="*/ 428 h 9916"/>
                      <a:gd name="T66" fmla="*/ 1388 w 6528"/>
                      <a:gd name="T67" fmla="*/ 147 h 9916"/>
                      <a:gd name="T68" fmla="*/ 952 w 6528"/>
                      <a:gd name="T69" fmla="*/ 12 h 9916"/>
                      <a:gd name="T70" fmla="*/ 587 w 6528"/>
                      <a:gd name="T71" fmla="*/ 27 h 99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6528" h="9916">
                        <a:moveTo>
                          <a:pt x="435" y="91"/>
                        </a:moveTo>
                        <a:lnTo>
                          <a:pt x="304" y="192"/>
                        </a:lnTo>
                        <a:lnTo>
                          <a:pt x="195" y="329"/>
                        </a:lnTo>
                        <a:lnTo>
                          <a:pt x="110" y="501"/>
                        </a:lnTo>
                        <a:lnTo>
                          <a:pt x="49" y="708"/>
                        </a:lnTo>
                        <a:lnTo>
                          <a:pt x="12" y="946"/>
                        </a:lnTo>
                        <a:lnTo>
                          <a:pt x="0" y="1216"/>
                        </a:lnTo>
                        <a:lnTo>
                          <a:pt x="13" y="1513"/>
                        </a:lnTo>
                        <a:lnTo>
                          <a:pt x="51" y="1837"/>
                        </a:lnTo>
                        <a:lnTo>
                          <a:pt x="113" y="2185"/>
                        </a:lnTo>
                        <a:lnTo>
                          <a:pt x="199" y="2554"/>
                        </a:lnTo>
                        <a:lnTo>
                          <a:pt x="308" y="2941"/>
                        </a:lnTo>
                        <a:lnTo>
                          <a:pt x="440" y="3344"/>
                        </a:lnTo>
                        <a:lnTo>
                          <a:pt x="593" y="3758"/>
                        </a:lnTo>
                        <a:lnTo>
                          <a:pt x="767" y="4182"/>
                        </a:lnTo>
                        <a:lnTo>
                          <a:pt x="960" y="4612"/>
                        </a:lnTo>
                        <a:lnTo>
                          <a:pt x="1170" y="5045"/>
                        </a:lnTo>
                        <a:lnTo>
                          <a:pt x="1396" y="5476"/>
                        </a:lnTo>
                        <a:lnTo>
                          <a:pt x="1637" y="5904"/>
                        </a:lnTo>
                        <a:lnTo>
                          <a:pt x="1889" y="6325"/>
                        </a:lnTo>
                        <a:lnTo>
                          <a:pt x="2153" y="6735"/>
                        </a:lnTo>
                        <a:lnTo>
                          <a:pt x="2424" y="7132"/>
                        </a:lnTo>
                        <a:lnTo>
                          <a:pt x="2702" y="7512"/>
                        </a:lnTo>
                        <a:lnTo>
                          <a:pt x="2985" y="7873"/>
                        </a:lnTo>
                        <a:lnTo>
                          <a:pt x="3269" y="8211"/>
                        </a:lnTo>
                        <a:lnTo>
                          <a:pt x="3554" y="8525"/>
                        </a:lnTo>
                        <a:lnTo>
                          <a:pt x="3836" y="8812"/>
                        </a:lnTo>
                        <a:lnTo>
                          <a:pt x="4114" y="9069"/>
                        </a:lnTo>
                        <a:lnTo>
                          <a:pt x="4385" y="9295"/>
                        </a:lnTo>
                        <a:lnTo>
                          <a:pt x="4648" y="9488"/>
                        </a:lnTo>
                        <a:lnTo>
                          <a:pt x="4901" y="9647"/>
                        </a:lnTo>
                        <a:lnTo>
                          <a:pt x="5141" y="9770"/>
                        </a:lnTo>
                        <a:lnTo>
                          <a:pt x="5366" y="9856"/>
                        </a:lnTo>
                        <a:lnTo>
                          <a:pt x="5576" y="9905"/>
                        </a:lnTo>
                        <a:lnTo>
                          <a:pt x="5768" y="9916"/>
                        </a:lnTo>
                        <a:lnTo>
                          <a:pt x="5941" y="9890"/>
                        </a:lnTo>
                        <a:lnTo>
                          <a:pt x="6093" y="9826"/>
                        </a:lnTo>
                        <a:lnTo>
                          <a:pt x="6224" y="9725"/>
                        </a:lnTo>
                        <a:lnTo>
                          <a:pt x="6333" y="9588"/>
                        </a:lnTo>
                        <a:lnTo>
                          <a:pt x="6418" y="9415"/>
                        </a:lnTo>
                        <a:lnTo>
                          <a:pt x="6479" y="9209"/>
                        </a:lnTo>
                        <a:lnTo>
                          <a:pt x="6516" y="8970"/>
                        </a:lnTo>
                        <a:lnTo>
                          <a:pt x="6528" y="8701"/>
                        </a:lnTo>
                        <a:lnTo>
                          <a:pt x="6515" y="8403"/>
                        </a:lnTo>
                        <a:lnTo>
                          <a:pt x="6478" y="8079"/>
                        </a:lnTo>
                        <a:lnTo>
                          <a:pt x="6416" y="7731"/>
                        </a:lnTo>
                        <a:lnTo>
                          <a:pt x="6329" y="7363"/>
                        </a:lnTo>
                        <a:lnTo>
                          <a:pt x="6220" y="6975"/>
                        </a:lnTo>
                        <a:lnTo>
                          <a:pt x="6088" y="6573"/>
                        </a:lnTo>
                        <a:lnTo>
                          <a:pt x="5935" y="6158"/>
                        </a:lnTo>
                        <a:lnTo>
                          <a:pt x="5761" y="5734"/>
                        </a:lnTo>
                        <a:lnTo>
                          <a:pt x="5568" y="5304"/>
                        </a:lnTo>
                        <a:lnTo>
                          <a:pt x="5358" y="4872"/>
                        </a:lnTo>
                        <a:lnTo>
                          <a:pt x="5132" y="4440"/>
                        </a:lnTo>
                        <a:lnTo>
                          <a:pt x="4892" y="4012"/>
                        </a:lnTo>
                        <a:lnTo>
                          <a:pt x="4639" y="3592"/>
                        </a:lnTo>
                        <a:lnTo>
                          <a:pt x="4376" y="3181"/>
                        </a:lnTo>
                        <a:lnTo>
                          <a:pt x="4104" y="2785"/>
                        </a:lnTo>
                        <a:lnTo>
                          <a:pt x="3826" y="2405"/>
                        </a:lnTo>
                        <a:lnTo>
                          <a:pt x="3543" y="2044"/>
                        </a:lnTo>
                        <a:lnTo>
                          <a:pt x="3259" y="1705"/>
                        </a:lnTo>
                        <a:lnTo>
                          <a:pt x="2974" y="1391"/>
                        </a:lnTo>
                        <a:lnTo>
                          <a:pt x="2692" y="1105"/>
                        </a:lnTo>
                        <a:lnTo>
                          <a:pt x="2414" y="847"/>
                        </a:lnTo>
                        <a:lnTo>
                          <a:pt x="2143" y="621"/>
                        </a:lnTo>
                        <a:lnTo>
                          <a:pt x="1880" y="428"/>
                        </a:lnTo>
                        <a:lnTo>
                          <a:pt x="1628" y="270"/>
                        </a:lnTo>
                        <a:lnTo>
                          <a:pt x="1388" y="147"/>
                        </a:lnTo>
                        <a:lnTo>
                          <a:pt x="1162" y="61"/>
                        </a:lnTo>
                        <a:lnTo>
                          <a:pt x="952" y="12"/>
                        </a:lnTo>
                        <a:lnTo>
                          <a:pt x="760" y="0"/>
                        </a:lnTo>
                        <a:lnTo>
                          <a:pt x="587" y="27"/>
                        </a:lnTo>
                        <a:lnTo>
                          <a:pt x="435" y="91"/>
                        </a:lnTo>
                      </a:path>
                    </a:pathLst>
                  </a:custGeom>
                  <a:noFill/>
                  <a:ln w="6350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37" name="Group 136">
                    <a:extLst>
                      <a:ext uri="{FF2B5EF4-FFF2-40B4-BE49-F238E27FC236}">
                        <a16:creationId xmlns:a16="http://schemas.microsoft.com/office/drawing/2014/main" id="{D4791CE9-9A4F-4F86-B38B-B0C6878FB01B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5626010" y="1493656"/>
                    <a:ext cx="111125" cy="89059"/>
                    <a:chOff x="5857876" y="1500188"/>
                    <a:chExt cx="55563" cy="44450"/>
                  </a:xfrm>
                </p:grpSpPr>
                <p:sp>
                  <p:nvSpPr>
                    <p:cNvPr id="141" name="Line 124">
                      <a:extLst>
                        <a:ext uri="{FF2B5EF4-FFF2-40B4-BE49-F238E27FC236}">
                          <a16:creationId xmlns:a16="http://schemas.microsoft.com/office/drawing/2014/main" id="{8A7A1B65-5624-4428-89A2-A07CC480A97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861051" y="1519238"/>
                      <a:ext cx="52388" cy="25400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2" name="Line 125">
                      <a:extLst>
                        <a:ext uri="{FF2B5EF4-FFF2-40B4-BE49-F238E27FC236}">
                          <a16:creationId xmlns:a16="http://schemas.microsoft.com/office/drawing/2014/main" id="{1443CC72-7C06-4610-B934-FCB6CC037DE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5857876" y="1500188"/>
                      <a:ext cx="55563" cy="19050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8" name="Group 137">
                    <a:extLst>
                      <a:ext uri="{FF2B5EF4-FFF2-40B4-BE49-F238E27FC236}">
                        <a16:creationId xmlns:a16="http://schemas.microsoft.com/office/drawing/2014/main" id="{A1197DC9-84E2-4991-BE53-C7E6253B451E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5057143" y="2644096"/>
                    <a:ext cx="117857" cy="146304"/>
                    <a:chOff x="5194301" y="2840038"/>
                    <a:chExt cx="46038" cy="57150"/>
                  </a:xfrm>
                </p:grpSpPr>
                <p:sp>
                  <p:nvSpPr>
                    <p:cNvPr id="139" name="Line 128">
                      <a:extLst>
                        <a:ext uri="{FF2B5EF4-FFF2-40B4-BE49-F238E27FC236}">
                          <a16:creationId xmlns:a16="http://schemas.microsoft.com/office/drawing/2014/main" id="{D4166F69-E26B-4ECA-9CFE-0908E71C4F0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5194301" y="2862263"/>
                      <a:ext cx="46038" cy="34925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FF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0" name="Line 129">
                      <a:extLst>
                        <a:ext uri="{FF2B5EF4-FFF2-40B4-BE49-F238E27FC236}">
                          <a16:creationId xmlns:a16="http://schemas.microsoft.com/office/drawing/2014/main" id="{E0A02CC1-1355-4DB5-B649-AAE4A8B8D1B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5232401" y="2840038"/>
                      <a:ext cx="7938" cy="57150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FF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21" name="Group 120">
                  <a:extLst>
                    <a:ext uri="{FF2B5EF4-FFF2-40B4-BE49-F238E27FC236}">
                      <a16:creationId xmlns:a16="http://schemas.microsoft.com/office/drawing/2014/main" id="{215F4B09-529C-4FD4-A5DD-A9C58AFEDB70}"/>
                    </a:ext>
                  </a:extLst>
                </p:cNvPr>
                <p:cNvGrpSpPr/>
                <p:nvPr/>
              </p:nvGrpSpPr>
              <p:grpSpPr>
                <a:xfrm>
                  <a:off x="5558049" y="3307788"/>
                  <a:ext cx="1975261" cy="1911096"/>
                  <a:chOff x="6727570" y="1154524"/>
                  <a:chExt cx="1890202" cy="1828800"/>
                </a:xfrm>
              </p:grpSpPr>
              <p:sp>
                <p:nvSpPr>
                  <p:cNvPr id="122" name="Freeform 21">
                    <a:extLst>
                      <a:ext uri="{FF2B5EF4-FFF2-40B4-BE49-F238E27FC236}">
                        <a16:creationId xmlns:a16="http://schemas.microsoft.com/office/drawing/2014/main" id="{4F30835F-4579-42B7-84E8-D4B20180FE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36913" y="1620452"/>
                    <a:ext cx="1071516" cy="895739"/>
                  </a:xfrm>
                  <a:custGeom>
                    <a:avLst/>
                    <a:gdLst>
                      <a:gd name="T0" fmla="*/ 0 w 5814"/>
                      <a:gd name="T1" fmla="*/ 565 h 4853"/>
                      <a:gd name="T2" fmla="*/ 322 w 5814"/>
                      <a:gd name="T3" fmla="*/ 453 h 4853"/>
                      <a:gd name="T4" fmla="*/ 648 w 5814"/>
                      <a:gd name="T5" fmla="*/ 354 h 4853"/>
                      <a:gd name="T6" fmla="*/ 977 w 5814"/>
                      <a:gd name="T7" fmla="*/ 268 h 4853"/>
                      <a:gd name="T8" fmla="*/ 1310 w 5814"/>
                      <a:gd name="T9" fmla="*/ 195 h 4853"/>
                      <a:gd name="T10" fmla="*/ 1645 w 5814"/>
                      <a:gd name="T11" fmla="*/ 135 h 4853"/>
                      <a:gd name="T12" fmla="*/ 2122 w 5814"/>
                      <a:gd name="T13" fmla="*/ 70 h 4853"/>
                      <a:gd name="T14" fmla="*/ 2602 w 5814"/>
                      <a:gd name="T15" fmla="*/ 26 h 4853"/>
                      <a:gd name="T16" fmla="*/ 3083 w 5814"/>
                      <a:gd name="T17" fmla="*/ 3 h 4853"/>
                      <a:gd name="T18" fmla="*/ 3564 w 5814"/>
                      <a:gd name="T19" fmla="*/ 0 h 4853"/>
                      <a:gd name="T20" fmla="*/ 3935 w 5814"/>
                      <a:gd name="T21" fmla="*/ 523 h 4853"/>
                      <a:gd name="T22" fmla="*/ 4285 w 5814"/>
                      <a:gd name="T23" fmla="*/ 1059 h 4853"/>
                      <a:gd name="T24" fmla="*/ 4615 w 5814"/>
                      <a:gd name="T25" fmla="*/ 1608 h 4853"/>
                      <a:gd name="T26" fmla="*/ 4924 w 5814"/>
                      <a:gd name="T27" fmla="*/ 2170 h 4853"/>
                      <a:gd name="T28" fmla="*/ 5180 w 5814"/>
                      <a:gd name="T29" fmla="*/ 2685 h 4853"/>
                      <a:gd name="T30" fmla="*/ 5414 w 5814"/>
                      <a:gd name="T31" fmla="*/ 3210 h 4853"/>
                      <a:gd name="T32" fmla="*/ 5626 w 5814"/>
                      <a:gd name="T33" fmla="*/ 3745 h 4853"/>
                      <a:gd name="T34" fmla="*/ 5814 w 5814"/>
                      <a:gd name="T35" fmla="*/ 4288 h 4853"/>
                      <a:gd name="T36" fmla="*/ 5492 w 5814"/>
                      <a:gd name="T37" fmla="*/ 4400 h 4853"/>
                      <a:gd name="T38" fmla="*/ 5166 w 5814"/>
                      <a:gd name="T39" fmla="*/ 4499 h 4853"/>
                      <a:gd name="T40" fmla="*/ 4837 w 5814"/>
                      <a:gd name="T41" fmla="*/ 4585 h 4853"/>
                      <a:gd name="T42" fmla="*/ 4504 w 5814"/>
                      <a:gd name="T43" fmla="*/ 4658 h 4853"/>
                      <a:gd name="T44" fmla="*/ 4169 w 5814"/>
                      <a:gd name="T45" fmla="*/ 4718 h 4853"/>
                      <a:gd name="T46" fmla="*/ 3692 w 5814"/>
                      <a:gd name="T47" fmla="*/ 4783 h 4853"/>
                      <a:gd name="T48" fmla="*/ 3212 w 5814"/>
                      <a:gd name="T49" fmla="*/ 4827 h 4853"/>
                      <a:gd name="T50" fmla="*/ 2731 w 5814"/>
                      <a:gd name="T51" fmla="*/ 4850 h 4853"/>
                      <a:gd name="T52" fmla="*/ 2250 w 5814"/>
                      <a:gd name="T53" fmla="*/ 4853 h 4853"/>
                      <a:gd name="T54" fmla="*/ 1879 w 5814"/>
                      <a:gd name="T55" fmla="*/ 4330 h 4853"/>
                      <a:gd name="T56" fmla="*/ 1529 w 5814"/>
                      <a:gd name="T57" fmla="*/ 3794 h 4853"/>
                      <a:gd name="T58" fmla="*/ 1199 w 5814"/>
                      <a:gd name="T59" fmla="*/ 3245 h 4853"/>
                      <a:gd name="T60" fmla="*/ 890 w 5814"/>
                      <a:gd name="T61" fmla="*/ 2683 h 4853"/>
                      <a:gd name="T62" fmla="*/ 634 w 5814"/>
                      <a:gd name="T63" fmla="*/ 2168 h 4853"/>
                      <a:gd name="T64" fmla="*/ 400 w 5814"/>
                      <a:gd name="T65" fmla="*/ 1643 h 4853"/>
                      <a:gd name="T66" fmla="*/ 188 w 5814"/>
                      <a:gd name="T67" fmla="*/ 1108 h 4853"/>
                      <a:gd name="T68" fmla="*/ 0 w 5814"/>
                      <a:gd name="T69" fmla="*/ 565 h 48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5814" h="4853">
                        <a:moveTo>
                          <a:pt x="0" y="565"/>
                        </a:moveTo>
                        <a:lnTo>
                          <a:pt x="322" y="453"/>
                        </a:lnTo>
                        <a:lnTo>
                          <a:pt x="648" y="354"/>
                        </a:lnTo>
                        <a:lnTo>
                          <a:pt x="977" y="268"/>
                        </a:lnTo>
                        <a:lnTo>
                          <a:pt x="1310" y="195"/>
                        </a:lnTo>
                        <a:lnTo>
                          <a:pt x="1645" y="135"/>
                        </a:lnTo>
                        <a:lnTo>
                          <a:pt x="2122" y="70"/>
                        </a:lnTo>
                        <a:lnTo>
                          <a:pt x="2602" y="26"/>
                        </a:lnTo>
                        <a:lnTo>
                          <a:pt x="3083" y="3"/>
                        </a:lnTo>
                        <a:lnTo>
                          <a:pt x="3564" y="0"/>
                        </a:lnTo>
                        <a:lnTo>
                          <a:pt x="3935" y="523"/>
                        </a:lnTo>
                        <a:lnTo>
                          <a:pt x="4285" y="1059"/>
                        </a:lnTo>
                        <a:lnTo>
                          <a:pt x="4615" y="1608"/>
                        </a:lnTo>
                        <a:lnTo>
                          <a:pt x="4924" y="2170"/>
                        </a:lnTo>
                        <a:lnTo>
                          <a:pt x="5180" y="2685"/>
                        </a:lnTo>
                        <a:lnTo>
                          <a:pt x="5414" y="3210"/>
                        </a:lnTo>
                        <a:lnTo>
                          <a:pt x="5626" y="3745"/>
                        </a:lnTo>
                        <a:lnTo>
                          <a:pt x="5814" y="4288"/>
                        </a:lnTo>
                        <a:lnTo>
                          <a:pt x="5492" y="4400"/>
                        </a:lnTo>
                        <a:lnTo>
                          <a:pt x="5166" y="4499"/>
                        </a:lnTo>
                        <a:lnTo>
                          <a:pt x="4837" y="4585"/>
                        </a:lnTo>
                        <a:lnTo>
                          <a:pt x="4504" y="4658"/>
                        </a:lnTo>
                        <a:lnTo>
                          <a:pt x="4169" y="4718"/>
                        </a:lnTo>
                        <a:lnTo>
                          <a:pt x="3692" y="4783"/>
                        </a:lnTo>
                        <a:lnTo>
                          <a:pt x="3212" y="4827"/>
                        </a:lnTo>
                        <a:lnTo>
                          <a:pt x="2731" y="4850"/>
                        </a:lnTo>
                        <a:lnTo>
                          <a:pt x="2250" y="4853"/>
                        </a:lnTo>
                        <a:lnTo>
                          <a:pt x="1879" y="4330"/>
                        </a:lnTo>
                        <a:lnTo>
                          <a:pt x="1529" y="3794"/>
                        </a:lnTo>
                        <a:lnTo>
                          <a:pt x="1199" y="3245"/>
                        </a:lnTo>
                        <a:lnTo>
                          <a:pt x="890" y="2683"/>
                        </a:lnTo>
                        <a:lnTo>
                          <a:pt x="634" y="2168"/>
                        </a:lnTo>
                        <a:lnTo>
                          <a:pt x="400" y="1643"/>
                        </a:lnTo>
                        <a:lnTo>
                          <a:pt x="188" y="1108"/>
                        </a:lnTo>
                        <a:lnTo>
                          <a:pt x="0" y="565"/>
                        </a:ln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635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23" name="Freeform 13">
                    <a:extLst>
                      <a:ext uri="{FF2B5EF4-FFF2-40B4-BE49-F238E27FC236}">
                        <a16:creationId xmlns:a16="http://schemas.microsoft.com/office/drawing/2014/main" id="{618250AF-71AA-4E5E-87D4-0403276255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94270" y="1620452"/>
                    <a:ext cx="823502" cy="790995"/>
                  </a:xfrm>
                  <a:custGeom>
                    <a:avLst/>
                    <a:gdLst>
                      <a:gd name="T0" fmla="*/ 2250 w 4467"/>
                      <a:gd name="T1" fmla="*/ 4288 h 4288"/>
                      <a:gd name="T2" fmla="*/ 2395 w 4467"/>
                      <a:gd name="T3" fmla="*/ 4233 h 4288"/>
                      <a:gd name="T4" fmla="*/ 2742 w 4467"/>
                      <a:gd name="T5" fmla="*/ 4085 h 4288"/>
                      <a:gd name="T6" fmla="*/ 3064 w 4467"/>
                      <a:gd name="T7" fmla="*/ 3924 h 4288"/>
                      <a:gd name="T8" fmla="*/ 3357 w 4467"/>
                      <a:gd name="T9" fmla="*/ 3752 h 4288"/>
                      <a:gd name="T10" fmla="*/ 3619 w 4467"/>
                      <a:gd name="T11" fmla="*/ 3569 h 4288"/>
                      <a:gd name="T12" fmla="*/ 3849 w 4467"/>
                      <a:gd name="T13" fmla="*/ 3378 h 4288"/>
                      <a:gd name="T14" fmla="*/ 4045 w 4467"/>
                      <a:gd name="T15" fmla="*/ 3180 h 4288"/>
                      <a:gd name="T16" fmla="*/ 4205 w 4467"/>
                      <a:gd name="T17" fmla="*/ 2976 h 4288"/>
                      <a:gd name="T18" fmla="*/ 4328 w 4467"/>
                      <a:gd name="T19" fmla="*/ 2768 h 4288"/>
                      <a:gd name="T20" fmla="*/ 4413 w 4467"/>
                      <a:gd name="T21" fmla="*/ 2557 h 4288"/>
                      <a:gd name="T22" fmla="*/ 4460 w 4467"/>
                      <a:gd name="T23" fmla="*/ 2345 h 4288"/>
                      <a:gd name="T24" fmla="*/ 4467 w 4467"/>
                      <a:gd name="T25" fmla="*/ 2134 h 4288"/>
                      <a:gd name="T26" fmla="*/ 4436 w 4467"/>
                      <a:gd name="T27" fmla="*/ 1925 h 4288"/>
                      <a:gd name="T28" fmla="*/ 4365 w 4467"/>
                      <a:gd name="T29" fmla="*/ 1720 h 4288"/>
                      <a:gd name="T30" fmla="*/ 4257 w 4467"/>
                      <a:gd name="T31" fmla="*/ 1520 h 4288"/>
                      <a:gd name="T32" fmla="*/ 4111 w 4467"/>
                      <a:gd name="T33" fmla="*/ 1327 h 4288"/>
                      <a:gd name="T34" fmla="*/ 3929 w 4467"/>
                      <a:gd name="T35" fmla="*/ 1143 h 4288"/>
                      <a:gd name="T36" fmla="*/ 3712 w 4467"/>
                      <a:gd name="T37" fmla="*/ 968 h 4288"/>
                      <a:gd name="T38" fmla="*/ 3462 w 4467"/>
                      <a:gd name="T39" fmla="*/ 805 h 4288"/>
                      <a:gd name="T40" fmla="*/ 3180 w 4467"/>
                      <a:gd name="T41" fmla="*/ 653 h 4288"/>
                      <a:gd name="T42" fmla="*/ 2869 w 4467"/>
                      <a:gd name="T43" fmla="*/ 516 h 4288"/>
                      <a:gd name="T44" fmla="*/ 2531 w 4467"/>
                      <a:gd name="T45" fmla="*/ 392 h 4288"/>
                      <a:gd name="T46" fmla="*/ 2169 w 4467"/>
                      <a:gd name="T47" fmla="*/ 285 h 4288"/>
                      <a:gd name="T48" fmla="*/ 1786 w 4467"/>
                      <a:gd name="T49" fmla="*/ 193 h 4288"/>
                      <a:gd name="T50" fmla="*/ 1384 w 4467"/>
                      <a:gd name="T51" fmla="*/ 119 h 4288"/>
                      <a:gd name="T52" fmla="*/ 966 w 4467"/>
                      <a:gd name="T53" fmla="*/ 62 h 4288"/>
                      <a:gd name="T54" fmla="*/ 536 w 4467"/>
                      <a:gd name="T55" fmla="*/ 23 h 4288"/>
                      <a:gd name="T56" fmla="*/ 97 w 4467"/>
                      <a:gd name="T57" fmla="*/ 2 h 4288"/>
                      <a:gd name="T58" fmla="*/ 0 w 4467"/>
                      <a:gd name="T59" fmla="*/ 0 h 4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4467" h="4288">
                        <a:moveTo>
                          <a:pt x="2250" y="4288"/>
                        </a:moveTo>
                        <a:lnTo>
                          <a:pt x="2395" y="4233"/>
                        </a:lnTo>
                        <a:lnTo>
                          <a:pt x="2742" y="4085"/>
                        </a:lnTo>
                        <a:lnTo>
                          <a:pt x="3064" y="3924"/>
                        </a:lnTo>
                        <a:lnTo>
                          <a:pt x="3357" y="3752"/>
                        </a:lnTo>
                        <a:lnTo>
                          <a:pt x="3619" y="3569"/>
                        </a:lnTo>
                        <a:lnTo>
                          <a:pt x="3849" y="3378"/>
                        </a:lnTo>
                        <a:lnTo>
                          <a:pt x="4045" y="3180"/>
                        </a:lnTo>
                        <a:lnTo>
                          <a:pt x="4205" y="2976"/>
                        </a:lnTo>
                        <a:lnTo>
                          <a:pt x="4328" y="2768"/>
                        </a:lnTo>
                        <a:lnTo>
                          <a:pt x="4413" y="2557"/>
                        </a:lnTo>
                        <a:lnTo>
                          <a:pt x="4460" y="2345"/>
                        </a:lnTo>
                        <a:lnTo>
                          <a:pt x="4467" y="2134"/>
                        </a:lnTo>
                        <a:lnTo>
                          <a:pt x="4436" y="1925"/>
                        </a:lnTo>
                        <a:lnTo>
                          <a:pt x="4365" y="1720"/>
                        </a:lnTo>
                        <a:lnTo>
                          <a:pt x="4257" y="1520"/>
                        </a:lnTo>
                        <a:lnTo>
                          <a:pt x="4111" y="1327"/>
                        </a:lnTo>
                        <a:lnTo>
                          <a:pt x="3929" y="1143"/>
                        </a:lnTo>
                        <a:lnTo>
                          <a:pt x="3712" y="968"/>
                        </a:lnTo>
                        <a:lnTo>
                          <a:pt x="3462" y="805"/>
                        </a:lnTo>
                        <a:lnTo>
                          <a:pt x="3180" y="653"/>
                        </a:lnTo>
                        <a:lnTo>
                          <a:pt x="2869" y="516"/>
                        </a:lnTo>
                        <a:lnTo>
                          <a:pt x="2531" y="392"/>
                        </a:lnTo>
                        <a:lnTo>
                          <a:pt x="2169" y="285"/>
                        </a:lnTo>
                        <a:lnTo>
                          <a:pt x="1786" y="193"/>
                        </a:lnTo>
                        <a:lnTo>
                          <a:pt x="1384" y="119"/>
                        </a:lnTo>
                        <a:lnTo>
                          <a:pt x="966" y="62"/>
                        </a:lnTo>
                        <a:lnTo>
                          <a:pt x="536" y="23"/>
                        </a:lnTo>
                        <a:lnTo>
                          <a:pt x="97" y="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4763">
                    <a:solidFill>
                      <a:srgbClr val="73A9D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24" name="Freeform 14">
                    <a:extLst>
                      <a:ext uri="{FF2B5EF4-FFF2-40B4-BE49-F238E27FC236}">
                        <a16:creationId xmlns:a16="http://schemas.microsoft.com/office/drawing/2014/main" id="{718CF4D0-CB30-4A02-9A2B-B1FEAA674E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727570" y="1725196"/>
                    <a:ext cx="824706" cy="790995"/>
                  </a:xfrm>
                  <a:custGeom>
                    <a:avLst/>
                    <a:gdLst>
                      <a:gd name="T0" fmla="*/ 2217 w 4467"/>
                      <a:gd name="T1" fmla="*/ 0 h 4288"/>
                      <a:gd name="T2" fmla="*/ 2072 w 4467"/>
                      <a:gd name="T3" fmla="*/ 55 h 4288"/>
                      <a:gd name="T4" fmla="*/ 1725 w 4467"/>
                      <a:gd name="T5" fmla="*/ 203 h 4288"/>
                      <a:gd name="T6" fmla="*/ 1403 w 4467"/>
                      <a:gd name="T7" fmla="*/ 364 h 4288"/>
                      <a:gd name="T8" fmla="*/ 1110 w 4467"/>
                      <a:gd name="T9" fmla="*/ 536 h 4288"/>
                      <a:gd name="T10" fmla="*/ 848 w 4467"/>
                      <a:gd name="T11" fmla="*/ 719 h 4288"/>
                      <a:gd name="T12" fmla="*/ 618 w 4467"/>
                      <a:gd name="T13" fmla="*/ 910 h 4288"/>
                      <a:gd name="T14" fmla="*/ 422 w 4467"/>
                      <a:gd name="T15" fmla="*/ 1108 h 4288"/>
                      <a:gd name="T16" fmla="*/ 262 w 4467"/>
                      <a:gd name="T17" fmla="*/ 1312 h 4288"/>
                      <a:gd name="T18" fmla="*/ 139 w 4467"/>
                      <a:gd name="T19" fmla="*/ 1520 h 4288"/>
                      <a:gd name="T20" fmla="*/ 54 w 4467"/>
                      <a:gd name="T21" fmla="*/ 1731 h 4288"/>
                      <a:gd name="T22" fmla="*/ 7 w 4467"/>
                      <a:gd name="T23" fmla="*/ 1943 h 4288"/>
                      <a:gd name="T24" fmla="*/ 0 w 4467"/>
                      <a:gd name="T25" fmla="*/ 2154 h 4288"/>
                      <a:gd name="T26" fmla="*/ 31 w 4467"/>
                      <a:gd name="T27" fmla="*/ 2363 h 4288"/>
                      <a:gd name="T28" fmla="*/ 102 w 4467"/>
                      <a:gd name="T29" fmla="*/ 2568 h 4288"/>
                      <a:gd name="T30" fmla="*/ 210 w 4467"/>
                      <a:gd name="T31" fmla="*/ 2768 h 4288"/>
                      <a:gd name="T32" fmla="*/ 356 w 4467"/>
                      <a:gd name="T33" fmla="*/ 2961 h 4288"/>
                      <a:gd name="T34" fmla="*/ 538 w 4467"/>
                      <a:gd name="T35" fmla="*/ 3145 h 4288"/>
                      <a:gd name="T36" fmla="*/ 755 w 4467"/>
                      <a:gd name="T37" fmla="*/ 3320 h 4288"/>
                      <a:gd name="T38" fmla="*/ 1005 w 4467"/>
                      <a:gd name="T39" fmla="*/ 3483 h 4288"/>
                      <a:gd name="T40" fmla="*/ 1287 w 4467"/>
                      <a:gd name="T41" fmla="*/ 3635 h 4288"/>
                      <a:gd name="T42" fmla="*/ 1598 w 4467"/>
                      <a:gd name="T43" fmla="*/ 3772 h 4288"/>
                      <a:gd name="T44" fmla="*/ 1936 w 4467"/>
                      <a:gd name="T45" fmla="*/ 3896 h 4288"/>
                      <a:gd name="T46" fmla="*/ 2298 w 4467"/>
                      <a:gd name="T47" fmla="*/ 4003 h 4288"/>
                      <a:gd name="T48" fmla="*/ 2681 w 4467"/>
                      <a:gd name="T49" fmla="*/ 4095 h 4288"/>
                      <a:gd name="T50" fmla="*/ 3083 w 4467"/>
                      <a:gd name="T51" fmla="*/ 4169 h 4288"/>
                      <a:gd name="T52" fmla="*/ 3501 w 4467"/>
                      <a:gd name="T53" fmla="*/ 4226 h 4288"/>
                      <a:gd name="T54" fmla="*/ 3931 w 4467"/>
                      <a:gd name="T55" fmla="*/ 4265 h 4288"/>
                      <a:gd name="T56" fmla="*/ 4370 w 4467"/>
                      <a:gd name="T57" fmla="*/ 4286 h 4288"/>
                      <a:gd name="T58" fmla="*/ 4467 w 4467"/>
                      <a:gd name="T59" fmla="*/ 4288 h 4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4467" h="4288">
                        <a:moveTo>
                          <a:pt x="2217" y="0"/>
                        </a:moveTo>
                        <a:lnTo>
                          <a:pt x="2072" y="55"/>
                        </a:lnTo>
                        <a:lnTo>
                          <a:pt x="1725" y="203"/>
                        </a:lnTo>
                        <a:lnTo>
                          <a:pt x="1403" y="364"/>
                        </a:lnTo>
                        <a:lnTo>
                          <a:pt x="1110" y="536"/>
                        </a:lnTo>
                        <a:lnTo>
                          <a:pt x="848" y="719"/>
                        </a:lnTo>
                        <a:lnTo>
                          <a:pt x="618" y="910"/>
                        </a:lnTo>
                        <a:lnTo>
                          <a:pt x="422" y="1108"/>
                        </a:lnTo>
                        <a:lnTo>
                          <a:pt x="262" y="1312"/>
                        </a:lnTo>
                        <a:lnTo>
                          <a:pt x="139" y="1520"/>
                        </a:lnTo>
                        <a:lnTo>
                          <a:pt x="54" y="1731"/>
                        </a:lnTo>
                        <a:lnTo>
                          <a:pt x="7" y="1943"/>
                        </a:lnTo>
                        <a:lnTo>
                          <a:pt x="0" y="2154"/>
                        </a:lnTo>
                        <a:lnTo>
                          <a:pt x="31" y="2363"/>
                        </a:lnTo>
                        <a:lnTo>
                          <a:pt x="102" y="2568"/>
                        </a:lnTo>
                        <a:lnTo>
                          <a:pt x="210" y="2768"/>
                        </a:lnTo>
                        <a:lnTo>
                          <a:pt x="356" y="2961"/>
                        </a:lnTo>
                        <a:lnTo>
                          <a:pt x="538" y="3145"/>
                        </a:lnTo>
                        <a:lnTo>
                          <a:pt x="755" y="3320"/>
                        </a:lnTo>
                        <a:lnTo>
                          <a:pt x="1005" y="3483"/>
                        </a:lnTo>
                        <a:lnTo>
                          <a:pt x="1287" y="3635"/>
                        </a:lnTo>
                        <a:lnTo>
                          <a:pt x="1598" y="3772"/>
                        </a:lnTo>
                        <a:lnTo>
                          <a:pt x="1936" y="3896"/>
                        </a:lnTo>
                        <a:lnTo>
                          <a:pt x="2298" y="4003"/>
                        </a:lnTo>
                        <a:lnTo>
                          <a:pt x="2681" y="4095"/>
                        </a:lnTo>
                        <a:lnTo>
                          <a:pt x="3083" y="4169"/>
                        </a:lnTo>
                        <a:lnTo>
                          <a:pt x="3501" y="4226"/>
                        </a:lnTo>
                        <a:lnTo>
                          <a:pt x="3931" y="4265"/>
                        </a:lnTo>
                        <a:lnTo>
                          <a:pt x="4370" y="4286"/>
                        </a:lnTo>
                        <a:lnTo>
                          <a:pt x="4467" y="4288"/>
                        </a:lnTo>
                      </a:path>
                    </a:pathLst>
                  </a:custGeom>
                  <a:noFill/>
                  <a:ln w="4763">
                    <a:solidFill>
                      <a:srgbClr val="73A9D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25" name="Freeform 15">
                    <a:extLst>
                      <a:ext uri="{FF2B5EF4-FFF2-40B4-BE49-F238E27FC236}">
                        <a16:creationId xmlns:a16="http://schemas.microsoft.com/office/drawing/2014/main" id="{D98DF4C3-1A97-4B9A-A233-E523AEB47B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070695" y="1154524"/>
                    <a:ext cx="723575" cy="570672"/>
                  </a:xfrm>
                  <a:custGeom>
                    <a:avLst/>
                    <a:gdLst>
                      <a:gd name="T0" fmla="*/ 3921 w 3921"/>
                      <a:gd name="T1" fmla="*/ 2531 h 3096"/>
                      <a:gd name="T2" fmla="*/ 3826 w 3921"/>
                      <a:gd name="T3" fmla="*/ 2404 h 3096"/>
                      <a:gd name="T4" fmla="*/ 3543 w 3921"/>
                      <a:gd name="T5" fmla="*/ 2043 h 3096"/>
                      <a:gd name="T6" fmla="*/ 3259 w 3921"/>
                      <a:gd name="T7" fmla="*/ 1705 h 3096"/>
                      <a:gd name="T8" fmla="*/ 2974 w 3921"/>
                      <a:gd name="T9" fmla="*/ 1391 h 3096"/>
                      <a:gd name="T10" fmla="*/ 2692 w 3921"/>
                      <a:gd name="T11" fmla="*/ 1104 h 3096"/>
                      <a:gd name="T12" fmla="*/ 2414 w 3921"/>
                      <a:gd name="T13" fmla="*/ 847 h 3096"/>
                      <a:gd name="T14" fmla="*/ 2143 w 3921"/>
                      <a:gd name="T15" fmla="*/ 621 h 3096"/>
                      <a:gd name="T16" fmla="*/ 1880 w 3921"/>
                      <a:gd name="T17" fmla="*/ 428 h 3096"/>
                      <a:gd name="T18" fmla="*/ 1628 w 3921"/>
                      <a:gd name="T19" fmla="*/ 269 h 3096"/>
                      <a:gd name="T20" fmla="*/ 1388 w 3921"/>
                      <a:gd name="T21" fmla="*/ 146 h 3096"/>
                      <a:gd name="T22" fmla="*/ 1162 w 3921"/>
                      <a:gd name="T23" fmla="*/ 60 h 3096"/>
                      <a:gd name="T24" fmla="*/ 953 w 3921"/>
                      <a:gd name="T25" fmla="*/ 11 h 3096"/>
                      <a:gd name="T26" fmla="*/ 760 w 3921"/>
                      <a:gd name="T27" fmla="*/ 0 h 3096"/>
                      <a:gd name="T28" fmla="*/ 588 w 3921"/>
                      <a:gd name="T29" fmla="*/ 26 h 3096"/>
                      <a:gd name="T30" fmla="*/ 435 w 3921"/>
                      <a:gd name="T31" fmla="*/ 90 h 3096"/>
                      <a:gd name="T32" fmla="*/ 304 w 3921"/>
                      <a:gd name="T33" fmla="*/ 191 h 3096"/>
                      <a:gd name="T34" fmla="*/ 195 w 3921"/>
                      <a:gd name="T35" fmla="*/ 328 h 3096"/>
                      <a:gd name="T36" fmla="*/ 110 w 3921"/>
                      <a:gd name="T37" fmla="*/ 501 h 3096"/>
                      <a:gd name="T38" fmla="*/ 49 w 3921"/>
                      <a:gd name="T39" fmla="*/ 707 h 3096"/>
                      <a:gd name="T40" fmla="*/ 12 w 3921"/>
                      <a:gd name="T41" fmla="*/ 946 h 3096"/>
                      <a:gd name="T42" fmla="*/ 0 w 3921"/>
                      <a:gd name="T43" fmla="*/ 1215 h 3096"/>
                      <a:gd name="T44" fmla="*/ 13 w 3921"/>
                      <a:gd name="T45" fmla="*/ 1513 h 3096"/>
                      <a:gd name="T46" fmla="*/ 51 w 3921"/>
                      <a:gd name="T47" fmla="*/ 1837 h 3096"/>
                      <a:gd name="T48" fmla="*/ 113 w 3921"/>
                      <a:gd name="T49" fmla="*/ 2185 h 3096"/>
                      <a:gd name="T50" fmla="*/ 199 w 3921"/>
                      <a:gd name="T51" fmla="*/ 2553 h 3096"/>
                      <a:gd name="T52" fmla="*/ 308 w 3921"/>
                      <a:gd name="T53" fmla="*/ 2941 h 3096"/>
                      <a:gd name="T54" fmla="*/ 357 w 3921"/>
                      <a:gd name="T55" fmla="*/ 3096 h 30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3921" h="3096">
                        <a:moveTo>
                          <a:pt x="3921" y="2531"/>
                        </a:moveTo>
                        <a:lnTo>
                          <a:pt x="3826" y="2404"/>
                        </a:lnTo>
                        <a:lnTo>
                          <a:pt x="3543" y="2043"/>
                        </a:lnTo>
                        <a:lnTo>
                          <a:pt x="3259" y="1705"/>
                        </a:lnTo>
                        <a:lnTo>
                          <a:pt x="2974" y="1391"/>
                        </a:lnTo>
                        <a:lnTo>
                          <a:pt x="2692" y="1104"/>
                        </a:lnTo>
                        <a:lnTo>
                          <a:pt x="2414" y="847"/>
                        </a:lnTo>
                        <a:lnTo>
                          <a:pt x="2143" y="621"/>
                        </a:lnTo>
                        <a:lnTo>
                          <a:pt x="1880" y="428"/>
                        </a:lnTo>
                        <a:lnTo>
                          <a:pt x="1628" y="269"/>
                        </a:lnTo>
                        <a:lnTo>
                          <a:pt x="1388" y="146"/>
                        </a:lnTo>
                        <a:lnTo>
                          <a:pt x="1162" y="60"/>
                        </a:lnTo>
                        <a:lnTo>
                          <a:pt x="953" y="11"/>
                        </a:lnTo>
                        <a:lnTo>
                          <a:pt x="760" y="0"/>
                        </a:lnTo>
                        <a:lnTo>
                          <a:pt x="588" y="26"/>
                        </a:lnTo>
                        <a:lnTo>
                          <a:pt x="435" y="90"/>
                        </a:lnTo>
                        <a:lnTo>
                          <a:pt x="304" y="191"/>
                        </a:lnTo>
                        <a:lnTo>
                          <a:pt x="195" y="328"/>
                        </a:lnTo>
                        <a:lnTo>
                          <a:pt x="110" y="501"/>
                        </a:lnTo>
                        <a:lnTo>
                          <a:pt x="49" y="707"/>
                        </a:lnTo>
                        <a:lnTo>
                          <a:pt x="12" y="946"/>
                        </a:lnTo>
                        <a:lnTo>
                          <a:pt x="0" y="1215"/>
                        </a:lnTo>
                        <a:lnTo>
                          <a:pt x="13" y="1513"/>
                        </a:lnTo>
                        <a:lnTo>
                          <a:pt x="51" y="1837"/>
                        </a:lnTo>
                        <a:lnTo>
                          <a:pt x="113" y="2185"/>
                        </a:lnTo>
                        <a:lnTo>
                          <a:pt x="199" y="2553"/>
                        </a:lnTo>
                        <a:lnTo>
                          <a:pt x="308" y="2941"/>
                        </a:lnTo>
                        <a:lnTo>
                          <a:pt x="357" y="3096"/>
                        </a:lnTo>
                      </a:path>
                    </a:pathLst>
                  </a:custGeom>
                  <a:noFill/>
                  <a:ln w="4763">
                    <a:solidFill>
                      <a:srgbClr val="FF75BA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26" name="Freeform 16">
                    <a:extLst>
                      <a:ext uri="{FF2B5EF4-FFF2-40B4-BE49-F238E27FC236}">
                        <a16:creationId xmlns:a16="http://schemas.microsoft.com/office/drawing/2014/main" id="{51B814A1-0320-4016-A3AF-C4988D37EB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52276" y="2411448"/>
                    <a:ext cx="722370" cy="571876"/>
                  </a:xfrm>
                  <a:custGeom>
                    <a:avLst/>
                    <a:gdLst>
                      <a:gd name="T0" fmla="*/ 0 w 3921"/>
                      <a:gd name="T1" fmla="*/ 565 h 3096"/>
                      <a:gd name="T2" fmla="*/ 95 w 3921"/>
                      <a:gd name="T3" fmla="*/ 692 h 3096"/>
                      <a:gd name="T4" fmla="*/ 378 w 3921"/>
                      <a:gd name="T5" fmla="*/ 1053 h 3096"/>
                      <a:gd name="T6" fmla="*/ 662 w 3921"/>
                      <a:gd name="T7" fmla="*/ 1391 h 3096"/>
                      <a:gd name="T8" fmla="*/ 947 w 3921"/>
                      <a:gd name="T9" fmla="*/ 1705 h 3096"/>
                      <a:gd name="T10" fmla="*/ 1229 w 3921"/>
                      <a:gd name="T11" fmla="*/ 1992 h 3096"/>
                      <a:gd name="T12" fmla="*/ 1507 w 3921"/>
                      <a:gd name="T13" fmla="*/ 2249 h 3096"/>
                      <a:gd name="T14" fmla="*/ 1778 w 3921"/>
                      <a:gd name="T15" fmla="*/ 2475 h 3096"/>
                      <a:gd name="T16" fmla="*/ 2041 w 3921"/>
                      <a:gd name="T17" fmla="*/ 2668 h 3096"/>
                      <a:gd name="T18" fmla="*/ 2293 w 3921"/>
                      <a:gd name="T19" fmla="*/ 2827 h 3096"/>
                      <a:gd name="T20" fmla="*/ 2533 w 3921"/>
                      <a:gd name="T21" fmla="*/ 2950 h 3096"/>
                      <a:gd name="T22" fmla="*/ 2759 w 3921"/>
                      <a:gd name="T23" fmla="*/ 3036 h 3096"/>
                      <a:gd name="T24" fmla="*/ 2968 w 3921"/>
                      <a:gd name="T25" fmla="*/ 3085 h 3096"/>
                      <a:gd name="T26" fmla="*/ 3161 w 3921"/>
                      <a:gd name="T27" fmla="*/ 3096 h 3096"/>
                      <a:gd name="T28" fmla="*/ 3333 w 3921"/>
                      <a:gd name="T29" fmla="*/ 3070 h 3096"/>
                      <a:gd name="T30" fmla="*/ 3486 w 3921"/>
                      <a:gd name="T31" fmla="*/ 3006 h 3096"/>
                      <a:gd name="T32" fmla="*/ 3617 w 3921"/>
                      <a:gd name="T33" fmla="*/ 2905 h 3096"/>
                      <a:gd name="T34" fmla="*/ 3726 w 3921"/>
                      <a:gd name="T35" fmla="*/ 2768 h 3096"/>
                      <a:gd name="T36" fmla="*/ 3811 w 3921"/>
                      <a:gd name="T37" fmla="*/ 2595 h 3096"/>
                      <a:gd name="T38" fmla="*/ 3872 w 3921"/>
                      <a:gd name="T39" fmla="*/ 2389 h 3096"/>
                      <a:gd name="T40" fmla="*/ 3909 w 3921"/>
                      <a:gd name="T41" fmla="*/ 2150 h 3096"/>
                      <a:gd name="T42" fmla="*/ 3921 w 3921"/>
                      <a:gd name="T43" fmla="*/ 1881 h 3096"/>
                      <a:gd name="T44" fmla="*/ 3908 w 3921"/>
                      <a:gd name="T45" fmla="*/ 1583 h 3096"/>
                      <a:gd name="T46" fmla="*/ 3870 w 3921"/>
                      <a:gd name="T47" fmla="*/ 1259 h 3096"/>
                      <a:gd name="T48" fmla="*/ 3808 w 3921"/>
                      <a:gd name="T49" fmla="*/ 911 h 3096"/>
                      <a:gd name="T50" fmla="*/ 3722 w 3921"/>
                      <a:gd name="T51" fmla="*/ 543 h 3096"/>
                      <a:gd name="T52" fmla="*/ 3613 w 3921"/>
                      <a:gd name="T53" fmla="*/ 155 h 3096"/>
                      <a:gd name="T54" fmla="*/ 3564 w 3921"/>
                      <a:gd name="T55" fmla="*/ 0 h 30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3921" h="3096">
                        <a:moveTo>
                          <a:pt x="0" y="565"/>
                        </a:moveTo>
                        <a:lnTo>
                          <a:pt x="95" y="692"/>
                        </a:lnTo>
                        <a:lnTo>
                          <a:pt x="378" y="1053"/>
                        </a:lnTo>
                        <a:lnTo>
                          <a:pt x="662" y="1391"/>
                        </a:lnTo>
                        <a:lnTo>
                          <a:pt x="947" y="1705"/>
                        </a:lnTo>
                        <a:lnTo>
                          <a:pt x="1229" y="1992"/>
                        </a:lnTo>
                        <a:lnTo>
                          <a:pt x="1507" y="2249"/>
                        </a:lnTo>
                        <a:lnTo>
                          <a:pt x="1778" y="2475"/>
                        </a:lnTo>
                        <a:lnTo>
                          <a:pt x="2041" y="2668"/>
                        </a:lnTo>
                        <a:lnTo>
                          <a:pt x="2293" y="2827"/>
                        </a:lnTo>
                        <a:lnTo>
                          <a:pt x="2533" y="2950"/>
                        </a:lnTo>
                        <a:lnTo>
                          <a:pt x="2759" y="3036"/>
                        </a:lnTo>
                        <a:lnTo>
                          <a:pt x="2968" y="3085"/>
                        </a:lnTo>
                        <a:lnTo>
                          <a:pt x="3161" y="3096"/>
                        </a:lnTo>
                        <a:lnTo>
                          <a:pt x="3333" y="3070"/>
                        </a:lnTo>
                        <a:lnTo>
                          <a:pt x="3486" y="3006"/>
                        </a:lnTo>
                        <a:lnTo>
                          <a:pt x="3617" y="2905"/>
                        </a:lnTo>
                        <a:lnTo>
                          <a:pt x="3726" y="2768"/>
                        </a:lnTo>
                        <a:lnTo>
                          <a:pt x="3811" y="2595"/>
                        </a:lnTo>
                        <a:lnTo>
                          <a:pt x="3872" y="2389"/>
                        </a:lnTo>
                        <a:lnTo>
                          <a:pt x="3909" y="2150"/>
                        </a:lnTo>
                        <a:lnTo>
                          <a:pt x="3921" y="1881"/>
                        </a:lnTo>
                        <a:lnTo>
                          <a:pt x="3908" y="1583"/>
                        </a:lnTo>
                        <a:lnTo>
                          <a:pt x="3870" y="1259"/>
                        </a:lnTo>
                        <a:lnTo>
                          <a:pt x="3808" y="911"/>
                        </a:lnTo>
                        <a:lnTo>
                          <a:pt x="3722" y="543"/>
                        </a:lnTo>
                        <a:lnTo>
                          <a:pt x="3613" y="155"/>
                        </a:lnTo>
                        <a:lnTo>
                          <a:pt x="3564" y="0"/>
                        </a:lnTo>
                      </a:path>
                    </a:pathLst>
                  </a:custGeom>
                  <a:noFill/>
                  <a:ln w="4763">
                    <a:solidFill>
                      <a:srgbClr val="FF75BA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27" name="TextBox 126">
                    <a:extLst>
                      <a:ext uri="{FF2B5EF4-FFF2-40B4-BE49-F238E27FC236}">
                        <a16:creationId xmlns:a16="http://schemas.microsoft.com/office/drawing/2014/main" id="{FE6A2C71-969D-41DA-B918-D8A277AE56BD}"/>
                      </a:ext>
                    </a:extLst>
                  </p:cNvPr>
                  <p:cNvSpPr txBox="1"/>
                  <p:nvPr/>
                </p:nvSpPr>
                <p:spPr>
                  <a:xfrm>
                    <a:off x="7325033" y="1769806"/>
                    <a:ext cx="571068" cy="2650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>
                        <a:latin typeface="+mj-lt"/>
                      </a:rPr>
                      <a:t>0.50 sf</a:t>
                    </a:r>
                  </a:p>
                </p:txBody>
              </p:sp>
              <p:grpSp>
                <p:nvGrpSpPr>
                  <p:cNvPr id="128" name="Group 127">
                    <a:extLst>
                      <a:ext uri="{FF2B5EF4-FFF2-40B4-BE49-F238E27FC236}">
                        <a16:creationId xmlns:a16="http://schemas.microsoft.com/office/drawing/2014/main" id="{DCBCE752-8962-4F59-85B0-55B916CBBDA6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7643783" y="2039431"/>
                    <a:ext cx="54864" cy="54864"/>
                    <a:chOff x="6791325" y="2425700"/>
                    <a:chExt cx="44450" cy="44450"/>
                  </a:xfrm>
                </p:grpSpPr>
                <p:sp>
                  <p:nvSpPr>
                    <p:cNvPr id="129" name="Line 17">
                      <a:extLst>
                        <a:ext uri="{FF2B5EF4-FFF2-40B4-BE49-F238E27FC236}">
                          <a16:creationId xmlns:a16="http://schemas.microsoft.com/office/drawing/2014/main" id="{C2AF7108-539E-4DBE-A354-F291F991A60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91325" y="2425700"/>
                      <a:ext cx="44450" cy="44450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+mj-lt"/>
                      </a:endParaRPr>
                    </a:p>
                  </p:txBody>
                </p:sp>
                <p:sp>
                  <p:nvSpPr>
                    <p:cNvPr id="130" name="Line 18">
                      <a:extLst>
                        <a:ext uri="{FF2B5EF4-FFF2-40B4-BE49-F238E27FC236}">
                          <a16:creationId xmlns:a16="http://schemas.microsoft.com/office/drawing/2014/main" id="{AE746929-76ED-45CD-B87E-2E96829B104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791325" y="2425700"/>
                      <a:ext cx="44450" cy="44450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+mj-lt"/>
                      </a:endParaRPr>
                    </a:p>
                  </p:txBody>
                </p:sp>
                <p:sp>
                  <p:nvSpPr>
                    <p:cNvPr id="131" name="Line 19">
                      <a:extLst>
                        <a:ext uri="{FF2B5EF4-FFF2-40B4-BE49-F238E27FC236}">
                          <a16:creationId xmlns:a16="http://schemas.microsoft.com/office/drawing/2014/main" id="{CA1B90CC-9F5A-4E92-AC0A-5FB033A1AA1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6791325" y="2425700"/>
                      <a:ext cx="44450" cy="44450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+mj-lt"/>
                      </a:endParaRPr>
                    </a:p>
                  </p:txBody>
                </p:sp>
                <p:sp>
                  <p:nvSpPr>
                    <p:cNvPr id="132" name="Line 20">
                      <a:extLst>
                        <a:ext uri="{FF2B5EF4-FFF2-40B4-BE49-F238E27FC236}">
                          <a16:creationId xmlns:a16="http://schemas.microsoft.com/office/drawing/2014/main" id="{3190481E-7882-4334-ADBD-917C9D284C6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6791325" y="2425700"/>
                      <a:ext cx="44450" cy="44450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+mj-lt"/>
                      </a:endParaRPr>
                    </a:p>
                  </p:txBody>
                </p:sp>
              </p:grpSp>
            </p:grpSp>
          </p:grp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DEA7ADB5-160A-461E-913B-3409220F75F7}"/>
                  </a:ext>
                </a:extLst>
              </p:cNvPr>
              <p:cNvSpPr txBox="1"/>
              <p:nvPr/>
            </p:nvSpPr>
            <p:spPr>
              <a:xfrm>
                <a:off x="5801031" y="4208205"/>
                <a:ext cx="49244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>
                    <a:latin typeface="+mj-lt"/>
                  </a:rPr>
                  <a:t>~0.6’</a:t>
                </a: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D69FD105-26DA-49EF-B6F3-E48AC78CD704}"/>
                  </a:ext>
                </a:extLst>
              </p:cNvPr>
              <p:cNvSpPr txBox="1"/>
              <p:nvPr/>
            </p:nvSpPr>
            <p:spPr>
              <a:xfrm>
                <a:off x="6592528" y="4685069"/>
                <a:ext cx="49244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>
                    <a:latin typeface="+mj-lt"/>
                  </a:rPr>
                  <a:t>~0.8’</a:t>
                </a:r>
              </a:p>
            </p:txBody>
          </p:sp>
        </p:grpSp>
        <p:pic>
          <p:nvPicPr>
            <p:cNvPr id="154" name="Picture 8">
              <a:extLst>
                <a:ext uri="{FF2B5EF4-FFF2-40B4-BE49-F238E27FC236}">
                  <a16:creationId xmlns:a16="http://schemas.microsoft.com/office/drawing/2014/main" id="{7945F4EF-0555-41D8-AEAC-FB9CC19122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457044">
              <a:off x="-285069" y="3106164"/>
              <a:ext cx="1301200" cy="680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721791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39183C-603C-4372-8275-A341A341D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G. </a:t>
            </a:r>
            <a:r>
              <a:rPr lang="en-US"/>
              <a:t>Adjustment Statistics; 2</a:t>
            </a:r>
            <a:r>
              <a:rPr lang="en-US" dirty="0"/>
              <a:t>. Unknowns</a:t>
            </a:r>
          </a:p>
          <a:p>
            <a:pPr lvl="2"/>
            <a:r>
              <a:rPr lang="en-US"/>
              <a:t>c. Adjustment Considerations</a:t>
            </a:r>
          </a:p>
          <a:p>
            <a:pPr lvl="3"/>
            <a:r>
              <a:rPr lang="en-US"/>
              <a:t>(</a:t>
            </a:r>
            <a:r>
              <a:rPr lang="en-US" dirty="0"/>
              <a:t>2) Noise level?</a:t>
            </a:r>
          </a:p>
          <a:p>
            <a:pPr lvl="1"/>
            <a:endParaRPr lang="en-US" dirty="0"/>
          </a:p>
          <a:p>
            <a:pPr lvl="1"/>
            <a:endParaRPr lang="en-US" baseline="-25000" dirty="0"/>
          </a:p>
        </p:txBody>
      </p: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832D43A1-EA25-40EA-9A92-53D4B99BC6A2}"/>
              </a:ext>
            </a:extLst>
          </p:cNvPr>
          <p:cNvGrpSpPr>
            <a:grpSpLocks noChangeAspect="1"/>
          </p:cNvGrpSpPr>
          <p:nvPr/>
        </p:nvGrpSpPr>
        <p:grpSpPr>
          <a:xfrm>
            <a:off x="2781136" y="3458414"/>
            <a:ext cx="6150302" cy="1449917"/>
            <a:chOff x="599440" y="4847189"/>
            <a:chExt cx="4632960" cy="1092208"/>
          </a:xfrm>
        </p:grpSpPr>
        <p:pic>
          <p:nvPicPr>
            <p:cNvPr id="156" name="Picture 155">
              <a:extLst>
                <a:ext uri="{FF2B5EF4-FFF2-40B4-BE49-F238E27FC236}">
                  <a16:creationId xmlns:a16="http://schemas.microsoft.com/office/drawing/2014/main" id="{D48811FE-ACAB-4B36-9216-B3663435D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9440" y="4847189"/>
              <a:ext cx="4632960" cy="1092208"/>
            </a:xfrm>
            <a:prstGeom prst="rect">
              <a:avLst/>
            </a:prstGeom>
          </p:spPr>
        </p:pic>
        <p:sp>
          <p:nvSpPr>
            <p:cNvPr id="157" name="Rectangle: Rounded Corners 156">
              <a:extLst>
                <a:ext uri="{FF2B5EF4-FFF2-40B4-BE49-F238E27FC236}">
                  <a16:creationId xmlns:a16="http://schemas.microsoft.com/office/drawing/2014/main" id="{36E2935F-464D-4930-B288-CF2DD9698BA4}"/>
                </a:ext>
              </a:extLst>
            </p:cNvPr>
            <p:cNvSpPr/>
            <p:nvPr/>
          </p:nvSpPr>
          <p:spPr>
            <a:xfrm>
              <a:off x="1658601" y="4985816"/>
              <a:ext cx="243618" cy="126815"/>
            </a:xfrm>
            <a:prstGeom prst="roundRect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: Rounded Corners 157">
              <a:extLst>
                <a:ext uri="{FF2B5EF4-FFF2-40B4-BE49-F238E27FC236}">
                  <a16:creationId xmlns:a16="http://schemas.microsoft.com/office/drawing/2014/main" id="{7612BB65-42E1-4930-A8D7-018FF8ADFCC2}"/>
                </a:ext>
              </a:extLst>
            </p:cNvPr>
            <p:cNvSpPr/>
            <p:nvPr/>
          </p:nvSpPr>
          <p:spPr>
            <a:xfrm>
              <a:off x="1640802" y="5111518"/>
              <a:ext cx="243618" cy="126815"/>
            </a:xfrm>
            <a:prstGeom prst="roundRect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305759" y="2242203"/>
            <a:ext cx="2435308" cy="4113522"/>
            <a:chOff x="25101" y="1970599"/>
            <a:chExt cx="2435308" cy="4113522"/>
          </a:xfrm>
        </p:grpSpPr>
        <p:grpSp>
          <p:nvGrpSpPr>
            <p:cNvPr id="159" name="Group 115">
              <a:extLst>
                <a:ext uri="{FF2B5EF4-FFF2-40B4-BE49-F238E27FC236}">
                  <a16:creationId xmlns:a16="http://schemas.microsoft.com/office/drawing/2014/main" id="{8D3CF0B6-31CA-412C-BEB1-6A32209D7C5B}"/>
                </a:ext>
              </a:extLst>
            </p:cNvPr>
            <p:cNvGrpSpPr/>
            <p:nvPr/>
          </p:nvGrpSpPr>
          <p:grpSpPr>
            <a:xfrm>
              <a:off x="484062" y="1970599"/>
              <a:ext cx="1976347" cy="4113522"/>
              <a:chOff x="5272371" y="1744459"/>
              <a:chExt cx="1976347" cy="4113522"/>
            </a:xfrm>
          </p:grpSpPr>
          <p:grpSp>
            <p:nvGrpSpPr>
              <p:cNvPr id="161" name="Group 116">
                <a:extLst>
                  <a:ext uri="{FF2B5EF4-FFF2-40B4-BE49-F238E27FC236}">
                    <a16:creationId xmlns:a16="http://schemas.microsoft.com/office/drawing/2014/main" id="{F435364D-D5D7-47DD-989C-D00AECD56BD1}"/>
                  </a:ext>
                </a:extLst>
              </p:cNvPr>
              <p:cNvGrpSpPr/>
              <p:nvPr/>
            </p:nvGrpSpPr>
            <p:grpSpPr>
              <a:xfrm>
                <a:off x="5272371" y="1744459"/>
                <a:ext cx="1976347" cy="4113522"/>
                <a:chOff x="5557506" y="1105362"/>
                <a:chExt cx="1976347" cy="4113522"/>
              </a:xfrm>
            </p:grpSpPr>
            <p:grpSp>
              <p:nvGrpSpPr>
                <p:cNvPr id="164" name="Group 119">
                  <a:extLst>
                    <a:ext uri="{FF2B5EF4-FFF2-40B4-BE49-F238E27FC236}">
                      <a16:creationId xmlns:a16="http://schemas.microsoft.com/office/drawing/2014/main" id="{21421FAB-DFD7-4C2B-A9F3-8BAED2314F45}"/>
                    </a:ext>
                  </a:extLst>
                </p:cNvPr>
                <p:cNvGrpSpPr/>
                <p:nvPr/>
              </p:nvGrpSpPr>
              <p:grpSpPr>
                <a:xfrm>
                  <a:off x="5557506" y="1105362"/>
                  <a:ext cx="1976347" cy="1911096"/>
                  <a:chOff x="3236913" y="392113"/>
                  <a:chExt cx="2500313" cy="2417763"/>
                </a:xfrm>
              </p:grpSpPr>
              <p:grpSp>
                <p:nvGrpSpPr>
                  <p:cNvPr id="177" name="Group 132">
                    <a:extLst>
                      <a:ext uri="{FF2B5EF4-FFF2-40B4-BE49-F238E27FC236}">
                        <a16:creationId xmlns:a16="http://schemas.microsoft.com/office/drawing/2014/main" id="{21984470-CF3D-4B64-877F-4A34A2B0E3CF}"/>
                      </a:ext>
                    </a:extLst>
                  </p:cNvPr>
                  <p:cNvGrpSpPr/>
                  <p:nvPr/>
                </p:nvGrpSpPr>
                <p:grpSpPr>
                  <a:xfrm>
                    <a:off x="3236913" y="1012825"/>
                    <a:ext cx="2500313" cy="1174751"/>
                    <a:chOff x="3236913" y="1012825"/>
                    <a:chExt cx="2500313" cy="1174751"/>
                  </a:xfrm>
                </p:grpSpPr>
                <p:sp>
                  <p:nvSpPr>
                    <p:cNvPr id="300" name="Line 55">
                      <a:extLst>
                        <a:ext uri="{FF2B5EF4-FFF2-40B4-BE49-F238E27FC236}">
                          <a16:creationId xmlns:a16="http://schemas.microsoft.com/office/drawing/2014/main" id="{60369107-4CE6-49EE-A547-189A6684A5B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84688" y="1570038"/>
                      <a:ext cx="3175" cy="61913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301" name="Group 232">
                      <a:extLst>
                        <a:ext uri="{FF2B5EF4-FFF2-40B4-BE49-F238E27FC236}">
                          <a16:creationId xmlns:a16="http://schemas.microsoft.com/office/drawing/2014/main" id="{ABDF093C-A4EF-4A73-9173-3C1F13BE2F7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36913" y="1012825"/>
                      <a:ext cx="2500313" cy="1174751"/>
                      <a:chOff x="3236913" y="1012825"/>
                      <a:chExt cx="2500313" cy="1174751"/>
                    </a:xfrm>
                  </p:grpSpPr>
                  <p:sp>
                    <p:nvSpPr>
                      <p:cNvPr id="302" name="Line 35">
                        <a:extLst>
                          <a:ext uri="{FF2B5EF4-FFF2-40B4-BE49-F238E27FC236}">
                            <a16:creationId xmlns:a16="http://schemas.microsoft.com/office/drawing/2014/main" id="{EB3819DF-2596-4322-97F7-2D00D490734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425951" y="1600200"/>
                        <a:ext cx="60325" cy="4763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03" name="Line 36">
                        <a:extLst>
                          <a:ext uri="{FF2B5EF4-FFF2-40B4-BE49-F238E27FC236}">
                            <a16:creationId xmlns:a16="http://schemas.microsoft.com/office/drawing/2014/main" id="{23AE400A-9F69-4BFB-9896-F10A915C202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332288" y="1606550"/>
                        <a:ext cx="61913" cy="31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04" name="Line 37">
                        <a:extLst>
                          <a:ext uri="{FF2B5EF4-FFF2-40B4-BE49-F238E27FC236}">
                            <a16:creationId xmlns:a16="http://schemas.microsoft.com/office/drawing/2014/main" id="{7869606A-680D-4DC8-99D7-E6AC9C87C6B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240213" y="1611313"/>
                        <a:ext cx="60325" cy="31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05" name="Line 38">
                        <a:extLst>
                          <a:ext uri="{FF2B5EF4-FFF2-40B4-BE49-F238E27FC236}">
                            <a16:creationId xmlns:a16="http://schemas.microsoft.com/office/drawing/2014/main" id="{2C554839-5984-4A1B-9E91-D14D6FD76E2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146551" y="1616075"/>
                        <a:ext cx="61913" cy="4763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06" name="Line 39">
                        <a:extLst>
                          <a:ext uri="{FF2B5EF4-FFF2-40B4-BE49-F238E27FC236}">
                            <a16:creationId xmlns:a16="http://schemas.microsoft.com/office/drawing/2014/main" id="{7D44F98F-3AD6-494D-9B65-D460C1A7419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054476" y="1622425"/>
                        <a:ext cx="61913" cy="31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07" name="Line 40">
                        <a:extLst>
                          <a:ext uri="{FF2B5EF4-FFF2-40B4-BE49-F238E27FC236}">
                            <a16:creationId xmlns:a16="http://schemas.microsoft.com/office/drawing/2014/main" id="{272DB58C-2628-40C1-BE3E-68885E84B0F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960813" y="1627188"/>
                        <a:ext cx="61913" cy="31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08" name="Line 41">
                        <a:extLst>
                          <a:ext uri="{FF2B5EF4-FFF2-40B4-BE49-F238E27FC236}">
                            <a16:creationId xmlns:a16="http://schemas.microsoft.com/office/drawing/2014/main" id="{7275D297-4CF1-4C46-BA93-04811AA4938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868738" y="1633538"/>
                        <a:ext cx="61913" cy="31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09" name="Line 42">
                        <a:extLst>
                          <a:ext uri="{FF2B5EF4-FFF2-40B4-BE49-F238E27FC236}">
                            <a16:creationId xmlns:a16="http://schemas.microsoft.com/office/drawing/2014/main" id="{ECC4AD8F-D0C9-43BB-8816-4BF4A217EF4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776663" y="1638300"/>
                        <a:ext cx="60325" cy="31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10" name="Line 43">
                        <a:extLst>
                          <a:ext uri="{FF2B5EF4-FFF2-40B4-BE49-F238E27FC236}">
                            <a16:creationId xmlns:a16="http://schemas.microsoft.com/office/drawing/2014/main" id="{34F17D0A-6EB5-4B92-8C82-E8C3A999886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683001" y="1643063"/>
                        <a:ext cx="61913" cy="31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11" name="Line 44">
                        <a:extLst>
                          <a:ext uri="{FF2B5EF4-FFF2-40B4-BE49-F238E27FC236}">
                            <a16:creationId xmlns:a16="http://schemas.microsoft.com/office/drawing/2014/main" id="{65DBEA35-3C66-4187-885A-465A58A1ADE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590926" y="1647825"/>
                        <a:ext cx="61913" cy="4763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12" name="Line 45">
                        <a:extLst>
                          <a:ext uri="{FF2B5EF4-FFF2-40B4-BE49-F238E27FC236}">
                            <a16:creationId xmlns:a16="http://schemas.microsoft.com/office/drawing/2014/main" id="{0A9BD3E8-E473-4965-968C-4D6EA3C0F74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497263" y="1654175"/>
                        <a:ext cx="61913" cy="31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13" name="Line 46">
                        <a:extLst>
                          <a:ext uri="{FF2B5EF4-FFF2-40B4-BE49-F238E27FC236}">
                            <a16:creationId xmlns:a16="http://schemas.microsoft.com/office/drawing/2014/main" id="{D281E21E-B392-436B-8DBD-B769DEA9F7F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405188" y="1658938"/>
                        <a:ext cx="61913" cy="31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14" name="Line 47">
                        <a:extLst>
                          <a:ext uri="{FF2B5EF4-FFF2-40B4-BE49-F238E27FC236}">
                            <a16:creationId xmlns:a16="http://schemas.microsoft.com/office/drawing/2014/main" id="{6C8ED4E2-A5BB-4B00-93E4-4E1408DAA6D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311526" y="1663700"/>
                        <a:ext cx="61913" cy="4763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15" name="Line 48">
                        <a:extLst>
                          <a:ext uri="{FF2B5EF4-FFF2-40B4-BE49-F238E27FC236}">
                            <a16:creationId xmlns:a16="http://schemas.microsoft.com/office/drawing/2014/main" id="{AD6B4BDB-2928-424B-9E12-5F996DE4124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236913" y="1670050"/>
                        <a:ext cx="44450" cy="1588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16" name="Line 49">
                        <a:extLst>
                          <a:ext uri="{FF2B5EF4-FFF2-40B4-BE49-F238E27FC236}">
                            <a16:creationId xmlns:a16="http://schemas.microsoft.com/office/drawing/2014/main" id="{A120E3BB-CF12-4097-8140-607D3CEAF25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52938" y="1012825"/>
                        <a:ext cx="3175" cy="61913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17" name="Line 50">
                        <a:extLst>
                          <a:ext uri="{FF2B5EF4-FFF2-40B4-BE49-F238E27FC236}">
                            <a16:creationId xmlns:a16="http://schemas.microsoft.com/office/drawing/2014/main" id="{DB4A9690-3E61-4F7B-B52F-C158325818D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59288" y="1106488"/>
                        <a:ext cx="3175" cy="61913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18" name="Line 51">
                        <a:extLst>
                          <a:ext uri="{FF2B5EF4-FFF2-40B4-BE49-F238E27FC236}">
                            <a16:creationId xmlns:a16="http://schemas.microsoft.com/office/drawing/2014/main" id="{424F5AD6-BD6B-458C-A72C-472413F4FA4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64051" y="1198563"/>
                        <a:ext cx="3175" cy="61913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19" name="Line 52">
                        <a:extLst>
                          <a:ext uri="{FF2B5EF4-FFF2-40B4-BE49-F238E27FC236}">
                            <a16:creationId xmlns:a16="http://schemas.microsoft.com/office/drawing/2014/main" id="{AAD575DC-B7B9-4025-8749-A7CD003DFF8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68813" y="1290638"/>
                        <a:ext cx="3175" cy="61913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20" name="Line 53">
                        <a:extLst>
                          <a:ext uri="{FF2B5EF4-FFF2-40B4-BE49-F238E27FC236}">
                            <a16:creationId xmlns:a16="http://schemas.microsoft.com/office/drawing/2014/main" id="{88591495-A594-4C2D-AFCC-EE1DA688BE3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75163" y="1384300"/>
                        <a:ext cx="3175" cy="61913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21" name="Line 54">
                        <a:extLst>
                          <a:ext uri="{FF2B5EF4-FFF2-40B4-BE49-F238E27FC236}">
                            <a16:creationId xmlns:a16="http://schemas.microsoft.com/office/drawing/2014/main" id="{BD9A642B-92CC-42A1-A0AF-F206056FB78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79926" y="1476375"/>
                        <a:ext cx="3175" cy="61913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22" name="Line 56">
                        <a:extLst>
                          <a:ext uri="{FF2B5EF4-FFF2-40B4-BE49-F238E27FC236}">
                            <a16:creationId xmlns:a16="http://schemas.microsoft.com/office/drawing/2014/main" id="{95A45840-A4FA-43D2-BF82-C62D4FDD2CB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91038" y="1662113"/>
                        <a:ext cx="3175" cy="61913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23" name="Line 57">
                        <a:extLst>
                          <a:ext uri="{FF2B5EF4-FFF2-40B4-BE49-F238E27FC236}">
                            <a16:creationId xmlns:a16="http://schemas.microsoft.com/office/drawing/2014/main" id="{D8F3E93C-48E4-40F2-B615-C9BCFA48982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95801" y="1755775"/>
                        <a:ext cx="3175" cy="61913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24" name="Line 58">
                        <a:extLst>
                          <a:ext uri="{FF2B5EF4-FFF2-40B4-BE49-F238E27FC236}">
                            <a16:creationId xmlns:a16="http://schemas.microsoft.com/office/drawing/2014/main" id="{91A447C3-C770-4A74-8D35-6ECFA4CD837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00563" y="1847850"/>
                        <a:ext cx="3175" cy="61913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25" name="Line 59">
                        <a:extLst>
                          <a:ext uri="{FF2B5EF4-FFF2-40B4-BE49-F238E27FC236}">
                            <a16:creationId xmlns:a16="http://schemas.microsoft.com/office/drawing/2014/main" id="{7B2C3269-645C-456F-9006-91B26904FBA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06913" y="1941513"/>
                        <a:ext cx="3175" cy="61913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26" name="Line 60">
                        <a:extLst>
                          <a:ext uri="{FF2B5EF4-FFF2-40B4-BE49-F238E27FC236}">
                            <a16:creationId xmlns:a16="http://schemas.microsoft.com/office/drawing/2014/main" id="{F516035B-7414-46C7-8B79-335BC7507DB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11676" y="2033588"/>
                        <a:ext cx="3175" cy="61913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27" name="Line 61">
                        <a:extLst>
                          <a:ext uri="{FF2B5EF4-FFF2-40B4-BE49-F238E27FC236}">
                            <a16:creationId xmlns:a16="http://schemas.microsoft.com/office/drawing/2014/main" id="{4FD42291-AB98-483D-A1CE-6CEE3F39529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16438" y="2125663"/>
                        <a:ext cx="4763" cy="61913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28" name="Line 62">
                        <a:extLst>
                          <a:ext uri="{FF2B5EF4-FFF2-40B4-BE49-F238E27FC236}">
                            <a16:creationId xmlns:a16="http://schemas.microsoft.com/office/drawing/2014/main" id="{B43772EC-2D88-44FF-9A4F-DE45780D016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486276" y="1597025"/>
                        <a:ext cx="61913" cy="31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29" name="Line 63">
                        <a:extLst>
                          <a:ext uri="{FF2B5EF4-FFF2-40B4-BE49-F238E27FC236}">
                            <a16:creationId xmlns:a16="http://schemas.microsoft.com/office/drawing/2014/main" id="{1AF357F9-E91B-4946-9860-542EB137794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579938" y="1592263"/>
                        <a:ext cx="61913" cy="31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0" name="Line 64">
                        <a:extLst>
                          <a:ext uri="{FF2B5EF4-FFF2-40B4-BE49-F238E27FC236}">
                            <a16:creationId xmlns:a16="http://schemas.microsoft.com/office/drawing/2014/main" id="{B78D8E99-40D6-4BAA-870E-D32FC614614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672013" y="1585913"/>
                        <a:ext cx="61913" cy="4763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1" name="Line 65">
                        <a:extLst>
                          <a:ext uri="{FF2B5EF4-FFF2-40B4-BE49-F238E27FC236}">
                            <a16:creationId xmlns:a16="http://schemas.microsoft.com/office/drawing/2014/main" id="{CA1C521C-F811-433A-9CDA-B55873DE605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765676" y="1581150"/>
                        <a:ext cx="61913" cy="31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2" name="Line 66">
                        <a:extLst>
                          <a:ext uri="{FF2B5EF4-FFF2-40B4-BE49-F238E27FC236}">
                            <a16:creationId xmlns:a16="http://schemas.microsoft.com/office/drawing/2014/main" id="{6EC89F9A-D42C-42FE-830E-766FD2165F3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857751" y="1576388"/>
                        <a:ext cx="61913" cy="31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3" name="Line 67">
                        <a:extLst>
                          <a:ext uri="{FF2B5EF4-FFF2-40B4-BE49-F238E27FC236}">
                            <a16:creationId xmlns:a16="http://schemas.microsoft.com/office/drawing/2014/main" id="{0049C7A5-6814-4F81-84A9-1AD50F89C43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949826" y="1571625"/>
                        <a:ext cx="63500" cy="31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4" name="Line 68">
                        <a:extLst>
                          <a:ext uri="{FF2B5EF4-FFF2-40B4-BE49-F238E27FC236}">
                            <a16:creationId xmlns:a16="http://schemas.microsoft.com/office/drawing/2014/main" id="{2CF5181F-9326-4727-BC2D-A8B508E47DF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043488" y="1565275"/>
                        <a:ext cx="61913" cy="31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5" name="Line 69">
                        <a:extLst>
                          <a:ext uri="{FF2B5EF4-FFF2-40B4-BE49-F238E27FC236}">
                            <a16:creationId xmlns:a16="http://schemas.microsoft.com/office/drawing/2014/main" id="{69E95DA3-5A0E-4D89-9B19-E9C0CBEC40C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135563" y="1560513"/>
                        <a:ext cx="61913" cy="31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6" name="Line 70">
                        <a:extLst>
                          <a:ext uri="{FF2B5EF4-FFF2-40B4-BE49-F238E27FC236}">
                            <a16:creationId xmlns:a16="http://schemas.microsoft.com/office/drawing/2014/main" id="{AFFAD838-EEB2-4BAD-9302-C5D903A750B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229226" y="1555750"/>
                        <a:ext cx="61913" cy="31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7" name="Line 71">
                        <a:extLst>
                          <a:ext uri="{FF2B5EF4-FFF2-40B4-BE49-F238E27FC236}">
                            <a16:creationId xmlns:a16="http://schemas.microsoft.com/office/drawing/2014/main" id="{929C2E60-0A86-433D-B4E7-FD9D00F9965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321301" y="1549400"/>
                        <a:ext cx="61913" cy="31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8" name="Line 72">
                        <a:extLst>
                          <a:ext uri="{FF2B5EF4-FFF2-40B4-BE49-F238E27FC236}">
                            <a16:creationId xmlns:a16="http://schemas.microsoft.com/office/drawing/2014/main" id="{299D1555-D721-4EE1-86D5-88AC7D03F13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414963" y="1544638"/>
                        <a:ext cx="60325" cy="31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39" name="Line 73">
                        <a:extLst>
                          <a:ext uri="{FF2B5EF4-FFF2-40B4-BE49-F238E27FC236}">
                            <a16:creationId xmlns:a16="http://schemas.microsoft.com/office/drawing/2014/main" id="{9C8C1235-B4C6-4D9B-8368-3CABB0E3707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507038" y="1539875"/>
                        <a:ext cx="61913" cy="31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0" name="Line 74">
                        <a:extLst>
                          <a:ext uri="{FF2B5EF4-FFF2-40B4-BE49-F238E27FC236}">
                            <a16:creationId xmlns:a16="http://schemas.microsoft.com/office/drawing/2014/main" id="{14A7D313-3F2F-43C2-9176-50121BEC3D7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600701" y="1533525"/>
                        <a:ext cx="60325" cy="31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41" name="Line 75">
                        <a:extLst>
                          <a:ext uri="{FF2B5EF4-FFF2-40B4-BE49-F238E27FC236}">
                            <a16:creationId xmlns:a16="http://schemas.microsoft.com/office/drawing/2014/main" id="{F5DEA891-61AF-4EB8-A2A7-17044F5A8F1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692776" y="1530350"/>
                        <a:ext cx="44450" cy="1588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0000F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178" name="Freeform 76">
                    <a:extLst>
                      <a:ext uri="{FF2B5EF4-FFF2-40B4-BE49-F238E27FC236}">
                        <a16:creationId xmlns:a16="http://schemas.microsoft.com/office/drawing/2014/main" id="{8C79E642-4294-4437-B722-CF222BEC8F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36913" y="1009650"/>
                    <a:ext cx="2500313" cy="1182688"/>
                  </a:xfrm>
                  <a:custGeom>
                    <a:avLst/>
                    <a:gdLst>
                      <a:gd name="T0" fmla="*/ 10217 w 10249"/>
                      <a:gd name="T1" fmla="*/ 1925 h 4853"/>
                      <a:gd name="T2" fmla="*/ 10038 w 10249"/>
                      <a:gd name="T3" fmla="*/ 1520 h 4853"/>
                      <a:gd name="T4" fmla="*/ 9710 w 10249"/>
                      <a:gd name="T5" fmla="*/ 1143 h 4853"/>
                      <a:gd name="T6" fmla="*/ 9243 w 10249"/>
                      <a:gd name="T7" fmla="*/ 804 h 4853"/>
                      <a:gd name="T8" fmla="*/ 8650 w 10249"/>
                      <a:gd name="T9" fmla="*/ 515 h 4853"/>
                      <a:gd name="T10" fmla="*/ 7951 w 10249"/>
                      <a:gd name="T11" fmla="*/ 284 h 4853"/>
                      <a:gd name="T12" fmla="*/ 7165 w 10249"/>
                      <a:gd name="T13" fmla="*/ 118 h 4853"/>
                      <a:gd name="T14" fmla="*/ 6318 w 10249"/>
                      <a:gd name="T15" fmla="*/ 23 h 4853"/>
                      <a:gd name="T16" fmla="*/ 5434 w 10249"/>
                      <a:gd name="T17" fmla="*/ 0 h 4853"/>
                      <a:gd name="T18" fmla="*/ 4540 w 10249"/>
                      <a:gd name="T19" fmla="*/ 51 h 4853"/>
                      <a:gd name="T20" fmla="*/ 3665 w 10249"/>
                      <a:gd name="T21" fmla="*/ 174 h 4853"/>
                      <a:gd name="T22" fmla="*/ 2834 w 10249"/>
                      <a:gd name="T23" fmla="*/ 366 h 4853"/>
                      <a:gd name="T24" fmla="*/ 2072 w 10249"/>
                      <a:gd name="T25" fmla="*/ 620 h 4853"/>
                      <a:gd name="T26" fmla="*/ 1403 w 10249"/>
                      <a:gd name="T27" fmla="*/ 929 h 4853"/>
                      <a:gd name="T28" fmla="*/ 848 w 10249"/>
                      <a:gd name="T29" fmla="*/ 1283 h 4853"/>
                      <a:gd name="T30" fmla="*/ 422 w 10249"/>
                      <a:gd name="T31" fmla="*/ 1673 h 4853"/>
                      <a:gd name="T32" fmla="*/ 139 w 10249"/>
                      <a:gd name="T33" fmla="*/ 2085 h 4853"/>
                      <a:gd name="T34" fmla="*/ 7 w 10249"/>
                      <a:gd name="T35" fmla="*/ 2508 h 4853"/>
                      <a:gd name="T36" fmla="*/ 31 w 10249"/>
                      <a:gd name="T37" fmla="*/ 2928 h 4853"/>
                      <a:gd name="T38" fmla="*/ 210 w 10249"/>
                      <a:gd name="T39" fmla="*/ 3333 h 4853"/>
                      <a:gd name="T40" fmla="*/ 538 w 10249"/>
                      <a:gd name="T41" fmla="*/ 3710 h 4853"/>
                      <a:gd name="T42" fmla="*/ 1005 w 10249"/>
                      <a:gd name="T43" fmla="*/ 4048 h 4853"/>
                      <a:gd name="T44" fmla="*/ 1598 w 10249"/>
                      <a:gd name="T45" fmla="*/ 4337 h 4853"/>
                      <a:gd name="T46" fmla="*/ 2298 w 10249"/>
                      <a:gd name="T47" fmla="*/ 4568 h 4853"/>
                      <a:gd name="T48" fmla="*/ 3083 w 10249"/>
                      <a:gd name="T49" fmla="*/ 4734 h 4853"/>
                      <a:gd name="T50" fmla="*/ 3931 w 10249"/>
                      <a:gd name="T51" fmla="*/ 4830 h 4853"/>
                      <a:gd name="T52" fmla="*/ 4815 w 10249"/>
                      <a:gd name="T53" fmla="*/ 4853 h 4853"/>
                      <a:gd name="T54" fmla="*/ 5708 w 10249"/>
                      <a:gd name="T55" fmla="*/ 4802 h 4853"/>
                      <a:gd name="T56" fmla="*/ 6583 w 10249"/>
                      <a:gd name="T57" fmla="*/ 4678 h 4853"/>
                      <a:gd name="T58" fmla="*/ 7414 w 10249"/>
                      <a:gd name="T59" fmla="*/ 4487 h 4853"/>
                      <a:gd name="T60" fmla="*/ 8176 w 10249"/>
                      <a:gd name="T61" fmla="*/ 4233 h 4853"/>
                      <a:gd name="T62" fmla="*/ 8845 w 10249"/>
                      <a:gd name="T63" fmla="*/ 3924 h 4853"/>
                      <a:gd name="T64" fmla="*/ 9401 w 10249"/>
                      <a:gd name="T65" fmla="*/ 3569 h 4853"/>
                      <a:gd name="T66" fmla="*/ 9827 w 10249"/>
                      <a:gd name="T67" fmla="*/ 3180 h 4853"/>
                      <a:gd name="T68" fmla="*/ 10110 w 10249"/>
                      <a:gd name="T69" fmla="*/ 2768 h 4853"/>
                      <a:gd name="T70" fmla="*/ 10241 w 10249"/>
                      <a:gd name="T71" fmla="*/ 2345 h 48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0249" h="4853">
                        <a:moveTo>
                          <a:pt x="10249" y="2134"/>
                        </a:moveTo>
                        <a:lnTo>
                          <a:pt x="10217" y="1925"/>
                        </a:lnTo>
                        <a:lnTo>
                          <a:pt x="10147" y="1720"/>
                        </a:lnTo>
                        <a:lnTo>
                          <a:pt x="10038" y="1520"/>
                        </a:lnTo>
                        <a:lnTo>
                          <a:pt x="9892" y="1327"/>
                        </a:lnTo>
                        <a:lnTo>
                          <a:pt x="9710" y="1143"/>
                        </a:lnTo>
                        <a:lnTo>
                          <a:pt x="9493" y="968"/>
                        </a:lnTo>
                        <a:lnTo>
                          <a:pt x="9243" y="804"/>
                        </a:lnTo>
                        <a:lnTo>
                          <a:pt x="8961" y="653"/>
                        </a:lnTo>
                        <a:lnTo>
                          <a:pt x="8650" y="515"/>
                        </a:lnTo>
                        <a:lnTo>
                          <a:pt x="8313" y="392"/>
                        </a:lnTo>
                        <a:lnTo>
                          <a:pt x="7951" y="284"/>
                        </a:lnTo>
                        <a:lnTo>
                          <a:pt x="7567" y="193"/>
                        </a:lnTo>
                        <a:lnTo>
                          <a:pt x="7165" y="118"/>
                        </a:lnTo>
                        <a:lnTo>
                          <a:pt x="6748" y="61"/>
                        </a:lnTo>
                        <a:lnTo>
                          <a:pt x="6318" y="23"/>
                        </a:lnTo>
                        <a:lnTo>
                          <a:pt x="5879" y="2"/>
                        </a:lnTo>
                        <a:lnTo>
                          <a:pt x="5434" y="0"/>
                        </a:lnTo>
                        <a:lnTo>
                          <a:pt x="4987" y="16"/>
                        </a:lnTo>
                        <a:lnTo>
                          <a:pt x="4540" y="51"/>
                        </a:lnTo>
                        <a:lnTo>
                          <a:pt x="4099" y="104"/>
                        </a:lnTo>
                        <a:lnTo>
                          <a:pt x="3665" y="174"/>
                        </a:lnTo>
                        <a:lnTo>
                          <a:pt x="3242" y="262"/>
                        </a:lnTo>
                        <a:lnTo>
                          <a:pt x="2834" y="366"/>
                        </a:lnTo>
                        <a:lnTo>
                          <a:pt x="2443" y="485"/>
                        </a:lnTo>
                        <a:lnTo>
                          <a:pt x="2072" y="620"/>
                        </a:lnTo>
                        <a:lnTo>
                          <a:pt x="1725" y="768"/>
                        </a:lnTo>
                        <a:lnTo>
                          <a:pt x="1403" y="929"/>
                        </a:lnTo>
                        <a:lnTo>
                          <a:pt x="1110" y="1101"/>
                        </a:lnTo>
                        <a:lnTo>
                          <a:pt x="848" y="1283"/>
                        </a:lnTo>
                        <a:lnTo>
                          <a:pt x="617" y="1475"/>
                        </a:lnTo>
                        <a:lnTo>
                          <a:pt x="422" y="1673"/>
                        </a:lnTo>
                        <a:lnTo>
                          <a:pt x="262" y="1877"/>
                        </a:lnTo>
                        <a:lnTo>
                          <a:pt x="139" y="2085"/>
                        </a:lnTo>
                        <a:lnTo>
                          <a:pt x="54" y="2296"/>
                        </a:lnTo>
                        <a:lnTo>
                          <a:pt x="7" y="2508"/>
                        </a:lnTo>
                        <a:lnTo>
                          <a:pt x="0" y="2719"/>
                        </a:lnTo>
                        <a:lnTo>
                          <a:pt x="31" y="2928"/>
                        </a:lnTo>
                        <a:lnTo>
                          <a:pt x="101" y="3133"/>
                        </a:lnTo>
                        <a:lnTo>
                          <a:pt x="210" y="3333"/>
                        </a:lnTo>
                        <a:lnTo>
                          <a:pt x="356" y="3525"/>
                        </a:lnTo>
                        <a:lnTo>
                          <a:pt x="538" y="3710"/>
                        </a:lnTo>
                        <a:lnTo>
                          <a:pt x="755" y="3885"/>
                        </a:lnTo>
                        <a:lnTo>
                          <a:pt x="1005" y="4048"/>
                        </a:lnTo>
                        <a:lnTo>
                          <a:pt x="1287" y="4199"/>
                        </a:lnTo>
                        <a:lnTo>
                          <a:pt x="1598" y="4337"/>
                        </a:lnTo>
                        <a:lnTo>
                          <a:pt x="1936" y="4460"/>
                        </a:lnTo>
                        <a:lnTo>
                          <a:pt x="2298" y="4568"/>
                        </a:lnTo>
                        <a:lnTo>
                          <a:pt x="2681" y="4660"/>
                        </a:lnTo>
                        <a:lnTo>
                          <a:pt x="3083" y="4734"/>
                        </a:lnTo>
                        <a:lnTo>
                          <a:pt x="3501" y="4791"/>
                        </a:lnTo>
                        <a:lnTo>
                          <a:pt x="3931" y="4830"/>
                        </a:lnTo>
                        <a:lnTo>
                          <a:pt x="4370" y="4850"/>
                        </a:lnTo>
                        <a:lnTo>
                          <a:pt x="4815" y="4853"/>
                        </a:lnTo>
                        <a:lnTo>
                          <a:pt x="5262" y="4836"/>
                        </a:lnTo>
                        <a:lnTo>
                          <a:pt x="5708" y="4802"/>
                        </a:lnTo>
                        <a:lnTo>
                          <a:pt x="6149" y="4749"/>
                        </a:lnTo>
                        <a:lnTo>
                          <a:pt x="6583" y="4678"/>
                        </a:lnTo>
                        <a:lnTo>
                          <a:pt x="7006" y="4591"/>
                        </a:lnTo>
                        <a:lnTo>
                          <a:pt x="7414" y="4487"/>
                        </a:lnTo>
                        <a:lnTo>
                          <a:pt x="7805" y="4367"/>
                        </a:lnTo>
                        <a:lnTo>
                          <a:pt x="8176" y="4233"/>
                        </a:lnTo>
                        <a:lnTo>
                          <a:pt x="8523" y="4084"/>
                        </a:lnTo>
                        <a:lnTo>
                          <a:pt x="8845" y="3924"/>
                        </a:lnTo>
                        <a:lnTo>
                          <a:pt x="9138" y="3751"/>
                        </a:lnTo>
                        <a:lnTo>
                          <a:pt x="9401" y="3569"/>
                        </a:lnTo>
                        <a:lnTo>
                          <a:pt x="9631" y="3378"/>
                        </a:lnTo>
                        <a:lnTo>
                          <a:pt x="9827" y="3180"/>
                        </a:lnTo>
                        <a:lnTo>
                          <a:pt x="9987" y="2976"/>
                        </a:lnTo>
                        <a:lnTo>
                          <a:pt x="10110" y="2768"/>
                        </a:lnTo>
                        <a:lnTo>
                          <a:pt x="10195" y="2557"/>
                        </a:lnTo>
                        <a:lnTo>
                          <a:pt x="10241" y="2345"/>
                        </a:lnTo>
                        <a:lnTo>
                          <a:pt x="10249" y="2134"/>
                        </a:lnTo>
                      </a:path>
                    </a:pathLst>
                  </a:custGeom>
                  <a:noFill/>
                  <a:ln w="6350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79" name="Group 134">
                    <a:extLst>
                      <a:ext uri="{FF2B5EF4-FFF2-40B4-BE49-F238E27FC236}">
                        <a16:creationId xmlns:a16="http://schemas.microsoft.com/office/drawing/2014/main" id="{F3905D5C-C7F5-4E62-AC43-D3F0E9698EC7}"/>
                      </a:ext>
                    </a:extLst>
                  </p:cNvPr>
                  <p:cNvGrpSpPr/>
                  <p:nvPr/>
                </p:nvGrpSpPr>
                <p:grpSpPr>
                  <a:xfrm>
                    <a:off x="3797301" y="414338"/>
                    <a:ext cx="1379537" cy="2373312"/>
                    <a:chOff x="3797301" y="414338"/>
                    <a:chExt cx="1379537" cy="2373312"/>
                  </a:xfrm>
                </p:grpSpPr>
                <p:sp>
                  <p:nvSpPr>
                    <p:cNvPr id="187" name="Line 88">
                      <a:extLst>
                        <a:ext uri="{FF2B5EF4-FFF2-40B4-BE49-F238E27FC236}">
                          <a16:creationId xmlns:a16="http://schemas.microsoft.com/office/drawing/2014/main" id="{47C7E6C0-9BBA-4E01-AE59-8BCE271A79C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10063" y="1296988"/>
                      <a:ext cx="31750" cy="53975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FF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88" name="Group 143">
                      <a:extLst>
                        <a:ext uri="{FF2B5EF4-FFF2-40B4-BE49-F238E27FC236}">
                          <a16:creationId xmlns:a16="http://schemas.microsoft.com/office/drawing/2014/main" id="{30B2666D-6411-4617-ABA1-841AAAB0209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97301" y="414338"/>
                      <a:ext cx="1379537" cy="2373312"/>
                      <a:chOff x="3797301" y="414338"/>
                      <a:chExt cx="1379537" cy="2373312"/>
                    </a:xfrm>
                  </p:grpSpPr>
                  <p:sp>
                    <p:nvSpPr>
                      <p:cNvPr id="189" name="Line 77">
                        <a:extLst>
                          <a:ext uri="{FF2B5EF4-FFF2-40B4-BE49-F238E27FC236}">
                            <a16:creationId xmlns:a16="http://schemas.microsoft.com/office/drawing/2014/main" id="{C9CAC3F0-D7A8-47F1-9680-13AFE5DD92B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797301" y="414338"/>
                        <a:ext cx="30163" cy="52388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90" name="Line 78">
                        <a:extLst>
                          <a:ext uri="{FF2B5EF4-FFF2-40B4-BE49-F238E27FC236}">
                            <a16:creationId xmlns:a16="http://schemas.microsoft.com/office/drawing/2014/main" id="{E82B7AEB-9907-414D-A2E6-24279790AD9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43338" y="493713"/>
                        <a:ext cx="31750" cy="539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91" name="Line 79">
                        <a:extLst>
                          <a:ext uri="{FF2B5EF4-FFF2-40B4-BE49-F238E27FC236}">
                            <a16:creationId xmlns:a16="http://schemas.microsoft.com/office/drawing/2014/main" id="{3D39F138-66C1-4683-A25A-7A78AC91D9E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90963" y="574675"/>
                        <a:ext cx="30163" cy="539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92" name="Line 80">
                        <a:extLst>
                          <a:ext uri="{FF2B5EF4-FFF2-40B4-BE49-F238E27FC236}">
                            <a16:creationId xmlns:a16="http://schemas.microsoft.com/office/drawing/2014/main" id="{827CF5AD-3D84-47B8-9890-21B4EAC7788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37001" y="655638"/>
                        <a:ext cx="31750" cy="52388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93" name="Line 81">
                        <a:extLst>
                          <a:ext uri="{FF2B5EF4-FFF2-40B4-BE49-F238E27FC236}">
                            <a16:creationId xmlns:a16="http://schemas.microsoft.com/office/drawing/2014/main" id="{DF4E6826-66FB-4454-AF4B-30A388D0165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84626" y="735013"/>
                        <a:ext cx="30163" cy="539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94" name="Line 82">
                        <a:extLst>
                          <a:ext uri="{FF2B5EF4-FFF2-40B4-BE49-F238E27FC236}">
                            <a16:creationId xmlns:a16="http://schemas.microsoft.com/office/drawing/2014/main" id="{462454BB-3C3E-4BCB-A2F0-46832924000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030663" y="815975"/>
                        <a:ext cx="31750" cy="52388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95" name="Line 83">
                        <a:extLst>
                          <a:ext uri="{FF2B5EF4-FFF2-40B4-BE49-F238E27FC236}">
                            <a16:creationId xmlns:a16="http://schemas.microsoft.com/office/drawing/2014/main" id="{1E1C5A42-2E2D-48BC-B709-95D1344ED7B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076701" y="895350"/>
                        <a:ext cx="31750" cy="539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96" name="Line 84">
                        <a:extLst>
                          <a:ext uri="{FF2B5EF4-FFF2-40B4-BE49-F238E27FC236}">
                            <a16:creationId xmlns:a16="http://schemas.microsoft.com/office/drawing/2014/main" id="{98C3B08B-4979-489B-9A83-64E50839F91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124326" y="976313"/>
                        <a:ext cx="30163" cy="539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97" name="Line 85">
                        <a:extLst>
                          <a:ext uri="{FF2B5EF4-FFF2-40B4-BE49-F238E27FC236}">
                            <a16:creationId xmlns:a16="http://schemas.microsoft.com/office/drawing/2014/main" id="{D4E704B5-0F9C-474B-BC23-0CAC3AAFE92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170363" y="1057275"/>
                        <a:ext cx="31750" cy="52388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98" name="Line 86">
                        <a:extLst>
                          <a:ext uri="{FF2B5EF4-FFF2-40B4-BE49-F238E27FC236}">
                            <a16:creationId xmlns:a16="http://schemas.microsoft.com/office/drawing/2014/main" id="{EBA7BB39-B871-45F7-AB2E-916E7098F55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16401" y="1136650"/>
                        <a:ext cx="31750" cy="539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2" name="Line 87">
                        <a:extLst>
                          <a:ext uri="{FF2B5EF4-FFF2-40B4-BE49-F238E27FC236}">
                            <a16:creationId xmlns:a16="http://schemas.microsoft.com/office/drawing/2014/main" id="{A173A1C3-294E-4BC3-AF0C-700CD343A80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64026" y="1217613"/>
                        <a:ext cx="30163" cy="52388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3" name="Line 89">
                        <a:extLst>
                          <a:ext uri="{FF2B5EF4-FFF2-40B4-BE49-F238E27FC236}">
                            <a16:creationId xmlns:a16="http://schemas.microsoft.com/office/drawing/2014/main" id="{138D52BC-60C5-4C38-BA44-97DCF9FD3DA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357688" y="1377950"/>
                        <a:ext cx="30163" cy="539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6" name="Line 90">
                        <a:extLst>
                          <a:ext uri="{FF2B5EF4-FFF2-40B4-BE49-F238E27FC236}">
                            <a16:creationId xmlns:a16="http://schemas.microsoft.com/office/drawing/2014/main" id="{A0EB2C7D-ED6A-47B1-B31B-B20C3C7D55B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03726" y="1458913"/>
                        <a:ext cx="31750" cy="52388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4" name="Line 91">
                        <a:extLst>
                          <a:ext uri="{FF2B5EF4-FFF2-40B4-BE49-F238E27FC236}">
                            <a16:creationId xmlns:a16="http://schemas.microsoft.com/office/drawing/2014/main" id="{DA5236A9-5C58-491D-8EE7-8EDEA719510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49763" y="1538288"/>
                        <a:ext cx="31750" cy="539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5" name="Line 92">
                        <a:extLst>
                          <a:ext uri="{FF2B5EF4-FFF2-40B4-BE49-F238E27FC236}">
                            <a16:creationId xmlns:a16="http://schemas.microsoft.com/office/drawing/2014/main" id="{7636F467-87BD-44D9-B421-5B894F84A42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97388" y="1619250"/>
                        <a:ext cx="30163" cy="52388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6" name="Line 93">
                        <a:extLst>
                          <a:ext uri="{FF2B5EF4-FFF2-40B4-BE49-F238E27FC236}">
                            <a16:creationId xmlns:a16="http://schemas.microsoft.com/office/drawing/2014/main" id="{26805688-4DD4-4630-8D21-06B9A13AA07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43426" y="1698625"/>
                        <a:ext cx="31750" cy="539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7" name="Line 94">
                        <a:extLst>
                          <a:ext uri="{FF2B5EF4-FFF2-40B4-BE49-F238E27FC236}">
                            <a16:creationId xmlns:a16="http://schemas.microsoft.com/office/drawing/2014/main" id="{866E53DC-4D77-4516-866A-525F964F1E0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591051" y="1779588"/>
                        <a:ext cx="30163" cy="539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8" name="Line 95">
                        <a:extLst>
                          <a:ext uri="{FF2B5EF4-FFF2-40B4-BE49-F238E27FC236}">
                            <a16:creationId xmlns:a16="http://schemas.microsoft.com/office/drawing/2014/main" id="{1822EDF7-4CF1-41B2-9CF7-F52BB9C8057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37088" y="1860550"/>
                        <a:ext cx="31750" cy="52388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79" name="Line 96">
                        <a:extLst>
                          <a:ext uri="{FF2B5EF4-FFF2-40B4-BE49-F238E27FC236}">
                            <a16:creationId xmlns:a16="http://schemas.microsoft.com/office/drawing/2014/main" id="{7B64DD03-2D1C-44DA-A622-9F82819ABF5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84713" y="1939925"/>
                        <a:ext cx="30163" cy="539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80" name="Line 97">
                        <a:extLst>
                          <a:ext uri="{FF2B5EF4-FFF2-40B4-BE49-F238E27FC236}">
                            <a16:creationId xmlns:a16="http://schemas.microsoft.com/office/drawing/2014/main" id="{22C14EEE-0D60-42AD-BD40-73859BC4498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30751" y="2020888"/>
                        <a:ext cx="31750" cy="52388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81" name="Line 98">
                        <a:extLst>
                          <a:ext uri="{FF2B5EF4-FFF2-40B4-BE49-F238E27FC236}">
                            <a16:creationId xmlns:a16="http://schemas.microsoft.com/office/drawing/2014/main" id="{097D955C-D368-4F83-9FFF-CE954668209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776788" y="2100263"/>
                        <a:ext cx="31750" cy="539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82" name="Line 99">
                        <a:extLst>
                          <a:ext uri="{FF2B5EF4-FFF2-40B4-BE49-F238E27FC236}">
                            <a16:creationId xmlns:a16="http://schemas.microsoft.com/office/drawing/2014/main" id="{50A86CD6-B392-44C2-8ED3-570B036DB67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824413" y="2181225"/>
                        <a:ext cx="30163" cy="539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83" name="Line 100">
                        <a:extLst>
                          <a:ext uri="{FF2B5EF4-FFF2-40B4-BE49-F238E27FC236}">
                            <a16:creationId xmlns:a16="http://schemas.microsoft.com/office/drawing/2014/main" id="{828C6254-B548-4C4A-8217-994F50E3497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870451" y="2260600"/>
                        <a:ext cx="31750" cy="539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84" name="Line 101">
                        <a:extLst>
                          <a:ext uri="{FF2B5EF4-FFF2-40B4-BE49-F238E27FC236}">
                            <a16:creationId xmlns:a16="http://schemas.microsoft.com/office/drawing/2014/main" id="{3E75D63D-51A2-434E-ADAB-B37DF52B7B2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918076" y="2341563"/>
                        <a:ext cx="30163" cy="539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85" name="Line 102">
                        <a:extLst>
                          <a:ext uri="{FF2B5EF4-FFF2-40B4-BE49-F238E27FC236}">
                            <a16:creationId xmlns:a16="http://schemas.microsoft.com/office/drawing/2014/main" id="{031B7416-216A-47DF-999E-FBEA921A2F4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964113" y="2422525"/>
                        <a:ext cx="31750" cy="52388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86" name="Line 103">
                        <a:extLst>
                          <a:ext uri="{FF2B5EF4-FFF2-40B4-BE49-F238E27FC236}">
                            <a16:creationId xmlns:a16="http://schemas.microsoft.com/office/drawing/2014/main" id="{689451AC-95C8-4F93-96A1-0BB14E23654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10151" y="2501900"/>
                        <a:ext cx="31750" cy="539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87" name="Line 104">
                        <a:extLst>
                          <a:ext uri="{FF2B5EF4-FFF2-40B4-BE49-F238E27FC236}">
                            <a16:creationId xmlns:a16="http://schemas.microsoft.com/office/drawing/2014/main" id="{C2CF2D15-CAF5-471C-938F-1133025B839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57776" y="2582863"/>
                        <a:ext cx="30163" cy="539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88" name="Line 105">
                        <a:extLst>
                          <a:ext uri="{FF2B5EF4-FFF2-40B4-BE49-F238E27FC236}">
                            <a16:creationId xmlns:a16="http://schemas.microsoft.com/office/drawing/2014/main" id="{CDDE065F-851B-401B-B83B-69F95590CAA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103813" y="2662238"/>
                        <a:ext cx="31750" cy="539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89" name="Line 106">
                        <a:extLst>
                          <a:ext uri="{FF2B5EF4-FFF2-40B4-BE49-F238E27FC236}">
                            <a16:creationId xmlns:a16="http://schemas.microsoft.com/office/drawing/2014/main" id="{0B0E24A0-A230-4B09-A800-EF4E48F5AC2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151438" y="2743200"/>
                        <a:ext cx="25400" cy="44450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90" name="Line 107">
                        <a:extLst>
                          <a:ext uri="{FF2B5EF4-FFF2-40B4-BE49-F238E27FC236}">
                            <a16:creationId xmlns:a16="http://schemas.microsoft.com/office/drawing/2014/main" id="{2D7B66D7-C9CA-40F8-BA36-CC5BA4AECA9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830763" y="1370013"/>
                        <a:ext cx="52388" cy="31750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91" name="Line 108">
                        <a:extLst>
                          <a:ext uri="{FF2B5EF4-FFF2-40B4-BE49-F238E27FC236}">
                            <a16:creationId xmlns:a16="http://schemas.microsoft.com/office/drawing/2014/main" id="{D96332FD-BF65-48B3-883D-AF7417D68A0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749801" y="1417638"/>
                        <a:ext cx="53975" cy="30163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92" name="Line 109">
                        <a:extLst>
                          <a:ext uri="{FF2B5EF4-FFF2-40B4-BE49-F238E27FC236}">
                            <a16:creationId xmlns:a16="http://schemas.microsoft.com/office/drawing/2014/main" id="{FCAE39B8-D073-4B3C-9915-1C801523739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668838" y="1463675"/>
                        <a:ext cx="53975" cy="31750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93" name="Line 110">
                        <a:extLst>
                          <a:ext uri="{FF2B5EF4-FFF2-40B4-BE49-F238E27FC236}">
                            <a16:creationId xmlns:a16="http://schemas.microsoft.com/office/drawing/2014/main" id="{5C951813-9F95-43F8-9AA2-3A64BA74F5A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589463" y="1509713"/>
                        <a:ext cx="53975" cy="31750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94" name="Line 111">
                        <a:extLst>
                          <a:ext uri="{FF2B5EF4-FFF2-40B4-BE49-F238E27FC236}">
                            <a16:creationId xmlns:a16="http://schemas.microsoft.com/office/drawing/2014/main" id="{630EB1CE-0F0E-4D58-AA6F-CE5C20D0A1D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508501" y="1557338"/>
                        <a:ext cx="53975" cy="30163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95" name="Line 112">
                        <a:extLst>
                          <a:ext uri="{FF2B5EF4-FFF2-40B4-BE49-F238E27FC236}">
                            <a16:creationId xmlns:a16="http://schemas.microsoft.com/office/drawing/2014/main" id="{349042D9-B1ED-48F4-BEDC-7A0B1C08BCE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429126" y="1603375"/>
                        <a:ext cx="52388" cy="31750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96" name="Line 113">
                        <a:extLst>
                          <a:ext uri="{FF2B5EF4-FFF2-40B4-BE49-F238E27FC236}">
                            <a16:creationId xmlns:a16="http://schemas.microsoft.com/office/drawing/2014/main" id="{D2E7B35C-3296-4010-B3F4-478DFC414BC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348163" y="1651000"/>
                        <a:ext cx="53975" cy="30163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97" name="Line 114">
                        <a:extLst>
                          <a:ext uri="{FF2B5EF4-FFF2-40B4-BE49-F238E27FC236}">
                            <a16:creationId xmlns:a16="http://schemas.microsoft.com/office/drawing/2014/main" id="{9A8CFD4E-9413-498A-8B95-0474F662009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267201" y="1697038"/>
                        <a:ext cx="53975" cy="31750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98" name="Line 115">
                        <a:extLst>
                          <a:ext uri="{FF2B5EF4-FFF2-40B4-BE49-F238E27FC236}">
                            <a16:creationId xmlns:a16="http://schemas.microsoft.com/office/drawing/2014/main" id="{E94F9527-E995-42D4-92E6-5DEDDFC9197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187826" y="1743075"/>
                        <a:ext cx="53975" cy="31750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99" name="Line 116">
                        <a:extLst>
                          <a:ext uri="{FF2B5EF4-FFF2-40B4-BE49-F238E27FC236}">
                            <a16:creationId xmlns:a16="http://schemas.microsoft.com/office/drawing/2014/main" id="{78EA6B42-CFD6-4C28-B385-4F16A372DE0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4106863" y="1790700"/>
                        <a:ext cx="53975" cy="30163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180" name="Freeform 117">
                    <a:extLst>
                      <a:ext uri="{FF2B5EF4-FFF2-40B4-BE49-F238E27FC236}">
                        <a16:creationId xmlns:a16="http://schemas.microsoft.com/office/drawing/2014/main" id="{7035BA66-29DD-4F04-8118-8F1CE0C59D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90938" y="392113"/>
                    <a:ext cx="1592263" cy="2417763"/>
                  </a:xfrm>
                  <a:custGeom>
                    <a:avLst/>
                    <a:gdLst>
                      <a:gd name="T0" fmla="*/ 304 w 6528"/>
                      <a:gd name="T1" fmla="*/ 192 h 9916"/>
                      <a:gd name="T2" fmla="*/ 110 w 6528"/>
                      <a:gd name="T3" fmla="*/ 501 h 9916"/>
                      <a:gd name="T4" fmla="*/ 12 w 6528"/>
                      <a:gd name="T5" fmla="*/ 946 h 9916"/>
                      <a:gd name="T6" fmla="*/ 13 w 6528"/>
                      <a:gd name="T7" fmla="*/ 1513 h 9916"/>
                      <a:gd name="T8" fmla="*/ 113 w 6528"/>
                      <a:gd name="T9" fmla="*/ 2185 h 9916"/>
                      <a:gd name="T10" fmla="*/ 308 w 6528"/>
                      <a:gd name="T11" fmla="*/ 2941 h 9916"/>
                      <a:gd name="T12" fmla="*/ 593 w 6528"/>
                      <a:gd name="T13" fmla="*/ 3758 h 9916"/>
                      <a:gd name="T14" fmla="*/ 960 w 6528"/>
                      <a:gd name="T15" fmla="*/ 4612 h 9916"/>
                      <a:gd name="T16" fmla="*/ 1396 w 6528"/>
                      <a:gd name="T17" fmla="*/ 5476 h 9916"/>
                      <a:gd name="T18" fmla="*/ 1889 w 6528"/>
                      <a:gd name="T19" fmla="*/ 6325 h 9916"/>
                      <a:gd name="T20" fmla="*/ 2424 w 6528"/>
                      <a:gd name="T21" fmla="*/ 7132 h 9916"/>
                      <a:gd name="T22" fmla="*/ 2985 w 6528"/>
                      <a:gd name="T23" fmla="*/ 7873 h 9916"/>
                      <a:gd name="T24" fmla="*/ 3554 w 6528"/>
                      <a:gd name="T25" fmla="*/ 8525 h 9916"/>
                      <a:gd name="T26" fmla="*/ 4114 w 6528"/>
                      <a:gd name="T27" fmla="*/ 9069 h 9916"/>
                      <a:gd name="T28" fmla="*/ 4648 w 6528"/>
                      <a:gd name="T29" fmla="*/ 9488 h 9916"/>
                      <a:gd name="T30" fmla="*/ 5141 w 6528"/>
                      <a:gd name="T31" fmla="*/ 9770 h 9916"/>
                      <a:gd name="T32" fmla="*/ 5576 w 6528"/>
                      <a:gd name="T33" fmla="*/ 9905 h 9916"/>
                      <a:gd name="T34" fmla="*/ 5941 w 6528"/>
                      <a:gd name="T35" fmla="*/ 9890 h 9916"/>
                      <a:gd name="T36" fmla="*/ 6224 w 6528"/>
                      <a:gd name="T37" fmla="*/ 9725 h 9916"/>
                      <a:gd name="T38" fmla="*/ 6418 w 6528"/>
                      <a:gd name="T39" fmla="*/ 9415 h 9916"/>
                      <a:gd name="T40" fmla="*/ 6516 w 6528"/>
                      <a:gd name="T41" fmla="*/ 8970 h 9916"/>
                      <a:gd name="T42" fmla="*/ 6515 w 6528"/>
                      <a:gd name="T43" fmla="*/ 8403 h 9916"/>
                      <a:gd name="T44" fmla="*/ 6416 w 6528"/>
                      <a:gd name="T45" fmla="*/ 7731 h 9916"/>
                      <a:gd name="T46" fmla="*/ 6220 w 6528"/>
                      <a:gd name="T47" fmla="*/ 6975 h 9916"/>
                      <a:gd name="T48" fmla="*/ 5935 w 6528"/>
                      <a:gd name="T49" fmla="*/ 6158 h 9916"/>
                      <a:gd name="T50" fmla="*/ 5568 w 6528"/>
                      <a:gd name="T51" fmla="*/ 5304 h 9916"/>
                      <a:gd name="T52" fmla="*/ 5132 w 6528"/>
                      <a:gd name="T53" fmla="*/ 4440 h 9916"/>
                      <a:gd name="T54" fmla="*/ 4639 w 6528"/>
                      <a:gd name="T55" fmla="*/ 3592 h 9916"/>
                      <a:gd name="T56" fmla="*/ 4104 w 6528"/>
                      <a:gd name="T57" fmla="*/ 2785 h 9916"/>
                      <a:gd name="T58" fmla="*/ 3543 w 6528"/>
                      <a:gd name="T59" fmla="*/ 2044 h 9916"/>
                      <a:gd name="T60" fmla="*/ 2974 w 6528"/>
                      <a:gd name="T61" fmla="*/ 1391 h 9916"/>
                      <a:gd name="T62" fmla="*/ 2414 w 6528"/>
                      <a:gd name="T63" fmla="*/ 847 h 9916"/>
                      <a:gd name="T64" fmla="*/ 1880 w 6528"/>
                      <a:gd name="T65" fmla="*/ 428 h 9916"/>
                      <a:gd name="T66" fmla="*/ 1388 w 6528"/>
                      <a:gd name="T67" fmla="*/ 147 h 9916"/>
                      <a:gd name="T68" fmla="*/ 952 w 6528"/>
                      <a:gd name="T69" fmla="*/ 12 h 9916"/>
                      <a:gd name="T70" fmla="*/ 587 w 6528"/>
                      <a:gd name="T71" fmla="*/ 27 h 99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6528" h="9916">
                        <a:moveTo>
                          <a:pt x="435" y="91"/>
                        </a:moveTo>
                        <a:lnTo>
                          <a:pt x="304" y="192"/>
                        </a:lnTo>
                        <a:lnTo>
                          <a:pt x="195" y="329"/>
                        </a:lnTo>
                        <a:lnTo>
                          <a:pt x="110" y="501"/>
                        </a:lnTo>
                        <a:lnTo>
                          <a:pt x="49" y="708"/>
                        </a:lnTo>
                        <a:lnTo>
                          <a:pt x="12" y="946"/>
                        </a:lnTo>
                        <a:lnTo>
                          <a:pt x="0" y="1216"/>
                        </a:lnTo>
                        <a:lnTo>
                          <a:pt x="13" y="1513"/>
                        </a:lnTo>
                        <a:lnTo>
                          <a:pt x="51" y="1837"/>
                        </a:lnTo>
                        <a:lnTo>
                          <a:pt x="113" y="2185"/>
                        </a:lnTo>
                        <a:lnTo>
                          <a:pt x="199" y="2554"/>
                        </a:lnTo>
                        <a:lnTo>
                          <a:pt x="308" y="2941"/>
                        </a:lnTo>
                        <a:lnTo>
                          <a:pt x="440" y="3344"/>
                        </a:lnTo>
                        <a:lnTo>
                          <a:pt x="593" y="3758"/>
                        </a:lnTo>
                        <a:lnTo>
                          <a:pt x="767" y="4182"/>
                        </a:lnTo>
                        <a:lnTo>
                          <a:pt x="960" y="4612"/>
                        </a:lnTo>
                        <a:lnTo>
                          <a:pt x="1170" y="5045"/>
                        </a:lnTo>
                        <a:lnTo>
                          <a:pt x="1396" y="5476"/>
                        </a:lnTo>
                        <a:lnTo>
                          <a:pt x="1637" y="5904"/>
                        </a:lnTo>
                        <a:lnTo>
                          <a:pt x="1889" y="6325"/>
                        </a:lnTo>
                        <a:lnTo>
                          <a:pt x="2153" y="6735"/>
                        </a:lnTo>
                        <a:lnTo>
                          <a:pt x="2424" y="7132"/>
                        </a:lnTo>
                        <a:lnTo>
                          <a:pt x="2702" y="7512"/>
                        </a:lnTo>
                        <a:lnTo>
                          <a:pt x="2985" y="7873"/>
                        </a:lnTo>
                        <a:lnTo>
                          <a:pt x="3269" y="8211"/>
                        </a:lnTo>
                        <a:lnTo>
                          <a:pt x="3554" y="8525"/>
                        </a:lnTo>
                        <a:lnTo>
                          <a:pt x="3836" y="8812"/>
                        </a:lnTo>
                        <a:lnTo>
                          <a:pt x="4114" y="9069"/>
                        </a:lnTo>
                        <a:lnTo>
                          <a:pt x="4385" y="9295"/>
                        </a:lnTo>
                        <a:lnTo>
                          <a:pt x="4648" y="9488"/>
                        </a:lnTo>
                        <a:lnTo>
                          <a:pt x="4901" y="9647"/>
                        </a:lnTo>
                        <a:lnTo>
                          <a:pt x="5141" y="9770"/>
                        </a:lnTo>
                        <a:lnTo>
                          <a:pt x="5366" y="9856"/>
                        </a:lnTo>
                        <a:lnTo>
                          <a:pt x="5576" y="9905"/>
                        </a:lnTo>
                        <a:lnTo>
                          <a:pt x="5768" y="9916"/>
                        </a:lnTo>
                        <a:lnTo>
                          <a:pt x="5941" y="9890"/>
                        </a:lnTo>
                        <a:lnTo>
                          <a:pt x="6093" y="9826"/>
                        </a:lnTo>
                        <a:lnTo>
                          <a:pt x="6224" y="9725"/>
                        </a:lnTo>
                        <a:lnTo>
                          <a:pt x="6333" y="9588"/>
                        </a:lnTo>
                        <a:lnTo>
                          <a:pt x="6418" y="9415"/>
                        </a:lnTo>
                        <a:lnTo>
                          <a:pt x="6479" y="9209"/>
                        </a:lnTo>
                        <a:lnTo>
                          <a:pt x="6516" y="8970"/>
                        </a:lnTo>
                        <a:lnTo>
                          <a:pt x="6528" y="8701"/>
                        </a:lnTo>
                        <a:lnTo>
                          <a:pt x="6515" y="8403"/>
                        </a:lnTo>
                        <a:lnTo>
                          <a:pt x="6478" y="8079"/>
                        </a:lnTo>
                        <a:lnTo>
                          <a:pt x="6416" y="7731"/>
                        </a:lnTo>
                        <a:lnTo>
                          <a:pt x="6329" y="7363"/>
                        </a:lnTo>
                        <a:lnTo>
                          <a:pt x="6220" y="6975"/>
                        </a:lnTo>
                        <a:lnTo>
                          <a:pt x="6088" y="6573"/>
                        </a:lnTo>
                        <a:lnTo>
                          <a:pt x="5935" y="6158"/>
                        </a:lnTo>
                        <a:lnTo>
                          <a:pt x="5761" y="5734"/>
                        </a:lnTo>
                        <a:lnTo>
                          <a:pt x="5568" y="5304"/>
                        </a:lnTo>
                        <a:lnTo>
                          <a:pt x="5358" y="4872"/>
                        </a:lnTo>
                        <a:lnTo>
                          <a:pt x="5132" y="4440"/>
                        </a:lnTo>
                        <a:lnTo>
                          <a:pt x="4892" y="4012"/>
                        </a:lnTo>
                        <a:lnTo>
                          <a:pt x="4639" y="3592"/>
                        </a:lnTo>
                        <a:lnTo>
                          <a:pt x="4376" y="3181"/>
                        </a:lnTo>
                        <a:lnTo>
                          <a:pt x="4104" y="2785"/>
                        </a:lnTo>
                        <a:lnTo>
                          <a:pt x="3826" y="2405"/>
                        </a:lnTo>
                        <a:lnTo>
                          <a:pt x="3543" y="2044"/>
                        </a:lnTo>
                        <a:lnTo>
                          <a:pt x="3259" y="1705"/>
                        </a:lnTo>
                        <a:lnTo>
                          <a:pt x="2974" y="1391"/>
                        </a:lnTo>
                        <a:lnTo>
                          <a:pt x="2692" y="1105"/>
                        </a:lnTo>
                        <a:lnTo>
                          <a:pt x="2414" y="847"/>
                        </a:lnTo>
                        <a:lnTo>
                          <a:pt x="2143" y="621"/>
                        </a:lnTo>
                        <a:lnTo>
                          <a:pt x="1880" y="428"/>
                        </a:lnTo>
                        <a:lnTo>
                          <a:pt x="1628" y="270"/>
                        </a:lnTo>
                        <a:lnTo>
                          <a:pt x="1388" y="147"/>
                        </a:lnTo>
                        <a:lnTo>
                          <a:pt x="1162" y="61"/>
                        </a:lnTo>
                        <a:lnTo>
                          <a:pt x="952" y="12"/>
                        </a:lnTo>
                        <a:lnTo>
                          <a:pt x="760" y="0"/>
                        </a:lnTo>
                        <a:lnTo>
                          <a:pt x="587" y="27"/>
                        </a:lnTo>
                        <a:lnTo>
                          <a:pt x="435" y="91"/>
                        </a:lnTo>
                      </a:path>
                    </a:pathLst>
                  </a:custGeom>
                  <a:noFill/>
                  <a:ln w="6350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81" name="Group 136">
                    <a:extLst>
                      <a:ext uri="{FF2B5EF4-FFF2-40B4-BE49-F238E27FC236}">
                        <a16:creationId xmlns:a16="http://schemas.microsoft.com/office/drawing/2014/main" id="{D4791CE9-9A4F-4F86-B38B-B0C6878FB01B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5626010" y="1493656"/>
                    <a:ext cx="111125" cy="89059"/>
                    <a:chOff x="5857876" y="1500188"/>
                    <a:chExt cx="55563" cy="44450"/>
                  </a:xfrm>
                </p:grpSpPr>
                <p:sp>
                  <p:nvSpPr>
                    <p:cNvPr id="185" name="Line 124">
                      <a:extLst>
                        <a:ext uri="{FF2B5EF4-FFF2-40B4-BE49-F238E27FC236}">
                          <a16:creationId xmlns:a16="http://schemas.microsoft.com/office/drawing/2014/main" id="{8A7A1B65-5624-4428-89A2-A07CC480A97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861051" y="1519238"/>
                      <a:ext cx="52388" cy="25400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" name="Line 125">
                      <a:extLst>
                        <a:ext uri="{FF2B5EF4-FFF2-40B4-BE49-F238E27FC236}">
                          <a16:creationId xmlns:a16="http://schemas.microsoft.com/office/drawing/2014/main" id="{1443CC72-7C06-4610-B934-FCB6CC037DE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5857876" y="1500188"/>
                      <a:ext cx="55563" cy="19050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0000F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82" name="Group 137">
                    <a:extLst>
                      <a:ext uri="{FF2B5EF4-FFF2-40B4-BE49-F238E27FC236}">
                        <a16:creationId xmlns:a16="http://schemas.microsoft.com/office/drawing/2014/main" id="{A1197DC9-84E2-4991-BE53-C7E6253B451E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5057143" y="2644096"/>
                    <a:ext cx="117857" cy="146304"/>
                    <a:chOff x="5194301" y="2840038"/>
                    <a:chExt cx="46038" cy="57150"/>
                  </a:xfrm>
                </p:grpSpPr>
                <p:sp>
                  <p:nvSpPr>
                    <p:cNvPr id="183" name="Line 128">
                      <a:extLst>
                        <a:ext uri="{FF2B5EF4-FFF2-40B4-BE49-F238E27FC236}">
                          <a16:creationId xmlns:a16="http://schemas.microsoft.com/office/drawing/2014/main" id="{D4166F69-E26B-4ECA-9CFE-0908E71C4F0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5194301" y="2862263"/>
                      <a:ext cx="46038" cy="34925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FF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4" name="Line 129">
                      <a:extLst>
                        <a:ext uri="{FF2B5EF4-FFF2-40B4-BE49-F238E27FC236}">
                          <a16:creationId xmlns:a16="http://schemas.microsoft.com/office/drawing/2014/main" id="{E0A02CC1-1355-4DB5-B649-AAE4A8B8D1B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5232401" y="2840038"/>
                      <a:ext cx="7938" cy="57150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FF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65" name="Group 120">
                  <a:extLst>
                    <a:ext uri="{FF2B5EF4-FFF2-40B4-BE49-F238E27FC236}">
                      <a16:creationId xmlns:a16="http://schemas.microsoft.com/office/drawing/2014/main" id="{215F4B09-529C-4FD4-A5DD-A9C58AFEDB70}"/>
                    </a:ext>
                  </a:extLst>
                </p:cNvPr>
                <p:cNvGrpSpPr/>
                <p:nvPr/>
              </p:nvGrpSpPr>
              <p:grpSpPr>
                <a:xfrm>
                  <a:off x="5558049" y="3307788"/>
                  <a:ext cx="1975261" cy="1911096"/>
                  <a:chOff x="6727570" y="1154524"/>
                  <a:chExt cx="1890202" cy="1828800"/>
                </a:xfrm>
              </p:grpSpPr>
              <p:sp>
                <p:nvSpPr>
                  <p:cNvPr id="166" name="Freeform 21">
                    <a:extLst>
                      <a:ext uri="{FF2B5EF4-FFF2-40B4-BE49-F238E27FC236}">
                        <a16:creationId xmlns:a16="http://schemas.microsoft.com/office/drawing/2014/main" id="{4F30835F-4579-42B7-84E8-D4B20180FE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136913" y="1620452"/>
                    <a:ext cx="1071516" cy="895739"/>
                  </a:xfrm>
                  <a:custGeom>
                    <a:avLst/>
                    <a:gdLst>
                      <a:gd name="T0" fmla="*/ 0 w 5814"/>
                      <a:gd name="T1" fmla="*/ 565 h 4853"/>
                      <a:gd name="T2" fmla="*/ 322 w 5814"/>
                      <a:gd name="T3" fmla="*/ 453 h 4853"/>
                      <a:gd name="T4" fmla="*/ 648 w 5814"/>
                      <a:gd name="T5" fmla="*/ 354 h 4853"/>
                      <a:gd name="T6" fmla="*/ 977 w 5814"/>
                      <a:gd name="T7" fmla="*/ 268 h 4853"/>
                      <a:gd name="T8" fmla="*/ 1310 w 5814"/>
                      <a:gd name="T9" fmla="*/ 195 h 4853"/>
                      <a:gd name="T10" fmla="*/ 1645 w 5814"/>
                      <a:gd name="T11" fmla="*/ 135 h 4853"/>
                      <a:gd name="T12" fmla="*/ 2122 w 5814"/>
                      <a:gd name="T13" fmla="*/ 70 h 4853"/>
                      <a:gd name="T14" fmla="*/ 2602 w 5814"/>
                      <a:gd name="T15" fmla="*/ 26 h 4853"/>
                      <a:gd name="T16" fmla="*/ 3083 w 5814"/>
                      <a:gd name="T17" fmla="*/ 3 h 4853"/>
                      <a:gd name="T18" fmla="*/ 3564 w 5814"/>
                      <a:gd name="T19" fmla="*/ 0 h 4853"/>
                      <a:gd name="T20" fmla="*/ 3935 w 5814"/>
                      <a:gd name="T21" fmla="*/ 523 h 4853"/>
                      <a:gd name="T22" fmla="*/ 4285 w 5814"/>
                      <a:gd name="T23" fmla="*/ 1059 h 4853"/>
                      <a:gd name="T24" fmla="*/ 4615 w 5814"/>
                      <a:gd name="T25" fmla="*/ 1608 h 4853"/>
                      <a:gd name="T26" fmla="*/ 4924 w 5814"/>
                      <a:gd name="T27" fmla="*/ 2170 h 4853"/>
                      <a:gd name="T28" fmla="*/ 5180 w 5814"/>
                      <a:gd name="T29" fmla="*/ 2685 h 4853"/>
                      <a:gd name="T30" fmla="*/ 5414 w 5814"/>
                      <a:gd name="T31" fmla="*/ 3210 h 4853"/>
                      <a:gd name="T32" fmla="*/ 5626 w 5814"/>
                      <a:gd name="T33" fmla="*/ 3745 h 4853"/>
                      <a:gd name="T34" fmla="*/ 5814 w 5814"/>
                      <a:gd name="T35" fmla="*/ 4288 h 4853"/>
                      <a:gd name="T36" fmla="*/ 5492 w 5814"/>
                      <a:gd name="T37" fmla="*/ 4400 h 4853"/>
                      <a:gd name="T38" fmla="*/ 5166 w 5814"/>
                      <a:gd name="T39" fmla="*/ 4499 h 4853"/>
                      <a:gd name="T40" fmla="*/ 4837 w 5814"/>
                      <a:gd name="T41" fmla="*/ 4585 h 4853"/>
                      <a:gd name="T42" fmla="*/ 4504 w 5814"/>
                      <a:gd name="T43" fmla="*/ 4658 h 4853"/>
                      <a:gd name="T44" fmla="*/ 4169 w 5814"/>
                      <a:gd name="T45" fmla="*/ 4718 h 4853"/>
                      <a:gd name="T46" fmla="*/ 3692 w 5814"/>
                      <a:gd name="T47" fmla="*/ 4783 h 4853"/>
                      <a:gd name="T48" fmla="*/ 3212 w 5814"/>
                      <a:gd name="T49" fmla="*/ 4827 h 4853"/>
                      <a:gd name="T50" fmla="*/ 2731 w 5814"/>
                      <a:gd name="T51" fmla="*/ 4850 h 4853"/>
                      <a:gd name="T52" fmla="*/ 2250 w 5814"/>
                      <a:gd name="T53" fmla="*/ 4853 h 4853"/>
                      <a:gd name="T54" fmla="*/ 1879 w 5814"/>
                      <a:gd name="T55" fmla="*/ 4330 h 4853"/>
                      <a:gd name="T56" fmla="*/ 1529 w 5814"/>
                      <a:gd name="T57" fmla="*/ 3794 h 4853"/>
                      <a:gd name="T58" fmla="*/ 1199 w 5814"/>
                      <a:gd name="T59" fmla="*/ 3245 h 4853"/>
                      <a:gd name="T60" fmla="*/ 890 w 5814"/>
                      <a:gd name="T61" fmla="*/ 2683 h 4853"/>
                      <a:gd name="T62" fmla="*/ 634 w 5814"/>
                      <a:gd name="T63" fmla="*/ 2168 h 4853"/>
                      <a:gd name="T64" fmla="*/ 400 w 5814"/>
                      <a:gd name="T65" fmla="*/ 1643 h 4853"/>
                      <a:gd name="T66" fmla="*/ 188 w 5814"/>
                      <a:gd name="T67" fmla="*/ 1108 h 4853"/>
                      <a:gd name="T68" fmla="*/ 0 w 5814"/>
                      <a:gd name="T69" fmla="*/ 565 h 48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5814" h="4853">
                        <a:moveTo>
                          <a:pt x="0" y="565"/>
                        </a:moveTo>
                        <a:lnTo>
                          <a:pt x="322" y="453"/>
                        </a:lnTo>
                        <a:lnTo>
                          <a:pt x="648" y="354"/>
                        </a:lnTo>
                        <a:lnTo>
                          <a:pt x="977" y="268"/>
                        </a:lnTo>
                        <a:lnTo>
                          <a:pt x="1310" y="195"/>
                        </a:lnTo>
                        <a:lnTo>
                          <a:pt x="1645" y="135"/>
                        </a:lnTo>
                        <a:lnTo>
                          <a:pt x="2122" y="70"/>
                        </a:lnTo>
                        <a:lnTo>
                          <a:pt x="2602" y="26"/>
                        </a:lnTo>
                        <a:lnTo>
                          <a:pt x="3083" y="3"/>
                        </a:lnTo>
                        <a:lnTo>
                          <a:pt x="3564" y="0"/>
                        </a:lnTo>
                        <a:lnTo>
                          <a:pt x="3935" y="523"/>
                        </a:lnTo>
                        <a:lnTo>
                          <a:pt x="4285" y="1059"/>
                        </a:lnTo>
                        <a:lnTo>
                          <a:pt x="4615" y="1608"/>
                        </a:lnTo>
                        <a:lnTo>
                          <a:pt x="4924" y="2170"/>
                        </a:lnTo>
                        <a:lnTo>
                          <a:pt x="5180" y="2685"/>
                        </a:lnTo>
                        <a:lnTo>
                          <a:pt x="5414" y="3210"/>
                        </a:lnTo>
                        <a:lnTo>
                          <a:pt x="5626" y="3745"/>
                        </a:lnTo>
                        <a:lnTo>
                          <a:pt x="5814" y="4288"/>
                        </a:lnTo>
                        <a:lnTo>
                          <a:pt x="5492" y="4400"/>
                        </a:lnTo>
                        <a:lnTo>
                          <a:pt x="5166" y="4499"/>
                        </a:lnTo>
                        <a:lnTo>
                          <a:pt x="4837" y="4585"/>
                        </a:lnTo>
                        <a:lnTo>
                          <a:pt x="4504" y="4658"/>
                        </a:lnTo>
                        <a:lnTo>
                          <a:pt x="4169" y="4718"/>
                        </a:lnTo>
                        <a:lnTo>
                          <a:pt x="3692" y="4783"/>
                        </a:lnTo>
                        <a:lnTo>
                          <a:pt x="3212" y="4827"/>
                        </a:lnTo>
                        <a:lnTo>
                          <a:pt x="2731" y="4850"/>
                        </a:lnTo>
                        <a:lnTo>
                          <a:pt x="2250" y="4853"/>
                        </a:lnTo>
                        <a:lnTo>
                          <a:pt x="1879" y="4330"/>
                        </a:lnTo>
                        <a:lnTo>
                          <a:pt x="1529" y="3794"/>
                        </a:lnTo>
                        <a:lnTo>
                          <a:pt x="1199" y="3245"/>
                        </a:lnTo>
                        <a:lnTo>
                          <a:pt x="890" y="2683"/>
                        </a:lnTo>
                        <a:lnTo>
                          <a:pt x="634" y="2168"/>
                        </a:lnTo>
                        <a:lnTo>
                          <a:pt x="400" y="1643"/>
                        </a:lnTo>
                        <a:lnTo>
                          <a:pt x="188" y="1108"/>
                        </a:lnTo>
                        <a:lnTo>
                          <a:pt x="0" y="565"/>
                        </a:lnTo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635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67" name="Freeform 13">
                    <a:extLst>
                      <a:ext uri="{FF2B5EF4-FFF2-40B4-BE49-F238E27FC236}">
                        <a16:creationId xmlns:a16="http://schemas.microsoft.com/office/drawing/2014/main" id="{618250AF-71AA-4E5E-87D4-0403276255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794270" y="1620452"/>
                    <a:ext cx="823502" cy="790995"/>
                  </a:xfrm>
                  <a:custGeom>
                    <a:avLst/>
                    <a:gdLst>
                      <a:gd name="T0" fmla="*/ 2250 w 4467"/>
                      <a:gd name="T1" fmla="*/ 4288 h 4288"/>
                      <a:gd name="T2" fmla="*/ 2395 w 4467"/>
                      <a:gd name="T3" fmla="*/ 4233 h 4288"/>
                      <a:gd name="T4" fmla="*/ 2742 w 4467"/>
                      <a:gd name="T5" fmla="*/ 4085 h 4288"/>
                      <a:gd name="T6" fmla="*/ 3064 w 4467"/>
                      <a:gd name="T7" fmla="*/ 3924 h 4288"/>
                      <a:gd name="T8" fmla="*/ 3357 w 4467"/>
                      <a:gd name="T9" fmla="*/ 3752 h 4288"/>
                      <a:gd name="T10" fmla="*/ 3619 w 4467"/>
                      <a:gd name="T11" fmla="*/ 3569 h 4288"/>
                      <a:gd name="T12" fmla="*/ 3849 w 4467"/>
                      <a:gd name="T13" fmla="*/ 3378 h 4288"/>
                      <a:gd name="T14" fmla="*/ 4045 w 4467"/>
                      <a:gd name="T15" fmla="*/ 3180 h 4288"/>
                      <a:gd name="T16" fmla="*/ 4205 w 4467"/>
                      <a:gd name="T17" fmla="*/ 2976 h 4288"/>
                      <a:gd name="T18" fmla="*/ 4328 w 4467"/>
                      <a:gd name="T19" fmla="*/ 2768 h 4288"/>
                      <a:gd name="T20" fmla="*/ 4413 w 4467"/>
                      <a:gd name="T21" fmla="*/ 2557 h 4288"/>
                      <a:gd name="T22" fmla="*/ 4460 w 4467"/>
                      <a:gd name="T23" fmla="*/ 2345 h 4288"/>
                      <a:gd name="T24" fmla="*/ 4467 w 4467"/>
                      <a:gd name="T25" fmla="*/ 2134 h 4288"/>
                      <a:gd name="T26" fmla="*/ 4436 w 4467"/>
                      <a:gd name="T27" fmla="*/ 1925 h 4288"/>
                      <a:gd name="T28" fmla="*/ 4365 w 4467"/>
                      <a:gd name="T29" fmla="*/ 1720 h 4288"/>
                      <a:gd name="T30" fmla="*/ 4257 w 4467"/>
                      <a:gd name="T31" fmla="*/ 1520 h 4288"/>
                      <a:gd name="T32" fmla="*/ 4111 w 4467"/>
                      <a:gd name="T33" fmla="*/ 1327 h 4288"/>
                      <a:gd name="T34" fmla="*/ 3929 w 4467"/>
                      <a:gd name="T35" fmla="*/ 1143 h 4288"/>
                      <a:gd name="T36" fmla="*/ 3712 w 4467"/>
                      <a:gd name="T37" fmla="*/ 968 h 4288"/>
                      <a:gd name="T38" fmla="*/ 3462 w 4467"/>
                      <a:gd name="T39" fmla="*/ 805 h 4288"/>
                      <a:gd name="T40" fmla="*/ 3180 w 4467"/>
                      <a:gd name="T41" fmla="*/ 653 h 4288"/>
                      <a:gd name="T42" fmla="*/ 2869 w 4467"/>
                      <a:gd name="T43" fmla="*/ 516 h 4288"/>
                      <a:gd name="T44" fmla="*/ 2531 w 4467"/>
                      <a:gd name="T45" fmla="*/ 392 h 4288"/>
                      <a:gd name="T46" fmla="*/ 2169 w 4467"/>
                      <a:gd name="T47" fmla="*/ 285 h 4288"/>
                      <a:gd name="T48" fmla="*/ 1786 w 4467"/>
                      <a:gd name="T49" fmla="*/ 193 h 4288"/>
                      <a:gd name="T50" fmla="*/ 1384 w 4467"/>
                      <a:gd name="T51" fmla="*/ 119 h 4288"/>
                      <a:gd name="T52" fmla="*/ 966 w 4467"/>
                      <a:gd name="T53" fmla="*/ 62 h 4288"/>
                      <a:gd name="T54" fmla="*/ 536 w 4467"/>
                      <a:gd name="T55" fmla="*/ 23 h 4288"/>
                      <a:gd name="T56" fmla="*/ 97 w 4467"/>
                      <a:gd name="T57" fmla="*/ 2 h 4288"/>
                      <a:gd name="T58" fmla="*/ 0 w 4467"/>
                      <a:gd name="T59" fmla="*/ 0 h 4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4467" h="4288">
                        <a:moveTo>
                          <a:pt x="2250" y="4288"/>
                        </a:moveTo>
                        <a:lnTo>
                          <a:pt x="2395" y="4233"/>
                        </a:lnTo>
                        <a:lnTo>
                          <a:pt x="2742" y="4085"/>
                        </a:lnTo>
                        <a:lnTo>
                          <a:pt x="3064" y="3924"/>
                        </a:lnTo>
                        <a:lnTo>
                          <a:pt x="3357" y="3752"/>
                        </a:lnTo>
                        <a:lnTo>
                          <a:pt x="3619" y="3569"/>
                        </a:lnTo>
                        <a:lnTo>
                          <a:pt x="3849" y="3378"/>
                        </a:lnTo>
                        <a:lnTo>
                          <a:pt x="4045" y="3180"/>
                        </a:lnTo>
                        <a:lnTo>
                          <a:pt x="4205" y="2976"/>
                        </a:lnTo>
                        <a:lnTo>
                          <a:pt x="4328" y="2768"/>
                        </a:lnTo>
                        <a:lnTo>
                          <a:pt x="4413" y="2557"/>
                        </a:lnTo>
                        <a:lnTo>
                          <a:pt x="4460" y="2345"/>
                        </a:lnTo>
                        <a:lnTo>
                          <a:pt x="4467" y="2134"/>
                        </a:lnTo>
                        <a:lnTo>
                          <a:pt x="4436" y="1925"/>
                        </a:lnTo>
                        <a:lnTo>
                          <a:pt x="4365" y="1720"/>
                        </a:lnTo>
                        <a:lnTo>
                          <a:pt x="4257" y="1520"/>
                        </a:lnTo>
                        <a:lnTo>
                          <a:pt x="4111" y="1327"/>
                        </a:lnTo>
                        <a:lnTo>
                          <a:pt x="3929" y="1143"/>
                        </a:lnTo>
                        <a:lnTo>
                          <a:pt x="3712" y="968"/>
                        </a:lnTo>
                        <a:lnTo>
                          <a:pt x="3462" y="805"/>
                        </a:lnTo>
                        <a:lnTo>
                          <a:pt x="3180" y="653"/>
                        </a:lnTo>
                        <a:lnTo>
                          <a:pt x="2869" y="516"/>
                        </a:lnTo>
                        <a:lnTo>
                          <a:pt x="2531" y="392"/>
                        </a:lnTo>
                        <a:lnTo>
                          <a:pt x="2169" y="285"/>
                        </a:lnTo>
                        <a:lnTo>
                          <a:pt x="1786" y="193"/>
                        </a:lnTo>
                        <a:lnTo>
                          <a:pt x="1384" y="119"/>
                        </a:lnTo>
                        <a:lnTo>
                          <a:pt x="966" y="62"/>
                        </a:lnTo>
                        <a:lnTo>
                          <a:pt x="536" y="23"/>
                        </a:lnTo>
                        <a:lnTo>
                          <a:pt x="97" y="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4763">
                    <a:solidFill>
                      <a:srgbClr val="73A9D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68" name="Freeform 14">
                    <a:extLst>
                      <a:ext uri="{FF2B5EF4-FFF2-40B4-BE49-F238E27FC236}">
                        <a16:creationId xmlns:a16="http://schemas.microsoft.com/office/drawing/2014/main" id="{718CF4D0-CB30-4A02-9A2B-B1FEAA674E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727570" y="1725196"/>
                    <a:ext cx="824706" cy="790995"/>
                  </a:xfrm>
                  <a:custGeom>
                    <a:avLst/>
                    <a:gdLst>
                      <a:gd name="T0" fmla="*/ 2217 w 4467"/>
                      <a:gd name="T1" fmla="*/ 0 h 4288"/>
                      <a:gd name="T2" fmla="*/ 2072 w 4467"/>
                      <a:gd name="T3" fmla="*/ 55 h 4288"/>
                      <a:gd name="T4" fmla="*/ 1725 w 4467"/>
                      <a:gd name="T5" fmla="*/ 203 h 4288"/>
                      <a:gd name="T6" fmla="*/ 1403 w 4467"/>
                      <a:gd name="T7" fmla="*/ 364 h 4288"/>
                      <a:gd name="T8" fmla="*/ 1110 w 4467"/>
                      <a:gd name="T9" fmla="*/ 536 h 4288"/>
                      <a:gd name="T10" fmla="*/ 848 w 4467"/>
                      <a:gd name="T11" fmla="*/ 719 h 4288"/>
                      <a:gd name="T12" fmla="*/ 618 w 4467"/>
                      <a:gd name="T13" fmla="*/ 910 h 4288"/>
                      <a:gd name="T14" fmla="*/ 422 w 4467"/>
                      <a:gd name="T15" fmla="*/ 1108 h 4288"/>
                      <a:gd name="T16" fmla="*/ 262 w 4467"/>
                      <a:gd name="T17" fmla="*/ 1312 h 4288"/>
                      <a:gd name="T18" fmla="*/ 139 w 4467"/>
                      <a:gd name="T19" fmla="*/ 1520 h 4288"/>
                      <a:gd name="T20" fmla="*/ 54 w 4467"/>
                      <a:gd name="T21" fmla="*/ 1731 h 4288"/>
                      <a:gd name="T22" fmla="*/ 7 w 4467"/>
                      <a:gd name="T23" fmla="*/ 1943 h 4288"/>
                      <a:gd name="T24" fmla="*/ 0 w 4467"/>
                      <a:gd name="T25" fmla="*/ 2154 h 4288"/>
                      <a:gd name="T26" fmla="*/ 31 w 4467"/>
                      <a:gd name="T27" fmla="*/ 2363 h 4288"/>
                      <a:gd name="T28" fmla="*/ 102 w 4467"/>
                      <a:gd name="T29" fmla="*/ 2568 h 4288"/>
                      <a:gd name="T30" fmla="*/ 210 w 4467"/>
                      <a:gd name="T31" fmla="*/ 2768 h 4288"/>
                      <a:gd name="T32" fmla="*/ 356 w 4467"/>
                      <a:gd name="T33" fmla="*/ 2961 h 4288"/>
                      <a:gd name="T34" fmla="*/ 538 w 4467"/>
                      <a:gd name="T35" fmla="*/ 3145 h 4288"/>
                      <a:gd name="T36" fmla="*/ 755 w 4467"/>
                      <a:gd name="T37" fmla="*/ 3320 h 4288"/>
                      <a:gd name="T38" fmla="*/ 1005 w 4467"/>
                      <a:gd name="T39" fmla="*/ 3483 h 4288"/>
                      <a:gd name="T40" fmla="*/ 1287 w 4467"/>
                      <a:gd name="T41" fmla="*/ 3635 h 4288"/>
                      <a:gd name="T42" fmla="*/ 1598 w 4467"/>
                      <a:gd name="T43" fmla="*/ 3772 h 4288"/>
                      <a:gd name="T44" fmla="*/ 1936 w 4467"/>
                      <a:gd name="T45" fmla="*/ 3896 h 4288"/>
                      <a:gd name="T46" fmla="*/ 2298 w 4467"/>
                      <a:gd name="T47" fmla="*/ 4003 h 4288"/>
                      <a:gd name="T48" fmla="*/ 2681 w 4467"/>
                      <a:gd name="T49" fmla="*/ 4095 h 4288"/>
                      <a:gd name="T50" fmla="*/ 3083 w 4467"/>
                      <a:gd name="T51" fmla="*/ 4169 h 4288"/>
                      <a:gd name="T52" fmla="*/ 3501 w 4467"/>
                      <a:gd name="T53" fmla="*/ 4226 h 4288"/>
                      <a:gd name="T54" fmla="*/ 3931 w 4467"/>
                      <a:gd name="T55" fmla="*/ 4265 h 4288"/>
                      <a:gd name="T56" fmla="*/ 4370 w 4467"/>
                      <a:gd name="T57" fmla="*/ 4286 h 4288"/>
                      <a:gd name="T58" fmla="*/ 4467 w 4467"/>
                      <a:gd name="T59" fmla="*/ 4288 h 4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4467" h="4288">
                        <a:moveTo>
                          <a:pt x="2217" y="0"/>
                        </a:moveTo>
                        <a:lnTo>
                          <a:pt x="2072" y="55"/>
                        </a:lnTo>
                        <a:lnTo>
                          <a:pt x="1725" y="203"/>
                        </a:lnTo>
                        <a:lnTo>
                          <a:pt x="1403" y="364"/>
                        </a:lnTo>
                        <a:lnTo>
                          <a:pt x="1110" y="536"/>
                        </a:lnTo>
                        <a:lnTo>
                          <a:pt x="848" y="719"/>
                        </a:lnTo>
                        <a:lnTo>
                          <a:pt x="618" y="910"/>
                        </a:lnTo>
                        <a:lnTo>
                          <a:pt x="422" y="1108"/>
                        </a:lnTo>
                        <a:lnTo>
                          <a:pt x="262" y="1312"/>
                        </a:lnTo>
                        <a:lnTo>
                          <a:pt x="139" y="1520"/>
                        </a:lnTo>
                        <a:lnTo>
                          <a:pt x="54" y="1731"/>
                        </a:lnTo>
                        <a:lnTo>
                          <a:pt x="7" y="1943"/>
                        </a:lnTo>
                        <a:lnTo>
                          <a:pt x="0" y="2154"/>
                        </a:lnTo>
                        <a:lnTo>
                          <a:pt x="31" y="2363"/>
                        </a:lnTo>
                        <a:lnTo>
                          <a:pt x="102" y="2568"/>
                        </a:lnTo>
                        <a:lnTo>
                          <a:pt x="210" y="2768"/>
                        </a:lnTo>
                        <a:lnTo>
                          <a:pt x="356" y="2961"/>
                        </a:lnTo>
                        <a:lnTo>
                          <a:pt x="538" y="3145"/>
                        </a:lnTo>
                        <a:lnTo>
                          <a:pt x="755" y="3320"/>
                        </a:lnTo>
                        <a:lnTo>
                          <a:pt x="1005" y="3483"/>
                        </a:lnTo>
                        <a:lnTo>
                          <a:pt x="1287" y="3635"/>
                        </a:lnTo>
                        <a:lnTo>
                          <a:pt x="1598" y="3772"/>
                        </a:lnTo>
                        <a:lnTo>
                          <a:pt x="1936" y="3896"/>
                        </a:lnTo>
                        <a:lnTo>
                          <a:pt x="2298" y="4003"/>
                        </a:lnTo>
                        <a:lnTo>
                          <a:pt x="2681" y="4095"/>
                        </a:lnTo>
                        <a:lnTo>
                          <a:pt x="3083" y="4169"/>
                        </a:lnTo>
                        <a:lnTo>
                          <a:pt x="3501" y="4226"/>
                        </a:lnTo>
                        <a:lnTo>
                          <a:pt x="3931" y="4265"/>
                        </a:lnTo>
                        <a:lnTo>
                          <a:pt x="4370" y="4286"/>
                        </a:lnTo>
                        <a:lnTo>
                          <a:pt x="4467" y="4288"/>
                        </a:lnTo>
                      </a:path>
                    </a:pathLst>
                  </a:custGeom>
                  <a:noFill/>
                  <a:ln w="4763">
                    <a:solidFill>
                      <a:srgbClr val="73A9DB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69" name="Freeform 15">
                    <a:extLst>
                      <a:ext uri="{FF2B5EF4-FFF2-40B4-BE49-F238E27FC236}">
                        <a16:creationId xmlns:a16="http://schemas.microsoft.com/office/drawing/2014/main" id="{D98DF4C3-1A97-4B9A-A233-E523AEB47B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070695" y="1154524"/>
                    <a:ext cx="723575" cy="570672"/>
                  </a:xfrm>
                  <a:custGeom>
                    <a:avLst/>
                    <a:gdLst>
                      <a:gd name="T0" fmla="*/ 3921 w 3921"/>
                      <a:gd name="T1" fmla="*/ 2531 h 3096"/>
                      <a:gd name="T2" fmla="*/ 3826 w 3921"/>
                      <a:gd name="T3" fmla="*/ 2404 h 3096"/>
                      <a:gd name="T4" fmla="*/ 3543 w 3921"/>
                      <a:gd name="T5" fmla="*/ 2043 h 3096"/>
                      <a:gd name="T6" fmla="*/ 3259 w 3921"/>
                      <a:gd name="T7" fmla="*/ 1705 h 3096"/>
                      <a:gd name="T8" fmla="*/ 2974 w 3921"/>
                      <a:gd name="T9" fmla="*/ 1391 h 3096"/>
                      <a:gd name="T10" fmla="*/ 2692 w 3921"/>
                      <a:gd name="T11" fmla="*/ 1104 h 3096"/>
                      <a:gd name="T12" fmla="*/ 2414 w 3921"/>
                      <a:gd name="T13" fmla="*/ 847 h 3096"/>
                      <a:gd name="T14" fmla="*/ 2143 w 3921"/>
                      <a:gd name="T15" fmla="*/ 621 h 3096"/>
                      <a:gd name="T16" fmla="*/ 1880 w 3921"/>
                      <a:gd name="T17" fmla="*/ 428 h 3096"/>
                      <a:gd name="T18" fmla="*/ 1628 w 3921"/>
                      <a:gd name="T19" fmla="*/ 269 h 3096"/>
                      <a:gd name="T20" fmla="*/ 1388 w 3921"/>
                      <a:gd name="T21" fmla="*/ 146 h 3096"/>
                      <a:gd name="T22" fmla="*/ 1162 w 3921"/>
                      <a:gd name="T23" fmla="*/ 60 h 3096"/>
                      <a:gd name="T24" fmla="*/ 953 w 3921"/>
                      <a:gd name="T25" fmla="*/ 11 h 3096"/>
                      <a:gd name="T26" fmla="*/ 760 w 3921"/>
                      <a:gd name="T27" fmla="*/ 0 h 3096"/>
                      <a:gd name="T28" fmla="*/ 588 w 3921"/>
                      <a:gd name="T29" fmla="*/ 26 h 3096"/>
                      <a:gd name="T30" fmla="*/ 435 w 3921"/>
                      <a:gd name="T31" fmla="*/ 90 h 3096"/>
                      <a:gd name="T32" fmla="*/ 304 w 3921"/>
                      <a:gd name="T33" fmla="*/ 191 h 3096"/>
                      <a:gd name="T34" fmla="*/ 195 w 3921"/>
                      <a:gd name="T35" fmla="*/ 328 h 3096"/>
                      <a:gd name="T36" fmla="*/ 110 w 3921"/>
                      <a:gd name="T37" fmla="*/ 501 h 3096"/>
                      <a:gd name="T38" fmla="*/ 49 w 3921"/>
                      <a:gd name="T39" fmla="*/ 707 h 3096"/>
                      <a:gd name="T40" fmla="*/ 12 w 3921"/>
                      <a:gd name="T41" fmla="*/ 946 h 3096"/>
                      <a:gd name="T42" fmla="*/ 0 w 3921"/>
                      <a:gd name="T43" fmla="*/ 1215 h 3096"/>
                      <a:gd name="T44" fmla="*/ 13 w 3921"/>
                      <a:gd name="T45" fmla="*/ 1513 h 3096"/>
                      <a:gd name="T46" fmla="*/ 51 w 3921"/>
                      <a:gd name="T47" fmla="*/ 1837 h 3096"/>
                      <a:gd name="T48" fmla="*/ 113 w 3921"/>
                      <a:gd name="T49" fmla="*/ 2185 h 3096"/>
                      <a:gd name="T50" fmla="*/ 199 w 3921"/>
                      <a:gd name="T51" fmla="*/ 2553 h 3096"/>
                      <a:gd name="T52" fmla="*/ 308 w 3921"/>
                      <a:gd name="T53" fmla="*/ 2941 h 3096"/>
                      <a:gd name="T54" fmla="*/ 357 w 3921"/>
                      <a:gd name="T55" fmla="*/ 3096 h 30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3921" h="3096">
                        <a:moveTo>
                          <a:pt x="3921" y="2531"/>
                        </a:moveTo>
                        <a:lnTo>
                          <a:pt x="3826" y="2404"/>
                        </a:lnTo>
                        <a:lnTo>
                          <a:pt x="3543" y="2043"/>
                        </a:lnTo>
                        <a:lnTo>
                          <a:pt x="3259" y="1705"/>
                        </a:lnTo>
                        <a:lnTo>
                          <a:pt x="2974" y="1391"/>
                        </a:lnTo>
                        <a:lnTo>
                          <a:pt x="2692" y="1104"/>
                        </a:lnTo>
                        <a:lnTo>
                          <a:pt x="2414" y="847"/>
                        </a:lnTo>
                        <a:lnTo>
                          <a:pt x="2143" y="621"/>
                        </a:lnTo>
                        <a:lnTo>
                          <a:pt x="1880" y="428"/>
                        </a:lnTo>
                        <a:lnTo>
                          <a:pt x="1628" y="269"/>
                        </a:lnTo>
                        <a:lnTo>
                          <a:pt x="1388" y="146"/>
                        </a:lnTo>
                        <a:lnTo>
                          <a:pt x="1162" y="60"/>
                        </a:lnTo>
                        <a:lnTo>
                          <a:pt x="953" y="11"/>
                        </a:lnTo>
                        <a:lnTo>
                          <a:pt x="760" y="0"/>
                        </a:lnTo>
                        <a:lnTo>
                          <a:pt x="588" y="26"/>
                        </a:lnTo>
                        <a:lnTo>
                          <a:pt x="435" y="90"/>
                        </a:lnTo>
                        <a:lnTo>
                          <a:pt x="304" y="191"/>
                        </a:lnTo>
                        <a:lnTo>
                          <a:pt x="195" y="328"/>
                        </a:lnTo>
                        <a:lnTo>
                          <a:pt x="110" y="501"/>
                        </a:lnTo>
                        <a:lnTo>
                          <a:pt x="49" y="707"/>
                        </a:lnTo>
                        <a:lnTo>
                          <a:pt x="12" y="946"/>
                        </a:lnTo>
                        <a:lnTo>
                          <a:pt x="0" y="1215"/>
                        </a:lnTo>
                        <a:lnTo>
                          <a:pt x="13" y="1513"/>
                        </a:lnTo>
                        <a:lnTo>
                          <a:pt x="51" y="1837"/>
                        </a:lnTo>
                        <a:lnTo>
                          <a:pt x="113" y="2185"/>
                        </a:lnTo>
                        <a:lnTo>
                          <a:pt x="199" y="2553"/>
                        </a:lnTo>
                        <a:lnTo>
                          <a:pt x="308" y="2941"/>
                        </a:lnTo>
                        <a:lnTo>
                          <a:pt x="357" y="3096"/>
                        </a:lnTo>
                      </a:path>
                    </a:pathLst>
                  </a:custGeom>
                  <a:noFill/>
                  <a:ln w="4763">
                    <a:solidFill>
                      <a:srgbClr val="FF75BA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70" name="Freeform 16">
                    <a:extLst>
                      <a:ext uri="{FF2B5EF4-FFF2-40B4-BE49-F238E27FC236}">
                        <a16:creationId xmlns:a16="http://schemas.microsoft.com/office/drawing/2014/main" id="{51B814A1-0320-4016-A3AF-C4988D37EB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52276" y="2411448"/>
                    <a:ext cx="722370" cy="571876"/>
                  </a:xfrm>
                  <a:custGeom>
                    <a:avLst/>
                    <a:gdLst>
                      <a:gd name="T0" fmla="*/ 0 w 3921"/>
                      <a:gd name="T1" fmla="*/ 565 h 3096"/>
                      <a:gd name="T2" fmla="*/ 95 w 3921"/>
                      <a:gd name="T3" fmla="*/ 692 h 3096"/>
                      <a:gd name="T4" fmla="*/ 378 w 3921"/>
                      <a:gd name="T5" fmla="*/ 1053 h 3096"/>
                      <a:gd name="T6" fmla="*/ 662 w 3921"/>
                      <a:gd name="T7" fmla="*/ 1391 h 3096"/>
                      <a:gd name="T8" fmla="*/ 947 w 3921"/>
                      <a:gd name="T9" fmla="*/ 1705 h 3096"/>
                      <a:gd name="T10" fmla="*/ 1229 w 3921"/>
                      <a:gd name="T11" fmla="*/ 1992 h 3096"/>
                      <a:gd name="T12" fmla="*/ 1507 w 3921"/>
                      <a:gd name="T13" fmla="*/ 2249 h 3096"/>
                      <a:gd name="T14" fmla="*/ 1778 w 3921"/>
                      <a:gd name="T15" fmla="*/ 2475 h 3096"/>
                      <a:gd name="T16" fmla="*/ 2041 w 3921"/>
                      <a:gd name="T17" fmla="*/ 2668 h 3096"/>
                      <a:gd name="T18" fmla="*/ 2293 w 3921"/>
                      <a:gd name="T19" fmla="*/ 2827 h 3096"/>
                      <a:gd name="T20" fmla="*/ 2533 w 3921"/>
                      <a:gd name="T21" fmla="*/ 2950 h 3096"/>
                      <a:gd name="T22" fmla="*/ 2759 w 3921"/>
                      <a:gd name="T23" fmla="*/ 3036 h 3096"/>
                      <a:gd name="T24" fmla="*/ 2968 w 3921"/>
                      <a:gd name="T25" fmla="*/ 3085 h 3096"/>
                      <a:gd name="T26" fmla="*/ 3161 w 3921"/>
                      <a:gd name="T27" fmla="*/ 3096 h 3096"/>
                      <a:gd name="T28" fmla="*/ 3333 w 3921"/>
                      <a:gd name="T29" fmla="*/ 3070 h 3096"/>
                      <a:gd name="T30" fmla="*/ 3486 w 3921"/>
                      <a:gd name="T31" fmla="*/ 3006 h 3096"/>
                      <a:gd name="T32" fmla="*/ 3617 w 3921"/>
                      <a:gd name="T33" fmla="*/ 2905 h 3096"/>
                      <a:gd name="T34" fmla="*/ 3726 w 3921"/>
                      <a:gd name="T35" fmla="*/ 2768 h 3096"/>
                      <a:gd name="T36" fmla="*/ 3811 w 3921"/>
                      <a:gd name="T37" fmla="*/ 2595 h 3096"/>
                      <a:gd name="T38" fmla="*/ 3872 w 3921"/>
                      <a:gd name="T39" fmla="*/ 2389 h 3096"/>
                      <a:gd name="T40" fmla="*/ 3909 w 3921"/>
                      <a:gd name="T41" fmla="*/ 2150 h 3096"/>
                      <a:gd name="T42" fmla="*/ 3921 w 3921"/>
                      <a:gd name="T43" fmla="*/ 1881 h 3096"/>
                      <a:gd name="T44" fmla="*/ 3908 w 3921"/>
                      <a:gd name="T45" fmla="*/ 1583 h 3096"/>
                      <a:gd name="T46" fmla="*/ 3870 w 3921"/>
                      <a:gd name="T47" fmla="*/ 1259 h 3096"/>
                      <a:gd name="T48" fmla="*/ 3808 w 3921"/>
                      <a:gd name="T49" fmla="*/ 911 h 3096"/>
                      <a:gd name="T50" fmla="*/ 3722 w 3921"/>
                      <a:gd name="T51" fmla="*/ 543 h 3096"/>
                      <a:gd name="T52" fmla="*/ 3613 w 3921"/>
                      <a:gd name="T53" fmla="*/ 155 h 3096"/>
                      <a:gd name="T54" fmla="*/ 3564 w 3921"/>
                      <a:gd name="T55" fmla="*/ 0 h 30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3921" h="3096">
                        <a:moveTo>
                          <a:pt x="0" y="565"/>
                        </a:moveTo>
                        <a:lnTo>
                          <a:pt x="95" y="692"/>
                        </a:lnTo>
                        <a:lnTo>
                          <a:pt x="378" y="1053"/>
                        </a:lnTo>
                        <a:lnTo>
                          <a:pt x="662" y="1391"/>
                        </a:lnTo>
                        <a:lnTo>
                          <a:pt x="947" y="1705"/>
                        </a:lnTo>
                        <a:lnTo>
                          <a:pt x="1229" y="1992"/>
                        </a:lnTo>
                        <a:lnTo>
                          <a:pt x="1507" y="2249"/>
                        </a:lnTo>
                        <a:lnTo>
                          <a:pt x="1778" y="2475"/>
                        </a:lnTo>
                        <a:lnTo>
                          <a:pt x="2041" y="2668"/>
                        </a:lnTo>
                        <a:lnTo>
                          <a:pt x="2293" y="2827"/>
                        </a:lnTo>
                        <a:lnTo>
                          <a:pt x="2533" y="2950"/>
                        </a:lnTo>
                        <a:lnTo>
                          <a:pt x="2759" y="3036"/>
                        </a:lnTo>
                        <a:lnTo>
                          <a:pt x="2968" y="3085"/>
                        </a:lnTo>
                        <a:lnTo>
                          <a:pt x="3161" y="3096"/>
                        </a:lnTo>
                        <a:lnTo>
                          <a:pt x="3333" y="3070"/>
                        </a:lnTo>
                        <a:lnTo>
                          <a:pt x="3486" y="3006"/>
                        </a:lnTo>
                        <a:lnTo>
                          <a:pt x="3617" y="2905"/>
                        </a:lnTo>
                        <a:lnTo>
                          <a:pt x="3726" y="2768"/>
                        </a:lnTo>
                        <a:lnTo>
                          <a:pt x="3811" y="2595"/>
                        </a:lnTo>
                        <a:lnTo>
                          <a:pt x="3872" y="2389"/>
                        </a:lnTo>
                        <a:lnTo>
                          <a:pt x="3909" y="2150"/>
                        </a:lnTo>
                        <a:lnTo>
                          <a:pt x="3921" y="1881"/>
                        </a:lnTo>
                        <a:lnTo>
                          <a:pt x="3908" y="1583"/>
                        </a:lnTo>
                        <a:lnTo>
                          <a:pt x="3870" y="1259"/>
                        </a:lnTo>
                        <a:lnTo>
                          <a:pt x="3808" y="911"/>
                        </a:lnTo>
                        <a:lnTo>
                          <a:pt x="3722" y="543"/>
                        </a:lnTo>
                        <a:lnTo>
                          <a:pt x="3613" y="155"/>
                        </a:lnTo>
                        <a:lnTo>
                          <a:pt x="3564" y="0"/>
                        </a:lnTo>
                      </a:path>
                    </a:pathLst>
                  </a:custGeom>
                  <a:noFill/>
                  <a:ln w="4763">
                    <a:solidFill>
                      <a:srgbClr val="FF75BA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171" name="TextBox 170">
                    <a:extLst>
                      <a:ext uri="{FF2B5EF4-FFF2-40B4-BE49-F238E27FC236}">
                        <a16:creationId xmlns:a16="http://schemas.microsoft.com/office/drawing/2014/main" id="{FE6A2C71-969D-41DA-B918-D8A277AE56BD}"/>
                      </a:ext>
                    </a:extLst>
                  </p:cNvPr>
                  <p:cNvSpPr txBox="1"/>
                  <p:nvPr/>
                </p:nvSpPr>
                <p:spPr>
                  <a:xfrm>
                    <a:off x="7325033" y="1769806"/>
                    <a:ext cx="571068" cy="2650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>
                        <a:latin typeface="+mj-lt"/>
                      </a:rPr>
                      <a:t>0.50 sf</a:t>
                    </a:r>
                  </a:p>
                </p:txBody>
              </p:sp>
              <p:grpSp>
                <p:nvGrpSpPr>
                  <p:cNvPr id="172" name="Group 127">
                    <a:extLst>
                      <a:ext uri="{FF2B5EF4-FFF2-40B4-BE49-F238E27FC236}">
                        <a16:creationId xmlns:a16="http://schemas.microsoft.com/office/drawing/2014/main" id="{DCBCE752-8962-4F59-85B0-55B916CBBDA6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7643783" y="2039431"/>
                    <a:ext cx="54864" cy="54864"/>
                    <a:chOff x="6791325" y="2425700"/>
                    <a:chExt cx="44450" cy="44450"/>
                  </a:xfrm>
                </p:grpSpPr>
                <p:sp>
                  <p:nvSpPr>
                    <p:cNvPr id="173" name="Line 17">
                      <a:extLst>
                        <a:ext uri="{FF2B5EF4-FFF2-40B4-BE49-F238E27FC236}">
                          <a16:creationId xmlns:a16="http://schemas.microsoft.com/office/drawing/2014/main" id="{C2AF7108-539E-4DBE-A354-F291F991A60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91325" y="2425700"/>
                      <a:ext cx="44450" cy="44450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+mj-lt"/>
                      </a:endParaRPr>
                    </a:p>
                  </p:txBody>
                </p:sp>
                <p:sp>
                  <p:nvSpPr>
                    <p:cNvPr id="174" name="Line 18">
                      <a:extLst>
                        <a:ext uri="{FF2B5EF4-FFF2-40B4-BE49-F238E27FC236}">
                          <a16:creationId xmlns:a16="http://schemas.microsoft.com/office/drawing/2014/main" id="{AE746929-76ED-45CD-B87E-2E96829B104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791325" y="2425700"/>
                      <a:ext cx="44450" cy="44450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+mj-lt"/>
                      </a:endParaRPr>
                    </a:p>
                  </p:txBody>
                </p:sp>
                <p:sp>
                  <p:nvSpPr>
                    <p:cNvPr id="175" name="Line 19">
                      <a:extLst>
                        <a:ext uri="{FF2B5EF4-FFF2-40B4-BE49-F238E27FC236}">
                          <a16:creationId xmlns:a16="http://schemas.microsoft.com/office/drawing/2014/main" id="{CA1B90CC-9F5A-4E92-AC0A-5FB033A1AA1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6791325" y="2425700"/>
                      <a:ext cx="44450" cy="44450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+mj-lt"/>
                      </a:endParaRPr>
                    </a:p>
                  </p:txBody>
                </p:sp>
                <p:sp>
                  <p:nvSpPr>
                    <p:cNvPr id="176" name="Line 20">
                      <a:extLst>
                        <a:ext uri="{FF2B5EF4-FFF2-40B4-BE49-F238E27FC236}">
                          <a16:creationId xmlns:a16="http://schemas.microsoft.com/office/drawing/2014/main" id="{3190481E-7882-4334-ADBD-917C9D284C6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6791325" y="2425700"/>
                      <a:ext cx="44450" cy="44450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>
                        <a:latin typeface="+mj-lt"/>
                      </a:endParaRPr>
                    </a:p>
                  </p:txBody>
                </p:sp>
              </p:grpSp>
            </p:grpSp>
          </p:grpSp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DEA7ADB5-160A-461E-913B-3409220F75F7}"/>
                  </a:ext>
                </a:extLst>
              </p:cNvPr>
              <p:cNvSpPr txBox="1"/>
              <p:nvPr/>
            </p:nvSpPr>
            <p:spPr>
              <a:xfrm>
                <a:off x="5801031" y="4208205"/>
                <a:ext cx="49244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>
                    <a:latin typeface="+mj-lt"/>
                  </a:rPr>
                  <a:t>~0.6’</a:t>
                </a:r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D69FD105-26DA-49EF-B6F3-E48AC78CD704}"/>
                  </a:ext>
                </a:extLst>
              </p:cNvPr>
              <p:cNvSpPr txBox="1"/>
              <p:nvPr/>
            </p:nvSpPr>
            <p:spPr>
              <a:xfrm>
                <a:off x="6592528" y="4685069"/>
                <a:ext cx="49244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>
                    <a:latin typeface="+mj-lt"/>
                  </a:rPr>
                  <a:t>~0.8’</a:t>
                </a:r>
              </a:p>
            </p:txBody>
          </p:sp>
        </p:grpSp>
        <p:pic>
          <p:nvPicPr>
            <p:cNvPr id="160" name="Picture 8">
              <a:extLst>
                <a:ext uri="{FF2B5EF4-FFF2-40B4-BE49-F238E27FC236}">
                  <a16:creationId xmlns:a16="http://schemas.microsoft.com/office/drawing/2014/main" id="{7945F4EF-0555-41D8-AEAC-FB9CC19122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457044">
              <a:off x="-285069" y="3106164"/>
              <a:ext cx="1301200" cy="680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647944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/>
            </a:br>
            <a:r>
              <a:rPr lang="en-US" sz="3100"/>
              <a:t>Mentoring Mondays</a:t>
            </a:r>
            <a:br>
              <a:rPr lang="en-US" dirty="0"/>
            </a:br>
            <a:r>
              <a:rPr lang="en-US" dirty="0"/>
              <a:t>Measurement &amp; </a:t>
            </a:r>
            <a:r>
              <a:rPr lang="en-US"/>
              <a:t>Computation Errors</a:t>
            </a:r>
            <a:br>
              <a:rPr lang="en-US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663300"/>
                </a:solidFill>
              </a:rPr>
              <a:t>I. Numbers</a:t>
            </a:r>
          </a:p>
          <a:p>
            <a:pPr lvl="1"/>
            <a:r>
              <a:rPr lang="en-US" sz="2000" dirty="0">
                <a:solidFill>
                  <a:srgbClr val="663300"/>
                </a:solidFill>
              </a:rPr>
              <a:t>A. Type</a:t>
            </a:r>
          </a:p>
          <a:p>
            <a:pPr lvl="1"/>
            <a:r>
              <a:rPr lang="en-US" sz="2000" dirty="0">
                <a:solidFill>
                  <a:srgbClr val="663300"/>
                </a:solidFill>
              </a:rPr>
              <a:t>B. Communication</a:t>
            </a:r>
          </a:p>
          <a:p>
            <a:pPr lvl="1"/>
            <a:r>
              <a:rPr lang="en-US" sz="2000" dirty="0">
                <a:solidFill>
                  <a:srgbClr val="663300"/>
                </a:solidFill>
              </a:rPr>
              <a:t>C. Sig Fig</a:t>
            </a:r>
          </a:p>
          <a:p>
            <a:r>
              <a:rPr lang="en-US" dirty="0">
                <a:solidFill>
                  <a:srgbClr val="663300"/>
                </a:solidFill>
              </a:rPr>
              <a:t>II. Measurement Errors</a:t>
            </a:r>
          </a:p>
          <a:p>
            <a:pPr lvl="1"/>
            <a:r>
              <a:rPr lang="en-US" sz="2000" dirty="0">
                <a:solidFill>
                  <a:srgbClr val="663300"/>
                </a:solidFill>
              </a:rPr>
              <a:t>A. Quality</a:t>
            </a:r>
          </a:p>
          <a:p>
            <a:pPr lvl="1"/>
            <a:r>
              <a:rPr lang="en-US" sz="2000" dirty="0">
                <a:solidFill>
                  <a:srgbClr val="663300"/>
                </a:solidFill>
              </a:rPr>
              <a:t>B. Error Tenets</a:t>
            </a:r>
          </a:p>
          <a:p>
            <a:pPr lvl="1"/>
            <a:r>
              <a:rPr lang="en-US" sz="2000" dirty="0">
                <a:solidFill>
                  <a:srgbClr val="663300"/>
                </a:solidFill>
              </a:rPr>
              <a:t>C. Error Sources</a:t>
            </a:r>
          </a:p>
          <a:p>
            <a:pPr lvl="1"/>
            <a:r>
              <a:rPr lang="en-US" sz="2000" dirty="0">
                <a:solidFill>
                  <a:srgbClr val="663300"/>
                </a:solidFill>
              </a:rPr>
              <a:t>D. Error Types</a:t>
            </a:r>
          </a:p>
          <a:p>
            <a:pPr lvl="1"/>
            <a:r>
              <a:rPr lang="en-US" sz="2000" dirty="0">
                <a:solidFill>
                  <a:srgbClr val="663300"/>
                </a:solidFill>
              </a:rPr>
              <a:t>E. Behavior</a:t>
            </a:r>
          </a:p>
          <a:p>
            <a:pPr lvl="1"/>
            <a:r>
              <a:rPr lang="en-US" sz="2000" dirty="0">
                <a:solidFill>
                  <a:srgbClr val="663300"/>
                </a:solidFill>
              </a:rPr>
              <a:t>F. Minimizing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159812-5667-4362-A802-3FC45E081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67150" cy="4351338"/>
          </a:xfrm>
        </p:spPr>
        <p:txBody>
          <a:bodyPr/>
          <a:lstStyle/>
          <a:p>
            <a:r>
              <a:rPr lang="en-US" sz="2400" dirty="0">
                <a:solidFill>
                  <a:srgbClr val="663300"/>
                </a:solidFill>
              </a:rPr>
              <a:t>III. Random Errors</a:t>
            </a:r>
          </a:p>
          <a:p>
            <a:pPr lvl="1"/>
            <a:r>
              <a:rPr lang="en-US" sz="2000" dirty="0">
                <a:solidFill>
                  <a:srgbClr val="663300"/>
                </a:solidFill>
              </a:rPr>
              <a:t>A. Basic Analysis</a:t>
            </a:r>
          </a:p>
          <a:p>
            <a:pPr lvl="1"/>
            <a:r>
              <a:rPr lang="en-US" sz="2000" dirty="0">
                <a:solidFill>
                  <a:srgbClr val="663300"/>
                </a:solidFill>
              </a:rPr>
              <a:t>B. Error Propagation</a:t>
            </a:r>
          </a:p>
          <a:p>
            <a:endParaRPr lang="en-US" sz="2400" dirty="0">
              <a:solidFill>
                <a:srgbClr val="663300"/>
              </a:solidFill>
            </a:endParaRPr>
          </a:p>
          <a:p>
            <a:r>
              <a:rPr lang="en-US" sz="2400" dirty="0">
                <a:solidFill>
                  <a:srgbClr val="663300"/>
                </a:solidFill>
              </a:rPr>
              <a:t>IV. Least Squares </a:t>
            </a:r>
            <a:r>
              <a:rPr lang="en-US" sz="2400" dirty="0" err="1">
                <a:solidFill>
                  <a:srgbClr val="663300"/>
                </a:solidFill>
              </a:rPr>
              <a:t>Adj</a:t>
            </a:r>
            <a:endParaRPr lang="en-US" sz="2400" dirty="0">
              <a:solidFill>
                <a:srgbClr val="663300"/>
              </a:solidFill>
            </a:endParaRPr>
          </a:p>
          <a:p>
            <a:pPr lvl="1"/>
            <a:r>
              <a:rPr lang="en-US" sz="2000" dirty="0">
                <a:solidFill>
                  <a:srgbClr val="663300"/>
                </a:solidFill>
              </a:rPr>
              <a:t>A. Compared to Simplified </a:t>
            </a:r>
            <a:r>
              <a:rPr lang="en-US" sz="2000" dirty="0" err="1">
                <a:solidFill>
                  <a:srgbClr val="663300"/>
                </a:solidFill>
              </a:rPr>
              <a:t>Adj</a:t>
            </a:r>
            <a:endParaRPr lang="en-US" sz="2000" dirty="0">
              <a:solidFill>
                <a:srgbClr val="663300"/>
              </a:solidFill>
            </a:endParaRPr>
          </a:p>
          <a:p>
            <a:pPr lvl="1"/>
            <a:r>
              <a:rPr lang="en-US" sz="2000" dirty="0">
                <a:solidFill>
                  <a:srgbClr val="663300"/>
                </a:solidFill>
              </a:rPr>
              <a:t>B. Complex Networks</a:t>
            </a:r>
          </a:p>
          <a:p>
            <a:pPr lvl="1"/>
            <a:r>
              <a:rPr lang="en-US" sz="2000" dirty="0">
                <a:solidFill>
                  <a:srgbClr val="663300"/>
                </a:solidFill>
              </a:rPr>
              <a:t>C. Random Errors Only</a:t>
            </a:r>
          </a:p>
          <a:p>
            <a:pPr lvl="1"/>
            <a:r>
              <a:rPr lang="en-US" sz="2000" dirty="0">
                <a:solidFill>
                  <a:srgbClr val="663300"/>
                </a:solidFill>
              </a:rPr>
              <a:t>D. Redundancies</a:t>
            </a:r>
          </a:p>
          <a:p>
            <a:pPr lvl="1"/>
            <a:r>
              <a:rPr lang="en-US" sz="2000" dirty="0">
                <a:solidFill>
                  <a:srgbClr val="663300"/>
                </a:solidFill>
              </a:rPr>
              <a:t>E. Weights</a:t>
            </a:r>
          </a:p>
          <a:p>
            <a:pPr lvl="1"/>
            <a:r>
              <a:rPr lang="en-US" sz="2000" dirty="0">
                <a:solidFill>
                  <a:srgbClr val="663300"/>
                </a:solidFill>
              </a:rPr>
              <a:t>F. Linear/Non-Linear</a:t>
            </a:r>
          </a:p>
          <a:p>
            <a:pPr lvl="1"/>
            <a:r>
              <a:rPr lang="en-US" sz="2000" dirty="0">
                <a:solidFill>
                  <a:srgbClr val="663300"/>
                </a:solidFill>
              </a:rPr>
              <a:t>G. Adjustment Statistics</a:t>
            </a:r>
          </a:p>
          <a:p>
            <a:pPr lvl="1"/>
            <a:endParaRPr lang="en-US" dirty="0">
              <a:solidFill>
                <a:srgbClr val="663300"/>
              </a:solidFill>
            </a:endParaRPr>
          </a:p>
          <a:p>
            <a:pPr lvl="1"/>
            <a:endParaRPr lang="en-US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119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/>
            </a:br>
            <a:r>
              <a:rPr lang="en-US" sz="3100"/>
              <a:t>Mentoring Mondays</a:t>
            </a:r>
            <a:br>
              <a:rPr lang="en-US" dirty="0"/>
            </a:br>
            <a:r>
              <a:rPr lang="en-US" dirty="0"/>
              <a:t>Measurement &amp; </a:t>
            </a:r>
            <a:r>
              <a:rPr lang="en-US"/>
              <a:t>Computation Errors</a:t>
            </a:r>
            <a:br>
              <a:rPr lang="en-US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I. Numbers</a:t>
            </a: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A. Type</a:t>
            </a: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B. Communication</a:t>
            </a: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C. Sig Fig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II. Measurement Errors</a:t>
            </a: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A. Quality</a:t>
            </a: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B. Error Tenets</a:t>
            </a: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C. Error Sources</a:t>
            </a: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D. Error Types</a:t>
            </a: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E. Behavior</a:t>
            </a: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F. Minimizing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159812-5667-4362-A802-3FC45E081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67150" cy="4351338"/>
          </a:xfrm>
        </p:spPr>
        <p:txBody>
          <a:bodyPr/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III. Random Errors</a:t>
            </a: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A. Basic Analysis</a:t>
            </a: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B. Error Propagation</a:t>
            </a:r>
          </a:p>
          <a:p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IV. Least Squares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</a:rPr>
              <a:t>Adj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A. Compared to Simplified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</a:rPr>
              <a:t>Adj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B. Complex Networks</a:t>
            </a: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C. Random Errors Only</a:t>
            </a: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D. Redundancies</a:t>
            </a: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E. Weights</a:t>
            </a: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F. Linear/Non-Linear</a:t>
            </a: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G. Adjustment Statistics</a:t>
            </a:r>
          </a:p>
          <a:p>
            <a:pPr lvl="1"/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CCA908-6B4D-40BA-8358-1B81F8B2883F}"/>
              </a:ext>
            </a:extLst>
          </p:cNvPr>
          <p:cNvSpPr/>
          <p:nvPr/>
        </p:nvSpPr>
        <p:spPr>
          <a:xfrm rot="20599998">
            <a:off x="350539" y="2366720"/>
            <a:ext cx="799064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 Whole Lotta Stuff!</a:t>
            </a:r>
          </a:p>
        </p:txBody>
      </p:sp>
    </p:spTree>
    <p:extLst>
      <p:ext uri="{BB962C8B-B14F-4D97-AF65-F5344CB8AC3E}">
        <p14:creationId xmlns:p14="http://schemas.microsoft.com/office/powerpoint/2010/main" val="2831277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C4F1D64-03F3-4303-B032-1E69A9255F67}"/>
              </a:ext>
            </a:extLst>
          </p:cNvPr>
          <p:cNvGrpSpPr>
            <a:grpSpLocks noChangeAspect="1"/>
          </p:cNvGrpSpPr>
          <p:nvPr/>
        </p:nvGrpSpPr>
        <p:grpSpPr>
          <a:xfrm>
            <a:off x="654440" y="3406449"/>
            <a:ext cx="4853224" cy="2772381"/>
            <a:chOff x="801583" y="3391854"/>
            <a:chExt cx="3784820" cy="2162061"/>
          </a:xfrm>
        </p:grpSpPr>
        <p:grpSp>
          <p:nvGrpSpPr>
            <p:cNvPr id="288" name="Group 287">
              <a:extLst>
                <a:ext uri="{FF2B5EF4-FFF2-40B4-BE49-F238E27FC236}">
                  <a16:creationId xmlns:a16="http://schemas.microsoft.com/office/drawing/2014/main" id="{91DABA13-5E18-4CEB-86E6-C8C2CE7754A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151652" y="4922985"/>
              <a:ext cx="54173" cy="54864"/>
              <a:chOff x="5167084" y="4746412"/>
              <a:chExt cx="774382" cy="1176407"/>
            </a:xfrm>
          </p:grpSpPr>
          <p:sp>
            <p:nvSpPr>
              <p:cNvPr id="289" name="Parallelogram 288">
                <a:extLst>
                  <a:ext uri="{FF2B5EF4-FFF2-40B4-BE49-F238E27FC236}">
                    <a16:creationId xmlns:a16="http://schemas.microsoft.com/office/drawing/2014/main" id="{8EFBABC2-ED48-4DAC-AACB-59049D408FC6}"/>
                  </a:ext>
                </a:extLst>
              </p:cNvPr>
              <p:cNvSpPr/>
              <p:nvPr/>
            </p:nvSpPr>
            <p:spPr>
              <a:xfrm>
                <a:off x="5169991" y="4763588"/>
                <a:ext cx="771475" cy="379573"/>
              </a:xfrm>
              <a:prstGeom prst="parallelogram">
                <a:avLst>
                  <a:gd name="adj" fmla="val 75267"/>
                </a:avLst>
              </a:prstGeom>
              <a:solidFill>
                <a:schemeClr val="bg2">
                  <a:lumMod val="90000"/>
                </a:schemeClr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90" name="Parallelogram 289">
                <a:extLst>
                  <a:ext uri="{FF2B5EF4-FFF2-40B4-BE49-F238E27FC236}">
                    <a16:creationId xmlns:a16="http://schemas.microsoft.com/office/drawing/2014/main" id="{25D2F6EC-029D-4D34-8B7A-8F7614B668A0}"/>
                  </a:ext>
                </a:extLst>
              </p:cNvPr>
              <p:cNvSpPr/>
              <p:nvPr/>
            </p:nvSpPr>
            <p:spPr>
              <a:xfrm rot="5400000" flipV="1">
                <a:off x="5329299" y="5154159"/>
                <a:ext cx="1018687" cy="203193"/>
              </a:xfrm>
              <a:prstGeom prst="parallelogram">
                <a:avLst>
                  <a:gd name="adj" fmla="val 135768"/>
                </a:avLst>
              </a:prstGeom>
              <a:solidFill>
                <a:schemeClr val="bg2">
                  <a:lumMod val="50000"/>
                </a:schemeClr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91" name="Flowchart: Document 290">
                <a:extLst>
                  <a:ext uri="{FF2B5EF4-FFF2-40B4-BE49-F238E27FC236}">
                    <a16:creationId xmlns:a16="http://schemas.microsoft.com/office/drawing/2014/main" id="{22A7FF7C-D9E8-4FFE-AE76-387325D79198}"/>
                  </a:ext>
                </a:extLst>
              </p:cNvPr>
              <p:cNvSpPr/>
              <p:nvPr/>
            </p:nvSpPr>
            <p:spPr>
              <a:xfrm>
                <a:off x="5167084" y="5137857"/>
                <a:ext cx="600893" cy="784962"/>
              </a:xfrm>
              <a:prstGeom prst="flowChartDocument">
                <a:avLst/>
              </a:prstGeom>
              <a:solidFill>
                <a:schemeClr val="bg2">
                  <a:lumMod val="75000"/>
                </a:schemeClr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1566AD83-C8A0-4BC1-935D-8903179B4E02}"/>
                </a:ext>
              </a:extLst>
            </p:cNvPr>
            <p:cNvCxnSpPr>
              <a:cxnSpLocks/>
              <a:stCxn id="253" idx="1"/>
            </p:cNvCxnSpPr>
            <p:nvPr/>
          </p:nvCxnSpPr>
          <p:spPr>
            <a:xfrm flipH="1">
              <a:off x="1162919" y="3827573"/>
              <a:ext cx="2971740" cy="842969"/>
            </a:xfrm>
            <a:prstGeom prst="line">
              <a:avLst/>
            </a:prstGeom>
            <a:ln w="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A10CBADF-AD66-4522-AE4A-49BF5F29957B}"/>
                </a:ext>
              </a:extLst>
            </p:cNvPr>
            <p:cNvSpPr/>
            <p:nvPr/>
          </p:nvSpPr>
          <p:spPr>
            <a:xfrm rot="21034208">
              <a:off x="801583" y="4981576"/>
              <a:ext cx="3784820" cy="197248"/>
            </a:xfrm>
            <a:custGeom>
              <a:avLst/>
              <a:gdLst>
                <a:gd name="connsiteX0" fmla="*/ 0 w 4452730"/>
                <a:gd name="connsiteY0" fmla="*/ 19959 h 128969"/>
                <a:gd name="connsiteX1" fmla="*/ 874643 w 4452730"/>
                <a:gd name="connsiteY1" fmla="*/ 99472 h 128969"/>
                <a:gd name="connsiteX2" fmla="*/ 1848678 w 4452730"/>
                <a:gd name="connsiteY2" fmla="*/ 81 h 128969"/>
                <a:gd name="connsiteX3" fmla="*/ 2663687 w 4452730"/>
                <a:gd name="connsiteY3" fmla="*/ 119351 h 128969"/>
                <a:gd name="connsiteX4" fmla="*/ 3319669 w 4452730"/>
                <a:gd name="connsiteY4" fmla="*/ 119351 h 128969"/>
                <a:gd name="connsiteX5" fmla="*/ 3737113 w 4452730"/>
                <a:gd name="connsiteY5" fmla="*/ 99472 h 128969"/>
                <a:gd name="connsiteX6" fmla="*/ 4273826 w 4452730"/>
                <a:gd name="connsiteY6" fmla="*/ 79594 h 128969"/>
                <a:gd name="connsiteX7" fmla="*/ 4452730 w 4452730"/>
                <a:gd name="connsiteY7" fmla="*/ 79594 h 12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730" h="128969">
                  <a:moveTo>
                    <a:pt x="0" y="19959"/>
                  </a:moveTo>
                  <a:cubicBezTo>
                    <a:pt x="283265" y="61372"/>
                    <a:pt x="566530" y="102785"/>
                    <a:pt x="874643" y="99472"/>
                  </a:cubicBezTo>
                  <a:cubicBezTo>
                    <a:pt x="1182756" y="96159"/>
                    <a:pt x="1550504" y="-3232"/>
                    <a:pt x="1848678" y="81"/>
                  </a:cubicBezTo>
                  <a:cubicBezTo>
                    <a:pt x="2146852" y="3394"/>
                    <a:pt x="2418522" y="99473"/>
                    <a:pt x="2663687" y="119351"/>
                  </a:cubicBezTo>
                  <a:cubicBezTo>
                    <a:pt x="2908852" y="139229"/>
                    <a:pt x="3140765" y="122664"/>
                    <a:pt x="3319669" y="119351"/>
                  </a:cubicBezTo>
                  <a:cubicBezTo>
                    <a:pt x="3498573" y="116038"/>
                    <a:pt x="3737113" y="99472"/>
                    <a:pt x="3737113" y="99472"/>
                  </a:cubicBezTo>
                  <a:lnTo>
                    <a:pt x="4273826" y="79594"/>
                  </a:lnTo>
                  <a:cubicBezTo>
                    <a:pt x="4393095" y="76281"/>
                    <a:pt x="4422912" y="77937"/>
                    <a:pt x="4452730" y="79594"/>
                  </a:cubicBezTo>
                </a:path>
              </a:pathLst>
            </a:cu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+mj-lt"/>
              </a:endParaRPr>
            </a:p>
          </p:txBody>
        </p:sp>
        <p:grpSp>
          <p:nvGrpSpPr>
            <p:cNvPr id="82" name="Group 122">
              <a:extLst>
                <a:ext uri="{FF2B5EF4-FFF2-40B4-BE49-F238E27FC236}">
                  <a16:creationId xmlns:a16="http://schemas.microsoft.com/office/drawing/2014/main" id="{43C56E94-CFCE-499D-9107-F1AE0D2CAC6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12762" y="4597146"/>
              <a:ext cx="510740" cy="956769"/>
              <a:chOff x="1575348" y="4371171"/>
              <a:chExt cx="1178178" cy="2207079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B303C1F3-B2F1-49A2-9FE2-8BA0D042BE3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575348" y="4907317"/>
                <a:ext cx="1178178" cy="1670933"/>
                <a:chOff x="1389041" y="2711675"/>
                <a:chExt cx="2200147" cy="3120327"/>
              </a:xfrm>
            </p:grpSpPr>
            <p:sp>
              <p:nvSpPr>
                <p:cNvPr id="114" name="Parallelogram 113">
                  <a:extLst>
                    <a:ext uri="{FF2B5EF4-FFF2-40B4-BE49-F238E27FC236}">
                      <a16:creationId xmlns:a16="http://schemas.microsoft.com/office/drawing/2014/main" id="{8275375C-02AC-4AC8-8BC9-EF328C5F17E6}"/>
                    </a:ext>
                  </a:extLst>
                </p:cNvPr>
                <p:cNvSpPr/>
                <p:nvPr/>
              </p:nvSpPr>
              <p:spPr>
                <a:xfrm rot="865454">
                  <a:off x="1781472" y="3410628"/>
                  <a:ext cx="143446" cy="2032069"/>
                </a:xfrm>
                <a:prstGeom prst="parallelogram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grpSp>
              <p:nvGrpSpPr>
                <p:cNvPr id="115" name="Group 576">
                  <a:extLst>
                    <a:ext uri="{FF2B5EF4-FFF2-40B4-BE49-F238E27FC236}">
                      <a16:creationId xmlns:a16="http://schemas.microsoft.com/office/drawing/2014/main" id="{DE71B820-B196-450E-A889-E2706DDF1985}"/>
                    </a:ext>
                  </a:extLst>
                </p:cNvPr>
                <p:cNvGrpSpPr/>
                <p:nvPr/>
              </p:nvGrpSpPr>
              <p:grpSpPr>
                <a:xfrm>
                  <a:off x="1922403" y="2884415"/>
                  <a:ext cx="165133" cy="2060423"/>
                  <a:chOff x="1922403" y="2884415"/>
                  <a:chExt cx="165133" cy="2060423"/>
                </a:xfrm>
              </p:grpSpPr>
              <p:sp>
                <p:nvSpPr>
                  <p:cNvPr id="150" name="Parallelogram 149">
                    <a:extLst>
                      <a:ext uri="{FF2B5EF4-FFF2-40B4-BE49-F238E27FC236}">
                        <a16:creationId xmlns:a16="http://schemas.microsoft.com/office/drawing/2014/main" id="{E799786F-4359-4FC3-9F40-995D71CFBF32}"/>
                      </a:ext>
                    </a:extLst>
                  </p:cNvPr>
                  <p:cNvSpPr/>
                  <p:nvPr/>
                </p:nvSpPr>
                <p:spPr>
                  <a:xfrm rot="921293">
                    <a:off x="2006576" y="2912769"/>
                    <a:ext cx="80960" cy="2032069"/>
                  </a:xfrm>
                  <a:prstGeom prst="parallelogram">
                    <a:avLst/>
                  </a:prstGeom>
                  <a:gradFill flip="none" rotWithShape="1">
                    <a:gsLst>
                      <a:gs pos="0">
                        <a:schemeClr val="bg1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51" name="Parallelogram 150">
                    <a:extLst>
                      <a:ext uri="{FF2B5EF4-FFF2-40B4-BE49-F238E27FC236}">
                        <a16:creationId xmlns:a16="http://schemas.microsoft.com/office/drawing/2014/main" id="{41C99FE7-8231-4424-855E-B2150D67466A}"/>
                      </a:ext>
                    </a:extLst>
                  </p:cNvPr>
                  <p:cNvSpPr/>
                  <p:nvPr/>
                </p:nvSpPr>
                <p:spPr>
                  <a:xfrm rot="921293">
                    <a:off x="1922403" y="2884415"/>
                    <a:ext cx="80960" cy="2032069"/>
                  </a:xfrm>
                  <a:prstGeom prst="parallelogram">
                    <a:avLst/>
                  </a:prstGeom>
                  <a:gradFill flip="none" rotWithShape="1">
                    <a:gsLst>
                      <a:gs pos="0">
                        <a:schemeClr val="bg1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sp>
              <p:nvSpPr>
                <p:cNvPr id="116" name="Parallelogram 115">
                  <a:extLst>
                    <a:ext uri="{FF2B5EF4-FFF2-40B4-BE49-F238E27FC236}">
                      <a16:creationId xmlns:a16="http://schemas.microsoft.com/office/drawing/2014/main" id="{BBD9C964-C3C0-4D19-97DE-40D3752F9876}"/>
                    </a:ext>
                  </a:extLst>
                </p:cNvPr>
                <p:cNvSpPr/>
                <p:nvPr/>
              </p:nvSpPr>
              <p:spPr>
                <a:xfrm rot="20492193">
                  <a:off x="3035967" y="3574842"/>
                  <a:ext cx="160420" cy="2032069"/>
                </a:xfrm>
                <a:prstGeom prst="parallelogram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117" name="Parallelogram 116">
                  <a:extLst>
                    <a:ext uri="{FF2B5EF4-FFF2-40B4-BE49-F238E27FC236}">
                      <a16:creationId xmlns:a16="http://schemas.microsoft.com/office/drawing/2014/main" id="{369D762D-856A-4F01-AECC-A9FE832D3A76}"/>
                    </a:ext>
                  </a:extLst>
                </p:cNvPr>
                <p:cNvSpPr/>
                <p:nvPr/>
              </p:nvSpPr>
              <p:spPr>
                <a:xfrm rot="20545172">
                  <a:off x="2905915" y="2887073"/>
                  <a:ext cx="80960" cy="2032069"/>
                </a:xfrm>
                <a:prstGeom prst="parallelogram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118" name="Trapezoid 117">
                  <a:extLst>
                    <a:ext uri="{FF2B5EF4-FFF2-40B4-BE49-F238E27FC236}">
                      <a16:creationId xmlns:a16="http://schemas.microsoft.com/office/drawing/2014/main" id="{97E092F3-BECC-442D-999A-08CDFED7312E}"/>
                    </a:ext>
                  </a:extLst>
                </p:cNvPr>
                <p:cNvSpPr/>
                <p:nvPr/>
              </p:nvSpPr>
              <p:spPr>
                <a:xfrm rot="21480000" flipV="1">
                  <a:off x="2418527" y="3428528"/>
                  <a:ext cx="173417" cy="1435395"/>
                </a:xfrm>
                <a:prstGeom prst="trapezoid">
                  <a:avLst>
                    <a:gd name="adj" fmla="val 15450"/>
                  </a:avLst>
                </a:pr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119" name="Parallelogram 118">
                  <a:extLst>
                    <a:ext uri="{FF2B5EF4-FFF2-40B4-BE49-F238E27FC236}">
                      <a16:creationId xmlns:a16="http://schemas.microsoft.com/office/drawing/2014/main" id="{CE35425F-88D1-4338-B5B0-C6F2AF79B4D9}"/>
                    </a:ext>
                  </a:extLst>
                </p:cNvPr>
                <p:cNvSpPr/>
                <p:nvPr/>
              </p:nvSpPr>
              <p:spPr>
                <a:xfrm rot="21365986">
                  <a:off x="2386195" y="2982277"/>
                  <a:ext cx="71769" cy="1442781"/>
                </a:xfrm>
                <a:prstGeom prst="parallelogram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120" name="Parallelogram 119">
                  <a:extLst>
                    <a:ext uri="{FF2B5EF4-FFF2-40B4-BE49-F238E27FC236}">
                      <a16:creationId xmlns:a16="http://schemas.microsoft.com/office/drawing/2014/main" id="{0472C8A1-40E2-4A38-ABE4-6C0CB3DBB80F}"/>
                    </a:ext>
                  </a:extLst>
                </p:cNvPr>
                <p:cNvSpPr/>
                <p:nvPr/>
              </p:nvSpPr>
              <p:spPr>
                <a:xfrm rot="-60000">
                  <a:off x="2519254" y="2977847"/>
                  <a:ext cx="71769" cy="1442781"/>
                </a:xfrm>
                <a:prstGeom prst="parallelogram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grpSp>
              <p:nvGrpSpPr>
                <p:cNvPr id="121" name="Group 569">
                  <a:extLst>
                    <a:ext uri="{FF2B5EF4-FFF2-40B4-BE49-F238E27FC236}">
                      <a16:creationId xmlns:a16="http://schemas.microsoft.com/office/drawing/2014/main" id="{5A7BA358-BF76-4A2E-B216-20A7C0EE9A8E}"/>
                    </a:ext>
                  </a:extLst>
                </p:cNvPr>
                <p:cNvGrpSpPr/>
                <p:nvPr/>
              </p:nvGrpSpPr>
              <p:grpSpPr>
                <a:xfrm>
                  <a:off x="3315345" y="5410521"/>
                  <a:ext cx="273843" cy="421481"/>
                  <a:chOff x="2947988" y="4836318"/>
                  <a:chExt cx="273843" cy="421481"/>
                </a:xfrm>
              </p:grpSpPr>
              <p:sp>
                <p:nvSpPr>
                  <p:cNvPr id="147" name="Freeform 210">
                    <a:extLst>
                      <a:ext uri="{FF2B5EF4-FFF2-40B4-BE49-F238E27FC236}">
                        <a16:creationId xmlns:a16="http://schemas.microsoft.com/office/drawing/2014/main" id="{FC352907-0D49-4210-92D0-F08556E3A438}"/>
                      </a:ext>
                    </a:extLst>
                  </p:cNvPr>
                  <p:cNvSpPr/>
                  <p:nvPr/>
                </p:nvSpPr>
                <p:spPr>
                  <a:xfrm>
                    <a:off x="2947988" y="4836318"/>
                    <a:ext cx="169069" cy="421481"/>
                  </a:xfrm>
                  <a:custGeom>
                    <a:avLst/>
                    <a:gdLst>
                      <a:gd name="connsiteX0" fmla="*/ 0 w 169069"/>
                      <a:gd name="connsiteY0" fmla="*/ 59531 h 421481"/>
                      <a:gd name="connsiteX1" fmla="*/ 50006 w 169069"/>
                      <a:gd name="connsiteY1" fmla="*/ 45244 h 421481"/>
                      <a:gd name="connsiteX2" fmla="*/ 121444 w 169069"/>
                      <a:gd name="connsiteY2" fmla="*/ 0 h 421481"/>
                      <a:gd name="connsiteX3" fmla="*/ 150019 w 169069"/>
                      <a:gd name="connsiteY3" fmla="*/ 107156 h 421481"/>
                      <a:gd name="connsiteX4" fmla="*/ 164306 w 169069"/>
                      <a:gd name="connsiteY4" fmla="*/ 214313 h 421481"/>
                      <a:gd name="connsiteX5" fmla="*/ 169069 w 169069"/>
                      <a:gd name="connsiteY5" fmla="*/ 376238 h 421481"/>
                      <a:gd name="connsiteX6" fmla="*/ 142875 w 169069"/>
                      <a:gd name="connsiteY6" fmla="*/ 421481 h 421481"/>
                      <a:gd name="connsiteX7" fmla="*/ 111919 w 169069"/>
                      <a:gd name="connsiteY7" fmla="*/ 371475 h 421481"/>
                      <a:gd name="connsiteX8" fmla="*/ 0 w 169069"/>
                      <a:gd name="connsiteY8" fmla="*/ 59531 h 421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9069" h="421481">
                        <a:moveTo>
                          <a:pt x="0" y="59531"/>
                        </a:moveTo>
                        <a:lnTo>
                          <a:pt x="50006" y="45244"/>
                        </a:lnTo>
                        <a:lnTo>
                          <a:pt x="121444" y="0"/>
                        </a:lnTo>
                        <a:lnTo>
                          <a:pt x="150019" y="107156"/>
                        </a:lnTo>
                        <a:lnTo>
                          <a:pt x="164306" y="214313"/>
                        </a:lnTo>
                        <a:lnTo>
                          <a:pt x="169069" y="376238"/>
                        </a:lnTo>
                        <a:lnTo>
                          <a:pt x="142875" y="421481"/>
                        </a:lnTo>
                        <a:lnTo>
                          <a:pt x="111919" y="371475"/>
                        </a:lnTo>
                        <a:lnTo>
                          <a:pt x="0" y="59531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6600">
                          <a:shade val="30000"/>
                          <a:satMod val="115000"/>
                        </a:srgbClr>
                      </a:gs>
                      <a:gs pos="50000">
                        <a:srgbClr val="FF6600">
                          <a:shade val="67500"/>
                          <a:satMod val="115000"/>
                        </a:srgbClr>
                      </a:gs>
                      <a:gs pos="100000">
                        <a:srgbClr val="FF6600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48" name="Freeform 211">
                    <a:extLst>
                      <a:ext uri="{FF2B5EF4-FFF2-40B4-BE49-F238E27FC236}">
                        <a16:creationId xmlns:a16="http://schemas.microsoft.com/office/drawing/2014/main" id="{5D3ED1B5-ECD9-4ED3-93CD-A8CF6D75A034}"/>
                      </a:ext>
                    </a:extLst>
                  </p:cNvPr>
                  <p:cNvSpPr/>
                  <p:nvPr/>
                </p:nvSpPr>
                <p:spPr>
                  <a:xfrm>
                    <a:off x="3043238" y="4950619"/>
                    <a:ext cx="178593" cy="71437"/>
                  </a:xfrm>
                  <a:custGeom>
                    <a:avLst/>
                    <a:gdLst>
                      <a:gd name="connsiteX0" fmla="*/ 35718 w 178593"/>
                      <a:gd name="connsiteY0" fmla="*/ 0 h 71437"/>
                      <a:gd name="connsiteX1" fmla="*/ 178593 w 178593"/>
                      <a:gd name="connsiteY1" fmla="*/ 7144 h 71437"/>
                      <a:gd name="connsiteX2" fmla="*/ 150018 w 178593"/>
                      <a:gd name="connsiteY2" fmla="*/ 71437 h 71437"/>
                      <a:gd name="connsiteX3" fmla="*/ 0 w 178593"/>
                      <a:gd name="connsiteY3" fmla="*/ 61912 h 71437"/>
                      <a:gd name="connsiteX4" fmla="*/ 35718 w 178593"/>
                      <a:gd name="connsiteY4" fmla="*/ 0 h 714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593" h="71437">
                        <a:moveTo>
                          <a:pt x="35718" y="0"/>
                        </a:moveTo>
                        <a:lnTo>
                          <a:pt x="178593" y="7144"/>
                        </a:lnTo>
                        <a:lnTo>
                          <a:pt x="150018" y="71437"/>
                        </a:lnTo>
                        <a:lnTo>
                          <a:pt x="0" y="61912"/>
                        </a:lnTo>
                        <a:lnTo>
                          <a:pt x="35718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6600">
                          <a:shade val="30000"/>
                          <a:satMod val="115000"/>
                        </a:srgbClr>
                      </a:gs>
                      <a:gs pos="50000">
                        <a:srgbClr val="FF6600">
                          <a:shade val="67500"/>
                          <a:satMod val="115000"/>
                        </a:srgbClr>
                      </a:gs>
                      <a:gs pos="100000">
                        <a:srgbClr val="FF6600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49" name="Freeform 212">
                    <a:extLst>
                      <a:ext uri="{FF2B5EF4-FFF2-40B4-BE49-F238E27FC236}">
                        <a16:creationId xmlns:a16="http://schemas.microsoft.com/office/drawing/2014/main" id="{7AA83E26-FB30-4831-A51C-7EC78C449CED}"/>
                      </a:ext>
                    </a:extLst>
                  </p:cNvPr>
                  <p:cNvSpPr/>
                  <p:nvPr/>
                </p:nvSpPr>
                <p:spPr>
                  <a:xfrm>
                    <a:off x="3059906" y="5012531"/>
                    <a:ext cx="85725" cy="54769"/>
                  </a:xfrm>
                  <a:custGeom>
                    <a:avLst/>
                    <a:gdLst>
                      <a:gd name="connsiteX0" fmla="*/ 0 w 85725"/>
                      <a:gd name="connsiteY0" fmla="*/ 0 h 54769"/>
                      <a:gd name="connsiteX1" fmla="*/ 28575 w 85725"/>
                      <a:gd name="connsiteY1" fmla="*/ 54769 h 54769"/>
                      <a:gd name="connsiteX2" fmla="*/ 85725 w 85725"/>
                      <a:gd name="connsiteY2" fmla="*/ 7144 h 54769"/>
                      <a:gd name="connsiteX3" fmla="*/ 0 w 85725"/>
                      <a:gd name="connsiteY3" fmla="*/ 0 h 54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5725" h="54769">
                        <a:moveTo>
                          <a:pt x="0" y="0"/>
                        </a:moveTo>
                        <a:lnTo>
                          <a:pt x="28575" y="54769"/>
                        </a:lnTo>
                        <a:lnTo>
                          <a:pt x="85725" y="71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933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grpSp>
              <p:nvGrpSpPr>
                <p:cNvPr id="122" name="Group 570">
                  <a:extLst>
                    <a:ext uri="{FF2B5EF4-FFF2-40B4-BE49-F238E27FC236}">
                      <a16:creationId xmlns:a16="http://schemas.microsoft.com/office/drawing/2014/main" id="{3B761FFC-3BCD-4F19-AEBB-73877131C500}"/>
                    </a:ext>
                  </a:extLst>
                </p:cNvPr>
                <p:cNvGrpSpPr/>
                <p:nvPr/>
              </p:nvGrpSpPr>
              <p:grpSpPr>
                <a:xfrm>
                  <a:off x="2442262" y="4797960"/>
                  <a:ext cx="166688" cy="252413"/>
                  <a:chOff x="2247900" y="4402931"/>
                  <a:chExt cx="166688" cy="252413"/>
                </a:xfrm>
              </p:grpSpPr>
              <p:sp>
                <p:nvSpPr>
                  <p:cNvPr id="145" name="Freeform 208">
                    <a:extLst>
                      <a:ext uri="{FF2B5EF4-FFF2-40B4-BE49-F238E27FC236}">
                        <a16:creationId xmlns:a16="http://schemas.microsoft.com/office/drawing/2014/main" id="{AFCDB269-AA44-48CF-BDAA-5E769033D8F3}"/>
                      </a:ext>
                    </a:extLst>
                  </p:cNvPr>
                  <p:cNvSpPr/>
                  <p:nvPr/>
                </p:nvSpPr>
                <p:spPr>
                  <a:xfrm>
                    <a:off x="2247900" y="4402931"/>
                    <a:ext cx="166688" cy="252413"/>
                  </a:xfrm>
                  <a:custGeom>
                    <a:avLst/>
                    <a:gdLst>
                      <a:gd name="connsiteX0" fmla="*/ 0 w 166688"/>
                      <a:gd name="connsiteY0" fmla="*/ 4763 h 252413"/>
                      <a:gd name="connsiteX1" fmla="*/ 164306 w 166688"/>
                      <a:gd name="connsiteY1" fmla="*/ 0 h 252413"/>
                      <a:gd name="connsiteX2" fmla="*/ 166688 w 166688"/>
                      <a:gd name="connsiteY2" fmla="*/ 64294 h 252413"/>
                      <a:gd name="connsiteX3" fmla="*/ 130969 w 166688"/>
                      <a:gd name="connsiteY3" fmla="*/ 71438 h 252413"/>
                      <a:gd name="connsiteX4" fmla="*/ 130969 w 166688"/>
                      <a:gd name="connsiteY4" fmla="*/ 150019 h 252413"/>
                      <a:gd name="connsiteX5" fmla="*/ 102394 w 166688"/>
                      <a:gd name="connsiteY5" fmla="*/ 252413 h 252413"/>
                      <a:gd name="connsiteX6" fmla="*/ 47625 w 166688"/>
                      <a:gd name="connsiteY6" fmla="*/ 142875 h 252413"/>
                      <a:gd name="connsiteX7" fmla="*/ 40481 w 166688"/>
                      <a:gd name="connsiteY7" fmla="*/ 66675 h 252413"/>
                      <a:gd name="connsiteX8" fmla="*/ 9525 w 166688"/>
                      <a:gd name="connsiteY8" fmla="*/ 54769 h 252413"/>
                      <a:gd name="connsiteX9" fmla="*/ 0 w 166688"/>
                      <a:gd name="connsiteY9" fmla="*/ 4763 h 252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66688" h="252413">
                        <a:moveTo>
                          <a:pt x="0" y="4763"/>
                        </a:moveTo>
                        <a:lnTo>
                          <a:pt x="164306" y="0"/>
                        </a:lnTo>
                        <a:lnTo>
                          <a:pt x="166688" y="64294"/>
                        </a:lnTo>
                        <a:lnTo>
                          <a:pt x="130969" y="71438"/>
                        </a:lnTo>
                        <a:lnTo>
                          <a:pt x="130969" y="150019"/>
                        </a:lnTo>
                        <a:lnTo>
                          <a:pt x="102394" y="252413"/>
                        </a:lnTo>
                        <a:lnTo>
                          <a:pt x="47625" y="142875"/>
                        </a:lnTo>
                        <a:lnTo>
                          <a:pt x="40481" y="66675"/>
                        </a:lnTo>
                        <a:lnTo>
                          <a:pt x="9525" y="54769"/>
                        </a:lnTo>
                        <a:lnTo>
                          <a:pt x="0" y="4763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6600">
                          <a:shade val="30000"/>
                          <a:satMod val="115000"/>
                        </a:srgbClr>
                      </a:gs>
                      <a:gs pos="50000">
                        <a:srgbClr val="FF6600">
                          <a:shade val="67500"/>
                          <a:satMod val="115000"/>
                        </a:srgbClr>
                      </a:gs>
                      <a:gs pos="100000">
                        <a:srgbClr val="FF6600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cxnSp>
                <p:nvCxnSpPr>
                  <p:cNvPr id="146" name="Straight Connector 145">
                    <a:extLst>
                      <a:ext uri="{FF2B5EF4-FFF2-40B4-BE49-F238E27FC236}">
                        <a16:creationId xmlns:a16="http://schemas.microsoft.com/office/drawing/2014/main" id="{A7BB23F0-D3D2-473A-968B-D94FD6B129F2}"/>
                      </a:ext>
                    </a:extLst>
                  </p:cNvPr>
                  <p:cNvCxnSpPr>
                    <a:stCxn id="145" idx="7"/>
                    <a:endCxn id="145" idx="3"/>
                  </p:cNvCxnSpPr>
                  <p:nvPr/>
                </p:nvCxnSpPr>
                <p:spPr>
                  <a:xfrm>
                    <a:off x="2288381" y="4469606"/>
                    <a:ext cx="90488" cy="4763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3" name="Group 571">
                  <a:extLst>
                    <a:ext uri="{FF2B5EF4-FFF2-40B4-BE49-F238E27FC236}">
                      <a16:creationId xmlns:a16="http://schemas.microsoft.com/office/drawing/2014/main" id="{1D083DF3-3BFF-47D1-B565-F4D1405D255F}"/>
                    </a:ext>
                  </a:extLst>
                </p:cNvPr>
                <p:cNvGrpSpPr/>
                <p:nvPr/>
              </p:nvGrpSpPr>
              <p:grpSpPr>
                <a:xfrm>
                  <a:off x="1389041" y="5250848"/>
                  <a:ext cx="280988" cy="423862"/>
                  <a:chOff x="1312069" y="4843462"/>
                  <a:chExt cx="280988" cy="423862"/>
                </a:xfrm>
              </p:grpSpPr>
              <p:sp>
                <p:nvSpPr>
                  <p:cNvPr id="142" name="Freeform 205">
                    <a:extLst>
                      <a:ext uri="{FF2B5EF4-FFF2-40B4-BE49-F238E27FC236}">
                        <a16:creationId xmlns:a16="http://schemas.microsoft.com/office/drawing/2014/main" id="{07928568-92E8-4996-BAE1-36DEADF753E0}"/>
                      </a:ext>
                    </a:extLst>
                  </p:cNvPr>
                  <p:cNvSpPr/>
                  <p:nvPr/>
                </p:nvSpPr>
                <p:spPr>
                  <a:xfrm>
                    <a:off x="1421607" y="4843462"/>
                    <a:ext cx="171450" cy="423862"/>
                  </a:xfrm>
                  <a:custGeom>
                    <a:avLst/>
                    <a:gdLst>
                      <a:gd name="connsiteX0" fmla="*/ 57150 w 171450"/>
                      <a:gd name="connsiteY0" fmla="*/ 0 h 423862"/>
                      <a:gd name="connsiteX1" fmla="*/ 135731 w 171450"/>
                      <a:gd name="connsiteY1" fmla="*/ 73819 h 423862"/>
                      <a:gd name="connsiteX2" fmla="*/ 171450 w 171450"/>
                      <a:gd name="connsiteY2" fmla="*/ 69056 h 423862"/>
                      <a:gd name="connsiteX3" fmla="*/ 38100 w 171450"/>
                      <a:gd name="connsiteY3" fmla="*/ 392906 h 423862"/>
                      <a:gd name="connsiteX4" fmla="*/ 38100 w 171450"/>
                      <a:gd name="connsiteY4" fmla="*/ 423862 h 423862"/>
                      <a:gd name="connsiteX5" fmla="*/ 7143 w 171450"/>
                      <a:gd name="connsiteY5" fmla="*/ 373856 h 423862"/>
                      <a:gd name="connsiteX6" fmla="*/ 0 w 171450"/>
                      <a:gd name="connsiteY6" fmla="*/ 219075 h 423862"/>
                      <a:gd name="connsiteX7" fmla="*/ 33337 w 171450"/>
                      <a:gd name="connsiteY7" fmla="*/ 97631 h 423862"/>
                      <a:gd name="connsiteX8" fmla="*/ 57150 w 171450"/>
                      <a:gd name="connsiteY8" fmla="*/ 0 h 423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1450" h="423862">
                        <a:moveTo>
                          <a:pt x="57150" y="0"/>
                        </a:moveTo>
                        <a:lnTo>
                          <a:pt x="135731" y="73819"/>
                        </a:lnTo>
                        <a:lnTo>
                          <a:pt x="171450" y="69056"/>
                        </a:lnTo>
                        <a:lnTo>
                          <a:pt x="38100" y="392906"/>
                        </a:lnTo>
                        <a:lnTo>
                          <a:pt x="38100" y="423862"/>
                        </a:lnTo>
                        <a:lnTo>
                          <a:pt x="7143" y="373856"/>
                        </a:lnTo>
                        <a:lnTo>
                          <a:pt x="0" y="219075"/>
                        </a:lnTo>
                        <a:lnTo>
                          <a:pt x="33337" y="97631"/>
                        </a:lnTo>
                        <a:lnTo>
                          <a:pt x="5715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6600">
                          <a:shade val="30000"/>
                          <a:satMod val="115000"/>
                        </a:srgbClr>
                      </a:gs>
                      <a:gs pos="50000">
                        <a:srgbClr val="FF6600">
                          <a:shade val="67500"/>
                          <a:satMod val="115000"/>
                        </a:srgbClr>
                      </a:gs>
                      <a:gs pos="100000">
                        <a:srgbClr val="FF6600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43" name="Freeform 206">
                    <a:extLst>
                      <a:ext uri="{FF2B5EF4-FFF2-40B4-BE49-F238E27FC236}">
                        <a16:creationId xmlns:a16="http://schemas.microsoft.com/office/drawing/2014/main" id="{6D451451-C544-4C3B-B1B1-7789ABFA7E50}"/>
                      </a:ext>
                    </a:extLst>
                  </p:cNvPr>
                  <p:cNvSpPr/>
                  <p:nvPr/>
                </p:nvSpPr>
                <p:spPr>
                  <a:xfrm>
                    <a:off x="1312069" y="4972050"/>
                    <a:ext cx="178594" cy="61913"/>
                  </a:xfrm>
                  <a:custGeom>
                    <a:avLst/>
                    <a:gdLst>
                      <a:gd name="connsiteX0" fmla="*/ 0 w 178594"/>
                      <a:gd name="connsiteY0" fmla="*/ 7144 h 61913"/>
                      <a:gd name="connsiteX1" fmla="*/ 152400 w 178594"/>
                      <a:gd name="connsiteY1" fmla="*/ 0 h 61913"/>
                      <a:gd name="connsiteX2" fmla="*/ 178594 w 178594"/>
                      <a:gd name="connsiteY2" fmla="*/ 54769 h 61913"/>
                      <a:gd name="connsiteX3" fmla="*/ 35719 w 178594"/>
                      <a:gd name="connsiteY3" fmla="*/ 61913 h 61913"/>
                      <a:gd name="connsiteX4" fmla="*/ 0 w 178594"/>
                      <a:gd name="connsiteY4" fmla="*/ 7144 h 619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594" h="61913">
                        <a:moveTo>
                          <a:pt x="0" y="7144"/>
                        </a:moveTo>
                        <a:lnTo>
                          <a:pt x="152400" y="0"/>
                        </a:lnTo>
                        <a:lnTo>
                          <a:pt x="178594" y="54769"/>
                        </a:lnTo>
                        <a:lnTo>
                          <a:pt x="35719" y="61913"/>
                        </a:lnTo>
                        <a:lnTo>
                          <a:pt x="0" y="7144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6600">
                          <a:shade val="30000"/>
                          <a:satMod val="115000"/>
                        </a:srgbClr>
                      </a:gs>
                      <a:gs pos="50000">
                        <a:srgbClr val="FF6600">
                          <a:shade val="67500"/>
                          <a:satMod val="115000"/>
                        </a:srgbClr>
                      </a:gs>
                      <a:gs pos="100000">
                        <a:srgbClr val="FF6600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44" name="Freeform 207">
                    <a:extLst>
                      <a:ext uri="{FF2B5EF4-FFF2-40B4-BE49-F238E27FC236}">
                        <a16:creationId xmlns:a16="http://schemas.microsoft.com/office/drawing/2014/main" id="{625D4618-22B6-491B-B084-0C9BFFB33377}"/>
                      </a:ext>
                    </a:extLst>
                  </p:cNvPr>
                  <p:cNvSpPr/>
                  <p:nvPr/>
                </p:nvSpPr>
                <p:spPr>
                  <a:xfrm>
                    <a:off x="1362075" y="5031581"/>
                    <a:ext cx="126206" cy="40481"/>
                  </a:xfrm>
                  <a:custGeom>
                    <a:avLst/>
                    <a:gdLst>
                      <a:gd name="connsiteX0" fmla="*/ 126206 w 126206"/>
                      <a:gd name="connsiteY0" fmla="*/ 0 h 40481"/>
                      <a:gd name="connsiteX1" fmla="*/ 76200 w 126206"/>
                      <a:gd name="connsiteY1" fmla="*/ 40481 h 40481"/>
                      <a:gd name="connsiteX2" fmla="*/ 0 w 126206"/>
                      <a:gd name="connsiteY2" fmla="*/ 2381 h 40481"/>
                      <a:gd name="connsiteX3" fmla="*/ 126206 w 126206"/>
                      <a:gd name="connsiteY3" fmla="*/ 0 h 40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6206" h="40481">
                        <a:moveTo>
                          <a:pt x="126206" y="0"/>
                        </a:moveTo>
                        <a:lnTo>
                          <a:pt x="76200" y="40481"/>
                        </a:lnTo>
                        <a:lnTo>
                          <a:pt x="0" y="2381"/>
                        </a:lnTo>
                        <a:lnTo>
                          <a:pt x="126206" y="0"/>
                        </a:lnTo>
                        <a:close/>
                      </a:path>
                    </a:pathLst>
                  </a:custGeom>
                  <a:solidFill>
                    <a:srgbClr val="9933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grpSp>
              <p:nvGrpSpPr>
                <p:cNvPr id="124" name="Group 542">
                  <a:extLst>
                    <a:ext uri="{FF2B5EF4-FFF2-40B4-BE49-F238E27FC236}">
                      <a16:creationId xmlns:a16="http://schemas.microsoft.com/office/drawing/2014/main" id="{A95CD42E-630D-46DD-BC37-B9E406023079}"/>
                    </a:ext>
                  </a:extLst>
                </p:cNvPr>
                <p:cNvGrpSpPr/>
                <p:nvPr/>
              </p:nvGrpSpPr>
              <p:grpSpPr>
                <a:xfrm>
                  <a:off x="1586877" y="4819328"/>
                  <a:ext cx="228601" cy="200026"/>
                  <a:chOff x="2328862" y="2776537"/>
                  <a:chExt cx="228601" cy="200026"/>
                </a:xfrm>
                <a:solidFill>
                  <a:schemeClr val="tx1">
                    <a:lumMod val="65000"/>
                    <a:lumOff val="35000"/>
                  </a:schemeClr>
                </a:solidFill>
              </p:grpSpPr>
              <p:sp>
                <p:nvSpPr>
                  <p:cNvPr id="140" name="Freeform 203">
                    <a:extLst>
                      <a:ext uri="{FF2B5EF4-FFF2-40B4-BE49-F238E27FC236}">
                        <a16:creationId xmlns:a16="http://schemas.microsoft.com/office/drawing/2014/main" id="{C31D9A97-32E5-4AF3-BFC6-558298B273A4}"/>
                      </a:ext>
                    </a:extLst>
                  </p:cNvPr>
                  <p:cNvSpPr/>
                  <p:nvPr/>
                </p:nvSpPr>
                <p:spPr>
                  <a:xfrm>
                    <a:off x="2328862" y="2793207"/>
                    <a:ext cx="95250" cy="183356"/>
                  </a:xfrm>
                  <a:custGeom>
                    <a:avLst/>
                    <a:gdLst>
                      <a:gd name="connsiteX0" fmla="*/ 95250 w 95250"/>
                      <a:gd name="connsiteY0" fmla="*/ 0 h 183356"/>
                      <a:gd name="connsiteX1" fmla="*/ 78582 w 95250"/>
                      <a:gd name="connsiteY1" fmla="*/ 50006 h 183356"/>
                      <a:gd name="connsiteX2" fmla="*/ 42863 w 95250"/>
                      <a:gd name="connsiteY2" fmla="*/ 150019 h 183356"/>
                      <a:gd name="connsiteX3" fmla="*/ 59532 w 95250"/>
                      <a:gd name="connsiteY3" fmla="*/ 176213 h 183356"/>
                      <a:gd name="connsiteX4" fmla="*/ 54769 w 95250"/>
                      <a:gd name="connsiteY4" fmla="*/ 183356 h 183356"/>
                      <a:gd name="connsiteX5" fmla="*/ 11907 w 95250"/>
                      <a:gd name="connsiteY5" fmla="*/ 176213 h 183356"/>
                      <a:gd name="connsiteX6" fmla="*/ 0 w 95250"/>
                      <a:gd name="connsiteY6" fmla="*/ 154781 h 183356"/>
                      <a:gd name="connsiteX7" fmla="*/ 35719 w 95250"/>
                      <a:gd name="connsiteY7" fmla="*/ 9525 h 183356"/>
                      <a:gd name="connsiteX8" fmla="*/ 95250 w 95250"/>
                      <a:gd name="connsiteY8" fmla="*/ 0 h 1833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5250" h="183356">
                        <a:moveTo>
                          <a:pt x="95250" y="0"/>
                        </a:moveTo>
                        <a:lnTo>
                          <a:pt x="78582" y="50006"/>
                        </a:lnTo>
                        <a:lnTo>
                          <a:pt x="42863" y="150019"/>
                        </a:lnTo>
                        <a:lnTo>
                          <a:pt x="59532" y="176213"/>
                        </a:lnTo>
                        <a:lnTo>
                          <a:pt x="54769" y="183356"/>
                        </a:lnTo>
                        <a:lnTo>
                          <a:pt x="11907" y="176213"/>
                        </a:lnTo>
                        <a:lnTo>
                          <a:pt x="0" y="154781"/>
                        </a:lnTo>
                        <a:lnTo>
                          <a:pt x="35719" y="9525"/>
                        </a:lnTo>
                        <a:lnTo>
                          <a:pt x="95250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41" name="Freeform 204">
                    <a:extLst>
                      <a:ext uri="{FF2B5EF4-FFF2-40B4-BE49-F238E27FC236}">
                        <a16:creationId xmlns:a16="http://schemas.microsoft.com/office/drawing/2014/main" id="{B067395B-7A48-4F07-B131-C8DC7C35A1FE}"/>
                      </a:ext>
                    </a:extLst>
                  </p:cNvPr>
                  <p:cNvSpPr/>
                  <p:nvPr/>
                </p:nvSpPr>
                <p:spPr>
                  <a:xfrm>
                    <a:off x="2359820" y="2776537"/>
                    <a:ext cx="197643" cy="119063"/>
                  </a:xfrm>
                  <a:custGeom>
                    <a:avLst/>
                    <a:gdLst>
                      <a:gd name="connsiteX0" fmla="*/ 0 w 197643"/>
                      <a:gd name="connsiteY0" fmla="*/ 23813 h 119063"/>
                      <a:gd name="connsiteX1" fmla="*/ 54768 w 197643"/>
                      <a:gd name="connsiteY1" fmla="*/ 0 h 119063"/>
                      <a:gd name="connsiteX2" fmla="*/ 135731 w 197643"/>
                      <a:gd name="connsiteY2" fmla="*/ 7144 h 119063"/>
                      <a:gd name="connsiteX3" fmla="*/ 197643 w 197643"/>
                      <a:gd name="connsiteY3" fmla="*/ 21432 h 119063"/>
                      <a:gd name="connsiteX4" fmla="*/ 176212 w 197643"/>
                      <a:gd name="connsiteY4" fmla="*/ 119063 h 119063"/>
                      <a:gd name="connsiteX5" fmla="*/ 114300 w 197643"/>
                      <a:gd name="connsiteY5" fmla="*/ 100013 h 119063"/>
                      <a:gd name="connsiteX6" fmla="*/ 38100 w 197643"/>
                      <a:gd name="connsiteY6" fmla="*/ 100013 h 119063"/>
                      <a:gd name="connsiteX7" fmla="*/ 59531 w 197643"/>
                      <a:gd name="connsiteY7" fmla="*/ 28575 h 119063"/>
                      <a:gd name="connsiteX8" fmla="*/ 0 w 197643"/>
                      <a:gd name="connsiteY8" fmla="*/ 23813 h 1190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7643" h="119063">
                        <a:moveTo>
                          <a:pt x="0" y="23813"/>
                        </a:moveTo>
                        <a:lnTo>
                          <a:pt x="54768" y="0"/>
                        </a:lnTo>
                        <a:lnTo>
                          <a:pt x="135731" y="7144"/>
                        </a:lnTo>
                        <a:lnTo>
                          <a:pt x="197643" y="21432"/>
                        </a:lnTo>
                        <a:lnTo>
                          <a:pt x="176212" y="119063"/>
                        </a:lnTo>
                        <a:lnTo>
                          <a:pt x="114300" y="100013"/>
                        </a:lnTo>
                        <a:lnTo>
                          <a:pt x="38100" y="100013"/>
                        </a:lnTo>
                        <a:lnTo>
                          <a:pt x="59531" y="28575"/>
                        </a:lnTo>
                        <a:lnTo>
                          <a:pt x="0" y="23813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sp>
              <p:nvSpPr>
                <p:cNvPr id="125" name="Freeform 188">
                  <a:extLst>
                    <a:ext uri="{FF2B5EF4-FFF2-40B4-BE49-F238E27FC236}">
                      <a16:creationId xmlns:a16="http://schemas.microsoft.com/office/drawing/2014/main" id="{423D843E-EC68-47E4-A56F-EAA791C059FF}"/>
                    </a:ext>
                  </a:extLst>
                </p:cNvPr>
                <p:cNvSpPr/>
                <p:nvPr/>
              </p:nvSpPr>
              <p:spPr>
                <a:xfrm>
                  <a:off x="2388715" y="4329305"/>
                  <a:ext cx="246856" cy="109538"/>
                </a:xfrm>
                <a:custGeom>
                  <a:avLst/>
                  <a:gdLst>
                    <a:gd name="connsiteX0" fmla="*/ 245269 w 246856"/>
                    <a:gd name="connsiteY0" fmla="*/ 85725 h 109538"/>
                    <a:gd name="connsiteX1" fmla="*/ 204788 w 246856"/>
                    <a:gd name="connsiteY1" fmla="*/ 107156 h 109538"/>
                    <a:gd name="connsiteX2" fmla="*/ 42863 w 246856"/>
                    <a:gd name="connsiteY2" fmla="*/ 109538 h 109538"/>
                    <a:gd name="connsiteX3" fmla="*/ 2382 w 246856"/>
                    <a:gd name="connsiteY3" fmla="*/ 100013 h 109538"/>
                    <a:gd name="connsiteX4" fmla="*/ 0 w 246856"/>
                    <a:gd name="connsiteY4" fmla="*/ 19050 h 109538"/>
                    <a:gd name="connsiteX5" fmla="*/ 26194 w 246856"/>
                    <a:gd name="connsiteY5" fmla="*/ 4763 h 109538"/>
                    <a:gd name="connsiteX6" fmla="*/ 228600 w 246856"/>
                    <a:gd name="connsiteY6" fmla="*/ 0 h 109538"/>
                    <a:gd name="connsiteX7" fmla="*/ 245269 w 246856"/>
                    <a:gd name="connsiteY7" fmla="*/ 23813 h 109538"/>
                    <a:gd name="connsiteX8" fmla="*/ 245269 w 246856"/>
                    <a:gd name="connsiteY8" fmla="*/ 85725 h 109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6856" h="109538">
                      <a:moveTo>
                        <a:pt x="245269" y="85725"/>
                      </a:moveTo>
                      <a:lnTo>
                        <a:pt x="204788" y="107156"/>
                      </a:lnTo>
                      <a:lnTo>
                        <a:pt x="42863" y="109538"/>
                      </a:lnTo>
                      <a:lnTo>
                        <a:pt x="2382" y="100013"/>
                      </a:lnTo>
                      <a:lnTo>
                        <a:pt x="0" y="19050"/>
                      </a:lnTo>
                      <a:lnTo>
                        <a:pt x="26194" y="4763"/>
                      </a:lnTo>
                      <a:lnTo>
                        <a:pt x="228600" y="0"/>
                      </a:lnTo>
                      <a:lnTo>
                        <a:pt x="245269" y="23813"/>
                      </a:lnTo>
                      <a:cubicBezTo>
                        <a:pt x="246063" y="46038"/>
                        <a:pt x="246856" y="68263"/>
                        <a:pt x="245269" y="85725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126" name="Parallelogram 125">
                  <a:extLst>
                    <a:ext uri="{FF2B5EF4-FFF2-40B4-BE49-F238E27FC236}">
                      <a16:creationId xmlns:a16="http://schemas.microsoft.com/office/drawing/2014/main" id="{36D64382-F038-4B15-9AB9-056F939414B1}"/>
                    </a:ext>
                  </a:extLst>
                </p:cNvPr>
                <p:cNvSpPr/>
                <p:nvPr/>
              </p:nvSpPr>
              <p:spPr>
                <a:xfrm rot="20545172">
                  <a:off x="2815705" y="2884433"/>
                  <a:ext cx="80960" cy="2058361"/>
                </a:xfrm>
                <a:prstGeom prst="parallelogram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grpSp>
              <p:nvGrpSpPr>
                <p:cNvPr id="127" name="Group 586">
                  <a:extLst>
                    <a:ext uri="{FF2B5EF4-FFF2-40B4-BE49-F238E27FC236}">
                      <a16:creationId xmlns:a16="http://schemas.microsoft.com/office/drawing/2014/main" id="{B9704F74-87AF-4CF0-B035-6E257856E22E}"/>
                    </a:ext>
                  </a:extLst>
                </p:cNvPr>
                <p:cNvGrpSpPr/>
                <p:nvPr/>
              </p:nvGrpSpPr>
              <p:grpSpPr>
                <a:xfrm>
                  <a:off x="2197121" y="2711675"/>
                  <a:ext cx="485775" cy="285751"/>
                  <a:chOff x="2197121" y="2711675"/>
                  <a:chExt cx="485775" cy="285751"/>
                </a:xfrm>
              </p:grpSpPr>
              <p:sp>
                <p:nvSpPr>
                  <p:cNvPr id="131" name="Freeform 194">
                    <a:extLst>
                      <a:ext uri="{FF2B5EF4-FFF2-40B4-BE49-F238E27FC236}">
                        <a16:creationId xmlns:a16="http://schemas.microsoft.com/office/drawing/2014/main" id="{7E7096D3-0002-4427-8E6A-7B35BDDBF159}"/>
                      </a:ext>
                    </a:extLst>
                  </p:cNvPr>
                  <p:cNvSpPr/>
                  <p:nvPr/>
                </p:nvSpPr>
                <p:spPr>
                  <a:xfrm>
                    <a:off x="2350513" y="2814070"/>
                    <a:ext cx="230002" cy="183356"/>
                  </a:xfrm>
                  <a:custGeom>
                    <a:avLst/>
                    <a:gdLst>
                      <a:gd name="connsiteX0" fmla="*/ 0 w 195262"/>
                      <a:gd name="connsiteY0" fmla="*/ 183356 h 183356"/>
                      <a:gd name="connsiteX1" fmla="*/ 195262 w 195262"/>
                      <a:gd name="connsiteY1" fmla="*/ 180975 h 183356"/>
                      <a:gd name="connsiteX2" fmla="*/ 185737 w 195262"/>
                      <a:gd name="connsiteY2" fmla="*/ 0 h 183356"/>
                      <a:gd name="connsiteX3" fmla="*/ 4762 w 195262"/>
                      <a:gd name="connsiteY3" fmla="*/ 4762 h 183356"/>
                      <a:gd name="connsiteX4" fmla="*/ 0 w 195262"/>
                      <a:gd name="connsiteY4" fmla="*/ 183356 h 1833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5262" h="183356">
                        <a:moveTo>
                          <a:pt x="0" y="183356"/>
                        </a:moveTo>
                        <a:lnTo>
                          <a:pt x="195262" y="180975"/>
                        </a:lnTo>
                        <a:lnTo>
                          <a:pt x="185737" y="0"/>
                        </a:lnTo>
                        <a:lnTo>
                          <a:pt x="4762" y="4762"/>
                        </a:lnTo>
                        <a:lnTo>
                          <a:pt x="0" y="183356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6600">
                          <a:shade val="30000"/>
                          <a:satMod val="115000"/>
                        </a:srgbClr>
                      </a:gs>
                      <a:gs pos="50000">
                        <a:srgbClr val="FF6600">
                          <a:shade val="67500"/>
                          <a:satMod val="115000"/>
                        </a:srgbClr>
                      </a:gs>
                      <a:gs pos="100000">
                        <a:srgbClr val="FF6600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grpSp>
                <p:nvGrpSpPr>
                  <p:cNvPr id="132" name="Group 584">
                    <a:extLst>
                      <a:ext uri="{FF2B5EF4-FFF2-40B4-BE49-F238E27FC236}">
                        <a16:creationId xmlns:a16="http://schemas.microsoft.com/office/drawing/2014/main" id="{6AB72838-E89B-46F4-BA23-CE7F9305D7F5}"/>
                      </a:ext>
                    </a:extLst>
                  </p:cNvPr>
                  <p:cNvGrpSpPr/>
                  <p:nvPr/>
                </p:nvGrpSpPr>
                <p:grpSpPr>
                  <a:xfrm>
                    <a:off x="2416044" y="2829642"/>
                    <a:ext cx="68258" cy="147736"/>
                    <a:chOff x="2946172" y="2588419"/>
                    <a:chExt cx="71851" cy="164151"/>
                  </a:xfrm>
                </p:grpSpPr>
                <p:sp>
                  <p:nvSpPr>
                    <p:cNvPr id="138" name="Rectangle 137">
                      <a:extLst>
                        <a:ext uri="{FF2B5EF4-FFF2-40B4-BE49-F238E27FC236}">
                          <a16:creationId xmlns:a16="http://schemas.microsoft.com/office/drawing/2014/main" id="{2EF2C53F-3D60-4816-BBEB-DF3AE9F2CA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52748" y="2588419"/>
                      <a:ext cx="59533" cy="107156"/>
                    </a:xfrm>
                    <a:prstGeom prst="rect">
                      <a:avLst/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139" name="Rectangle 138">
                      <a:extLst>
                        <a:ext uri="{FF2B5EF4-FFF2-40B4-BE49-F238E27FC236}">
                          <a16:creationId xmlns:a16="http://schemas.microsoft.com/office/drawing/2014/main" id="{73B880A5-9E40-410D-B00E-CEA82E53DA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46172" y="2653067"/>
                      <a:ext cx="71851" cy="99503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65000"/>
                            <a:lumOff val="35000"/>
                            <a:shade val="30000"/>
                            <a:satMod val="115000"/>
                          </a:schemeClr>
                        </a:gs>
                        <a:gs pos="50000">
                          <a:schemeClr val="tx1">
                            <a:lumMod val="65000"/>
                            <a:lumOff val="35000"/>
                            <a:shade val="67500"/>
                            <a:satMod val="11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</p:grpSp>
              <p:grpSp>
                <p:nvGrpSpPr>
                  <p:cNvPr id="133" name="Group 554">
                    <a:extLst>
                      <a:ext uri="{FF2B5EF4-FFF2-40B4-BE49-F238E27FC236}">
                        <a16:creationId xmlns:a16="http://schemas.microsoft.com/office/drawing/2014/main" id="{E3A07691-A1A7-44D1-8492-A1F89E4A2F8E}"/>
                      </a:ext>
                    </a:extLst>
                  </p:cNvPr>
                  <p:cNvGrpSpPr/>
                  <p:nvPr/>
                </p:nvGrpSpPr>
                <p:grpSpPr>
                  <a:xfrm>
                    <a:off x="2197121" y="2711675"/>
                    <a:ext cx="485775" cy="259556"/>
                    <a:chOff x="2016919" y="2702719"/>
                    <a:chExt cx="485775" cy="259556"/>
                  </a:xfrm>
                  <a:gradFill flip="none" rotWithShape="1">
                    <a:gsLst>
                      <a:gs pos="0">
                        <a:srgbClr val="FF6600">
                          <a:shade val="30000"/>
                          <a:satMod val="115000"/>
                        </a:srgbClr>
                      </a:gs>
                      <a:gs pos="50000">
                        <a:srgbClr val="FF6600">
                          <a:shade val="67500"/>
                          <a:satMod val="115000"/>
                        </a:srgbClr>
                      </a:gs>
                      <a:gs pos="100000">
                        <a:srgbClr val="FF6600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</p:grpSpPr>
                <p:sp>
                  <p:nvSpPr>
                    <p:cNvPr id="134" name="Rectangle 133">
                      <a:extLst>
                        <a:ext uri="{FF2B5EF4-FFF2-40B4-BE49-F238E27FC236}">
                          <a16:creationId xmlns:a16="http://schemas.microsoft.com/office/drawing/2014/main" id="{B0ED3994-D86D-4B45-A88A-4671920572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4075" y="2762250"/>
                      <a:ext cx="250031" cy="59531"/>
                    </a:xfrm>
                    <a:prstGeom prst="rect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135" name="Rectangle 134">
                      <a:extLst>
                        <a:ext uri="{FF2B5EF4-FFF2-40B4-BE49-F238E27FC236}">
                          <a16:creationId xmlns:a16="http://schemas.microsoft.com/office/drawing/2014/main" id="{6CBC5FBD-0B5E-49B0-9F06-B196FEC217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83594" y="2702719"/>
                      <a:ext cx="352425" cy="85725"/>
                    </a:xfrm>
                    <a:prstGeom prst="rect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136" name="Freeform 199">
                      <a:extLst>
                        <a:ext uri="{FF2B5EF4-FFF2-40B4-BE49-F238E27FC236}">
                          <a16:creationId xmlns:a16="http://schemas.microsoft.com/office/drawing/2014/main" id="{8B358A1E-2080-4DDE-9EC3-1CC0C01F5A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12194" y="2755106"/>
                      <a:ext cx="190500" cy="204788"/>
                    </a:xfrm>
                    <a:custGeom>
                      <a:avLst/>
                      <a:gdLst>
                        <a:gd name="connsiteX0" fmla="*/ 33337 w 190500"/>
                        <a:gd name="connsiteY0" fmla="*/ 204788 h 204788"/>
                        <a:gd name="connsiteX1" fmla="*/ 80962 w 190500"/>
                        <a:gd name="connsiteY1" fmla="*/ 180975 h 204788"/>
                        <a:gd name="connsiteX2" fmla="*/ 190500 w 190500"/>
                        <a:gd name="connsiteY2" fmla="*/ 188119 h 204788"/>
                        <a:gd name="connsiteX3" fmla="*/ 159544 w 190500"/>
                        <a:gd name="connsiteY3" fmla="*/ 66675 h 204788"/>
                        <a:gd name="connsiteX4" fmla="*/ 102394 w 190500"/>
                        <a:gd name="connsiteY4" fmla="*/ 0 h 204788"/>
                        <a:gd name="connsiteX5" fmla="*/ 16669 w 190500"/>
                        <a:gd name="connsiteY5" fmla="*/ 14288 h 204788"/>
                        <a:gd name="connsiteX6" fmla="*/ 30956 w 190500"/>
                        <a:gd name="connsiteY6" fmla="*/ 57150 h 204788"/>
                        <a:gd name="connsiteX7" fmla="*/ 0 w 190500"/>
                        <a:gd name="connsiteY7" fmla="*/ 78582 h 204788"/>
                        <a:gd name="connsiteX8" fmla="*/ 33337 w 190500"/>
                        <a:gd name="connsiteY8" fmla="*/ 204788 h 2047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90500" h="204788">
                          <a:moveTo>
                            <a:pt x="33337" y="204788"/>
                          </a:moveTo>
                          <a:lnTo>
                            <a:pt x="80962" y="180975"/>
                          </a:lnTo>
                          <a:lnTo>
                            <a:pt x="190500" y="188119"/>
                          </a:lnTo>
                          <a:lnTo>
                            <a:pt x="159544" y="66675"/>
                          </a:lnTo>
                          <a:lnTo>
                            <a:pt x="102394" y="0"/>
                          </a:lnTo>
                          <a:lnTo>
                            <a:pt x="16669" y="14288"/>
                          </a:lnTo>
                          <a:lnTo>
                            <a:pt x="30956" y="57150"/>
                          </a:lnTo>
                          <a:lnTo>
                            <a:pt x="0" y="78582"/>
                          </a:lnTo>
                          <a:lnTo>
                            <a:pt x="33337" y="204788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137" name="Freeform 200">
                      <a:extLst>
                        <a:ext uri="{FF2B5EF4-FFF2-40B4-BE49-F238E27FC236}">
                          <a16:creationId xmlns:a16="http://schemas.microsoft.com/office/drawing/2014/main" id="{3D7C5AA2-8EF2-442D-947E-743E4EFCBC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16919" y="2774156"/>
                      <a:ext cx="195262" cy="188119"/>
                    </a:xfrm>
                    <a:custGeom>
                      <a:avLst/>
                      <a:gdLst>
                        <a:gd name="connsiteX0" fmla="*/ 0 w 195262"/>
                        <a:gd name="connsiteY0" fmla="*/ 171450 h 188119"/>
                        <a:gd name="connsiteX1" fmla="*/ 35719 w 195262"/>
                        <a:gd name="connsiteY1" fmla="*/ 59532 h 188119"/>
                        <a:gd name="connsiteX2" fmla="*/ 102394 w 195262"/>
                        <a:gd name="connsiteY2" fmla="*/ 0 h 188119"/>
                        <a:gd name="connsiteX3" fmla="*/ 195262 w 195262"/>
                        <a:gd name="connsiteY3" fmla="*/ 0 h 188119"/>
                        <a:gd name="connsiteX4" fmla="*/ 192881 w 195262"/>
                        <a:gd name="connsiteY4" fmla="*/ 52388 h 188119"/>
                        <a:gd name="connsiteX5" fmla="*/ 161925 w 195262"/>
                        <a:gd name="connsiteY5" fmla="*/ 188119 h 188119"/>
                        <a:gd name="connsiteX6" fmla="*/ 107156 w 195262"/>
                        <a:gd name="connsiteY6" fmla="*/ 164307 h 188119"/>
                        <a:gd name="connsiteX7" fmla="*/ 0 w 195262"/>
                        <a:gd name="connsiteY7" fmla="*/ 171450 h 1881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95262" h="188119">
                          <a:moveTo>
                            <a:pt x="0" y="171450"/>
                          </a:moveTo>
                          <a:lnTo>
                            <a:pt x="35719" y="59532"/>
                          </a:lnTo>
                          <a:lnTo>
                            <a:pt x="102394" y="0"/>
                          </a:lnTo>
                          <a:lnTo>
                            <a:pt x="195262" y="0"/>
                          </a:lnTo>
                          <a:lnTo>
                            <a:pt x="192881" y="52388"/>
                          </a:lnTo>
                          <a:lnTo>
                            <a:pt x="161925" y="188119"/>
                          </a:lnTo>
                          <a:lnTo>
                            <a:pt x="107156" y="164307"/>
                          </a:lnTo>
                          <a:lnTo>
                            <a:pt x="0" y="171450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28" name="Group 546">
                  <a:extLst>
                    <a:ext uri="{FF2B5EF4-FFF2-40B4-BE49-F238E27FC236}">
                      <a16:creationId xmlns:a16="http://schemas.microsoft.com/office/drawing/2014/main" id="{CDF66D18-4BAB-438E-A646-90B834C83A61}"/>
                    </a:ext>
                  </a:extLst>
                </p:cNvPr>
                <p:cNvGrpSpPr/>
                <p:nvPr/>
              </p:nvGrpSpPr>
              <p:grpSpPr>
                <a:xfrm>
                  <a:off x="3101160" y="4815982"/>
                  <a:ext cx="247650" cy="216693"/>
                  <a:chOff x="2836069" y="2767013"/>
                  <a:chExt cx="247650" cy="216693"/>
                </a:xfrm>
                <a:solidFill>
                  <a:schemeClr val="tx1">
                    <a:lumMod val="65000"/>
                    <a:lumOff val="35000"/>
                  </a:schemeClr>
                </a:solidFill>
              </p:grpSpPr>
              <p:sp>
                <p:nvSpPr>
                  <p:cNvPr id="129" name="Freeform 192">
                    <a:extLst>
                      <a:ext uri="{FF2B5EF4-FFF2-40B4-BE49-F238E27FC236}">
                        <a16:creationId xmlns:a16="http://schemas.microsoft.com/office/drawing/2014/main" id="{9B8CC344-0D01-4653-845D-E045124F6911}"/>
                      </a:ext>
                    </a:extLst>
                  </p:cNvPr>
                  <p:cNvSpPr/>
                  <p:nvPr/>
                </p:nvSpPr>
                <p:spPr>
                  <a:xfrm>
                    <a:off x="2836069" y="2767013"/>
                    <a:ext cx="204787" cy="128587"/>
                  </a:xfrm>
                  <a:custGeom>
                    <a:avLst/>
                    <a:gdLst>
                      <a:gd name="connsiteX0" fmla="*/ 0 w 204787"/>
                      <a:gd name="connsiteY0" fmla="*/ 35718 h 128587"/>
                      <a:gd name="connsiteX1" fmla="*/ 57150 w 204787"/>
                      <a:gd name="connsiteY1" fmla="*/ 9525 h 128587"/>
                      <a:gd name="connsiteX2" fmla="*/ 164306 w 204787"/>
                      <a:gd name="connsiteY2" fmla="*/ 0 h 128587"/>
                      <a:gd name="connsiteX3" fmla="*/ 204787 w 204787"/>
                      <a:gd name="connsiteY3" fmla="*/ 95250 h 128587"/>
                      <a:gd name="connsiteX4" fmla="*/ 88106 w 204787"/>
                      <a:gd name="connsiteY4" fmla="*/ 111918 h 128587"/>
                      <a:gd name="connsiteX5" fmla="*/ 30956 w 204787"/>
                      <a:gd name="connsiteY5" fmla="*/ 128587 h 128587"/>
                      <a:gd name="connsiteX6" fmla="*/ 0 w 204787"/>
                      <a:gd name="connsiteY6" fmla="*/ 35718 h 1285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4787" h="128587">
                        <a:moveTo>
                          <a:pt x="0" y="35718"/>
                        </a:moveTo>
                        <a:lnTo>
                          <a:pt x="57150" y="9525"/>
                        </a:lnTo>
                        <a:lnTo>
                          <a:pt x="164306" y="0"/>
                        </a:lnTo>
                        <a:lnTo>
                          <a:pt x="204787" y="95250"/>
                        </a:lnTo>
                        <a:lnTo>
                          <a:pt x="88106" y="111918"/>
                        </a:lnTo>
                        <a:lnTo>
                          <a:pt x="30956" y="128587"/>
                        </a:lnTo>
                        <a:lnTo>
                          <a:pt x="0" y="3571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30" name="Freeform 193">
                    <a:extLst>
                      <a:ext uri="{FF2B5EF4-FFF2-40B4-BE49-F238E27FC236}">
                        <a16:creationId xmlns:a16="http://schemas.microsoft.com/office/drawing/2014/main" id="{7EA2402C-3D13-4F2C-9F31-4F73B9CA7542}"/>
                      </a:ext>
                    </a:extLst>
                  </p:cNvPr>
                  <p:cNvSpPr/>
                  <p:nvPr/>
                </p:nvSpPr>
                <p:spPr>
                  <a:xfrm>
                    <a:off x="2990850" y="2781300"/>
                    <a:ext cx="92869" cy="202406"/>
                  </a:xfrm>
                  <a:custGeom>
                    <a:avLst/>
                    <a:gdLst>
                      <a:gd name="connsiteX0" fmla="*/ 0 w 92869"/>
                      <a:gd name="connsiteY0" fmla="*/ 0 h 202406"/>
                      <a:gd name="connsiteX1" fmla="*/ 47625 w 92869"/>
                      <a:gd name="connsiteY1" fmla="*/ 19050 h 202406"/>
                      <a:gd name="connsiteX2" fmla="*/ 92869 w 92869"/>
                      <a:gd name="connsiteY2" fmla="*/ 178594 h 202406"/>
                      <a:gd name="connsiteX3" fmla="*/ 45244 w 92869"/>
                      <a:gd name="connsiteY3" fmla="*/ 202406 h 202406"/>
                      <a:gd name="connsiteX4" fmla="*/ 35719 w 92869"/>
                      <a:gd name="connsiteY4" fmla="*/ 185738 h 202406"/>
                      <a:gd name="connsiteX5" fmla="*/ 42863 w 92869"/>
                      <a:gd name="connsiteY5" fmla="*/ 147638 h 202406"/>
                      <a:gd name="connsiteX6" fmla="*/ 7144 w 92869"/>
                      <a:gd name="connsiteY6" fmla="*/ 78581 h 202406"/>
                      <a:gd name="connsiteX7" fmla="*/ 0 w 92869"/>
                      <a:gd name="connsiteY7" fmla="*/ 0 h 2024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2869" h="202406">
                        <a:moveTo>
                          <a:pt x="0" y="0"/>
                        </a:moveTo>
                        <a:lnTo>
                          <a:pt x="47625" y="19050"/>
                        </a:lnTo>
                        <a:lnTo>
                          <a:pt x="92869" y="178594"/>
                        </a:lnTo>
                        <a:lnTo>
                          <a:pt x="45244" y="202406"/>
                        </a:lnTo>
                        <a:lnTo>
                          <a:pt x="35719" y="185738"/>
                        </a:lnTo>
                        <a:lnTo>
                          <a:pt x="42863" y="147638"/>
                        </a:lnTo>
                        <a:lnTo>
                          <a:pt x="7144" y="785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</p:grpSp>
          <p:grpSp>
            <p:nvGrpSpPr>
              <p:cNvPr id="89" name="Group 121">
                <a:extLst>
                  <a:ext uri="{FF2B5EF4-FFF2-40B4-BE49-F238E27FC236}">
                    <a16:creationId xmlns:a16="http://schemas.microsoft.com/office/drawing/2014/main" id="{83C36350-6C86-49DE-8CDD-0A7DE2A69E39}"/>
                  </a:ext>
                </a:extLst>
              </p:cNvPr>
              <p:cNvGrpSpPr/>
              <p:nvPr/>
            </p:nvGrpSpPr>
            <p:grpSpPr>
              <a:xfrm>
                <a:off x="1985234" y="4371171"/>
                <a:ext cx="284331" cy="537628"/>
                <a:chOff x="1985234" y="4371171"/>
                <a:chExt cx="284331" cy="537628"/>
              </a:xfrm>
            </p:grpSpPr>
            <p:grpSp>
              <p:nvGrpSpPr>
                <p:cNvPr id="90" name="Group 1858">
                  <a:extLst>
                    <a:ext uri="{FF2B5EF4-FFF2-40B4-BE49-F238E27FC236}">
                      <a16:creationId xmlns:a16="http://schemas.microsoft.com/office/drawing/2014/main" id="{61E0A668-05A1-42A5-81A3-FC31FFF9B9CD}"/>
                    </a:ext>
                  </a:extLst>
                </p:cNvPr>
                <p:cNvGrpSpPr/>
                <p:nvPr/>
              </p:nvGrpSpPr>
              <p:grpSpPr>
                <a:xfrm rot="21138801">
                  <a:off x="1985234" y="4480677"/>
                  <a:ext cx="284331" cy="99900"/>
                  <a:chOff x="5587013" y="2302276"/>
                  <a:chExt cx="437966" cy="153879"/>
                </a:xfrm>
              </p:grpSpPr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14A3D28B-5965-4D18-8C3E-5BA2ABF0625D}"/>
                      </a:ext>
                    </a:extLst>
                  </p:cNvPr>
                  <p:cNvSpPr/>
                  <p:nvPr/>
                </p:nvSpPr>
                <p:spPr>
                  <a:xfrm>
                    <a:off x="5640280" y="2302276"/>
                    <a:ext cx="384699" cy="153879"/>
                  </a:xfrm>
                  <a:prstGeom prst="rect">
                    <a:avLst/>
                  </a:prstGeom>
                  <a:solidFill>
                    <a:srgbClr val="0080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+mj-lt"/>
                    </a:endParaRPr>
                  </a:p>
                </p:txBody>
              </p:sp>
              <p:sp>
                <p:nvSpPr>
                  <p:cNvPr id="113" name="Trapezoid 112">
                    <a:extLst>
                      <a:ext uri="{FF2B5EF4-FFF2-40B4-BE49-F238E27FC236}">
                        <a16:creationId xmlns:a16="http://schemas.microsoft.com/office/drawing/2014/main" id="{70797CAD-52B7-409F-83DB-86823D188B63}"/>
                      </a:ext>
                    </a:extLst>
                  </p:cNvPr>
                  <p:cNvSpPr/>
                  <p:nvPr/>
                </p:nvSpPr>
                <p:spPr>
                  <a:xfrm rot="-5400000">
                    <a:off x="5560380" y="2355542"/>
                    <a:ext cx="106532" cy="53266"/>
                  </a:xfrm>
                  <a:prstGeom prst="trapezoid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+mj-lt"/>
                    </a:endParaRPr>
                  </a:p>
                </p:txBody>
              </p:sp>
            </p:grpSp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A02362FD-75FB-4AD4-88AE-35A8BA26336E}"/>
                    </a:ext>
                  </a:extLst>
                </p:cNvPr>
                <p:cNvSpPr/>
                <p:nvPr/>
              </p:nvSpPr>
              <p:spPr>
                <a:xfrm>
                  <a:off x="2040438" y="4436489"/>
                  <a:ext cx="201720" cy="188273"/>
                </a:xfrm>
                <a:prstGeom prst="ellipse">
                  <a:avLst/>
                </a:prstGeom>
                <a:solidFill>
                  <a:srgbClr val="92D05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</a:endParaRPr>
                </a:p>
              </p:txBody>
            </p:sp>
            <p:sp>
              <p:nvSpPr>
                <p:cNvPr id="92" name="Trapezoid 91">
                  <a:extLst>
                    <a:ext uri="{FF2B5EF4-FFF2-40B4-BE49-F238E27FC236}">
                      <a16:creationId xmlns:a16="http://schemas.microsoft.com/office/drawing/2014/main" id="{06FCD8B2-72E4-45EF-9D51-9A55918D41A7}"/>
                    </a:ext>
                  </a:extLst>
                </p:cNvPr>
                <p:cNvSpPr/>
                <p:nvPr/>
              </p:nvSpPr>
              <p:spPr>
                <a:xfrm>
                  <a:off x="2009121" y="4682398"/>
                  <a:ext cx="259355" cy="97979"/>
                </a:xfrm>
                <a:prstGeom prst="trapezoid">
                  <a:avLst/>
                </a:prstGeom>
                <a:solidFill>
                  <a:srgbClr val="008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</a:endParaRPr>
                </a:p>
              </p:txBody>
            </p:sp>
            <p:sp>
              <p:nvSpPr>
                <p:cNvPr id="93" name="Trapezoid 92">
                  <a:extLst>
                    <a:ext uri="{FF2B5EF4-FFF2-40B4-BE49-F238E27FC236}">
                      <a16:creationId xmlns:a16="http://schemas.microsoft.com/office/drawing/2014/main" id="{AB358014-6673-4992-971F-2E343D176CC4}"/>
                    </a:ext>
                  </a:extLst>
                </p:cNvPr>
                <p:cNvSpPr/>
                <p:nvPr/>
              </p:nvSpPr>
              <p:spPr>
                <a:xfrm>
                  <a:off x="2110687" y="4371171"/>
                  <a:ext cx="61477" cy="73003"/>
                </a:xfrm>
                <a:prstGeom prst="trapezoid">
                  <a:avLst/>
                </a:prstGeom>
                <a:solidFill>
                  <a:srgbClr val="008000"/>
                </a:solidFill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</a:endParaRPr>
                </a:p>
              </p:txBody>
            </p:sp>
            <p:grpSp>
              <p:nvGrpSpPr>
                <p:cNvPr id="94" name="Group 362">
                  <a:extLst>
                    <a:ext uri="{FF2B5EF4-FFF2-40B4-BE49-F238E27FC236}">
                      <a16:creationId xmlns:a16="http://schemas.microsoft.com/office/drawing/2014/main" id="{281961CB-D475-4B67-AD67-7CF8E4EDFCD2}"/>
                    </a:ext>
                  </a:extLst>
                </p:cNvPr>
                <p:cNvGrpSpPr/>
                <p:nvPr/>
              </p:nvGrpSpPr>
              <p:grpSpPr>
                <a:xfrm>
                  <a:off x="2029677" y="4786141"/>
                  <a:ext cx="208162" cy="122658"/>
                  <a:chOff x="4398049" y="5138331"/>
                  <a:chExt cx="832649" cy="490630"/>
                </a:xfrm>
              </p:grpSpPr>
              <p:grpSp>
                <p:nvGrpSpPr>
                  <p:cNvPr id="100" name="Group 72">
                    <a:extLst>
                      <a:ext uri="{FF2B5EF4-FFF2-40B4-BE49-F238E27FC236}">
                        <a16:creationId xmlns:a16="http://schemas.microsoft.com/office/drawing/2014/main" id="{2F514D0A-577F-4575-A8FE-EEE23ABFD16A}"/>
                      </a:ext>
                    </a:extLst>
                  </p:cNvPr>
                  <p:cNvGrpSpPr/>
                  <p:nvPr/>
                </p:nvGrpSpPr>
                <p:grpSpPr>
                  <a:xfrm>
                    <a:off x="4852544" y="5378494"/>
                    <a:ext cx="189964" cy="149596"/>
                    <a:chOff x="5646283" y="853457"/>
                    <a:chExt cx="73152" cy="64008"/>
                  </a:xfrm>
                </p:grpSpPr>
                <p:sp>
                  <p:nvSpPr>
                    <p:cNvPr id="110" name="Rectangle 109">
                      <a:extLst>
                        <a:ext uri="{FF2B5EF4-FFF2-40B4-BE49-F238E27FC236}">
                          <a16:creationId xmlns:a16="http://schemas.microsoft.com/office/drawing/2014/main" id="{08B94E98-6209-4AEA-8850-2BDBBC50D9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68776" y="853457"/>
                      <a:ext cx="27432" cy="64008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111" name="Rectangle 110">
                      <a:extLst>
                        <a:ext uri="{FF2B5EF4-FFF2-40B4-BE49-F238E27FC236}">
                          <a16:creationId xmlns:a16="http://schemas.microsoft.com/office/drawing/2014/main" id="{4E433A70-A702-4DE9-8A46-9041C1A274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6283" y="870061"/>
                      <a:ext cx="73152" cy="27432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</a:endParaRPr>
                    </a:p>
                  </p:txBody>
                </p:sp>
              </p:grpSp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2C2B51B3-F98B-4C49-B97A-484F4E121565}"/>
                      </a:ext>
                    </a:extLst>
                  </p:cNvPr>
                  <p:cNvSpPr/>
                  <p:nvPr/>
                </p:nvSpPr>
                <p:spPr>
                  <a:xfrm>
                    <a:off x="4469163" y="5522109"/>
                    <a:ext cx="761535" cy="106852"/>
                  </a:xfrm>
                  <a:prstGeom prst="rect">
                    <a:avLst/>
                  </a:prstGeom>
                  <a:solidFill>
                    <a:srgbClr val="0080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+mj-lt"/>
                    </a:endParaRPr>
                  </a:p>
                </p:txBody>
              </p:sp>
              <p:grpSp>
                <p:nvGrpSpPr>
                  <p:cNvPr id="102" name="Group 71">
                    <a:extLst>
                      <a:ext uri="{FF2B5EF4-FFF2-40B4-BE49-F238E27FC236}">
                        <a16:creationId xmlns:a16="http://schemas.microsoft.com/office/drawing/2014/main" id="{D8C3C616-6638-4E1D-8A76-00B7ADE49D22}"/>
                      </a:ext>
                    </a:extLst>
                  </p:cNvPr>
                  <p:cNvGrpSpPr/>
                  <p:nvPr/>
                </p:nvGrpSpPr>
                <p:grpSpPr>
                  <a:xfrm>
                    <a:off x="4458615" y="5373404"/>
                    <a:ext cx="189964" cy="149596"/>
                    <a:chOff x="5646283" y="853457"/>
                    <a:chExt cx="73152" cy="64008"/>
                  </a:xfrm>
                </p:grpSpPr>
                <p:sp>
                  <p:nvSpPr>
                    <p:cNvPr id="108" name="Rectangle 107">
                      <a:extLst>
                        <a:ext uri="{FF2B5EF4-FFF2-40B4-BE49-F238E27FC236}">
                          <a16:creationId xmlns:a16="http://schemas.microsoft.com/office/drawing/2014/main" id="{455B7232-2FB1-4FAD-A723-B73672E550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68776" y="853457"/>
                      <a:ext cx="27432" cy="64008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109" name="Rectangle 108">
                      <a:extLst>
                        <a:ext uri="{FF2B5EF4-FFF2-40B4-BE49-F238E27FC236}">
                          <a16:creationId xmlns:a16="http://schemas.microsoft.com/office/drawing/2014/main" id="{C3D038B5-F02E-4C95-97E7-52D198CCB2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6283" y="870061"/>
                      <a:ext cx="73152" cy="27432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</a:endParaRPr>
                    </a:p>
                  </p:txBody>
                </p:sp>
              </p:grpSp>
              <p:sp>
                <p:nvSpPr>
                  <p:cNvPr id="103" name="Trapezoid 102">
                    <a:extLst>
                      <a:ext uri="{FF2B5EF4-FFF2-40B4-BE49-F238E27FC236}">
                        <a16:creationId xmlns:a16="http://schemas.microsoft.com/office/drawing/2014/main" id="{32B0263E-2A3D-4FCD-AD93-B7E87417223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490263" y="5138331"/>
                    <a:ext cx="637821" cy="118725"/>
                  </a:xfrm>
                  <a:prstGeom prst="trapezoid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+mj-lt"/>
                    </a:endParaRPr>
                  </a:p>
                </p:txBody>
              </p:sp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0D198EFA-F66B-44E2-8BD5-23F6E44752BA}"/>
                      </a:ext>
                    </a:extLst>
                  </p:cNvPr>
                  <p:cNvSpPr/>
                  <p:nvPr/>
                </p:nvSpPr>
                <p:spPr>
                  <a:xfrm>
                    <a:off x="4398049" y="5253599"/>
                    <a:ext cx="814570" cy="122952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+mj-lt"/>
                    </a:endParaRPr>
                  </a:p>
                </p:txBody>
              </p:sp>
              <p:grpSp>
                <p:nvGrpSpPr>
                  <p:cNvPr id="105" name="Group 72">
                    <a:extLst>
                      <a:ext uri="{FF2B5EF4-FFF2-40B4-BE49-F238E27FC236}">
                        <a16:creationId xmlns:a16="http://schemas.microsoft.com/office/drawing/2014/main" id="{99A7FE7E-1535-4194-A5ED-1391957DC30F}"/>
                      </a:ext>
                    </a:extLst>
                  </p:cNvPr>
                  <p:cNvGrpSpPr/>
                  <p:nvPr/>
                </p:nvGrpSpPr>
                <p:grpSpPr>
                  <a:xfrm>
                    <a:off x="5006225" y="5378494"/>
                    <a:ext cx="189964" cy="149596"/>
                    <a:chOff x="5646283" y="853457"/>
                    <a:chExt cx="73152" cy="64008"/>
                  </a:xfrm>
                </p:grpSpPr>
                <p:sp>
                  <p:nvSpPr>
                    <p:cNvPr id="106" name="Rectangle 105">
                      <a:extLst>
                        <a:ext uri="{FF2B5EF4-FFF2-40B4-BE49-F238E27FC236}">
                          <a16:creationId xmlns:a16="http://schemas.microsoft.com/office/drawing/2014/main" id="{05780478-17BB-49B9-A368-F35D6CFEE1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68776" y="853457"/>
                      <a:ext cx="27432" cy="64008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</a:endParaRPr>
                    </a:p>
                  </p:txBody>
                </p:sp>
                <p:sp>
                  <p:nvSpPr>
                    <p:cNvPr id="107" name="Rectangle 106">
                      <a:extLst>
                        <a:ext uri="{FF2B5EF4-FFF2-40B4-BE49-F238E27FC236}">
                          <a16:creationId xmlns:a16="http://schemas.microsoft.com/office/drawing/2014/main" id="{95E1BDBB-75DF-4C18-B447-DE00B89DAB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6283" y="870061"/>
                      <a:ext cx="73152" cy="27432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>
                        <a:latin typeface="+mj-lt"/>
                      </a:endParaRPr>
                    </a:p>
                  </p:txBody>
                </p:sp>
              </p:grpSp>
            </p:grpSp>
            <p:sp>
              <p:nvSpPr>
                <p:cNvPr id="95" name="Rounded Rectangle 158">
                  <a:extLst>
                    <a:ext uri="{FF2B5EF4-FFF2-40B4-BE49-F238E27FC236}">
                      <a16:creationId xmlns:a16="http://schemas.microsoft.com/office/drawing/2014/main" id="{0E31698C-5B51-49C8-86AD-26A6985C20A4}"/>
                    </a:ext>
                  </a:extLst>
                </p:cNvPr>
                <p:cNvSpPr/>
                <p:nvPr/>
              </p:nvSpPr>
              <p:spPr>
                <a:xfrm>
                  <a:off x="2078027" y="4446095"/>
                  <a:ext cx="121032" cy="330439"/>
                </a:xfrm>
                <a:prstGeom prst="roundRect">
                  <a:avLst/>
                </a:prstGeom>
                <a:solidFill>
                  <a:srgbClr val="92D05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</a:endParaRPr>
                </a:p>
              </p:txBody>
            </p:sp>
            <p:grpSp>
              <p:nvGrpSpPr>
                <p:cNvPr id="96" name="Group 71">
                  <a:extLst>
                    <a:ext uri="{FF2B5EF4-FFF2-40B4-BE49-F238E27FC236}">
                      <a16:creationId xmlns:a16="http://schemas.microsoft.com/office/drawing/2014/main" id="{5E544B55-D2E4-46B1-9A4E-A8C616036D37}"/>
                    </a:ext>
                  </a:extLst>
                </p:cNvPr>
                <p:cNvGrpSpPr/>
                <p:nvPr/>
              </p:nvGrpSpPr>
              <p:grpSpPr>
                <a:xfrm rot="16200000">
                  <a:off x="2033147" y="4632896"/>
                  <a:ext cx="47491" cy="37399"/>
                  <a:chOff x="5646283" y="853457"/>
                  <a:chExt cx="73152" cy="64008"/>
                </a:xfrm>
              </p:grpSpPr>
              <p:sp>
                <p:nvSpPr>
                  <p:cNvPr id="98" name="Rectangle 97">
                    <a:extLst>
                      <a:ext uri="{FF2B5EF4-FFF2-40B4-BE49-F238E27FC236}">
                        <a16:creationId xmlns:a16="http://schemas.microsoft.com/office/drawing/2014/main" id="{4E378494-F9F4-498A-828C-13317D38F027}"/>
                      </a:ext>
                    </a:extLst>
                  </p:cNvPr>
                  <p:cNvSpPr/>
                  <p:nvPr/>
                </p:nvSpPr>
                <p:spPr>
                  <a:xfrm>
                    <a:off x="5668776" y="853457"/>
                    <a:ext cx="27432" cy="6400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+mj-lt"/>
                    </a:endParaRPr>
                  </a:p>
                </p:txBody>
              </p:sp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id="{0E590C6B-905C-4AD7-8636-BF71E4FB6CC4}"/>
                      </a:ext>
                    </a:extLst>
                  </p:cNvPr>
                  <p:cNvSpPr/>
                  <p:nvPr/>
                </p:nvSpPr>
                <p:spPr>
                  <a:xfrm>
                    <a:off x="5646283" y="870061"/>
                    <a:ext cx="73152" cy="27432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+mj-lt"/>
                    </a:endParaRPr>
                  </a:p>
                </p:txBody>
              </p:sp>
            </p:grp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78896726-6955-4021-B7E0-033DC0868566}"/>
                    </a:ext>
                  </a:extLst>
                </p:cNvPr>
                <p:cNvSpPr/>
                <p:nvPr/>
              </p:nvSpPr>
              <p:spPr>
                <a:xfrm>
                  <a:off x="2026465" y="4738659"/>
                  <a:ext cx="29682" cy="2968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</a:endParaRPr>
                </a:p>
              </p:txBody>
            </p:sp>
          </p:grpSp>
        </p:grp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563AA0B4-6ECC-4581-BE15-11A1393C9A1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138347" y="3784750"/>
              <a:ext cx="83509" cy="1143000"/>
              <a:chOff x="6357671" y="889150"/>
              <a:chExt cx="353106" cy="4832980"/>
            </a:xfrm>
          </p:grpSpPr>
          <p:grpSp>
            <p:nvGrpSpPr>
              <p:cNvPr id="211" name="Group 537">
                <a:extLst>
                  <a:ext uri="{FF2B5EF4-FFF2-40B4-BE49-F238E27FC236}">
                    <a16:creationId xmlns:a16="http://schemas.microsoft.com/office/drawing/2014/main" id="{C5FC55CD-DFB2-4C89-B2AF-787903A15B4E}"/>
                  </a:ext>
                </a:extLst>
              </p:cNvPr>
              <p:cNvGrpSpPr/>
              <p:nvPr/>
            </p:nvGrpSpPr>
            <p:grpSpPr>
              <a:xfrm>
                <a:off x="6476730" y="1365062"/>
                <a:ext cx="133623" cy="1830983"/>
                <a:chOff x="8423921" y="1973340"/>
                <a:chExt cx="133623" cy="1830983"/>
              </a:xfrm>
            </p:grpSpPr>
            <p:sp>
              <p:nvSpPr>
                <p:cNvPr id="282" name="Rectangle 12">
                  <a:extLst>
                    <a:ext uri="{FF2B5EF4-FFF2-40B4-BE49-F238E27FC236}">
                      <a16:creationId xmlns:a16="http://schemas.microsoft.com/office/drawing/2014/main" id="{1726B4EE-0764-407D-A301-1FB2B646E0F3}"/>
                    </a:ext>
                  </a:extLst>
                </p:cNvPr>
                <p:cNvSpPr/>
                <p:nvPr/>
              </p:nvSpPr>
              <p:spPr>
                <a:xfrm>
                  <a:off x="8457543" y="1975523"/>
                  <a:ext cx="64008" cy="18288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  <a:tint val="66000"/>
                        <a:satMod val="160000"/>
                      </a:schemeClr>
                    </a:gs>
                    <a:gs pos="50000">
                      <a:schemeClr val="bg1">
                        <a:lumMod val="75000"/>
                        <a:tint val="44500"/>
                        <a:satMod val="160000"/>
                      </a:schemeClr>
                    </a:gs>
                    <a:gs pos="100000">
                      <a:schemeClr val="bg1">
                        <a:lumMod val="75000"/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</a:endParaRPr>
                </a:p>
              </p:txBody>
            </p:sp>
            <p:sp>
              <p:nvSpPr>
                <p:cNvPr id="283" name="Rectangle 13">
                  <a:extLst>
                    <a:ext uri="{FF2B5EF4-FFF2-40B4-BE49-F238E27FC236}">
                      <a16:creationId xmlns:a16="http://schemas.microsoft.com/office/drawing/2014/main" id="{BAE9B360-C346-41B2-B63E-9FDBD049C088}"/>
                    </a:ext>
                  </a:extLst>
                </p:cNvPr>
                <p:cNvSpPr/>
                <p:nvPr/>
              </p:nvSpPr>
              <p:spPr>
                <a:xfrm>
                  <a:off x="8423921" y="1973340"/>
                  <a:ext cx="133623" cy="2743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lumMod val="6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6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6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</a:endParaRPr>
                </a:p>
              </p:txBody>
            </p:sp>
          </p:grpSp>
          <p:grpSp>
            <p:nvGrpSpPr>
              <p:cNvPr id="212" name="Group 130">
                <a:extLst>
                  <a:ext uri="{FF2B5EF4-FFF2-40B4-BE49-F238E27FC236}">
                    <a16:creationId xmlns:a16="http://schemas.microsoft.com/office/drawing/2014/main" id="{F6443E26-FFC5-4589-A202-F3BAD196D72A}"/>
                  </a:ext>
                </a:extLst>
              </p:cNvPr>
              <p:cNvGrpSpPr/>
              <p:nvPr/>
            </p:nvGrpSpPr>
            <p:grpSpPr>
              <a:xfrm>
                <a:off x="6471879" y="2211508"/>
                <a:ext cx="238898" cy="3510622"/>
                <a:chOff x="4101542" y="2539982"/>
                <a:chExt cx="238898" cy="3510622"/>
              </a:xfrm>
            </p:grpSpPr>
            <p:sp>
              <p:nvSpPr>
                <p:cNvPr id="275" name="Rectangle 7">
                  <a:extLst>
                    <a:ext uri="{FF2B5EF4-FFF2-40B4-BE49-F238E27FC236}">
                      <a16:creationId xmlns:a16="http://schemas.microsoft.com/office/drawing/2014/main" id="{69824F12-E178-4171-9655-2D37119C93B9}"/>
                    </a:ext>
                  </a:extLst>
                </p:cNvPr>
                <p:cNvSpPr/>
                <p:nvPr/>
              </p:nvSpPr>
              <p:spPr>
                <a:xfrm>
                  <a:off x="4126256" y="2539982"/>
                  <a:ext cx="91440" cy="822960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</a:endParaRPr>
                </a:p>
              </p:txBody>
            </p:sp>
            <p:sp>
              <p:nvSpPr>
                <p:cNvPr id="276" name="Rectangle 275">
                  <a:extLst>
                    <a:ext uri="{FF2B5EF4-FFF2-40B4-BE49-F238E27FC236}">
                      <a16:creationId xmlns:a16="http://schemas.microsoft.com/office/drawing/2014/main" id="{FBBFBF43-4629-4588-8EBD-A6D5CC4A79F0}"/>
                    </a:ext>
                  </a:extLst>
                </p:cNvPr>
                <p:cNvSpPr/>
                <p:nvPr/>
              </p:nvSpPr>
              <p:spPr>
                <a:xfrm>
                  <a:off x="4126256" y="3362942"/>
                  <a:ext cx="91440" cy="82296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</a:endParaRPr>
                </a:p>
              </p:txBody>
            </p:sp>
            <p:sp>
              <p:nvSpPr>
                <p:cNvPr id="277" name="Rectangle 276">
                  <a:extLst>
                    <a:ext uri="{FF2B5EF4-FFF2-40B4-BE49-F238E27FC236}">
                      <a16:creationId xmlns:a16="http://schemas.microsoft.com/office/drawing/2014/main" id="{A5A327A5-800A-4D71-A301-427218B9221C}"/>
                    </a:ext>
                  </a:extLst>
                </p:cNvPr>
                <p:cNvSpPr/>
                <p:nvPr/>
              </p:nvSpPr>
              <p:spPr>
                <a:xfrm>
                  <a:off x="4126256" y="4185902"/>
                  <a:ext cx="91440" cy="822960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</a:endParaRPr>
                </a:p>
              </p:txBody>
            </p:sp>
            <p:sp>
              <p:nvSpPr>
                <p:cNvPr id="278" name="Rectangle 277">
                  <a:extLst>
                    <a:ext uri="{FF2B5EF4-FFF2-40B4-BE49-F238E27FC236}">
                      <a16:creationId xmlns:a16="http://schemas.microsoft.com/office/drawing/2014/main" id="{1718FF17-F68E-4CDF-BB95-06BF6B6ED00D}"/>
                    </a:ext>
                  </a:extLst>
                </p:cNvPr>
                <p:cNvSpPr/>
                <p:nvPr/>
              </p:nvSpPr>
              <p:spPr>
                <a:xfrm>
                  <a:off x="4126256" y="5008862"/>
                  <a:ext cx="91440" cy="82296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</a:endParaRPr>
                </a:p>
              </p:txBody>
            </p:sp>
            <p:sp>
              <p:nvSpPr>
                <p:cNvPr id="279" name="Isosceles Triangle 278">
                  <a:extLst>
                    <a:ext uri="{FF2B5EF4-FFF2-40B4-BE49-F238E27FC236}">
                      <a16:creationId xmlns:a16="http://schemas.microsoft.com/office/drawing/2014/main" id="{199467D9-83A2-4884-80FE-6455DEE4667B}"/>
                    </a:ext>
                  </a:extLst>
                </p:cNvPr>
                <p:cNvSpPr/>
                <p:nvPr/>
              </p:nvSpPr>
              <p:spPr>
                <a:xfrm rot="10800000">
                  <a:off x="4126256" y="5831822"/>
                  <a:ext cx="91440" cy="218782"/>
                </a:xfrm>
                <a:prstGeom prst="triangl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</a:endParaRPr>
                </a:p>
              </p:txBody>
            </p:sp>
            <p:sp>
              <p:nvSpPr>
                <p:cNvPr id="280" name="Rectangle 5">
                  <a:extLst>
                    <a:ext uri="{FF2B5EF4-FFF2-40B4-BE49-F238E27FC236}">
                      <a16:creationId xmlns:a16="http://schemas.microsoft.com/office/drawing/2014/main" id="{981ED9C1-DAC0-4E08-8DB7-890BEAF8ECAE}"/>
                    </a:ext>
                  </a:extLst>
                </p:cNvPr>
                <p:cNvSpPr/>
                <p:nvPr/>
              </p:nvSpPr>
              <p:spPr>
                <a:xfrm>
                  <a:off x="4105956" y="2540595"/>
                  <a:ext cx="133623" cy="6288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lumMod val="6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6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6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</a:endParaRPr>
                </a:p>
              </p:txBody>
            </p:sp>
            <p:sp>
              <p:nvSpPr>
                <p:cNvPr id="281" name="Rectangle 6">
                  <a:extLst>
                    <a:ext uri="{FF2B5EF4-FFF2-40B4-BE49-F238E27FC236}">
                      <a16:creationId xmlns:a16="http://schemas.microsoft.com/office/drawing/2014/main" id="{CF96ECC8-E518-4998-A9A1-DA12000AE926}"/>
                    </a:ext>
                  </a:extLst>
                </p:cNvPr>
                <p:cNvSpPr/>
                <p:nvPr/>
              </p:nvSpPr>
              <p:spPr>
                <a:xfrm>
                  <a:off x="4101542" y="2745929"/>
                  <a:ext cx="238898" cy="74141"/>
                </a:xfrm>
                <a:prstGeom prst="rect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</a:endParaRPr>
                </a:p>
              </p:txBody>
            </p:sp>
          </p:grpSp>
          <p:grpSp>
            <p:nvGrpSpPr>
              <p:cNvPr id="220" name="Group 46">
                <a:extLst>
                  <a:ext uri="{FF2B5EF4-FFF2-40B4-BE49-F238E27FC236}">
                    <a16:creationId xmlns:a16="http://schemas.microsoft.com/office/drawing/2014/main" id="{07749006-8303-4DAB-B6EE-4DEB2488D4D8}"/>
                  </a:ext>
                </a:extLst>
              </p:cNvPr>
              <p:cNvGrpSpPr/>
              <p:nvPr/>
            </p:nvGrpSpPr>
            <p:grpSpPr>
              <a:xfrm>
                <a:off x="6511702" y="1562624"/>
                <a:ext cx="61137" cy="640080"/>
                <a:chOff x="4662359" y="1929794"/>
                <a:chExt cx="61137" cy="640080"/>
              </a:xfrm>
            </p:grpSpPr>
            <p:cxnSp>
              <p:nvCxnSpPr>
                <p:cNvPr id="260" name="Straight Connector 259">
                  <a:extLst>
                    <a:ext uri="{FF2B5EF4-FFF2-40B4-BE49-F238E27FC236}">
                      <a16:creationId xmlns:a16="http://schemas.microsoft.com/office/drawing/2014/main" id="{CDB46F5E-2494-4CCD-A753-30AE8065038D}"/>
                    </a:ext>
                  </a:extLst>
                </p:cNvPr>
                <p:cNvCxnSpPr/>
                <p:nvPr/>
              </p:nvCxnSpPr>
              <p:spPr>
                <a:xfrm>
                  <a:off x="4662359" y="1929794"/>
                  <a:ext cx="61137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Straight Connector 261">
                  <a:extLst>
                    <a:ext uri="{FF2B5EF4-FFF2-40B4-BE49-F238E27FC236}">
                      <a16:creationId xmlns:a16="http://schemas.microsoft.com/office/drawing/2014/main" id="{C7093052-B549-4F1B-9493-AEDACFEA1B59}"/>
                    </a:ext>
                  </a:extLst>
                </p:cNvPr>
                <p:cNvCxnSpPr/>
                <p:nvPr/>
              </p:nvCxnSpPr>
              <p:spPr>
                <a:xfrm>
                  <a:off x="4662359" y="2021234"/>
                  <a:ext cx="61137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Straight Connector 263">
                  <a:extLst>
                    <a:ext uri="{FF2B5EF4-FFF2-40B4-BE49-F238E27FC236}">
                      <a16:creationId xmlns:a16="http://schemas.microsoft.com/office/drawing/2014/main" id="{14A8CB53-3CDD-4A21-8451-D6CD3E6676E3}"/>
                    </a:ext>
                  </a:extLst>
                </p:cNvPr>
                <p:cNvCxnSpPr/>
                <p:nvPr/>
              </p:nvCxnSpPr>
              <p:spPr>
                <a:xfrm>
                  <a:off x="4662359" y="2112674"/>
                  <a:ext cx="61137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Straight Connector 265">
                  <a:extLst>
                    <a:ext uri="{FF2B5EF4-FFF2-40B4-BE49-F238E27FC236}">
                      <a16:creationId xmlns:a16="http://schemas.microsoft.com/office/drawing/2014/main" id="{785502C4-21FC-4C9A-A694-E6FB2D111FE4}"/>
                    </a:ext>
                  </a:extLst>
                </p:cNvPr>
                <p:cNvCxnSpPr/>
                <p:nvPr/>
              </p:nvCxnSpPr>
              <p:spPr>
                <a:xfrm>
                  <a:off x="4662359" y="2204114"/>
                  <a:ext cx="61137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Straight Connector 267">
                  <a:extLst>
                    <a:ext uri="{FF2B5EF4-FFF2-40B4-BE49-F238E27FC236}">
                      <a16:creationId xmlns:a16="http://schemas.microsoft.com/office/drawing/2014/main" id="{5BFA7A39-B4E1-42C1-A874-2247D6C611A9}"/>
                    </a:ext>
                  </a:extLst>
                </p:cNvPr>
                <p:cNvCxnSpPr/>
                <p:nvPr/>
              </p:nvCxnSpPr>
              <p:spPr>
                <a:xfrm>
                  <a:off x="4662359" y="2295554"/>
                  <a:ext cx="61137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>
                  <a:extLst>
                    <a:ext uri="{FF2B5EF4-FFF2-40B4-BE49-F238E27FC236}">
                      <a16:creationId xmlns:a16="http://schemas.microsoft.com/office/drawing/2014/main" id="{905F3925-CCAD-4816-B8C5-9FA40BE122D6}"/>
                    </a:ext>
                  </a:extLst>
                </p:cNvPr>
                <p:cNvCxnSpPr/>
                <p:nvPr/>
              </p:nvCxnSpPr>
              <p:spPr>
                <a:xfrm>
                  <a:off x="4662359" y="2386994"/>
                  <a:ext cx="61137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>
                  <a:extLst>
                    <a:ext uri="{FF2B5EF4-FFF2-40B4-BE49-F238E27FC236}">
                      <a16:creationId xmlns:a16="http://schemas.microsoft.com/office/drawing/2014/main" id="{94401779-6A22-40F5-BBA3-6463CF9D95CC}"/>
                    </a:ext>
                  </a:extLst>
                </p:cNvPr>
                <p:cNvCxnSpPr/>
                <p:nvPr/>
              </p:nvCxnSpPr>
              <p:spPr>
                <a:xfrm>
                  <a:off x="4662359" y="2478434"/>
                  <a:ext cx="61137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Straight Connector 273">
                  <a:extLst>
                    <a:ext uri="{FF2B5EF4-FFF2-40B4-BE49-F238E27FC236}">
                      <a16:creationId xmlns:a16="http://schemas.microsoft.com/office/drawing/2014/main" id="{42489B06-7C97-4105-A303-49CF87B17952}"/>
                    </a:ext>
                  </a:extLst>
                </p:cNvPr>
                <p:cNvCxnSpPr/>
                <p:nvPr/>
              </p:nvCxnSpPr>
              <p:spPr>
                <a:xfrm>
                  <a:off x="4662359" y="2569874"/>
                  <a:ext cx="61137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BE8AD3A1-5235-4206-991A-00AA5096A333}"/>
                  </a:ext>
                </a:extLst>
              </p:cNvPr>
              <p:cNvSpPr/>
              <p:nvPr/>
            </p:nvSpPr>
            <p:spPr>
              <a:xfrm>
                <a:off x="6416926" y="1293839"/>
                <a:ext cx="287562" cy="3886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+mj-lt"/>
                </a:endParaRPr>
              </a:p>
            </p:txBody>
          </p:sp>
          <p:grpSp>
            <p:nvGrpSpPr>
              <p:cNvPr id="222" name="Group 221">
                <a:extLst>
                  <a:ext uri="{FF2B5EF4-FFF2-40B4-BE49-F238E27FC236}">
                    <a16:creationId xmlns:a16="http://schemas.microsoft.com/office/drawing/2014/main" id="{C6C69E54-48F7-4F16-B4F5-04B3A4FC1F60}"/>
                  </a:ext>
                </a:extLst>
              </p:cNvPr>
              <p:cNvGrpSpPr/>
              <p:nvPr/>
            </p:nvGrpSpPr>
            <p:grpSpPr>
              <a:xfrm rot="20863263">
                <a:off x="6357671" y="889150"/>
                <a:ext cx="328408" cy="470144"/>
                <a:chOff x="6397552" y="823634"/>
                <a:chExt cx="328408" cy="470144"/>
              </a:xfrm>
            </p:grpSpPr>
            <p:grpSp>
              <p:nvGrpSpPr>
                <p:cNvPr id="248" name="Group 274">
                  <a:extLst>
                    <a:ext uri="{FF2B5EF4-FFF2-40B4-BE49-F238E27FC236}">
                      <a16:creationId xmlns:a16="http://schemas.microsoft.com/office/drawing/2014/main" id="{83AC8B86-03C1-471E-8FA7-EA89F4D475AE}"/>
                    </a:ext>
                  </a:extLst>
                </p:cNvPr>
                <p:cNvGrpSpPr/>
                <p:nvPr/>
              </p:nvGrpSpPr>
              <p:grpSpPr>
                <a:xfrm>
                  <a:off x="6397552" y="823634"/>
                  <a:ext cx="230123" cy="288136"/>
                  <a:chOff x="7318049" y="4090587"/>
                  <a:chExt cx="270733" cy="338983"/>
                </a:xfrm>
              </p:grpSpPr>
              <p:sp>
                <p:nvSpPr>
                  <p:cNvPr id="252" name="Round Same Side Corner Rectangle 129">
                    <a:extLst>
                      <a:ext uri="{FF2B5EF4-FFF2-40B4-BE49-F238E27FC236}">
                        <a16:creationId xmlns:a16="http://schemas.microsoft.com/office/drawing/2014/main" id="{BF9C16DF-7764-46F2-ACD1-3FC7D674B03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297781" y="4126006"/>
                    <a:ext cx="314632" cy="267370"/>
                  </a:xfrm>
                  <a:prstGeom prst="round2SameRect">
                    <a:avLst/>
                  </a:prstGeom>
                  <a:solidFill>
                    <a:srgbClr val="EE6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+mj-lt"/>
                    </a:endParaRPr>
                  </a:p>
                </p:txBody>
              </p:sp>
              <p:sp>
                <p:nvSpPr>
                  <p:cNvPr id="253" name="Rectangle 252">
                    <a:extLst>
                      <a:ext uri="{FF2B5EF4-FFF2-40B4-BE49-F238E27FC236}">
                        <a16:creationId xmlns:a16="http://schemas.microsoft.com/office/drawing/2014/main" id="{3444C99F-6B65-4C00-B7F5-4A3152C21FE6}"/>
                      </a:ext>
                    </a:extLst>
                  </p:cNvPr>
                  <p:cNvSpPr/>
                  <p:nvPr/>
                </p:nvSpPr>
                <p:spPr>
                  <a:xfrm>
                    <a:off x="7318049" y="4090587"/>
                    <a:ext cx="71215" cy="338983"/>
                  </a:xfrm>
                  <a:prstGeom prst="rect">
                    <a:avLst/>
                  </a:prstGeom>
                  <a:solidFill>
                    <a:srgbClr val="EE60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+mj-lt"/>
                    </a:endParaRPr>
                  </a:p>
                </p:txBody>
              </p:sp>
              <p:cxnSp>
                <p:nvCxnSpPr>
                  <p:cNvPr id="254" name="Straight Connector 253">
                    <a:extLst>
                      <a:ext uri="{FF2B5EF4-FFF2-40B4-BE49-F238E27FC236}">
                        <a16:creationId xmlns:a16="http://schemas.microsoft.com/office/drawing/2014/main" id="{FB8908EC-609B-4A19-91D4-35049AF4F109}"/>
                      </a:ext>
                    </a:extLst>
                  </p:cNvPr>
                  <p:cNvCxnSpPr>
                    <a:stCxn id="253" idx="3"/>
                    <a:endCxn id="252" idx="3"/>
                  </p:cNvCxnSpPr>
                  <p:nvPr/>
                </p:nvCxnSpPr>
                <p:spPr>
                  <a:xfrm flipV="1">
                    <a:off x="7389264" y="4259691"/>
                    <a:ext cx="199518" cy="388"/>
                  </a:xfrm>
                  <a:prstGeom prst="line">
                    <a:avLst/>
                  </a:prstGeom>
                  <a:ln w="952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" name="Straight Connector 254">
                    <a:extLst>
                      <a:ext uri="{FF2B5EF4-FFF2-40B4-BE49-F238E27FC236}">
                        <a16:creationId xmlns:a16="http://schemas.microsoft.com/office/drawing/2014/main" id="{924D593C-89B3-4E69-B3C9-7219A13253AA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387840" y="4144322"/>
                    <a:ext cx="199518" cy="388"/>
                  </a:xfrm>
                  <a:prstGeom prst="line">
                    <a:avLst/>
                  </a:prstGeom>
                  <a:ln w="952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" name="Straight Connector 255">
                    <a:extLst>
                      <a:ext uri="{FF2B5EF4-FFF2-40B4-BE49-F238E27FC236}">
                        <a16:creationId xmlns:a16="http://schemas.microsoft.com/office/drawing/2014/main" id="{07456340-405C-432E-9E38-042C9EDD28DC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389264" y="4197022"/>
                    <a:ext cx="199518" cy="388"/>
                  </a:xfrm>
                  <a:prstGeom prst="line">
                    <a:avLst/>
                  </a:prstGeom>
                  <a:ln w="952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" name="Straight Connector 256">
                    <a:extLst>
                      <a:ext uri="{FF2B5EF4-FFF2-40B4-BE49-F238E27FC236}">
                        <a16:creationId xmlns:a16="http://schemas.microsoft.com/office/drawing/2014/main" id="{309BA8D0-68D0-4BCF-A6E2-49FE4C2C60E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387839" y="4318087"/>
                    <a:ext cx="199518" cy="388"/>
                  </a:xfrm>
                  <a:prstGeom prst="line">
                    <a:avLst/>
                  </a:prstGeom>
                  <a:ln w="952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8" name="Straight Connector 257">
                    <a:extLst>
                      <a:ext uri="{FF2B5EF4-FFF2-40B4-BE49-F238E27FC236}">
                        <a16:creationId xmlns:a16="http://schemas.microsoft.com/office/drawing/2014/main" id="{E8490C5C-DF9D-4813-871B-F546B7D445A8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386415" y="4376484"/>
                    <a:ext cx="199518" cy="388"/>
                  </a:xfrm>
                  <a:prstGeom prst="line">
                    <a:avLst/>
                  </a:prstGeom>
                  <a:ln w="952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D3A03AF4-E661-438A-8BB8-284DE1854D36}"/>
                    </a:ext>
                  </a:extLst>
                </p:cNvPr>
                <p:cNvSpPr/>
                <p:nvPr/>
              </p:nvSpPr>
              <p:spPr>
                <a:xfrm>
                  <a:off x="6655709" y="905158"/>
                  <a:ext cx="49611" cy="388620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</a:endParaRPr>
                </a:p>
              </p:txBody>
            </p:sp>
            <p:sp>
              <p:nvSpPr>
                <p:cNvPr id="250" name="Rectangle 249">
                  <a:extLst>
                    <a:ext uri="{FF2B5EF4-FFF2-40B4-BE49-F238E27FC236}">
                      <a16:creationId xmlns:a16="http://schemas.microsoft.com/office/drawing/2014/main" id="{212D2698-9280-4CF0-A742-E14C1A462A2A}"/>
                    </a:ext>
                  </a:extLst>
                </p:cNvPr>
                <p:cNvSpPr/>
                <p:nvPr/>
              </p:nvSpPr>
              <p:spPr>
                <a:xfrm>
                  <a:off x="6702643" y="913223"/>
                  <a:ext cx="23317" cy="104117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</a:endParaRPr>
                </a:p>
              </p:txBody>
            </p:sp>
            <p:sp>
              <p:nvSpPr>
                <p:cNvPr id="251" name="Rectangle 250">
                  <a:extLst>
                    <a:ext uri="{FF2B5EF4-FFF2-40B4-BE49-F238E27FC236}">
                      <a16:creationId xmlns:a16="http://schemas.microsoft.com/office/drawing/2014/main" id="{B49CAE6D-CFEA-4622-BE40-4AC97A46A48B}"/>
                    </a:ext>
                  </a:extLst>
                </p:cNvPr>
                <p:cNvSpPr/>
                <p:nvPr/>
              </p:nvSpPr>
              <p:spPr>
                <a:xfrm>
                  <a:off x="6631206" y="914433"/>
                  <a:ext cx="23317" cy="104117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</a:endParaRPr>
                </a:p>
              </p:txBody>
            </p:sp>
          </p:grpSp>
          <p:grpSp>
            <p:nvGrpSpPr>
              <p:cNvPr id="245" name="Group 277">
                <a:extLst>
                  <a:ext uri="{FF2B5EF4-FFF2-40B4-BE49-F238E27FC236}">
                    <a16:creationId xmlns:a16="http://schemas.microsoft.com/office/drawing/2014/main" id="{AF8CED41-7324-48A4-BC65-5171F530B0C3}"/>
                  </a:ext>
                </a:extLst>
              </p:cNvPr>
              <p:cNvGrpSpPr/>
              <p:nvPr/>
            </p:nvGrpSpPr>
            <p:grpSpPr>
              <a:xfrm rot="5400000">
                <a:off x="6499246" y="1260266"/>
                <a:ext cx="94754" cy="105327"/>
                <a:chOff x="7711147" y="4348385"/>
                <a:chExt cx="111475" cy="123914"/>
              </a:xfrm>
            </p:grpSpPr>
            <p:sp>
              <p:nvSpPr>
                <p:cNvPr id="246" name="Rectangle 245">
                  <a:extLst>
                    <a:ext uri="{FF2B5EF4-FFF2-40B4-BE49-F238E27FC236}">
                      <a16:creationId xmlns:a16="http://schemas.microsoft.com/office/drawing/2014/main" id="{14C7BB36-E1F0-463B-AA33-6FD9DB378952}"/>
                    </a:ext>
                  </a:extLst>
                </p:cNvPr>
                <p:cNvSpPr/>
                <p:nvPr/>
              </p:nvSpPr>
              <p:spPr>
                <a:xfrm>
                  <a:off x="7795190" y="4348385"/>
                  <a:ext cx="27432" cy="12249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</a:endParaRPr>
                </a:p>
              </p:txBody>
            </p:sp>
            <p:sp>
              <p:nvSpPr>
                <p:cNvPr id="247" name="Rectangle 246">
                  <a:extLst>
                    <a:ext uri="{FF2B5EF4-FFF2-40B4-BE49-F238E27FC236}">
                      <a16:creationId xmlns:a16="http://schemas.microsoft.com/office/drawing/2014/main" id="{C98DE6C2-3DBE-4488-B2EF-121481CDE7A2}"/>
                    </a:ext>
                  </a:extLst>
                </p:cNvPr>
                <p:cNvSpPr/>
                <p:nvPr/>
              </p:nvSpPr>
              <p:spPr>
                <a:xfrm>
                  <a:off x="7711147" y="4349809"/>
                  <a:ext cx="27432" cy="12249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</a:endParaRPr>
                </a:p>
              </p:txBody>
            </p:sp>
          </p:grp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42201F9-9D2D-4185-B6D2-975EF56D7B14}"/>
                </a:ext>
              </a:extLst>
            </p:cNvPr>
            <p:cNvSpPr txBox="1"/>
            <p:nvPr/>
          </p:nvSpPr>
          <p:spPr>
            <a:xfrm>
              <a:off x="2509534" y="4281994"/>
              <a:ext cx="229021" cy="2400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latin typeface="+mj-lt"/>
                </a:rPr>
                <a:t>D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FAE2D7D-79FD-4A20-9887-83641AC74EFD}"/>
                </a:ext>
              </a:extLst>
            </p:cNvPr>
            <p:cNvSpPr/>
            <p:nvPr/>
          </p:nvSpPr>
          <p:spPr>
            <a:xfrm>
              <a:off x="1070043" y="4484449"/>
              <a:ext cx="182880" cy="45719"/>
            </a:xfrm>
            <a:prstGeom prst="ellipse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+mj-lt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33305BE-25E8-4B01-B66A-6B0AA58F4AA6}"/>
                </a:ext>
              </a:extLst>
            </p:cNvPr>
            <p:cNvCxnSpPr>
              <a:cxnSpLocks/>
            </p:cNvCxnSpPr>
            <p:nvPr/>
          </p:nvCxnSpPr>
          <p:spPr>
            <a:xfrm>
              <a:off x="1156679" y="4440677"/>
              <a:ext cx="0" cy="1371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17B7AA17-A4BE-4DF6-9F46-2EA8480F32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29593" y="5393155"/>
              <a:ext cx="54173" cy="54864"/>
              <a:chOff x="5167084" y="4746412"/>
              <a:chExt cx="774382" cy="1176407"/>
            </a:xfrm>
          </p:grpSpPr>
          <p:sp>
            <p:nvSpPr>
              <p:cNvPr id="285" name="Parallelogram 284">
                <a:extLst>
                  <a:ext uri="{FF2B5EF4-FFF2-40B4-BE49-F238E27FC236}">
                    <a16:creationId xmlns:a16="http://schemas.microsoft.com/office/drawing/2014/main" id="{E2640F70-0D25-4D62-8FF2-3EC2420B9488}"/>
                  </a:ext>
                </a:extLst>
              </p:cNvPr>
              <p:cNvSpPr/>
              <p:nvPr/>
            </p:nvSpPr>
            <p:spPr>
              <a:xfrm>
                <a:off x="5169991" y="4763588"/>
                <a:ext cx="771475" cy="379573"/>
              </a:xfrm>
              <a:prstGeom prst="parallelogram">
                <a:avLst>
                  <a:gd name="adj" fmla="val 75267"/>
                </a:avLst>
              </a:prstGeom>
              <a:solidFill>
                <a:schemeClr val="bg2">
                  <a:lumMod val="90000"/>
                </a:schemeClr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86" name="Parallelogram 285">
                <a:extLst>
                  <a:ext uri="{FF2B5EF4-FFF2-40B4-BE49-F238E27FC236}">
                    <a16:creationId xmlns:a16="http://schemas.microsoft.com/office/drawing/2014/main" id="{C8389E59-93BC-4066-8040-E5A9C8DFC61E}"/>
                  </a:ext>
                </a:extLst>
              </p:cNvPr>
              <p:cNvSpPr/>
              <p:nvPr/>
            </p:nvSpPr>
            <p:spPr>
              <a:xfrm rot="5400000" flipV="1">
                <a:off x="5329299" y="5154159"/>
                <a:ext cx="1018687" cy="203193"/>
              </a:xfrm>
              <a:prstGeom prst="parallelogram">
                <a:avLst>
                  <a:gd name="adj" fmla="val 135768"/>
                </a:avLst>
              </a:prstGeom>
              <a:solidFill>
                <a:schemeClr val="bg2">
                  <a:lumMod val="50000"/>
                </a:schemeClr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87" name="Flowchart: Document 286">
                <a:extLst>
                  <a:ext uri="{FF2B5EF4-FFF2-40B4-BE49-F238E27FC236}">
                    <a16:creationId xmlns:a16="http://schemas.microsoft.com/office/drawing/2014/main" id="{F7B20344-58E9-4394-B0C8-ADB6E79D6A4E}"/>
                  </a:ext>
                </a:extLst>
              </p:cNvPr>
              <p:cNvSpPr/>
              <p:nvPr/>
            </p:nvSpPr>
            <p:spPr>
              <a:xfrm>
                <a:off x="5167084" y="5137857"/>
                <a:ext cx="600893" cy="784962"/>
              </a:xfrm>
              <a:prstGeom prst="flowChartDocument">
                <a:avLst/>
              </a:prstGeom>
              <a:solidFill>
                <a:schemeClr val="bg2">
                  <a:lumMod val="75000"/>
                </a:schemeClr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</p:grp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D2AEB843-757A-4EC5-88BD-4AD84642AD0E}"/>
                </a:ext>
              </a:extLst>
            </p:cNvPr>
            <p:cNvSpPr/>
            <p:nvPr/>
          </p:nvSpPr>
          <p:spPr>
            <a:xfrm flipV="1">
              <a:off x="4048330" y="3691644"/>
              <a:ext cx="274320" cy="36576"/>
            </a:xfrm>
            <a:prstGeom prst="ellipse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+mj-lt"/>
              </a:endParaRPr>
            </a:p>
          </p:txBody>
        </p: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CAD19466-B41E-4724-AF7F-2AEDFD2A1AAB}"/>
                </a:ext>
              </a:extLst>
            </p:cNvPr>
            <p:cNvCxnSpPr>
              <a:cxnSpLocks/>
            </p:cNvCxnSpPr>
            <p:nvPr/>
          </p:nvCxnSpPr>
          <p:spPr>
            <a:xfrm>
              <a:off x="4183585" y="3625175"/>
              <a:ext cx="0" cy="1371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165149EB-C05F-49F9-A3D5-227798699F3A}"/>
                </a:ext>
              </a:extLst>
            </p:cNvPr>
            <p:cNvSpPr txBox="1"/>
            <p:nvPr/>
          </p:nvSpPr>
          <p:spPr>
            <a:xfrm>
              <a:off x="831604" y="4176612"/>
              <a:ext cx="651559" cy="2400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  <a:latin typeface="+mj-lt"/>
                </a:rPr>
                <a:t>±0.005 ft</a:t>
              </a:r>
            </a:p>
          </p:txBody>
        </p:sp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450E9892-0434-4734-9B4B-F2FBC2D7954E}"/>
                </a:ext>
              </a:extLst>
            </p:cNvPr>
            <p:cNvSpPr txBox="1"/>
            <p:nvPr/>
          </p:nvSpPr>
          <p:spPr>
            <a:xfrm>
              <a:off x="1983815" y="3757832"/>
              <a:ext cx="1112851" cy="4080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  <a:latin typeface="+mj-lt"/>
                </a:rPr>
                <a:t>MSA: </a:t>
              </a:r>
            </a:p>
            <a:p>
              <a:r>
                <a:rPr lang="en-US" sz="1400">
                  <a:solidFill>
                    <a:srgbClr val="FF0000"/>
                  </a:solidFill>
                  <a:latin typeface="+mj-lt"/>
                </a:rPr>
                <a:t>±(3 mm + 3 ppm)</a:t>
              </a:r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05663C09-8EDE-4E8E-B840-186CCFFDAB6E}"/>
                </a:ext>
              </a:extLst>
            </p:cNvPr>
            <p:cNvSpPr txBox="1"/>
            <p:nvPr/>
          </p:nvSpPr>
          <p:spPr>
            <a:xfrm>
              <a:off x="3900346" y="3391854"/>
              <a:ext cx="580302" cy="2400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  <a:latin typeface="+mj-lt"/>
                </a:rPr>
                <a:t>±0.01 ft</a:t>
              </a:r>
              <a:endParaRPr lang="en-US" sz="1400" baseline="-25000">
                <a:solidFill>
                  <a:srgbClr val="FF0000"/>
                </a:solidFill>
                <a:latin typeface="+mj-lt"/>
              </a:endParaRPr>
            </a:p>
          </p:txBody>
        </p:sp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191C11-2B21-48AC-8BA6-A730BDFDA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B. Error Propagation; 2. Combined</a:t>
            </a:r>
          </a:p>
          <a:p>
            <a:pPr lvl="1"/>
            <a:r>
              <a:rPr lang="en-US"/>
              <a:t>a. Distance</a:t>
            </a:r>
          </a:p>
          <a:p>
            <a:pPr lvl="2"/>
            <a:r>
              <a:rPr lang="en-US"/>
              <a:t>Example: </a:t>
            </a:r>
          </a:p>
          <a:p>
            <a:pPr lvl="2"/>
            <a:r>
              <a:rPr lang="en-US"/>
              <a:t>TSI setup error: ±0.005 ft; handheld reflector centering: ±0.01 ft; 712.36 ft measured distance. MSA: ±(3 mm + 3 ppm)</a:t>
            </a:r>
          </a:p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221B6A-29D6-4622-BFE1-17E50F9EDD59}"/>
              </a:ext>
            </a:extLst>
          </p:cNvPr>
          <p:cNvSpPr txBox="1"/>
          <p:nvPr/>
        </p:nvSpPr>
        <p:spPr>
          <a:xfrm>
            <a:off x="5969875" y="2522483"/>
            <a:ext cx="2532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See workbook for comps</a:t>
            </a:r>
          </a:p>
        </p:txBody>
      </p:sp>
      <p:graphicFrame>
        <p:nvGraphicFramePr>
          <p:cNvPr id="152" name="Object 2">
            <a:extLst>
              <a:ext uri="{FF2B5EF4-FFF2-40B4-BE49-F238E27FC236}">
                <a16:creationId xmlns:a16="http://schemas.microsoft.com/office/drawing/2014/main" id="{957E5D39-5288-41D3-A9C9-37BA8107406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74814430"/>
              </p:ext>
            </p:extLst>
          </p:nvPr>
        </p:nvGraphicFramePr>
        <p:xfrm>
          <a:off x="1143000" y="2743200"/>
          <a:ext cx="2972828" cy="694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Equation" r:id="rId4" imgW="45415200" imgH="10668000" progId="Equation.DSMT4">
                  <p:embed/>
                </p:oleObj>
              </mc:Choice>
              <mc:Fallback>
                <p:oleObj name="Equation" r:id="rId4" imgW="45415200" imgH="106680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743200"/>
                        <a:ext cx="2972828" cy="6949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2924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191C11-2B21-48AC-8BA6-A730BDFDA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B. Error Propagation; 2. Combined</a:t>
            </a:r>
          </a:p>
          <a:p>
            <a:pPr lvl="1"/>
            <a:r>
              <a:rPr lang="en-US"/>
              <a:t>a. Distance</a:t>
            </a:r>
          </a:p>
          <a:p>
            <a:pPr lvl="2"/>
            <a:r>
              <a:rPr lang="en-US"/>
              <a:t>Also applies to GPS H and V components</a:t>
            </a:r>
          </a:p>
          <a:p>
            <a:endParaRPr lang="en-US"/>
          </a:p>
        </p:txBody>
      </p:sp>
      <p:graphicFrame>
        <p:nvGraphicFramePr>
          <p:cNvPr id="152" name="Object 2">
            <a:extLst>
              <a:ext uri="{FF2B5EF4-FFF2-40B4-BE49-F238E27FC236}">
                <a16:creationId xmlns:a16="http://schemas.microsoft.com/office/drawing/2014/main" id="{957E5D39-5288-41D3-A9C9-37BA8107406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09508809"/>
              </p:ext>
            </p:extLst>
          </p:nvPr>
        </p:nvGraphicFramePr>
        <p:xfrm>
          <a:off x="1143000" y="1913781"/>
          <a:ext cx="31019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Equation" r:id="rId5" imgW="47853600" imgH="10668000" progId="Equation.DSMT4">
                  <p:embed/>
                </p:oleObj>
              </mc:Choice>
              <mc:Fallback>
                <p:oleObj name="Equation" r:id="rId5" imgW="47853600" imgH="106680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913781"/>
                        <a:ext cx="310197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" name="Object 2">
            <a:extLst>
              <a:ext uri="{FF2B5EF4-FFF2-40B4-BE49-F238E27FC236}">
                <a16:creationId xmlns:a16="http://schemas.microsoft.com/office/drawing/2014/main" id="{8505C8F0-A641-4004-A203-8923D2BE6CAA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64494234"/>
              </p:ext>
            </p:extLst>
          </p:nvPr>
        </p:nvGraphicFramePr>
        <p:xfrm>
          <a:off x="1143000" y="2723645"/>
          <a:ext cx="31226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Equation" r:id="rId7" imgW="48158400" imgH="10668000" progId="Equation.DSMT4">
                  <p:embed/>
                </p:oleObj>
              </mc:Choice>
              <mc:Fallback>
                <p:oleObj name="Equation" r:id="rId7" imgW="48158400" imgH="106680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723645"/>
                        <a:ext cx="3122613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" name="TextBox 375">
            <a:extLst>
              <a:ext uri="{FF2B5EF4-FFF2-40B4-BE49-F238E27FC236}">
                <a16:creationId xmlns:a16="http://schemas.microsoft.com/office/drawing/2014/main" id="{7A0FD604-C21A-4B67-B144-577AF035C5CC}"/>
              </a:ext>
            </a:extLst>
          </p:cNvPr>
          <p:cNvSpPr txBox="1"/>
          <p:nvPr/>
        </p:nvSpPr>
        <p:spPr>
          <a:xfrm>
            <a:off x="4520940" y="3396719"/>
            <a:ext cx="4494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FF0000"/>
                </a:solidFill>
                <a:latin typeface="+mj-lt"/>
              </a:rPr>
              <a:t>H</a:t>
            </a:r>
            <a:r>
              <a:rPr lang="en-US" sz="1400" baseline="-25000">
                <a:solidFill>
                  <a:srgbClr val="FF0000"/>
                </a:solidFill>
                <a:latin typeface="+mj-lt"/>
              </a:rPr>
              <a:t>rov</a:t>
            </a:r>
          </a:p>
        </p:txBody>
      </p: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91DABA13-5E18-4CEB-86E6-C8C2CE7754A4}"/>
              </a:ext>
            </a:extLst>
          </p:cNvPr>
          <p:cNvGrpSpPr>
            <a:grpSpLocks noChangeAspect="1"/>
          </p:cNvGrpSpPr>
          <p:nvPr/>
        </p:nvGrpSpPr>
        <p:grpSpPr>
          <a:xfrm>
            <a:off x="4668087" y="5681083"/>
            <a:ext cx="69465" cy="70351"/>
            <a:chOff x="5167084" y="4746412"/>
            <a:chExt cx="774382" cy="1176407"/>
          </a:xfrm>
        </p:grpSpPr>
        <p:sp>
          <p:nvSpPr>
            <p:cNvPr id="289" name="Parallelogram 288">
              <a:extLst>
                <a:ext uri="{FF2B5EF4-FFF2-40B4-BE49-F238E27FC236}">
                  <a16:creationId xmlns:a16="http://schemas.microsoft.com/office/drawing/2014/main" id="{8EFBABC2-ED48-4DAC-AACB-59049D408FC6}"/>
                </a:ext>
              </a:extLst>
            </p:cNvPr>
            <p:cNvSpPr/>
            <p:nvPr/>
          </p:nvSpPr>
          <p:spPr>
            <a:xfrm>
              <a:off x="5169991" y="4763588"/>
              <a:ext cx="771475" cy="379573"/>
            </a:xfrm>
            <a:prstGeom prst="parallelogram">
              <a:avLst>
                <a:gd name="adj" fmla="val 75267"/>
              </a:avLst>
            </a:prstGeom>
            <a:solidFill>
              <a:schemeClr val="bg2">
                <a:lumMod val="90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90" name="Parallelogram 289">
              <a:extLst>
                <a:ext uri="{FF2B5EF4-FFF2-40B4-BE49-F238E27FC236}">
                  <a16:creationId xmlns:a16="http://schemas.microsoft.com/office/drawing/2014/main" id="{25D2F6EC-029D-4D34-8B7A-8F7614B668A0}"/>
                </a:ext>
              </a:extLst>
            </p:cNvPr>
            <p:cNvSpPr/>
            <p:nvPr/>
          </p:nvSpPr>
          <p:spPr>
            <a:xfrm rot="5400000" flipV="1">
              <a:off x="5329299" y="5154159"/>
              <a:ext cx="1018687" cy="203193"/>
            </a:xfrm>
            <a:prstGeom prst="parallelogram">
              <a:avLst>
                <a:gd name="adj" fmla="val 135768"/>
              </a:avLst>
            </a:prstGeom>
            <a:solidFill>
              <a:schemeClr val="bg2">
                <a:lumMod val="50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91" name="Flowchart: Document 290">
              <a:extLst>
                <a:ext uri="{FF2B5EF4-FFF2-40B4-BE49-F238E27FC236}">
                  <a16:creationId xmlns:a16="http://schemas.microsoft.com/office/drawing/2014/main" id="{22A7FF7C-D9E8-4FFE-AE76-387325D79198}"/>
                </a:ext>
              </a:extLst>
            </p:cNvPr>
            <p:cNvSpPr/>
            <p:nvPr/>
          </p:nvSpPr>
          <p:spPr>
            <a:xfrm>
              <a:off x="5167084" y="5137857"/>
              <a:ext cx="600893" cy="784962"/>
            </a:xfrm>
            <a:prstGeom prst="flowChartDocument">
              <a:avLst/>
            </a:prstGeom>
            <a:solidFill>
              <a:schemeClr val="bg2">
                <a:lumMod val="75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</p:grp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1566AD83-C8A0-4BC1-935D-8903179B4E02}"/>
              </a:ext>
            </a:extLst>
          </p:cNvPr>
          <p:cNvCxnSpPr>
            <a:cxnSpLocks/>
            <a:stCxn id="244" idx="0"/>
            <a:endCxn id="177" idx="2"/>
          </p:cNvCxnSpPr>
          <p:nvPr/>
        </p:nvCxnSpPr>
        <p:spPr>
          <a:xfrm flipH="1">
            <a:off x="823730" y="4003657"/>
            <a:ext cx="3879688" cy="1167085"/>
          </a:xfrm>
          <a:prstGeom prst="line">
            <a:avLst/>
          </a:prstGeom>
          <a:ln w="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A10CBADF-AD66-4522-AE4A-49BF5F29957B}"/>
              </a:ext>
            </a:extLst>
          </p:cNvPr>
          <p:cNvSpPr/>
          <p:nvPr/>
        </p:nvSpPr>
        <p:spPr>
          <a:xfrm rot="21034208">
            <a:off x="372338" y="5756214"/>
            <a:ext cx="4853224" cy="252928"/>
          </a:xfrm>
          <a:custGeom>
            <a:avLst/>
            <a:gdLst>
              <a:gd name="connsiteX0" fmla="*/ 0 w 4452730"/>
              <a:gd name="connsiteY0" fmla="*/ 19959 h 128969"/>
              <a:gd name="connsiteX1" fmla="*/ 874643 w 4452730"/>
              <a:gd name="connsiteY1" fmla="*/ 99472 h 128969"/>
              <a:gd name="connsiteX2" fmla="*/ 1848678 w 4452730"/>
              <a:gd name="connsiteY2" fmla="*/ 81 h 128969"/>
              <a:gd name="connsiteX3" fmla="*/ 2663687 w 4452730"/>
              <a:gd name="connsiteY3" fmla="*/ 119351 h 128969"/>
              <a:gd name="connsiteX4" fmla="*/ 3319669 w 4452730"/>
              <a:gd name="connsiteY4" fmla="*/ 119351 h 128969"/>
              <a:gd name="connsiteX5" fmla="*/ 3737113 w 4452730"/>
              <a:gd name="connsiteY5" fmla="*/ 99472 h 128969"/>
              <a:gd name="connsiteX6" fmla="*/ 4273826 w 4452730"/>
              <a:gd name="connsiteY6" fmla="*/ 79594 h 128969"/>
              <a:gd name="connsiteX7" fmla="*/ 4452730 w 4452730"/>
              <a:gd name="connsiteY7" fmla="*/ 79594 h 12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730" h="128969">
                <a:moveTo>
                  <a:pt x="0" y="19959"/>
                </a:moveTo>
                <a:cubicBezTo>
                  <a:pt x="283265" y="61372"/>
                  <a:pt x="566530" y="102785"/>
                  <a:pt x="874643" y="99472"/>
                </a:cubicBezTo>
                <a:cubicBezTo>
                  <a:pt x="1182756" y="96159"/>
                  <a:pt x="1550504" y="-3232"/>
                  <a:pt x="1848678" y="81"/>
                </a:cubicBezTo>
                <a:cubicBezTo>
                  <a:pt x="2146852" y="3394"/>
                  <a:pt x="2418522" y="99473"/>
                  <a:pt x="2663687" y="119351"/>
                </a:cubicBezTo>
                <a:cubicBezTo>
                  <a:pt x="2908852" y="139229"/>
                  <a:pt x="3140765" y="122664"/>
                  <a:pt x="3319669" y="119351"/>
                </a:cubicBezTo>
                <a:cubicBezTo>
                  <a:pt x="3498573" y="116038"/>
                  <a:pt x="3737113" y="99472"/>
                  <a:pt x="3737113" y="99472"/>
                </a:cubicBezTo>
                <a:lnTo>
                  <a:pt x="4273826" y="79594"/>
                </a:lnTo>
                <a:cubicBezTo>
                  <a:pt x="4393095" y="76281"/>
                  <a:pt x="4422912" y="77937"/>
                  <a:pt x="4452730" y="79594"/>
                </a:cubicBezTo>
              </a:path>
            </a:pathLst>
          </a:cu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2201F9-9D2D-4185-B6D2-975EF56D7B14}"/>
              </a:ext>
            </a:extLst>
          </p:cNvPr>
          <p:cNvSpPr txBox="1"/>
          <p:nvPr/>
        </p:nvSpPr>
        <p:spPr>
          <a:xfrm>
            <a:off x="2562421" y="4859149"/>
            <a:ext cx="293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+mj-lt"/>
              </a:rPr>
              <a:t>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FAE2D7D-79FD-4A20-9887-83641AC74EFD}"/>
              </a:ext>
            </a:extLst>
          </p:cNvPr>
          <p:cNvSpPr/>
          <p:nvPr/>
        </p:nvSpPr>
        <p:spPr>
          <a:xfrm>
            <a:off x="726308" y="4924201"/>
            <a:ext cx="234505" cy="58625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+mj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3305BE-25E8-4B01-B66A-6B0AA58F4AA6}"/>
              </a:ext>
            </a:extLst>
          </p:cNvPr>
          <p:cNvCxnSpPr>
            <a:cxnSpLocks/>
          </p:cNvCxnSpPr>
          <p:nvPr/>
        </p:nvCxnSpPr>
        <p:spPr>
          <a:xfrm>
            <a:off x="837400" y="4868073"/>
            <a:ext cx="0" cy="1758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17B7AA17-A4BE-4DF6-9F46-2EA8480F32C4}"/>
              </a:ext>
            </a:extLst>
          </p:cNvPr>
          <p:cNvGrpSpPr>
            <a:grpSpLocks noChangeAspect="1"/>
          </p:cNvGrpSpPr>
          <p:nvPr/>
        </p:nvGrpSpPr>
        <p:grpSpPr>
          <a:xfrm>
            <a:off x="792941" y="6283976"/>
            <a:ext cx="69465" cy="70351"/>
            <a:chOff x="5167084" y="4746412"/>
            <a:chExt cx="774382" cy="1176407"/>
          </a:xfrm>
        </p:grpSpPr>
        <p:sp>
          <p:nvSpPr>
            <p:cNvPr id="285" name="Parallelogram 284">
              <a:extLst>
                <a:ext uri="{FF2B5EF4-FFF2-40B4-BE49-F238E27FC236}">
                  <a16:creationId xmlns:a16="http://schemas.microsoft.com/office/drawing/2014/main" id="{E2640F70-0D25-4D62-8FF2-3EC2420B9488}"/>
                </a:ext>
              </a:extLst>
            </p:cNvPr>
            <p:cNvSpPr/>
            <p:nvPr/>
          </p:nvSpPr>
          <p:spPr>
            <a:xfrm>
              <a:off x="5169991" y="4763588"/>
              <a:ext cx="771475" cy="379573"/>
            </a:xfrm>
            <a:prstGeom prst="parallelogram">
              <a:avLst>
                <a:gd name="adj" fmla="val 75267"/>
              </a:avLst>
            </a:prstGeom>
            <a:solidFill>
              <a:schemeClr val="bg2">
                <a:lumMod val="90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86" name="Parallelogram 285">
              <a:extLst>
                <a:ext uri="{FF2B5EF4-FFF2-40B4-BE49-F238E27FC236}">
                  <a16:creationId xmlns:a16="http://schemas.microsoft.com/office/drawing/2014/main" id="{C8389E59-93BC-4066-8040-E5A9C8DFC61E}"/>
                </a:ext>
              </a:extLst>
            </p:cNvPr>
            <p:cNvSpPr/>
            <p:nvPr/>
          </p:nvSpPr>
          <p:spPr>
            <a:xfrm rot="5400000" flipV="1">
              <a:off x="5329299" y="5154159"/>
              <a:ext cx="1018687" cy="203193"/>
            </a:xfrm>
            <a:prstGeom prst="parallelogram">
              <a:avLst>
                <a:gd name="adj" fmla="val 135768"/>
              </a:avLst>
            </a:prstGeom>
            <a:solidFill>
              <a:schemeClr val="bg2">
                <a:lumMod val="50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87" name="Flowchart: Document 286">
              <a:extLst>
                <a:ext uri="{FF2B5EF4-FFF2-40B4-BE49-F238E27FC236}">
                  <a16:creationId xmlns:a16="http://schemas.microsoft.com/office/drawing/2014/main" id="{F7B20344-58E9-4394-B0C8-ADB6E79D6A4E}"/>
                </a:ext>
              </a:extLst>
            </p:cNvPr>
            <p:cNvSpPr/>
            <p:nvPr/>
          </p:nvSpPr>
          <p:spPr>
            <a:xfrm>
              <a:off x="5167084" y="5137857"/>
              <a:ext cx="600893" cy="784962"/>
            </a:xfrm>
            <a:prstGeom prst="flowChartDocument">
              <a:avLst/>
            </a:prstGeom>
            <a:solidFill>
              <a:schemeClr val="bg2">
                <a:lumMod val="75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292" name="Oval 291">
            <a:extLst>
              <a:ext uri="{FF2B5EF4-FFF2-40B4-BE49-F238E27FC236}">
                <a16:creationId xmlns:a16="http://schemas.microsoft.com/office/drawing/2014/main" id="{D2AEB843-757A-4EC5-88BD-4AD84642AD0E}"/>
              </a:ext>
            </a:extLst>
          </p:cNvPr>
          <p:cNvSpPr/>
          <p:nvPr/>
        </p:nvSpPr>
        <p:spPr>
          <a:xfrm flipV="1">
            <a:off x="4545326" y="3800593"/>
            <a:ext cx="351757" cy="46901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+mj-lt"/>
            </a:endParaRPr>
          </a:p>
        </p:txBody>
      </p: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id="{CAD19466-B41E-4724-AF7F-2AEDFD2A1AAB}"/>
              </a:ext>
            </a:extLst>
          </p:cNvPr>
          <p:cNvCxnSpPr>
            <a:cxnSpLocks/>
          </p:cNvCxnSpPr>
          <p:nvPr/>
        </p:nvCxnSpPr>
        <p:spPr>
          <a:xfrm>
            <a:off x="4718762" y="3715360"/>
            <a:ext cx="0" cy="1758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4" name="TextBox 293">
            <a:extLst>
              <a:ext uri="{FF2B5EF4-FFF2-40B4-BE49-F238E27FC236}">
                <a16:creationId xmlns:a16="http://schemas.microsoft.com/office/drawing/2014/main" id="{165149EB-C05F-49F9-A3D5-227798699F3A}"/>
              </a:ext>
            </a:extLst>
          </p:cNvPr>
          <p:cNvSpPr txBox="1"/>
          <p:nvPr/>
        </p:nvSpPr>
        <p:spPr>
          <a:xfrm>
            <a:off x="644297" y="4529466"/>
            <a:ext cx="519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FF0000"/>
                </a:solidFill>
                <a:latin typeface="+mj-lt"/>
              </a:rPr>
              <a:t>H</a:t>
            </a:r>
            <a:r>
              <a:rPr lang="en-US" sz="1400" baseline="-25000">
                <a:solidFill>
                  <a:srgbClr val="FF0000"/>
                </a:solidFill>
                <a:latin typeface="+mj-lt"/>
              </a:rPr>
              <a:t>base</a:t>
            </a:r>
          </a:p>
        </p:txBody>
      </p:sp>
      <p:grpSp>
        <p:nvGrpSpPr>
          <p:cNvPr id="156" name="Group 366">
            <a:extLst>
              <a:ext uri="{FF2B5EF4-FFF2-40B4-BE49-F238E27FC236}">
                <a16:creationId xmlns:a16="http://schemas.microsoft.com/office/drawing/2014/main" id="{EA280A04-A8D7-4811-8ACD-3BE43ADCE3FF}"/>
              </a:ext>
            </a:extLst>
          </p:cNvPr>
          <p:cNvGrpSpPr/>
          <p:nvPr/>
        </p:nvGrpSpPr>
        <p:grpSpPr>
          <a:xfrm>
            <a:off x="477405" y="5418978"/>
            <a:ext cx="718979" cy="1049019"/>
            <a:chOff x="1992313" y="3081340"/>
            <a:chExt cx="2054225" cy="2997198"/>
          </a:xfrm>
        </p:grpSpPr>
        <p:grpSp>
          <p:nvGrpSpPr>
            <p:cNvPr id="186" name="Group 207">
              <a:extLst>
                <a:ext uri="{FF2B5EF4-FFF2-40B4-BE49-F238E27FC236}">
                  <a16:creationId xmlns:a16="http://schemas.microsoft.com/office/drawing/2014/main" id="{5FDC5995-312B-4946-8BA3-8B3CDD64E2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92313" y="4106754"/>
              <a:ext cx="436428" cy="1843667"/>
              <a:chOff x="1154872" y="2964006"/>
              <a:chExt cx="330007" cy="1394276"/>
            </a:xfrm>
          </p:grpSpPr>
          <p:sp>
            <p:nvSpPr>
              <p:cNvPr id="228" name="Parallelogram 227">
                <a:extLst>
                  <a:ext uri="{FF2B5EF4-FFF2-40B4-BE49-F238E27FC236}">
                    <a16:creationId xmlns:a16="http://schemas.microsoft.com/office/drawing/2014/main" id="{DF149054-1249-42BC-8410-BFE343B2C9A5}"/>
                  </a:ext>
                </a:extLst>
              </p:cNvPr>
              <p:cNvSpPr/>
              <p:nvPr/>
            </p:nvSpPr>
            <p:spPr>
              <a:xfrm rot="865454">
                <a:off x="1396151" y="2964088"/>
                <a:ext cx="88829" cy="1250972"/>
              </a:xfrm>
              <a:prstGeom prst="parallelogram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000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229" name="Group 571">
                <a:extLst>
                  <a:ext uri="{FF2B5EF4-FFF2-40B4-BE49-F238E27FC236}">
                    <a16:creationId xmlns:a16="http://schemas.microsoft.com/office/drawing/2014/main" id="{895B18AE-0366-4D8B-BFE1-1248C9CABA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4872" y="4097258"/>
                <a:ext cx="173039" cy="261024"/>
                <a:chOff x="1312069" y="4843462"/>
                <a:chExt cx="280988" cy="423862"/>
              </a:xfrm>
            </p:grpSpPr>
            <p:sp>
              <p:nvSpPr>
                <p:cNvPr id="230" name="Freeform 92">
                  <a:extLst>
                    <a:ext uri="{FF2B5EF4-FFF2-40B4-BE49-F238E27FC236}">
                      <a16:creationId xmlns:a16="http://schemas.microsoft.com/office/drawing/2014/main" id="{0F6D4160-B599-4E8B-BECA-36B59E1E55E5}"/>
                    </a:ext>
                  </a:extLst>
                </p:cNvPr>
                <p:cNvSpPr/>
                <p:nvPr/>
              </p:nvSpPr>
              <p:spPr>
                <a:xfrm>
                  <a:off x="1421227" y="4843704"/>
                  <a:ext cx="171534" cy="423042"/>
                </a:xfrm>
                <a:custGeom>
                  <a:avLst/>
                  <a:gdLst>
                    <a:gd name="connsiteX0" fmla="*/ 57150 w 171450"/>
                    <a:gd name="connsiteY0" fmla="*/ 0 h 423862"/>
                    <a:gd name="connsiteX1" fmla="*/ 135731 w 171450"/>
                    <a:gd name="connsiteY1" fmla="*/ 73819 h 423862"/>
                    <a:gd name="connsiteX2" fmla="*/ 171450 w 171450"/>
                    <a:gd name="connsiteY2" fmla="*/ 69056 h 423862"/>
                    <a:gd name="connsiteX3" fmla="*/ 38100 w 171450"/>
                    <a:gd name="connsiteY3" fmla="*/ 392906 h 423862"/>
                    <a:gd name="connsiteX4" fmla="*/ 38100 w 171450"/>
                    <a:gd name="connsiteY4" fmla="*/ 423862 h 423862"/>
                    <a:gd name="connsiteX5" fmla="*/ 7143 w 171450"/>
                    <a:gd name="connsiteY5" fmla="*/ 373856 h 423862"/>
                    <a:gd name="connsiteX6" fmla="*/ 0 w 171450"/>
                    <a:gd name="connsiteY6" fmla="*/ 219075 h 423862"/>
                    <a:gd name="connsiteX7" fmla="*/ 33337 w 171450"/>
                    <a:gd name="connsiteY7" fmla="*/ 97631 h 423862"/>
                    <a:gd name="connsiteX8" fmla="*/ 57150 w 171450"/>
                    <a:gd name="connsiteY8" fmla="*/ 0 h 42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423862">
                      <a:moveTo>
                        <a:pt x="57150" y="0"/>
                      </a:moveTo>
                      <a:lnTo>
                        <a:pt x="135731" y="73819"/>
                      </a:lnTo>
                      <a:lnTo>
                        <a:pt x="171450" y="69056"/>
                      </a:lnTo>
                      <a:lnTo>
                        <a:pt x="38100" y="392906"/>
                      </a:lnTo>
                      <a:lnTo>
                        <a:pt x="38100" y="423862"/>
                      </a:lnTo>
                      <a:lnTo>
                        <a:pt x="7143" y="373856"/>
                      </a:lnTo>
                      <a:lnTo>
                        <a:pt x="0" y="219075"/>
                      </a:lnTo>
                      <a:lnTo>
                        <a:pt x="33337" y="97631"/>
                      </a:lnTo>
                      <a:lnTo>
                        <a:pt x="5715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 sz="1000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231" name="Freeform 93">
                  <a:extLst>
                    <a:ext uri="{FF2B5EF4-FFF2-40B4-BE49-F238E27FC236}">
                      <a16:creationId xmlns:a16="http://schemas.microsoft.com/office/drawing/2014/main" id="{213C9DC7-884A-4469-A23D-D31CA7C64C6B}"/>
                    </a:ext>
                  </a:extLst>
                </p:cNvPr>
                <p:cNvSpPr/>
                <p:nvPr/>
              </p:nvSpPr>
              <p:spPr>
                <a:xfrm>
                  <a:off x="1312069" y="4972371"/>
                  <a:ext cx="179331" cy="62384"/>
                </a:xfrm>
                <a:custGeom>
                  <a:avLst/>
                  <a:gdLst>
                    <a:gd name="connsiteX0" fmla="*/ 0 w 178594"/>
                    <a:gd name="connsiteY0" fmla="*/ 7144 h 61913"/>
                    <a:gd name="connsiteX1" fmla="*/ 152400 w 178594"/>
                    <a:gd name="connsiteY1" fmla="*/ 0 h 61913"/>
                    <a:gd name="connsiteX2" fmla="*/ 178594 w 178594"/>
                    <a:gd name="connsiteY2" fmla="*/ 54769 h 61913"/>
                    <a:gd name="connsiteX3" fmla="*/ 35719 w 178594"/>
                    <a:gd name="connsiteY3" fmla="*/ 61913 h 61913"/>
                    <a:gd name="connsiteX4" fmla="*/ 0 w 178594"/>
                    <a:gd name="connsiteY4" fmla="*/ 7144 h 61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8594" h="61913">
                      <a:moveTo>
                        <a:pt x="0" y="7144"/>
                      </a:moveTo>
                      <a:lnTo>
                        <a:pt x="152400" y="0"/>
                      </a:lnTo>
                      <a:lnTo>
                        <a:pt x="178594" y="54769"/>
                      </a:lnTo>
                      <a:lnTo>
                        <a:pt x="35719" y="61913"/>
                      </a:lnTo>
                      <a:lnTo>
                        <a:pt x="0" y="7144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 sz="1000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232" name="Freeform 94">
                  <a:extLst>
                    <a:ext uri="{FF2B5EF4-FFF2-40B4-BE49-F238E27FC236}">
                      <a16:creationId xmlns:a16="http://schemas.microsoft.com/office/drawing/2014/main" id="{9B2DB79E-191F-4486-B21C-BE0AE4E4BC2F}"/>
                    </a:ext>
                  </a:extLst>
                </p:cNvPr>
                <p:cNvSpPr/>
                <p:nvPr/>
              </p:nvSpPr>
              <p:spPr>
                <a:xfrm>
                  <a:off x="1362750" y="5030856"/>
                  <a:ext cx="124752" cy="40939"/>
                </a:xfrm>
                <a:custGeom>
                  <a:avLst/>
                  <a:gdLst>
                    <a:gd name="connsiteX0" fmla="*/ 126206 w 126206"/>
                    <a:gd name="connsiteY0" fmla="*/ 0 h 40481"/>
                    <a:gd name="connsiteX1" fmla="*/ 76200 w 126206"/>
                    <a:gd name="connsiteY1" fmla="*/ 40481 h 40481"/>
                    <a:gd name="connsiteX2" fmla="*/ 0 w 126206"/>
                    <a:gd name="connsiteY2" fmla="*/ 2381 h 40481"/>
                    <a:gd name="connsiteX3" fmla="*/ 126206 w 126206"/>
                    <a:gd name="connsiteY3" fmla="*/ 0 h 40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6206" h="40481">
                      <a:moveTo>
                        <a:pt x="126206" y="0"/>
                      </a:moveTo>
                      <a:lnTo>
                        <a:pt x="76200" y="40481"/>
                      </a:lnTo>
                      <a:lnTo>
                        <a:pt x="0" y="2381"/>
                      </a:lnTo>
                      <a:lnTo>
                        <a:pt x="126206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 sz="1000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</p:grpSp>
        </p:grpSp>
        <p:grpSp>
          <p:nvGrpSpPr>
            <p:cNvPr id="187" name="Group 206">
              <a:extLst>
                <a:ext uri="{FF2B5EF4-FFF2-40B4-BE49-F238E27FC236}">
                  <a16:creationId xmlns:a16="http://schemas.microsoft.com/office/drawing/2014/main" id="{8041C565-4F41-4AD6-81E2-305C99AF7C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69318" y="3778569"/>
              <a:ext cx="137158" cy="1828539"/>
              <a:chOff x="1788855" y="2975029"/>
              <a:chExt cx="117268" cy="998772"/>
            </a:xfrm>
          </p:grpSpPr>
          <p:sp>
            <p:nvSpPr>
              <p:cNvPr id="224" name="Trapezoid 223">
                <a:extLst>
                  <a:ext uri="{FF2B5EF4-FFF2-40B4-BE49-F238E27FC236}">
                    <a16:creationId xmlns:a16="http://schemas.microsoft.com/office/drawing/2014/main" id="{B16EE3EC-4737-4C32-B4C3-F46BE178E9EA}"/>
                  </a:ext>
                </a:extLst>
              </p:cNvPr>
              <p:cNvSpPr/>
              <p:nvPr/>
            </p:nvSpPr>
            <p:spPr>
              <a:xfrm rot="21480000" flipV="1">
                <a:off x="1788262" y="2974855"/>
                <a:ext cx="107226" cy="884456"/>
              </a:xfrm>
              <a:prstGeom prst="trapezoid">
                <a:avLst>
                  <a:gd name="adj" fmla="val 15450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00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grpSp>
            <p:nvGrpSpPr>
              <p:cNvPr id="225" name="Group 570">
                <a:extLst>
                  <a:ext uri="{FF2B5EF4-FFF2-40B4-BE49-F238E27FC236}">
                    <a16:creationId xmlns:a16="http://schemas.microsoft.com/office/drawing/2014/main" id="{F71722CE-FE2A-48D4-B7C0-042E33AB73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03472" y="3818359"/>
                <a:ext cx="102651" cy="155442"/>
                <a:chOff x="2247900" y="4402931"/>
                <a:chExt cx="166688" cy="252413"/>
              </a:xfrm>
            </p:grpSpPr>
            <p:sp>
              <p:nvSpPr>
                <p:cNvPr id="226" name="Freeform 88">
                  <a:extLst>
                    <a:ext uri="{FF2B5EF4-FFF2-40B4-BE49-F238E27FC236}">
                      <a16:creationId xmlns:a16="http://schemas.microsoft.com/office/drawing/2014/main" id="{D9B01828-49AC-431C-A6D6-E415C20B27F5}"/>
                    </a:ext>
                  </a:extLst>
                </p:cNvPr>
                <p:cNvSpPr/>
                <p:nvPr/>
              </p:nvSpPr>
              <p:spPr>
                <a:xfrm>
                  <a:off x="2247447" y="4403251"/>
                  <a:ext cx="167504" cy="252041"/>
                </a:xfrm>
                <a:custGeom>
                  <a:avLst/>
                  <a:gdLst>
                    <a:gd name="connsiteX0" fmla="*/ 0 w 166688"/>
                    <a:gd name="connsiteY0" fmla="*/ 4763 h 252413"/>
                    <a:gd name="connsiteX1" fmla="*/ 164306 w 166688"/>
                    <a:gd name="connsiteY1" fmla="*/ 0 h 252413"/>
                    <a:gd name="connsiteX2" fmla="*/ 166688 w 166688"/>
                    <a:gd name="connsiteY2" fmla="*/ 64294 h 252413"/>
                    <a:gd name="connsiteX3" fmla="*/ 130969 w 166688"/>
                    <a:gd name="connsiteY3" fmla="*/ 71438 h 252413"/>
                    <a:gd name="connsiteX4" fmla="*/ 130969 w 166688"/>
                    <a:gd name="connsiteY4" fmla="*/ 150019 h 252413"/>
                    <a:gd name="connsiteX5" fmla="*/ 102394 w 166688"/>
                    <a:gd name="connsiteY5" fmla="*/ 252413 h 252413"/>
                    <a:gd name="connsiteX6" fmla="*/ 47625 w 166688"/>
                    <a:gd name="connsiteY6" fmla="*/ 142875 h 252413"/>
                    <a:gd name="connsiteX7" fmla="*/ 40481 w 166688"/>
                    <a:gd name="connsiteY7" fmla="*/ 66675 h 252413"/>
                    <a:gd name="connsiteX8" fmla="*/ 9525 w 166688"/>
                    <a:gd name="connsiteY8" fmla="*/ 54769 h 252413"/>
                    <a:gd name="connsiteX9" fmla="*/ 0 w 166688"/>
                    <a:gd name="connsiteY9" fmla="*/ 4763 h 252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6688" h="252413">
                      <a:moveTo>
                        <a:pt x="0" y="4763"/>
                      </a:moveTo>
                      <a:lnTo>
                        <a:pt x="164306" y="0"/>
                      </a:lnTo>
                      <a:lnTo>
                        <a:pt x="166688" y="64294"/>
                      </a:lnTo>
                      <a:lnTo>
                        <a:pt x="130969" y="71438"/>
                      </a:lnTo>
                      <a:lnTo>
                        <a:pt x="130969" y="150019"/>
                      </a:lnTo>
                      <a:lnTo>
                        <a:pt x="102394" y="252413"/>
                      </a:lnTo>
                      <a:lnTo>
                        <a:pt x="47625" y="142875"/>
                      </a:lnTo>
                      <a:lnTo>
                        <a:pt x="40481" y="66675"/>
                      </a:lnTo>
                      <a:lnTo>
                        <a:pt x="9525" y="54769"/>
                      </a:lnTo>
                      <a:lnTo>
                        <a:pt x="0" y="476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 sz="1000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cxnSp>
              <p:nvCxnSpPr>
                <p:cNvPr id="227" name="Straight Connector 226">
                  <a:extLst>
                    <a:ext uri="{FF2B5EF4-FFF2-40B4-BE49-F238E27FC236}">
                      <a16:creationId xmlns:a16="http://schemas.microsoft.com/office/drawing/2014/main" id="{A342D707-13B3-41EF-9C35-7309E612F226}"/>
                    </a:ext>
                  </a:extLst>
                </p:cNvPr>
                <p:cNvCxnSpPr>
                  <a:stCxn id="226" idx="7"/>
                  <a:endCxn id="226" idx="3"/>
                </p:cNvCxnSpPr>
                <p:nvPr/>
              </p:nvCxnSpPr>
              <p:spPr>
                <a:xfrm>
                  <a:off x="2287119" y="4469429"/>
                  <a:ext cx="92568" cy="5632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8" name="Group 205">
              <a:extLst>
                <a:ext uri="{FF2B5EF4-FFF2-40B4-BE49-F238E27FC236}">
                  <a16:creationId xmlns:a16="http://schemas.microsoft.com/office/drawing/2014/main" id="{B5A113EA-E8DD-44AB-BB19-1F6661D1AF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95986" y="4240506"/>
              <a:ext cx="450552" cy="1838032"/>
              <a:chOff x="2169090" y="3065133"/>
              <a:chExt cx="340687" cy="1390014"/>
            </a:xfrm>
          </p:grpSpPr>
          <p:sp>
            <p:nvSpPr>
              <p:cNvPr id="216" name="Parallelogram 215">
                <a:extLst>
                  <a:ext uri="{FF2B5EF4-FFF2-40B4-BE49-F238E27FC236}">
                    <a16:creationId xmlns:a16="http://schemas.microsoft.com/office/drawing/2014/main" id="{5D0B9B86-1FB0-4E04-8626-24A7D49294A4}"/>
                  </a:ext>
                </a:extLst>
              </p:cNvPr>
              <p:cNvSpPr/>
              <p:nvPr/>
            </p:nvSpPr>
            <p:spPr>
              <a:xfrm rot="20492193">
                <a:off x="2169090" y="3065133"/>
                <a:ext cx="98791" cy="1251397"/>
              </a:xfrm>
              <a:prstGeom prst="parallelogram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000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217" name="Group 569">
                <a:extLst>
                  <a:ext uri="{FF2B5EF4-FFF2-40B4-BE49-F238E27FC236}">
                    <a16:creationId xmlns:a16="http://schemas.microsoft.com/office/drawing/2014/main" id="{AB846CF2-50EB-4B44-A3E8-85447C018E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41138" y="4195589"/>
                <a:ext cx="168639" cy="259558"/>
                <a:chOff x="2947988" y="4836318"/>
                <a:chExt cx="273843" cy="421481"/>
              </a:xfrm>
            </p:grpSpPr>
            <p:sp>
              <p:nvSpPr>
                <p:cNvPr id="218" name="Freeform 83">
                  <a:extLst>
                    <a:ext uri="{FF2B5EF4-FFF2-40B4-BE49-F238E27FC236}">
                      <a16:creationId xmlns:a16="http://schemas.microsoft.com/office/drawing/2014/main" id="{8EAA515A-19A9-46A4-9F18-888BBD30246F}"/>
                    </a:ext>
                  </a:extLst>
                </p:cNvPr>
                <p:cNvSpPr/>
                <p:nvPr/>
              </p:nvSpPr>
              <p:spPr>
                <a:xfrm>
                  <a:off x="2945037" y="4836707"/>
                  <a:ext cx="171534" cy="421092"/>
                </a:xfrm>
                <a:custGeom>
                  <a:avLst/>
                  <a:gdLst>
                    <a:gd name="connsiteX0" fmla="*/ 0 w 169069"/>
                    <a:gd name="connsiteY0" fmla="*/ 59531 h 421481"/>
                    <a:gd name="connsiteX1" fmla="*/ 50006 w 169069"/>
                    <a:gd name="connsiteY1" fmla="*/ 45244 h 421481"/>
                    <a:gd name="connsiteX2" fmla="*/ 121444 w 169069"/>
                    <a:gd name="connsiteY2" fmla="*/ 0 h 421481"/>
                    <a:gd name="connsiteX3" fmla="*/ 150019 w 169069"/>
                    <a:gd name="connsiteY3" fmla="*/ 107156 h 421481"/>
                    <a:gd name="connsiteX4" fmla="*/ 164306 w 169069"/>
                    <a:gd name="connsiteY4" fmla="*/ 214313 h 421481"/>
                    <a:gd name="connsiteX5" fmla="*/ 169069 w 169069"/>
                    <a:gd name="connsiteY5" fmla="*/ 376238 h 421481"/>
                    <a:gd name="connsiteX6" fmla="*/ 142875 w 169069"/>
                    <a:gd name="connsiteY6" fmla="*/ 421481 h 421481"/>
                    <a:gd name="connsiteX7" fmla="*/ 111919 w 169069"/>
                    <a:gd name="connsiteY7" fmla="*/ 371475 h 421481"/>
                    <a:gd name="connsiteX8" fmla="*/ 0 w 169069"/>
                    <a:gd name="connsiteY8" fmla="*/ 59531 h 421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9069" h="421481">
                      <a:moveTo>
                        <a:pt x="0" y="59531"/>
                      </a:moveTo>
                      <a:lnTo>
                        <a:pt x="50006" y="45244"/>
                      </a:lnTo>
                      <a:lnTo>
                        <a:pt x="121444" y="0"/>
                      </a:lnTo>
                      <a:lnTo>
                        <a:pt x="150019" y="107156"/>
                      </a:lnTo>
                      <a:lnTo>
                        <a:pt x="164306" y="214313"/>
                      </a:lnTo>
                      <a:lnTo>
                        <a:pt x="169069" y="376238"/>
                      </a:lnTo>
                      <a:lnTo>
                        <a:pt x="142875" y="421481"/>
                      </a:lnTo>
                      <a:lnTo>
                        <a:pt x="111919" y="371475"/>
                      </a:lnTo>
                      <a:lnTo>
                        <a:pt x="0" y="5953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 sz="1000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219" name="Freeform 84">
                  <a:extLst>
                    <a:ext uri="{FF2B5EF4-FFF2-40B4-BE49-F238E27FC236}">
                      <a16:creationId xmlns:a16="http://schemas.microsoft.com/office/drawing/2014/main" id="{B4F05584-F8B7-4E8A-A19C-8AB4C6764046}"/>
                    </a:ext>
                  </a:extLst>
                </p:cNvPr>
                <p:cNvSpPr/>
                <p:nvPr/>
              </p:nvSpPr>
              <p:spPr>
                <a:xfrm>
                  <a:off x="3042500" y="4951727"/>
                  <a:ext cx="179331" cy="70182"/>
                </a:xfrm>
                <a:custGeom>
                  <a:avLst/>
                  <a:gdLst>
                    <a:gd name="connsiteX0" fmla="*/ 35718 w 178593"/>
                    <a:gd name="connsiteY0" fmla="*/ 0 h 71437"/>
                    <a:gd name="connsiteX1" fmla="*/ 178593 w 178593"/>
                    <a:gd name="connsiteY1" fmla="*/ 7144 h 71437"/>
                    <a:gd name="connsiteX2" fmla="*/ 150018 w 178593"/>
                    <a:gd name="connsiteY2" fmla="*/ 71437 h 71437"/>
                    <a:gd name="connsiteX3" fmla="*/ 0 w 178593"/>
                    <a:gd name="connsiteY3" fmla="*/ 61912 h 71437"/>
                    <a:gd name="connsiteX4" fmla="*/ 35718 w 178593"/>
                    <a:gd name="connsiteY4" fmla="*/ 0 h 71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8593" h="71437">
                      <a:moveTo>
                        <a:pt x="35718" y="0"/>
                      </a:moveTo>
                      <a:lnTo>
                        <a:pt x="178593" y="7144"/>
                      </a:lnTo>
                      <a:lnTo>
                        <a:pt x="150018" y="71437"/>
                      </a:lnTo>
                      <a:lnTo>
                        <a:pt x="0" y="61912"/>
                      </a:lnTo>
                      <a:lnTo>
                        <a:pt x="35718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 sz="1000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223" name="Freeform 36">
                  <a:extLst>
                    <a:ext uri="{FF2B5EF4-FFF2-40B4-BE49-F238E27FC236}">
                      <a16:creationId xmlns:a16="http://schemas.microsoft.com/office/drawing/2014/main" id="{BE930EE3-8CF9-45C1-B03F-C035D248A92E}"/>
                    </a:ext>
                  </a:extLst>
                </p:cNvPr>
                <p:cNvSpPr/>
                <p:nvPr/>
              </p:nvSpPr>
              <p:spPr>
                <a:xfrm>
                  <a:off x="3060043" y="5012162"/>
                  <a:ext cx="85767" cy="54586"/>
                </a:xfrm>
                <a:custGeom>
                  <a:avLst/>
                  <a:gdLst>
                    <a:gd name="connsiteX0" fmla="*/ 0 w 85725"/>
                    <a:gd name="connsiteY0" fmla="*/ 0 h 54769"/>
                    <a:gd name="connsiteX1" fmla="*/ 28575 w 85725"/>
                    <a:gd name="connsiteY1" fmla="*/ 54769 h 54769"/>
                    <a:gd name="connsiteX2" fmla="*/ 85725 w 85725"/>
                    <a:gd name="connsiteY2" fmla="*/ 7144 h 54769"/>
                    <a:gd name="connsiteX3" fmla="*/ 0 w 85725"/>
                    <a:gd name="connsiteY3" fmla="*/ 0 h 54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725" h="54769">
                      <a:moveTo>
                        <a:pt x="0" y="0"/>
                      </a:moveTo>
                      <a:lnTo>
                        <a:pt x="28575" y="54769"/>
                      </a:lnTo>
                      <a:lnTo>
                        <a:pt x="85725" y="71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 sz="1000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</p:grpSp>
        </p:grpSp>
        <p:grpSp>
          <p:nvGrpSpPr>
            <p:cNvPr id="189" name="Group 576">
              <a:extLst>
                <a:ext uri="{FF2B5EF4-FFF2-40B4-BE49-F238E27FC236}">
                  <a16:creationId xmlns:a16="http://schemas.microsoft.com/office/drawing/2014/main" id="{95913846-C9EF-4A5E-8235-EFEE4329DA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0770" y="3222002"/>
              <a:ext cx="134487" cy="1677825"/>
              <a:chOff x="1922403" y="2884415"/>
              <a:chExt cx="165133" cy="2060423"/>
            </a:xfrm>
          </p:grpSpPr>
          <p:sp>
            <p:nvSpPr>
              <p:cNvPr id="214" name="Parallelogram 213">
                <a:extLst>
                  <a:ext uri="{FF2B5EF4-FFF2-40B4-BE49-F238E27FC236}">
                    <a16:creationId xmlns:a16="http://schemas.microsoft.com/office/drawing/2014/main" id="{6F33FE2A-D6A8-4C2F-96F7-ED56FEF569C1}"/>
                  </a:ext>
                </a:extLst>
              </p:cNvPr>
              <p:cNvSpPr/>
              <p:nvPr/>
            </p:nvSpPr>
            <p:spPr>
              <a:xfrm rot="921293">
                <a:off x="2005276" y="2914423"/>
                <a:ext cx="81868" cy="2031380"/>
              </a:xfrm>
              <a:prstGeom prst="parallelogram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000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215" name="Parallelogram 214">
                <a:extLst>
                  <a:ext uri="{FF2B5EF4-FFF2-40B4-BE49-F238E27FC236}">
                    <a16:creationId xmlns:a16="http://schemas.microsoft.com/office/drawing/2014/main" id="{AD3D7616-77A6-4C9E-8849-5C67152A62FA}"/>
                  </a:ext>
                </a:extLst>
              </p:cNvPr>
              <p:cNvSpPr/>
              <p:nvPr/>
            </p:nvSpPr>
            <p:spPr>
              <a:xfrm rot="921293">
                <a:off x="1921458" y="2885180"/>
                <a:ext cx="81868" cy="2031380"/>
              </a:xfrm>
              <a:prstGeom prst="parallelogram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000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190" name="Parallelogram 189">
              <a:extLst>
                <a:ext uri="{FF2B5EF4-FFF2-40B4-BE49-F238E27FC236}">
                  <a16:creationId xmlns:a16="http://schemas.microsoft.com/office/drawing/2014/main" id="{47675998-C9C4-4004-A718-84209998E4B8}"/>
                </a:ext>
              </a:extLst>
            </p:cNvPr>
            <p:cNvSpPr/>
            <p:nvPr/>
          </p:nvSpPr>
          <p:spPr bwMode="auto">
            <a:xfrm rot="20545172">
              <a:off x="3341759" y="3224167"/>
              <a:ext cx="65935" cy="1654737"/>
            </a:xfrm>
            <a:prstGeom prst="parallelogram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00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91" name="Parallelogram 190">
              <a:extLst>
                <a:ext uri="{FF2B5EF4-FFF2-40B4-BE49-F238E27FC236}">
                  <a16:creationId xmlns:a16="http://schemas.microsoft.com/office/drawing/2014/main" id="{C51BD70C-1570-44F7-934E-A1DF40CBC530}"/>
                </a:ext>
              </a:extLst>
            </p:cNvPr>
            <p:cNvSpPr/>
            <p:nvPr/>
          </p:nvSpPr>
          <p:spPr bwMode="auto">
            <a:xfrm rot="21365986">
              <a:off x="2917825" y="3302000"/>
              <a:ext cx="58738" cy="1174750"/>
            </a:xfrm>
            <a:prstGeom prst="parallelogram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00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92" name="Parallelogram 191">
              <a:extLst>
                <a:ext uri="{FF2B5EF4-FFF2-40B4-BE49-F238E27FC236}">
                  <a16:creationId xmlns:a16="http://schemas.microsoft.com/office/drawing/2014/main" id="{8A90F12D-ADF1-4E60-8B53-FD7A44B3618F}"/>
                </a:ext>
              </a:extLst>
            </p:cNvPr>
            <p:cNvSpPr/>
            <p:nvPr/>
          </p:nvSpPr>
          <p:spPr bwMode="auto">
            <a:xfrm rot="21540000">
              <a:off x="3027363" y="3298825"/>
              <a:ext cx="57150" cy="1174750"/>
            </a:xfrm>
            <a:prstGeom prst="parallelogram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00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93" name="Group 542">
              <a:extLst>
                <a:ext uri="{FF2B5EF4-FFF2-40B4-BE49-F238E27FC236}">
                  <a16:creationId xmlns:a16="http://schemas.microsoft.com/office/drawing/2014/main" id="{C5F88CCA-14CD-421D-A1A2-6B0EA591E44F}"/>
                </a:ext>
              </a:extLst>
            </p:cNvPr>
            <p:cNvGrpSpPr/>
            <p:nvPr/>
          </p:nvGrpSpPr>
          <p:grpSpPr bwMode="auto">
            <a:xfrm>
              <a:off x="2267511" y="4797624"/>
              <a:ext cx="186177" cy="162884"/>
              <a:chOff x="2328862" y="2776537"/>
              <a:chExt cx="228601" cy="20002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09" name="Freeform 77">
                <a:extLst>
                  <a:ext uri="{FF2B5EF4-FFF2-40B4-BE49-F238E27FC236}">
                    <a16:creationId xmlns:a16="http://schemas.microsoft.com/office/drawing/2014/main" id="{2A448477-D054-4EC4-84F5-C9181DD14017}"/>
                  </a:ext>
                </a:extLst>
              </p:cNvPr>
              <p:cNvSpPr/>
              <p:nvPr/>
            </p:nvSpPr>
            <p:spPr>
              <a:xfrm>
                <a:off x="2328862" y="2793207"/>
                <a:ext cx="95250" cy="183356"/>
              </a:xfrm>
              <a:custGeom>
                <a:avLst/>
                <a:gdLst>
                  <a:gd name="connsiteX0" fmla="*/ 95250 w 95250"/>
                  <a:gd name="connsiteY0" fmla="*/ 0 h 183356"/>
                  <a:gd name="connsiteX1" fmla="*/ 78582 w 95250"/>
                  <a:gd name="connsiteY1" fmla="*/ 50006 h 183356"/>
                  <a:gd name="connsiteX2" fmla="*/ 42863 w 95250"/>
                  <a:gd name="connsiteY2" fmla="*/ 150019 h 183356"/>
                  <a:gd name="connsiteX3" fmla="*/ 59532 w 95250"/>
                  <a:gd name="connsiteY3" fmla="*/ 176213 h 183356"/>
                  <a:gd name="connsiteX4" fmla="*/ 54769 w 95250"/>
                  <a:gd name="connsiteY4" fmla="*/ 183356 h 183356"/>
                  <a:gd name="connsiteX5" fmla="*/ 11907 w 95250"/>
                  <a:gd name="connsiteY5" fmla="*/ 176213 h 183356"/>
                  <a:gd name="connsiteX6" fmla="*/ 0 w 95250"/>
                  <a:gd name="connsiteY6" fmla="*/ 154781 h 183356"/>
                  <a:gd name="connsiteX7" fmla="*/ 35719 w 95250"/>
                  <a:gd name="connsiteY7" fmla="*/ 9525 h 183356"/>
                  <a:gd name="connsiteX8" fmla="*/ 95250 w 95250"/>
                  <a:gd name="connsiteY8" fmla="*/ 0 h 18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250" h="183356">
                    <a:moveTo>
                      <a:pt x="95250" y="0"/>
                    </a:moveTo>
                    <a:lnTo>
                      <a:pt x="78582" y="50006"/>
                    </a:lnTo>
                    <a:lnTo>
                      <a:pt x="42863" y="150019"/>
                    </a:lnTo>
                    <a:lnTo>
                      <a:pt x="59532" y="176213"/>
                    </a:lnTo>
                    <a:lnTo>
                      <a:pt x="54769" y="183356"/>
                    </a:lnTo>
                    <a:lnTo>
                      <a:pt x="11907" y="176213"/>
                    </a:lnTo>
                    <a:lnTo>
                      <a:pt x="0" y="154781"/>
                    </a:lnTo>
                    <a:lnTo>
                      <a:pt x="35719" y="9525"/>
                    </a:lnTo>
                    <a:lnTo>
                      <a:pt x="9525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00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13" name="Freeform 78">
                <a:extLst>
                  <a:ext uri="{FF2B5EF4-FFF2-40B4-BE49-F238E27FC236}">
                    <a16:creationId xmlns:a16="http://schemas.microsoft.com/office/drawing/2014/main" id="{C4F6D652-09A1-4578-8A2B-3009F2EED0B3}"/>
                  </a:ext>
                </a:extLst>
              </p:cNvPr>
              <p:cNvSpPr/>
              <p:nvPr/>
            </p:nvSpPr>
            <p:spPr>
              <a:xfrm>
                <a:off x="2359820" y="2776537"/>
                <a:ext cx="197643" cy="119063"/>
              </a:xfrm>
              <a:custGeom>
                <a:avLst/>
                <a:gdLst>
                  <a:gd name="connsiteX0" fmla="*/ 0 w 197643"/>
                  <a:gd name="connsiteY0" fmla="*/ 23813 h 119063"/>
                  <a:gd name="connsiteX1" fmla="*/ 54768 w 197643"/>
                  <a:gd name="connsiteY1" fmla="*/ 0 h 119063"/>
                  <a:gd name="connsiteX2" fmla="*/ 135731 w 197643"/>
                  <a:gd name="connsiteY2" fmla="*/ 7144 h 119063"/>
                  <a:gd name="connsiteX3" fmla="*/ 197643 w 197643"/>
                  <a:gd name="connsiteY3" fmla="*/ 21432 h 119063"/>
                  <a:gd name="connsiteX4" fmla="*/ 176212 w 197643"/>
                  <a:gd name="connsiteY4" fmla="*/ 119063 h 119063"/>
                  <a:gd name="connsiteX5" fmla="*/ 114300 w 197643"/>
                  <a:gd name="connsiteY5" fmla="*/ 100013 h 119063"/>
                  <a:gd name="connsiteX6" fmla="*/ 38100 w 197643"/>
                  <a:gd name="connsiteY6" fmla="*/ 100013 h 119063"/>
                  <a:gd name="connsiteX7" fmla="*/ 59531 w 197643"/>
                  <a:gd name="connsiteY7" fmla="*/ 28575 h 119063"/>
                  <a:gd name="connsiteX8" fmla="*/ 0 w 197643"/>
                  <a:gd name="connsiteY8" fmla="*/ 23813 h 119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7643" h="119063">
                    <a:moveTo>
                      <a:pt x="0" y="23813"/>
                    </a:moveTo>
                    <a:lnTo>
                      <a:pt x="54768" y="0"/>
                    </a:lnTo>
                    <a:lnTo>
                      <a:pt x="135731" y="7144"/>
                    </a:lnTo>
                    <a:lnTo>
                      <a:pt x="197643" y="21432"/>
                    </a:lnTo>
                    <a:lnTo>
                      <a:pt x="176212" y="119063"/>
                    </a:lnTo>
                    <a:lnTo>
                      <a:pt x="114300" y="100013"/>
                    </a:lnTo>
                    <a:lnTo>
                      <a:pt x="38100" y="100013"/>
                    </a:lnTo>
                    <a:lnTo>
                      <a:pt x="59531" y="28575"/>
                    </a:lnTo>
                    <a:lnTo>
                      <a:pt x="0" y="23813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00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sp>
          <p:nvSpPr>
            <p:cNvPr id="194" name="Freeform 62">
              <a:extLst>
                <a:ext uri="{FF2B5EF4-FFF2-40B4-BE49-F238E27FC236}">
                  <a16:creationId xmlns:a16="http://schemas.microsoft.com/office/drawing/2014/main" id="{89BD929C-1DD9-4CF0-BBE0-B766B5BF94D2}"/>
                </a:ext>
              </a:extLst>
            </p:cNvPr>
            <p:cNvSpPr/>
            <p:nvPr/>
          </p:nvSpPr>
          <p:spPr bwMode="auto">
            <a:xfrm>
              <a:off x="2921000" y="4398963"/>
              <a:ext cx="200025" cy="88900"/>
            </a:xfrm>
            <a:custGeom>
              <a:avLst/>
              <a:gdLst>
                <a:gd name="connsiteX0" fmla="*/ 245269 w 246856"/>
                <a:gd name="connsiteY0" fmla="*/ 85725 h 109538"/>
                <a:gd name="connsiteX1" fmla="*/ 204788 w 246856"/>
                <a:gd name="connsiteY1" fmla="*/ 107156 h 109538"/>
                <a:gd name="connsiteX2" fmla="*/ 42863 w 246856"/>
                <a:gd name="connsiteY2" fmla="*/ 109538 h 109538"/>
                <a:gd name="connsiteX3" fmla="*/ 2382 w 246856"/>
                <a:gd name="connsiteY3" fmla="*/ 100013 h 109538"/>
                <a:gd name="connsiteX4" fmla="*/ 0 w 246856"/>
                <a:gd name="connsiteY4" fmla="*/ 19050 h 109538"/>
                <a:gd name="connsiteX5" fmla="*/ 26194 w 246856"/>
                <a:gd name="connsiteY5" fmla="*/ 4763 h 109538"/>
                <a:gd name="connsiteX6" fmla="*/ 228600 w 246856"/>
                <a:gd name="connsiteY6" fmla="*/ 0 h 109538"/>
                <a:gd name="connsiteX7" fmla="*/ 245269 w 246856"/>
                <a:gd name="connsiteY7" fmla="*/ 23813 h 109538"/>
                <a:gd name="connsiteX8" fmla="*/ 245269 w 246856"/>
                <a:gd name="connsiteY8" fmla="*/ 85725 h 10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6856" h="109538">
                  <a:moveTo>
                    <a:pt x="245269" y="85725"/>
                  </a:moveTo>
                  <a:lnTo>
                    <a:pt x="204788" y="107156"/>
                  </a:lnTo>
                  <a:lnTo>
                    <a:pt x="42863" y="109538"/>
                  </a:lnTo>
                  <a:lnTo>
                    <a:pt x="2382" y="100013"/>
                  </a:lnTo>
                  <a:lnTo>
                    <a:pt x="0" y="19050"/>
                  </a:lnTo>
                  <a:lnTo>
                    <a:pt x="26194" y="4763"/>
                  </a:lnTo>
                  <a:lnTo>
                    <a:pt x="228600" y="0"/>
                  </a:lnTo>
                  <a:lnTo>
                    <a:pt x="245269" y="23813"/>
                  </a:lnTo>
                  <a:cubicBezTo>
                    <a:pt x="246063" y="46038"/>
                    <a:pt x="246856" y="68263"/>
                    <a:pt x="245269" y="85725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00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95" name="Parallelogram 194">
              <a:extLst>
                <a:ext uri="{FF2B5EF4-FFF2-40B4-BE49-F238E27FC236}">
                  <a16:creationId xmlns:a16="http://schemas.microsoft.com/office/drawing/2014/main" id="{74F218E8-1F07-4B13-B038-7D3F85C50822}"/>
                </a:ext>
              </a:extLst>
            </p:cNvPr>
            <p:cNvSpPr/>
            <p:nvPr/>
          </p:nvSpPr>
          <p:spPr bwMode="auto">
            <a:xfrm rot="20545172">
              <a:off x="3268290" y="3222017"/>
              <a:ext cx="65935" cy="1676148"/>
            </a:xfrm>
            <a:prstGeom prst="parallelogram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00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96" name="Group 586">
              <a:extLst>
                <a:ext uri="{FF2B5EF4-FFF2-40B4-BE49-F238E27FC236}">
                  <a16:creationId xmlns:a16="http://schemas.microsoft.com/office/drawing/2014/main" id="{EA305DF3-1A8F-40C9-8830-984000FEFF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64505" y="3081340"/>
              <a:ext cx="395623" cy="233362"/>
              <a:chOff x="2197121" y="2711675"/>
              <a:chExt cx="485775" cy="286576"/>
            </a:xfrm>
          </p:grpSpPr>
          <p:sp>
            <p:nvSpPr>
              <p:cNvPr id="200" name="Freeform 19">
                <a:extLst>
                  <a:ext uri="{FF2B5EF4-FFF2-40B4-BE49-F238E27FC236}">
                    <a16:creationId xmlns:a16="http://schemas.microsoft.com/office/drawing/2014/main" id="{7B9EB995-C782-463D-90CA-E17BA3DF1432}"/>
                  </a:ext>
                </a:extLst>
              </p:cNvPr>
              <p:cNvSpPr/>
              <p:nvPr/>
            </p:nvSpPr>
            <p:spPr>
              <a:xfrm>
                <a:off x="2350292" y="2814998"/>
                <a:ext cx="230011" cy="183253"/>
              </a:xfrm>
              <a:custGeom>
                <a:avLst/>
                <a:gdLst>
                  <a:gd name="connsiteX0" fmla="*/ 0 w 195262"/>
                  <a:gd name="connsiteY0" fmla="*/ 183356 h 183356"/>
                  <a:gd name="connsiteX1" fmla="*/ 195262 w 195262"/>
                  <a:gd name="connsiteY1" fmla="*/ 180975 h 183356"/>
                  <a:gd name="connsiteX2" fmla="*/ 185737 w 195262"/>
                  <a:gd name="connsiteY2" fmla="*/ 0 h 183356"/>
                  <a:gd name="connsiteX3" fmla="*/ 4762 w 195262"/>
                  <a:gd name="connsiteY3" fmla="*/ 4762 h 183356"/>
                  <a:gd name="connsiteX4" fmla="*/ 0 w 195262"/>
                  <a:gd name="connsiteY4" fmla="*/ 183356 h 18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262" h="183356">
                    <a:moveTo>
                      <a:pt x="0" y="183356"/>
                    </a:moveTo>
                    <a:lnTo>
                      <a:pt x="195262" y="180975"/>
                    </a:lnTo>
                    <a:lnTo>
                      <a:pt x="185737" y="0"/>
                    </a:lnTo>
                    <a:lnTo>
                      <a:pt x="4762" y="4762"/>
                    </a:lnTo>
                    <a:lnTo>
                      <a:pt x="0" y="18335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6600">
                      <a:shade val="30000"/>
                      <a:satMod val="115000"/>
                    </a:srgbClr>
                  </a:gs>
                  <a:gs pos="50000">
                    <a:srgbClr val="FF6600">
                      <a:shade val="67500"/>
                      <a:satMod val="115000"/>
                    </a:srgbClr>
                  </a:gs>
                  <a:gs pos="100000">
                    <a:srgbClr val="FF66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00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grpSp>
            <p:nvGrpSpPr>
              <p:cNvPr id="201" name="Group 584">
                <a:extLst>
                  <a:ext uri="{FF2B5EF4-FFF2-40B4-BE49-F238E27FC236}">
                    <a16:creationId xmlns:a16="http://schemas.microsoft.com/office/drawing/2014/main" id="{74F50EBB-185D-4769-ACBF-F34BF17712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27161" y="2830599"/>
                <a:ext cx="68258" cy="146781"/>
                <a:chOff x="2957874" y="2589485"/>
                <a:chExt cx="71851" cy="163090"/>
              </a:xfrm>
            </p:grpSpPr>
            <p:sp>
              <p:nvSpPr>
                <p:cNvPr id="207" name="Rectangle 206">
                  <a:extLst>
                    <a:ext uri="{FF2B5EF4-FFF2-40B4-BE49-F238E27FC236}">
                      <a16:creationId xmlns:a16="http://schemas.microsoft.com/office/drawing/2014/main" id="{535D0EAB-F39C-4E96-B468-DEDA4F407325}"/>
                    </a:ext>
                  </a:extLst>
                </p:cNvPr>
                <p:cNvSpPr/>
                <p:nvPr/>
              </p:nvSpPr>
              <p:spPr>
                <a:xfrm>
                  <a:off x="2964581" y="2589485"/>
                  <a:ext cx="59504" cy="110472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 sz="1000">
                    <a:solidFill>
                      <a:srgbClr val="FFFFFF"/>
                    </a:solidFill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208" name="Rectangle 207">
                  <a:extLst>
                    <a:ext uri="{FF2B5EF4-FFF2-40B4-BE49-F238E27FC236}">
                      <a16:creationId xmlns:a16="http://schemas.microsoft.com/office/drawing/2014/main" id="{36ACFDB4-E459-4D55-8D93-B1427E809431}"/>
                    </a:ext>
                  </a:extLst>
                </p:cNvPr>
                <p:cNvSpPr/>
                <p:nvPr/>
              </p:nvSpPr>
              <p:spPr>
                <a:xfrm>
                  <a:off x="2957874" y="2653072"/>
                  <a:ext cx="71851" cy="9950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65000"/>
                        <a:lumOff val="35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 sz="1000">
                    <a:solidFill>
                      <a:srgbClr val="FFFFFF"/>
                    </a:solidFill>
                    <a:latin typeface="Verdana" pitchFamily="34" charset="0"/>
                    <a:cs typeface="Arial" charset="0"/>
                  </a:endParaRPr>
                </a:p>
              </p:txBody>
            </p:sp>
          </p:grpSp>
          <p:grpSp>
            <p:nvGrpSpPr>
              <p:cNvPr id="202" name="Group 554">
                <a:extLst>
                  <a:ext uri="{FF2B5EF4-FFF2-40B4-BE49-F238E27FC236}">
                    <a16:creationId xmlns:a16="http://schemas.microsoft.com/office/drawing/2014/main" id="{F0D7BCE2-9971-4C12-951A-E7248F006AB1}"/>
                  </a:ext>
                </a:extLst>
              </p:cNvPr>
              <p:cNvGrpSpPr/>
              <p:nvPr/>
            </p:nvGrpSpPr>
            <p:grpSpPr>
              <a:xfrm>
                <a:off x="2197121" y="2711675"/>
                <a:ext cx="485775" cy="259556"/>
                <a:chOff x="2016919" y="2702719"/>
                <a:chExt cx="485775" cy="259556"/>
              </a:xfrm>
              <a:gradFill flip="none" rotWithShape="1">
                <a:gsLst>
                  <a:gs pos="0">
                    <a:srgbClr val="FF6600">
                      <a:shade val="30000"/>
                      <a:satMod val="115000"/>
                    </a:srgbClr>
                  </a:gs>
                  <a:gs pos="50000">
                    <a:srgbClr val="FF6600">
                      <a:shade val="67500"/>
                      <a:satMod val="115000"/>
                    </a:srgbClr>
                  </a:gs>
                  <a:gs pos="100000">
                    <a:srgbClr val="FF66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p:grpSpPr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ACD3E6CC-68B3-4982-B298-5709D4E122F9}"/>
                    </a:ext>
                  </a:extLst>
                </p:cNvPr>
                <p:cNvSpPr/>
                <p:nvPr/>
              </p:nvSpPr>
              <p:spPr>
                <a:xfrm>
                  <a:off x="2124075" y="2762250"/>
                  <a:ext cx="250031" cy="59531"/>
                </a:xfrm>
                <a:prstGeom prst="rect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 sz="1000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204" name="Rectangle 23">
                  <a:extLst>
                    <a:ext uri="{FF2B5EF4-FFF2-40B4-BE49-F238E27FC236}">
                      <a16:creationId xmlns:a16="http://schemas.microsoft.com/office/drawing/2014/main" id="{9C8E6E88-5A51-46FC-A47C-EC79A4A09AAA}"/>
                    </a:ext>
                  </a:extLst>
                </p:cNvPr>
                <p:cNvSpPr/>
                <p:nvPr/>
              </p:nvSpPr>
              <p:spPr>
                <a:xfrm>
                  <a:off x="2083594" y="2702719"/>
                  <a:ext cx="352425" cy="85725"/>
                </a:xfrm>
                <a:prstGeom prst="rect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 sz="1000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205" name="Freeform 73">
                  <a:extLst>
                    <a:ext uri="{FF2B5EF4-FFF2-40B4-BE49-F238E27FC236}">
                      <a16:creationId xmlns:a16="http://schemas.microsoft.com/office/drawing/2014/main" id="{63457B6F-CD07-4AFF-B58B-4BD2BB33D97B}"/>
                    </a:ext>
                  </a:extLst>
                </p:cNvPr>
                <p:cNvSpPr/>
                <p:nvPr/>
              </p:nvSpPr>
              <p:spPr>
                <a:xfrm>
                  <a:off x="2312194" y="2755106"/>
                  <a:ext cx="190500" cy="204788"/>
                </a:xfrm>
                <a:custGeom>
                  <a:avLst/>
                  <a:gdLst>
                    <a:gd name="connsiteX0" fmla="*/ 33337 w 190500"/>
                    <a:gd name="connsiteY0" fmla="*/ 204788 h 204788"/>
                    <a:gd name="connsiteX1" fmla="*/ 80962 w 190500"/>
                    <a:gd name="connsiteY1" fmla="*/ 180975 h 204788"/>
                    <a:gd name="connsiteX2" fmla="*/ 190500 w 190500"/>
                    <a:gd name="connsiteY2" fmla="*/ 188119 h 204788"/>
                    <a:gd name="connsiteX3" fmla="*/ 159544 w 190500"/>
                    <a:gd name="connsiteY3" fmla="*/ 66675 h 204788"/>
                    <a:gd name="connsiteX4" fmla="*/ 102394 w 190500"/>
                    <a:gd name="connsiteY4" fmla="*/ 0 h 204788"/>
                    <a:gd name="connsiteX5" fmla="*/ 16669 w 190500"/>
                    <a:gd name="connsiteY5" fmla="*/ 14288 h 204788"/>
                    <a:gd name="connsiteX6" fmla="*/ 30956 w 190500"/>
                    <a:gd name="connsiteY6" fmla="*/ 57150 h 204788"/>
                    <a:gd name="connsiteX7" fmla="*/ 0 w 190500"/>
                    <a:gd name="connsiteY7" fmla="*/ 78582 h 204788"/>
                    <a:gd name="connsiteX8" fmla="*/ 33337 w 190500"/>
                    <a:gd name="connsiteY8" fmla="*/ 204788 h 204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0500" h="204788">
                      <a:moveTo>
                        <a:pt x="33337" y="204788"/>
                      </a:moveTo>
                      <a:lnTo>
                        <a:pt x="80962" y="180975"/>
                      </a:lnTo>
                      <a:lnTo>
                        <a:pt x="190500" y="188119"/>
                      </a:lnTo>
                      <a:lnTo>
                        <a:pt x="159544" y="66675"/>
                      </a:lnTo>
                      <a:lnTo>
                        <a:pt x="102394" y="0"/>
                      </a:lnTo>
                      <a:lnTo>
                        <a:pt x="16669" y="14288"/>
                      </a:lnTo>
                      <a:lnTo>
                        <a:pt x="30956" y="57150"/>
                      </a:lnTo>
                      <a:lnTo>
                        <a:pt x="0" y="78582"/>
                      </a:lnTo>
                      <a:lnTo>
                        <a:pt x="33337" y="20478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 sz="1000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206" name="Freeform 74">
                  <a:extLst>
                    <a:ext uri="{FF2B5EF4-FFF2-40B4-BE49-F238E27FC236}">
                      <a16:creationId xmlns:a16="http://schemas.microsoft.com/office/drawing/2014/main" id="{0034D34E-9413-45AA-901B-84DD382C9231}"/>
                    </a:ext>
                  </a:extLst>
                </p:cNvPr>
                <p:cNvSpPr/>
                <p:nvPr/>
              </p:nvSpPr>
              <p:spPr>
                <a:xfrm>
                  <a:off x="2016919" y="2774156"/>
                  <a:ext cx="195262" cy="188119"/>
                </a:xfrm>
                <a:custGeom>
                  <a:avLst/>
                  <a:gdLst>
                    <a:gd name="connsiteX0" fmla="*/ 0 w 195262"/>
                    <a:gd name="connsiteY0" fmla="*/ 171450 h 188119"/>
                    <a:gd name="connsiteX1" fmla="*/ 35719 w 195262"/>
                    <a:gd name="connsiteY1" fmla="*/ 59532 h 188119"/>
                    <a:gd name="connsiteX2" fmla="*/ 102394 w 195262"/>
                    <a:gd name="connsiteY2" fmla="*/ 0 h 188119"/>
                    <a:gd name="connsiteX3" fmla="*/ 195262 w 195262"/>
                    <a:gd name="connsiteY3" fmla="*/ 0 h 188119"/>
                    <a:gd name="connsiteX4" fmla="*/ 192881 w 195262"/>
                    <a:gd name="connsiteY4" fmla="*/ 52388 h 188119"/>
                    <a:gd name="connsiteX5" fmla="*/ 161925 w 195262"/>
                    <a:gd name="connsiteY5" fmla="*/ 188119 h 188119"/>
                    <a:gd name="connsiteX6" fmla="*/ 107156 w 195262"/>
                    <a:gd name="connsiteY6" fmla="*/ 164307 h 188119"/>
                    <a:gd name="connsiteX7" fmla="*/ 0 w 195262"/>
                    <a:gd name="connsiteY7" fmla="*/ 171450 h 188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5262" h="188119">
                      <a:moveTo>
                        <a:pt x="0" y="171450"/>
                      </a:moveTo>
                      <a:lnTo>
                        <a:pt x="35719" y="59532"/>
                      </a:lnTo>
                      <a:lnTo>
                        <a:pt x="102394" y="0"/>
                      </a:lnTo>
                      <a:lnTo>
                        <a:pt x="195262" y="0"/>
                      </a:lnTo>
                      <a:lnTo>
                        <a:pt x="192881" y="52388"/>
                      </a:lnTo>
                      <a:lnTo>
                        <a:pt x="161925" y="188119"/>
                      </a:lnTo>
                      <a:lnTo>
                        <a:pt x="107156" y="164307"/>
                      </a:lnTo>
                      <a:lnTo>
                        <a:pt x="0" y="17145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 sz="1000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</p:grpSp>
        </p:grpSp>
        <p:grpSp>
          <p:nvGrpSpPr>
            <p:cNvPr id="197" name="Group 546">
              <a:extLst>
                <a:ext uri="{FF2B5EF4-FFF2-40B4-BE49-F238E27FC236}">
                  <a16:creationId xmlns:a16="http://schemas.microsoft.com/office/drawing/2014/main" id="{6338AEE9-9B0B-476E-B01A-1F21094A40A1}"/>
                </a:ext>
              </a:extLst>
            </p:cNvPr>
            <p:cNvGrpSpPr/>
            <p:nvPr/>
          </p:nvGrpSpPr>
          <p:grpSpPr bwMode="auto">
            <a:xfrm>
              <a:off x="3500769" y="4794899"/>
              <a:ext cx="201690" cy="176456"/>
              <a:chOff x="2836069" y="2767013"/>
              <a:chExt cx="247650" cy="216693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98" name="Freeform 17">
                <a:extLst>
                  <a:ext uri="{FF2B5EF4-FFF2-40B4-BE49-F238E27FC236}">
                    <a16:creationId xmlns:a16="http://schemas.microsoft.com/office/drawing/2014/main" id="{17E76E9F-2BFC-4E82-9D30-830DD3A6EB3F}"/>
                  </a:ext>
                </a:extLst>
              </p:cNvPr>
              <p:cNvSpPr/>
              <p:nvPr/>
            </p:nvSpPr>
            <p:spPr>
              <a:xfrm>
                <a:off x="2836069" y="2767013"/>
                <a:ext cx="204787" cy="128587"/>
              </a:xfrm>
              <a:custGeom>
                <a:avLst/>
                <a:gdLst>
                  <a:gd name="connsiteX0" fmla="*/ 0 w 204787"/>
                  <a:gd name="connsiteY0" fmla="*/ 35718 h 128587"/>
                  <a:gd name="connsiteX1" fmla="*/ 57150 w 204787"/>
                  <a:gd name="connsiteY1" fmla="*/ 9525 h 128587"/>
                  <a:gd name="connsiteX2" fmla="*/ 164306 w 204787"/>
                  <a:gd name="connsiteY2" fmla="*/ 0 h 128587"/>
                  <a:gd name="connsiteX3" fmla="*/ 204787 w 204787"/>
                  <a:gd name="connsiteY3" fmla="*/ 95250 h 128587"/>
                  <a:gd name="connsiteX4" fmla="*/ 88106 w 204787"/>
                  <a:gd name="connsiteY4" fmla="*/ 111918 h 128587"/>
                  <a:gd name="connsiteX5" fmla="*/ 30956 w 204787"/>
                  <a:gd name="connsiteY5" fmla="*/ 128587 h 128587"/>
                  <a:gd name="connsiteX6" fmla="*/ 0 w 204787"/>
                  <a:gd name="connsiteY6" fmla="*/ 35718 h 128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4787" h="128587">
                    <a:moveTo>
                      <a:pt x="0" y="35718"/>
                    </a:moveTo>
                    <a:lnTo>
                      <a:pt x="57150" y="9525"/>
                    </a:lnTo>
                    <a:lnTo>
                      <a:pt x="164306" y="0"/>
                    </a:lnTo>
                    <a:lnTo>
                      <a:pt x="204787" y="95250"/>
                    </a:lnTo>
                    <a:lnTo>
                      <a:pt x="88106" y="111918"/>
                    </a:lnTo>
                    <a:lnTo>
                      <a:pt x="30956" y="128587"/>
                    </a:lnTo>
                    <a:lnTo>
                      <a:pt x="0" y="35718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00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99" name="Freeform 18">
                <a:extLst>
                  <a:ext uri="{FF2B5EF4-FFF2-40B4-BE49-F238E27FC236}">
                    <a16:creationId xmlns:a16="http://schemas.microsoft.com/office/drawing/2014/main" id="{366DC693-53E2-41C1-BD9B-4B03588D2CAE}"/>
                  </a:ext>
                </a:extLst>
              </p:cNvPr>
              <p:cNvSpPr/>
              <p:nvPr/>
            </p:nvSpPr>
            <p:spPr>
              <a:xfrm>
                <a:off x="2990850" y="2781300"/>
                <a:ext cx="92869" cy="202406"/>
              </a:xfrm>
              <a:custGeom>
                <a:avLst/>
                <a:gdLst>
                  <a:gd name="connsiteX0" fmla="*/ 0 w 92869"/>
                  <a:gd name="connsiteY0" fmla="*/ 0 h 202406"/>
                  <a:gd name="connsiteX1" fmla="*/ 47625 w 92869"/>
                  <a:gd name="connsiteY1" fmla="*/ 19050 h 202406"/>
                  <a:gd name="connsiteX2" fmla="*/ 92869 w 92869"/>
                  <a:gd name="connsiteY2" fmla="*/ 178594 h 202406"/>
                  <a:gd name="connsiteX3" fmla="*/ 45244 w 92869"/>
                  <a:gd name="connsiteY3" fmla="*/ 202406 h 202406"/>
                  <a:gd name="connsiteX4" fmla="*/ 35719 w 92869"/>
                  <a:gd name="connsiteY4" fmla="*/ 185738 h 202406"/>
                  <a:gd name="connsiteX5" fmla="*/ 42863 w 92869"/>
                  <a:gd name="connsiteY5" fmla="*/ 147638 h 202406"/>
                  <a:gd name="connsiteX6" fmla="*/ 7144 w 92869"/>
                  <a:gd name="connsiteY6" fmla="*/ 78581 h 202406"/>
                  <a:gd name="connsiteX7" fmla="*/ 0 w 92869"/>
                  <a:gd name="connsiteY7" fmla="*/ 0 h 202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869" h="202406">
                    <a:moveTo>
                      <a:pt x="0" y="0"/>
                    </a:moveTo>
                    <a:lnTo>
                      <a:pt x="47625" y="19050"/>
                    </a:lnTo>
                    <a:lnTo>
                      <a:pt x="92869" y="178594"/>
                    </a:lnTo>
                    <a:lnTo>
                      <a:pt x="45244" y="202406"/>
                    </a:lnTo>
                    <a:lnTo>
                      <a:pt x="35719" y="185738"/>
                    </a:lnTo>
                    <a:lnTo>
                      <a:pt x="42863" y="147638"/>
                    </a:lnTo>
                    <a:lnTo>
                      <a:pt x="7144" y="7858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00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</p:grpSp>
      <p:grpSp>
        <p:nvGrpSpPr>
          <p:cNvPr id="158" name="Group 49">
            <a:extLst>
              <a:ext uri="{FF2B5EF4-FFF2-40B4-BE49-F238E27FC236}">
                <a16:creationId xmlns:a16="http://schemas.microsoft.com/office/drawing/2014/main" id="{07C9D51F-F499-4518-AE8F-8D3CE5EF3F72}"/>
              </a:ext>
            </a:extLst>
          </p:cNvPr>
          <p:cNvGrpSpPr/>
          <p:nvPr/>
        </p:nvGrpSpPr>
        <p:grpSpPr>
          <a:xfrm>
            <a:off x="723932" y="5107916"/>
            <a:ext cx="199595" cy="320467"/>
            <a:chOff x="2696676" y="2192593"/>
            <a:chExt cx="570271" cy="915621"/>
          </a:xfrm>
        </p:grpSpPr>
        <p:grpSp>
          <p:nvGrpSpPr>
            <p:cNvPr id="159" name="Group 256">
              <a:extLst>
                <a:ext uri="{FF2B5EF4-FFF2-40B4-BE49-F238E27FC236}">
                  <a16:creationId xmlns:a16="http://schemas.microsoft.com/office/drawing/2014/main" id="{0D7FDEEE-7FE6-49D0-B2B2-700D44F4F8A1}"/>
                </a:ext>
              </a:extLst>
            </p:cNvPr>
            <p:cNvGrpSpPr/>
            <p:nvPr/>
          </p:nvGrpSpPr>
          <p:grpSpPr>
            <a:xfrm>
              <a:off x="2831784" y="2909593"/>
              <a:ext cx="300054" cy="100886"/>
              <a:chOff x="7147688" y="1713729"/>
              <a:chExt cx="300054" cy="100886"/>
            </a:xfrm>
          </p:grpSpPr>
          <p:sp>
            <p:nvSpPr>
              <p:cNvPr id="179" name="Rectangle 181">
                <a:extLst>
                  <a:ext uri="{FF2B5EF4-FFF2-40B4-BE49-F238E27FC236}">
                    <a16:creationId xmlns:a16="http://schemas.microsoft.com/office/drawing/2014/main" id="{FDF65F23-387C-46BC-BD43-CB71416DC82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361176" y="1774912"/>
                <a:ext cx="17573" cy="36449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" name="Rectangle 182">
                <a:extLst>
                  <a:ext uri="{FF2B5EF4-FFF2-40B4-BE49-F238E27FC236}">
                    <a16:creationId xmlns:a16="http://schemas.microsoft.com/office/drawing/2014/main" id="{7EA60D13-F4FC-4101-8C6E-17E83932850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383956" y="1775563"/>
                <a:ext cx="17574" cy="36449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" name="Rectangle 183">
                <a:extLst>
                  <a:ext uri="{FF2B5EF4-FFF2-40B4-BE49-F238E27FC236}">
                    <a16:creationId xmlns:a16="http://schemas.microsoft.com/office/drawing/2014/main" id="{4CC99425-3175-43D3-A043-9E5B029EE48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212125" y="1778166"/>
                <a:ext cx="17574" cy="36449"/>
              </a:xfrm>
              <a:prstGeom prst="rect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" name="Trapezoid 183">
                <a:extLst>
                  <a:ext uri="{FF2B5EF4-FFF2-40B4-BE49-F238E27FC236}">
                    <a16:creationId xmlns:a16="http://schemas.microsoft.com/office/drawing/2014/main" id="{AE0B2E94-B97D-4565-AAD1-D773E0DA7FD1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7170469" y="1735208"/>
                <a:ext cx="258398" cy="48165"/>
              </a:xfrm>
              <a:custGeom>
                <a:avLst/>
                <a:gdLst>
                  <a:gd name="T0" fmla="*/ 319075 w 638150"/>
                  <a:gd name="T1" fmla="*/ 0 h 118649"/>
                  <a:gd name="T2" fmla="*/ 14831 w 638150"/>
                  <a:gd name="T3" fmla="*/ 59325 h 118649"/>
                  <a:gd name="T4" fmla="*/ 319075 w 638150"/>
                  <a:gd name="T5" fmla="*/ 118649 h 118649"/>
                  <a:gd name="T6" fmla="*/ 623319 w 638150"/>
                  <a:gd name="T7" fmla="*/ 59325 h 118649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19775 w 638150"/>
                  <a:gd name="T13" fmla="*/ 3677 h 118649"/>
                  <a:gd name="T14" fmla="*/ 618375 w 638150"/>
                  <a:gd name="T15" fmla="*/ 118649 h 11864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8150" h="118649">
                    <a:moveTo>
                      <a:pt x="0" y="118649"/>
                    </a:moveTo>
                    <a:lnTo>
                      <a:pt x="29662" y="0"/>
                    </a:lnTo>
                    <a:lnTo>
                      <a:pt x="608488" y="0"/>
                    </a:lnTo>
                    <a:lnTo>
                      <a:pt x="638150" y="118649"/>
                    </a:lnTo>
                    <a:close/>
                  </a:path>
                </a:pathLst>
              </a:custGeom>
              <a:solidFill>
                <a:srgbClr val="7F7F7F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83" name="Rectangle 187">
                <a:extLst>
                  <a:ext uri="{FF2B5EF4-FFF2-40B4-BE49-F238E27FC236}">
                    <a16:creationId xmlns:a16="http://schemas.microsoft.com/office/drawing/2014/main" id="{89C82ABF-092B-4F1B-A881-E2E240C647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7688" y="1713729"/>
                <a:ext cx="300054" cy="1887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/>
              </a:p>
            </p:txBody>
          </p:sp>
        </p:grpSp>
        <p:grpSp>
          <p:nvGrpSpPr>
            <p:cNvPr id="160" name="Group 129">
              <a:extLst>
                <a:ext uri="{FF2B5EF4-FFF2-40B4-BE49-F238E27FC236}">
                  <a16:creationId xmlns:a16="http://schemas.microsoft.com/office/drawing/2014/main" id="{8B78B408-84AF-4FFC-996E-CAA23832CEC7}"/>
                </a:ext>
              </a:extLst>
            </p:cNvPr>
            <p:cNvGrpSpPr/>
            <p:nvPr/>
          </p:nvGrpSpPr>
          <p:grpSpPr>
            <a:xfrm>
              <a:off x="2696676" y="2192593"/>
              <a:ext cx="570271" cy="663198"/>
              <a:chOff x="2696676" y="2192593"/>
              <a:chExt cx="570271" cy="663198"/>
            </a:xfrm>
          </p:grpSpPr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EE5C59D8-206E-461E-97C9-11806F571962}"/>
                  </a:ext>
                </a:extLst>
              </p:cNvPr>
              <p:cNvSpPr/>
              <p:nvPr/>
            </p:nvSpPr>
            <p:spPr>
              <a:xfrm>
                <a:off x="2934958" y="2480366"/>
                <a:ext cx="73152" cy="37542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5" name="Group 117">
                <a:extLst>
                  <a:ext uri="{FF2B5EF4-FFF2-40B4-BE49-F238E27FC236}">
                    <a16:creationId xmlns:a16="http://schemas.microsoft.com/office/drawing/2014/main" id="{5A22F26A-5957-46DF-AE33-8F3E44C5F7A1}"/>
                  </a:ext>
                </a:extLst>
              </p:cNvPr>
              <p:cNvGrpSpPr/>
              <p:nvPr/>
            </p:nvGrpSpPr>
            <p:grpSpPr>
              <a:xfrm>
                <a:off x="2696676" y="2192593"/>
                <a:ext cx="570271" cy="302639"/>
                <a:chOff x="4503534" y="1134427"/>
                <a:chExt cx="766916" cy="408157"/>
              </a:xfrm>
            </p:grpSpPr>
            <p:sp>
              <p:nvSpPr>
                <p:cNvPr id="176" name="Trapezoid 175">
                  <a:extLst>
                    <a:ext uri="{FF2B5EF4-FFF2-40B4-BE49-F238E27FC236}">
                      <a16:creationId xmlns:a16="http://schemas.microsoft.com/office/drawing/2014/main" id="{B3435A62-C4A4-4CE9-8F64-C7D913C47FC7}"/>
                    </a:ext>
                  </a:extLst>
                </p:cNvPr>
                <p:cNvSpPr/>
                <p:nvPr/>
              </p:nvSpPr>
              <p:spPr>
                <a:xfrm>
                  <a:off x="4546880" y="1134427"/>
                  <a:ext cx="680224" cy="129377"/>
                </a:xfrm>
                <a:prstGeom prst="trapezoid">
                  <a:avLst>
                    <a:gd name="adj" fmla="val 96830"/>
                  </a:avLst>
                </a:prstGeom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Trapezoid 176">
                  <a:extLst>
                    <a:ext uri="{FF2B5EF4-FFF2-40B4-BE49-F238E27FC236}">
                      <a16:creationId xmlns:a16="http://schemas.microsoft.com/office/drawing/2014/main" id="{0B02AA48-DB87-449B-B2F5-272F8C3098E4}"/>
                    </a:ext>
                  </a:extLst>
                </p:cNvPr>
                <p:cNvSpPr/>
                <p:nvPr/>
              </p:nvSpPr>
              <p:spPr>
                <a:xfrm rot="10800000">
                  <a:off x="4554313" y="1376513"/>
                  <a:ext cx="665357" cy="166071"/>
                </a:xfrm>
                <a:prstGeom prst="trapezoid">
                  <a:avLst/>
                </a:prstGeom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" name="Rounded Rectangle 46">
                  <a:extLst>
                    <a:ext uri="{FF2B5EF4-FFF2-40B4-BE49-F238E27FC236}">
                      <a16:creationId xmlns:a16="http://schemas.microsoft.com/office/drawing/2014/main" id="{326B692D-1D36-41CC-AEBD-8080A90DDBD4}"/>
                    </a:ext>
                  </a:extLst>
                </p:cNvPr>
                <p:cNvSpPr/>
                <p:nvPr/>
              </p:nvSpPr>
              <p:spPr>
                <a:xfrm>
                  <a:off x="4503534" y="1238864"/>
                  <a:ext cx="766916" cy="137652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7C9E7327-FFF5-4E79-A569-BFC91D663B1A}"/>
                </a:ext>
              </a:extLst>
            </p:cNvPr>
            <p:cNvSpPr/>
            <p:nvPr/>
          </p:nvSpPr>
          <p:spPr>
            <a:xfrm>
              <a:off x="2861007" y="2796317"/>
              <a:ext cx="241609" cy="111513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2" name="Group 236">
              <a:extLst>
                <a:ext uri="{FF2B5EF4-FFF2-40B4-BE49-F238E27FC236}">
                  <a16:creationId xmlns:a16="http://schemas.microsoft.com/office/drawing/2014/main" id="{1AF51A23-1FCB-46FB-80A8-42AC07CCC2D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806400" y="2944193"/>
              <a:ext cx="350822" cy="164021"/>
              <a:chOff x="1690" y="3144"/>
              <a:chExt cx="539" cy="252"/>
            </a:xfrm>
          </p:grpSpPr>
          <p:sp>
            <p:nvSpPr>
              <p:cNvPr id="163" name="Rectangle 186">
                <a:extLst>
                  <a:ext uri="{FF2B5EF4-FFF2-40B4-BE49-F238E27FC236}">
                    <a16:creationId xmlns:a16="http://schemas.microsoft.com/office/drawing/2014/main" id="{A046F85A-3812-4BAD-8980-3A75EE1C38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755" y="3236"/>
                <a:ext cx="44" cy="93"/>
              </a:xfrm>
              <a:prstGeom prst="rect">
                <a:avLst/>
              </a:prstGeom>
              <a:solidFill>
                <a:srgbClr val="D9D9D9"/>
              </a:soli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64" name="Rectangle 190">
                <a:extLst>
                  <a:ext uri="{FF2B5EF4-FFF2-40B4-BE49-F238E27FC236}">
                    <a16:creationId xmlns:a16="http://schemas.microsoft.com/office/drawing/2014/main" id="{631B09B0-1137-4649-ADDA-FC4DAD007E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856" y="3238"/>
                <a:ext cx="45" cy="93"/>
              </a:xfrm>
              <a:prstGeom prst="rect">
                <a:avLst/>
              </a:prstGeom>
              <a:solidFill>
                <a:srgbClr val="D9D9D9"/>
              </a:soli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65" name="Rectangle 191">
                <a:extLst>
                  <a:ext uri="{FF2B5EF4-FFF2-40B4-BE49-F238E27FC236}">
                    <a16:creationId xmlns:a16="http://schemas.microsoft.com/office/drawing/2014/main" id="{3EC49A22-1FD7-4F8E-9927-E43733FD96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819" y="3262"/>
                <a:ext cx="118" cy="40"/>
              </a:xfrm>
              <a:prstGeom prst="rect">
                <a:avLst/>
              </a:prstGeom>
              <a:solidFill>
                <a:srgbClr val="7F7F7F"/>
              </a:soli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66" name="Oval 240">
                <a:extLst>
                  <a:ext uri="{FF2B5EF4-FFF2-40B4-BE49-F238E27FC236}">
                    <a16:creationId xmlns:a16="http://schemas.microsoft.com/office/drawing/2014/main" id="{174D98A1-6265-458E-8CBF-7D9AEADBCB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2" y="3144"/>
                <a:ext cx="63" cy="12"/>
              </a:xfrm>
              <a:prstGeom prst="ellipse">
                <a:avLst/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" name="Rectangle 188">
                <a:extLst>
                  <a:ext uri="{FF2B5EF4-FFF2-40B4-BE49-F238E27FC236}">
                    <a16:creationId xmlns:a16="http://schemas.microsoft.com/office/drawing/2014/main" id="{6EB9ECC1-4591-4E81-8E35-9CACD17AEE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092" y="3237"/>
                <a:ext cx="45" cy="93"/>
              </a:xfrm>
              <a:prstGeom prst="rect">
                <a:avLst/>
              </a:prstGeom>
              <a:solidFill>
                <a:srgbClr val="D9D9D9"/>
              </a:soli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68" name="Rectangle 189">
                <a:extLst>
                  <a:ext uri="{FF2B5EF4-FFF2-40B4-BE49-F238E27FC236}">
                    <a16:creationId xmlns:a16="http://schemas.microsoft.com/office/drawing/2014/main" id="{76D93903-39E7-46A3-B225-4C69F3840D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055" y="3263"/>
                <a:ext cx="118" cy="40"/>
              </a:xfrm>
              <a:prstGeom prst="rect">
                <a:avLst/>
              </a:prstGeom>
              <a:solidFill>
                <a:srgbClr val="7F7F7F"/>
              </a:soli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69" name="Rectangle 184">
                <a:extLst>
                  <a:ext uri="{FF2B5EF4-FFF2-40B4-BE49-F238E27FC236}">
                    <a16:creationId xmlns:a16="http://schemas.microsoft.com/office/drawing/2014/main" id="{FABC94A3-6F7B-4270-899C-853D831C9B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701" y="3162"/>
                <a:ext cx="507" cy="77"/>
              </a:xfrm>
              <a:prstGeom prst="rect">
                <a:avLst/>
              </a:prstGeom>
              <a:solidFill>
                <a:srgbClr val="008000"/>
              </a:soli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70" name="Rectangle 187">
                <a:extLst>
                  <a:ext uri="{FF2B5EF4-FFF2-40B4-BE49-F238E27FC236}">
                    <a16:creationId xmlns:a16="http://schemas.microsoft.com/office/drawing/2014/main" id="{51C188B4-0A3D-4CAC-93BE-FA8CB1C1A0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717" y="3268"/>
                <a:ext cx="119" cy="40"/>
              </a:xfrm>
              <a:prstGeom prst="rect">
                <a:avLst/>
              </a:prstGeom>
              <a:solidFill>
                <a:srgbClr val="7F7F7F"/>
              </a:soli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71" name="Rectangle 245">
                <a:extLst>
                  <a:ext uri="{FF2B5EF4-FFF2-40B4-BE49-F238E27FC236}">
                    <a16:creationId xmlns:a16="http://schemas.microsoft.com/office/drawing/2014/main" id="{A3C6190A-11A5-418A-94AF-A09C4C52D7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0" y="3150"/>
                <a:ext cx="99" cy="56"/>
              </a:xfrm>
              <a:prstGeom prst="rect">
                <a:avLst/>
              </a:prstGeom>
              <a:solidFill>
                <a:srgbClr val="008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" name="Rectangle 181">
                <a:extLst>
                  <a:ext uri="{FF2B5EF4-FFF2-40B4-BE49-F238E27FC236}">
                    <a16:creationId xmlns:a16="http://schemas.microsoft.com/office/drawing/2014/main" id="{B096423C-8E5B-46EE-8F38-CE9C0EBAA8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690" y="3329"/>
                <a:ext cx="474" cy="67"/>
              </a:xfrm>
              <a:prstGeom prst="rect">
                <a:avLst/>
              </a:prstGeom>
              <a:solidFill>
                <a:srgbClr val="008000"/>
              </a:soli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defRPr/>
                </a:pPr>
                <a:endParaRPr lang="en-US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73" name="AutoShape 247">
                <a:extLst>
                  <a:ext uri="{FF2B5EF4-FFF2-40B4-BE49-F238E27FC236}">
                    <a16:creationId xmlns:a16="http://schemas.microsoft.com/office/drawing/2014/main" id="{FD0B4EA2-8C7F-4A3F-AF10-2471054CCA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4" y="3182"/>
                <a:ext cx="96" cy="32"/>
              </a:xfrm>
              <a:prstGeom prst="octagon">
                <a:avLst>
                  <a:gd name="adj" fmla="val 29287"/>
                </a:avLst>
              </a:prstGeom>
              <a:solidFill>
                <a:srgbClr val="8D9F93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1FE863F-6C13-4B79-A0C0-8AE828D46856}"/>
              </a:ext>
            </a:extLst>
          </p:cNvPr>
          <p:cNvGrpSpPr/>
          <p:nvPr/>
        </p:nvGrpSpPr>
        <p:grpSpPr>
          <a:xfrm>
            <a:off x="4589118" y="3972615"/>
            <a:ext cx="264672" cy="1730473"/>
            <a:chOff x="5834258" y="3466777"/>
            <a:chExt cx="264672" cy="173047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E50582E-CD14-4CC7-A893-1E7BCDD8A823}"/>
                </a:ext>
              </a:extLst>
            </p:cNvPr>
            <p:cNvGrpSpPr/>
            <p:nvPr/>
          </p:nvGrpSpPr>
          <p:grpSpPr>
            <a:xfrm>
              <a:off x="5834258" y="3466777"/>
              <a:ext cx="228600" cy="1730473"/>
              <a:chOff x="5834258" y="3466777"/>
              <a:chExt cx="228600" cy="1730473"/>
            </a:xfrm>
          </p:grpSpPr>
          <p:grpSp>
            <p:nvGrpSpPr>
              <p:cNvPr id="235" name="Group 117">
                <a:extLst>
                  <a:ext uri="{FF2B5EF4-FFF2-40B4-BE49-F238E27FC236}">
                    <a16:creationId xmlns:a16="http://schemas.microsoft.com/office/drawing/2014/main" id="{A842D3EC-2CEE-4C15-A328-AC886B3E6F0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834258" y="3466777"/>
                <a:ext cx="228600" cy="121317"/>
                <a:chOff x="4503534" y="1134427"/>
                <a:chExt cx="766916" cy="408157"/>
              </a:xfrm>
            </p:grpSpPr>
            <p:sp>
              <p:nvSpPr>
                <p:cNvPr id="242" name="Trapezoid 84">
                  <a:extLst>
                    <a:ext uri="{FF2B5EF4-FFF2-40B4-BE49-F238E27FC236}">
                      <a16:creationId xmlns:a16="http://schemas.microsoft.com/office/drawing/2014/main" id="{BAF834AF-4CD8-4A87-A584-F5A482C03346}"/>
                    </a:ext>
                  </a:extLst>
                </p:cNvPr>
                <p:cNvSpPr/>
                <p:nvPr/>
              </p:nvSpPr>
              <p:spPr>
                <a:xfrm>
                  <a:off x="4546880" y="1134427"/>
                  <a:ext cx="680224" cy="129377"/>
                </a:xfrm>
                <a:prstGeom prst="trapezoid">
                  <a:avLst>
                    <a:gd name="adj" fmla="val 96830"/>
                  </a:avLst>
                </a:prstGeom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Trapezoid 242">
                  <a:extLst>
                    <a:ext uri="{FF2B5EF4-FFF2-40B4-BE49-F238E27FC236}">
                      <a16:creationId xmlns:a16="http://schemas.microsoft.com/office/drawing/2014/main" id="{2D0750EE-F923-4082-8EC9-5B6E96B038FB}"/>
                    </a:ext>
                  </a:extLst>
                </p:cNvPr>
                <p:cNvSpPr/>
                <p:nvPr/>
              </p:nvSpPr>
              <p:spPr>
                <a:xfrm rot="10800000">
                  <a:off x="4554313" y="1376513"/>
                  <a:ext cx="665357" cy="166071"/>
                </a:xfrm>
                <a:prstGeom prst="trapezoid">
                  <a:avLst/>
                </a:prstGeom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4" name="Rounded Rectangle 21">
                  <a:extLst>
                    <a:ext uri="{FF2B5EF4-FFF2-40B4-BE49-F238E27FC236}">
                      <a16:creationId xmlns:a16="http://schemas.microsoft.com/office/drawing/2014/main" id="{0EA5B5A8-548A-4555-A2CE-A1CEC51FEAEE}"/>
                    </a:ext>
                  </a:extLst>
                </p:cNvPr>
                <p:cNvSpPr/>
                <p:nvPr/>
              </p:nvSpPr>
              <p:spPr>
                <a:xfrm>
                  <a:off x="4503534" y="1238864"/>
                  <a:ext cx="766916" cy="137652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95F8FB4E-52A4-4507-991A-60C46B6CBC02}"/>
                  </a:ext>
                </a:extLst>
              </p:cNvPr>
              <p:cNvGrpSpPr/>
              <p:nvPr/>
            </p:nvGrpSpPr>
            <p:grpSpPr>
              <a:xfrm>
                <a:off x="5932000" y="3597050"/>
                <a:ext cx="33116" cy="1600200"/>
                <a:chOff x="5946780" y="3597050"/>
                <a:chExt cx="33116" cy="1698526"/>
              </a:xfrm>
            </p:grpSpPr>
            <p:sp>
              <p:nvSpPr>
                <p:cNvPr id="234" name="Rectangle 76">
                  <a:extLst>
                    <a:ext uri="{FF2B5EF4-FFF2-40B4-BE49-F238E27FC236}">
                      <a16:creationId xmlns:a16="http://schemas.microsoft.com/office/drawing/2014/main" id="{516AD4EF-36C9-4555-8737-330A064CE640}"/>
                    </a:ext>
                  </a:extLst>
                </p:cNvPr>
                <p:cNvSpPr/>
                <p:nvPr/>
              </p:nvSpPr>
              <p:spPr>
                <a:xfrm>
                  <a:off x="5946780" y="3597050"/>
                  <a:ext cx="33116" cy="1552297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Isosceles Triangle 78">
                  <a:extLst>
                    <a:ext uri="{FF2B5EF4-FFF2-40B4-BE49-F238E27FC236}">
                      <a16:creationId xmlns:a16="http://schemas.microsoft.com/office/drawing/2014/main" id="{B451F115-D510-44D6-B1DA-B0916B3F89CD}"/>
                    </a:ext>
                  </a:extLst>
                </p:cNvPr>
                <p:cNvSpPr/>
                <p:nvPr/>
              </p:nvSpPr>
              <p:spPr>
                <a:xfrm rot="10800000">
                  <a:off x="5946780" y="5150695"/>
                  <a:ext cx="33116" cy="144881"/>
                </a:xfrm>
                <a:prstGeom prst="triangl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37" name="Group 176">
              <a:extLst>
                <a:ext uri="{FF2B5EF4-FFF2-40B4-BE49-F238E27FC236}">
                  <a16:creationId xmlns:a16="http://schemas.microsoft.com/office/drawing/2014/main" id="{89793C8A-1F6B-4A75-8052-CC4B71D633CD}"/>
                </a:ext>
              </a:extLst>
            </p:cNvPr>
            <p:cNvGrpSpPr/>
            <p:nvPr/>
          </p:nvGrpSpPr>
          <p:grpSpPr>
            <a:xfrm>
              <a:off x="5910790" y="4410833"/>
              <a:ext cx="188140" cy="222661"/>
              <a:chOff x="6535882" y="1506249"/>
              <a:chExt cx="415599" cy="491855"/>
            </a:xfrm>
          </p:grpSpPr>
          <p:sp>
            <p:nvSpPr>
              <p:cNvPr id="238" name="Cube 80">
                <a:extLst>
                  <a:ext uri="{FF2B5EF4-FFF2-40B4-BE49-F238E27FC236}">
                    <a16:creationId xmlns:a16="http://schemas.microsoft.com/office/drawing/2014/main" id="{8A342D01-76CD-4BB3-B1B2-043A3AF2CBA1}"/>
                  </a:ext>
                </a:extLst>
              </p:cNvPr>
              <p:cNvSpPr/>
              <p:nvPr/>
            </p:nvSpPr>
            <p:spPr>
              <a:xfrm rot="7730612">
                <a:off x="6669184" y="1527034"/>
                <a:ext cx="303081" cy="261512"/>
              </a:xfrm>
              <a:prstGeom prst="cube">
                <a:avLst/>
              </a:prstGeom>
              <a:solidFill>
                <a:srgbClr val="FFC000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Cube 238">
                <a:extLst>
                  <a:ext uri="{FF2B5EF4-FFF2-40B4-BE49-F238E27FC236}">
                    <a16:creationId xmlns:a16="http://schemas.microsoft.com/office/drawing/2014/main" id="{98F51435-8735-4EC0-9D7B-8BA2D79C855D}"/>
                  </a:ext>
                </a:extLst>
              </p:cNvPr>
              <p:cNvSpPr/>
              <p:nvPr/>
            </p:nvSpPr>
            <p:spPr>
              <a:xfrm rot="7940399">
                <a:off x="6504147" y="1694659"/>
                <a:ext cx="335180" cy="271709"/>
              </a:xfrm>
              <a:prstGeom prst="cube">
                <a:avLst/>
              </a:prstGeom>
              <a:solidFill>
                <a:srgbClr val="FFC000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Parallelogram 239">
                <a:extLst>
                  <a:ext uri="{FF2B5EF4-FFF2-40B4-BE49-F238E27FC236}">
                    <a16:creationId xmlns:a16="http://schemas.microsoft.com/office/drawing/2014/main" id="{1289C77B-26B9-44BD-8593-373A5133C4F2}"/>
                  </a:ext>
                </a:extLst>
              </p:cNvPr>
              <p:cNvSpPr/>
              <p:nvPr/>
            </p:nvSpPr>
            <p:spPr>
              <a:xfrm rot="2250626">
                <a:off x="6749479" y="1533650"/>
                <a:ext cx="148046" cy="127522"/>
              </a:xfrm>
              <a:prstGeom prst="parallelogram">
                <a:avLst>
                  <a:gd name="adj" fmla="val 0"/>
                </a:avLst>
              </a:prstGeom>
              <a:solidFill>
                <a:srgbClr val="F2F2F2"/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Parallelogram 240">
                <a:extLst>
                  <a:ext uri="{FF2B5EF4-FFF2-40B4-BE49-F238E27FC236}">
                    <a16:creationId xmlns:a16="http://schemas.microsoft.com/office/drawing/2014/main" id="{77305312-14F9-4587-857E-D9B1B3A7E117}"/>
                  </a:ext>
                </a:extLst>
              </p:cNvPr>
              <p:cNvSpPr/>
              <p:nvPr/>
            </p:nvSpPr>
            <p:spPr>
              <a:xfrm rot="2238269">
                <a:off x="6590505" y="1689682"/>
                <a:ext cx="163058" cy="185145"/>
              </a:xfrm>
              <a:prstGeom prst="parallelogram">
                <a:avLst>
                  <a:gd name="adj" fmla="val 11747"/>
                </a:avLst>
              </a:prstGeom>
              <a:solidFill>
                <a:schemeClr val="bg1">
                  <a:lumMod val="65000"/>
                </a:schemeClr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75" name="TextBox 374">
            <a:extLst>
              <a:ext uri="{FF2B5EF4-FFF2-40B4-BE49-F238E27FC236}">
                <a16:creationId xmlns:a16="http://schemas.microsoft.com/office/drawing/2014/main" id="{D5AF5D92-4EF4-4F1A-BFAA-81926C4FCCCA}"/>
              </a:ext>
            </a:extLst>
          </p:cNvPr>
          <p:cNvSpPr txBox="1"/>
          <p:nvPr/>
        </p:nvSpPr>
        <p:spPr>
          <a:xfrm>
            <a:off x="1638367" y="4225940"/>
            <a:ext cx="1203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>
                <a:solidFill>
                  <a:srgbClr val="FF0000"/>
                </a:solidFill>
                <a:latin typeface="+mj-lt"/>
              </a:rPr>
              <a:t>MSA: ±(C</a:t>
            </a:r>
            <a:r>
              <a:rPr lang="en-US" sz="1400" baseline="-25000">
                <a:solidFill>
                  <a:srgbClr val="FF0000"/>
                </a:solidFill>
                <a:latin typeface="+mj-lt"/>
              </a:rPr>
              <a:t>h</a:t>
            </a:r>
            <a:r>
              <a:rPr lang="en-US" sz="1400">
                <a:solidFill>
                  <a:srgbClr val="FF0000"/>
                </a:solidFill>
                <a:latin typeface="+mj-lt"/>
              </a:rPr>
              <a:t>+P</a:t>
            </a:r>
            <a:r>
              <a:rPr lang="en-US" sz="1400" baseline="-25000">
                <a:solidFill>
                  <a:srgbClr val="FF0000"/>
                </a:solidFill>
                <a:latin typeface="+mj-lt"/>
              </a:rPr>
              <a:t>h</a:t>
            </a:r>
            <a:r>
              <a:rPr lang="en-US" sz="1400">
                <a:solidFill>
                  <a:srgbClr val="FF0000"/>
                </a:solidFill>
                <a:latin typeface="+mj-lt"/>
              </a:rPr>
              <a:t>)</a:t>
            </a:r>
          </a:p>
          <a:p>
            <a:pPr algn="r"/>
            <a:r>
              <a:rPr lang="en-US" sz="1400">
                <a:solidFill>
                  <a:srgbClr val="FF0000"/>
                </a:solidFill>
                <a:latin typeface="+mj-lt"/>
              </a:rPr>
              <a:t>±(C</a:t>
            </a:r>
            <a:r>
              <a:rPr lang="en-US" sz="1400" baseline="-25000">
                <a:solidFill>
                  <a:srgbClr val="FF0000"/>
                </a:solidFill>
                <a:latin typeface="+mj-lt"/>
              </a:rPr>
              <a:t>v</a:t>
            </a:r>
            <a:r>
              <a:rPr lang="en-US" sz="1400">
                <a:solidFill>
                  <a:srgbClr val="FF0000"/>
                </a:solidFill>
                <a:latin typeface="+mj-lt"/>
              </a:rPr>
              <a:t>+P</a:t>
            </a:r>
            <a:r>
              <a:rPr lang="en-US" sz="1400" baseline="-25000">
                <a:solidFill>
                  <a:srgbClr val="FF0000"/>
                </a:solidFill>
                <a:latin typeface="+mj-lt"/>
              </a:rPr>
              <a:t>v</a:t>
            </a:r>
            <a:r>
              <a:rPr lang="en-US" sz="1400">
                <a:solidFill>
                  <a:srgbClr val="FF0000"/>
                </a:solidFill>
                <a:latin typeface="+mj-lt"/>
              </a:rPr>
              <a:t>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32D3F47-30D5-4CA5-904D-BC138B1F7F35}"/>
              </a:ext>
            </a:extLst>
          </p:cNvPr>
          <p:cNvCxnSpPr/>
          <p:nvPr/>
        </p:nvCxnSpPr>
        <p:spPr>
          <a:xfrm>
            <a:off x="593387" y="5038928"/>
            <a:ext cx="0" cy="194553"/>
          </a:xfrm>
          <a:prstGeom prst="line">
            <a:avLst/>
          </a:prstGeom>
          <a:ln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92037EA2-64A2-47E7-A62A-8079C5561D4B}"/>
              </a:ext>
            </a:extLst>
          </p:cNvPr>
          <p:cNvCxnSpPr/>
          <p:nvPr/>
        </p:nvCxnSpPr>
        <p:spPr>
          <a:xfrm>
            <a:off x="4870328" y="3917001"/>
            <a:ext cx="0" cy="219456"/>
          </a:xfrm>
          <a:prstGeom prst="line">
            <a:avLst/>
          </a:prstGeom>
          <a:ln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8D9DBBC6-5C7F-4A9D-B443-327440CACDDE}"/>
              </a:ext>
            </a:extLst>
          </p:cNvPr>
          <p:cNvSpPr txBox="1"/>
          <p:nvPr/>
        </p:nvSpPr>
        <p:spPr>
          <a:xfrm>
            <a:off x="125488" y="5002880"/>
            <a:ext cx="508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FF0000"/>
                </a:solidFill>
                <a:latin typeface="+mj-lt"/>
              </a:rPr>
              <a:t>V</a:t>
            </a:r>
            <a:r>
              <a:rPr lang="en-US" sz="1400" baseline="-25000">
                <a:solidFill>
                  <a:srgbClr val="FF0000"/>
                </a:solidFill>
                <a:latin typeface="+mj-lt"/>
              </a:rPr>
              <a:t>base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78010807-A729-4A01-AA09-A5FCE76C1E9E}"/>
              </a:ext>
            </a:extLst>
          </p:cNvPr>
          <p:cNvSpPr txBox="1"/>
          <p:nvPr/>
        </p:nvSpPr>
        <p:spPr>
          <a:xfrm>
            <a:off x="4858159" y="3889590"/>
            <a:ext cx="434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FF0000"/>
                </a:solidFill>
                <a:latin typeface="+mj-lt"/>
              </a:rPr>
              <a:t>V</a:t>
            </a:r>
            <a:r>
              <a:rPr lang="en-US" sz="1400" baseline="-25000">
                <a:solidFill>
                  <a:srgbClr val="FF0000"/>
                </a:solidFill>
                <a:latin typeface="+mj-lt"/>
              </a:rPr>
              <a:t>rov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BA3045-3E79-4B28-B3AB-2547EFBF600B}"/>
              </a:ext>
            </a:extLst>
          </p:cNvPr>
          <p:cNvSpPr txBox="1"/>
          <p:nvPr/>
        </p:nvSpPr>
        <p:spPr>
          <a:xfrm>
            <a:off x="5560979" y="1964294"/>
            <a:ext cx="2558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H</a:t>
            </a:r>
            <a:r>
              <a:rPr lang="en-US" sz="1600" baseline="-25000"/>
              <a:t>base</a:t>
            </a:r>
            <a:r>
              <a:rPr lang="en-US" sz="1600"/>
              <a:t>: base centering error</a:t>
            </a:r>
          </a:p>
          <a:p>
            <a:r>
              <a:rPr lang="en-US" sz="1600"/>
              <a:t>H</a:t>
            </a:r>
            <a:r>
              <a:rPr lang="en-US" sz="1600" baseline="-25000"/>
              <a:t>rov</a:t>
            </a:r>
            <a:r>
              <a:rPr lang="en-US" sz="1600"/>
              <a:t>: rover centering error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5BD8FC5-6836-4936-A0F3-2F74062B939C}"/>
              </a:ext>
            </a:extLst>
          </p:cNvPr>
          <p:cNvSpPr txBox="1"/>
          <p:nvPr/>
        </p:nvSpPr>
        <p:spPr>
          <a:xfrm>
            <a:off x="5560979" y="2774158"/>
            <a:ext cx="260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V</a:t>
            </a:r>
            <a:r>
              <a:rPr lang="en-US" sz="1600" baseline="-25000"/>
              <a:t>base</a:t>
            </a:r>
            <a:r>
              <a:rPr lang="en-US" sz="1600"/>
              <a:t>: base elev error</a:t>
            </a:r>
          </a:p>
          <a:p>
            <a:r>
              <a:rPr lang="en-US" sz="1600"/>
              <a:t>V</a:t>
            </a:r>
            <a:r>
              <a:rPr lang="en-US" sz="1600" baseline="-25000"/>
              <a:t>rov</a:t>
            </a:r>
            <a:r>
              <a:rPr lang="en-US" sz="1600"/>
              <a:t>: rover elev error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DB1DCF6-27DA-4507-95D6-AF168EBAB444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50212" y="3665539"/>
            <a:ext cx="3686783" cy="2414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5597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207267-F42D-4659-8AD7-4CDCAF419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B. Error Propagation; 2. Combined</a:t>
            </a:r>
          </a:p>
          <a:p>
            <a:pPr lvl="1"/>
            <a:r>
              <a:rPr lang="en-US"/>
              <a:t>b. Angle</a:t>
            </a:r>
          </a:p>
          <a:p>
            <a:pPr lvl="1"/>
            <a:r>
              <a:rPr lang="en-US"/>
              <a:t>Angles are more complicated because there are three points and a number of random error sources: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en-US"/>
              <a:t>Instrument resolution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en-US"/>
              <a:t>Instrument centering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en-US"/>
              <a:t>Target centerings at BS and FS points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en-US"/>
              <a:t>Target sightings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en-US"/>
              <a:t>Distances to BS and FS points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en-US"/>
              <a:t>Number of times the angle is measured.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AF6CD42-CFE0-4BDA-BA5E-6826EB2CA04F}"/>
              </a:ext>
            </a:extLst>
          </p:cNvPr>
          <p:cNvGrpSpPr/>
          <p:nvPr/>
        </p:nvGrpSpPr>
        <p:grpSpPr>
          <a:xfrm>
            <a:off x="6228050" y="2300449"/>
            <a:ext cx="2585897" cy="2183930"/>
            <a:chOff x="373788" y="3845470"/>
            <a:chExt cx="2585897" cy="2183930"/>
          </a:xfrm>
        </p:grpSpPr>
        <p:sp>
          <p:nvSpPr>
            <p:cNvPr id="71" name="Freeform 7">
              <a:extLst>
                <a:ext uri="{FF2B5EF4-FFF2-40B4-BE49-F238E27FC236}">
                  <a16:creationId xmlns:a16="http://schemas.microsoft.com/office/drawing/2014/main" id="{8E0AB7AF-5CE0-4EE4-AC37-C9BE42D51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864" y="4053571"/>
              <a:ext cx="234950" cy="238125"/>
            </a:xfrm>
            <a:custGeom>
              <a:avLst/>
              <a:gdLst/>
              <a:ahLst/>
              <a:cxnLst>
                <a:cxn ang="0">
                  <a:pos x="633" y="319"/>
                </a:cxn>
                <a:cxn ang="0">
                  <a:pos x="606" y="189"/>
                </a:cxn>
                <a:cxn ang="0">
                  <a:pos x="527" y="81"/>
                </a:cxn>
                <a:cxn ang="0">
                  <a:pos x="412" y="14"/>
                </a:cxn>
                <a:cxn ang="0">
                  <a:pos x="280" y="0"/>
                </a:cxn>
                <a:cxn ang="0">
                  <a:pos x="153" y="42"/>
                </a:cxn>
                <a:cxn ang="0">
                  <a:pos x="54" y="131"/>
                </a:cxn>
                <a:cxn ang="0">
                  <a:pos x="0" y="252"/>
                </a:cxn>
                <a:cxn ang="0">
                  <a:pos x="0" y="386"/>
                </a:cxn>
                <a:cxn ang="0">
                  <a:pos x="54" y="507"/>
                </a:cxn>
                <a:cxn ang="0">
                  <a:pos x="153" y="596"/>
                </a:cxn>
                <a:cxn ang="0">
                  <a:pos x="280" y="638"/>
                </a:cxn>
                <a:cxn ang="0">
                  <a:pos x="412" y="624"/>
                </a:cxn>
                <a:cxn ang="0">
                  <a:pos x="527" y="557"/>
                </a:cxn>
                <a:cxn ang="0">
                  <a:pos x="606" y="449"/>
                </a:cxn>
                <a:cxn ang="0">
                  <a:pos x="633" y="319"/>
                </a:cxn>
              </a:cxnLst>
              <a:rect l="0" t="0" r="r" b="b"/>
              <a:pathLst>
                <a:path w="633" h="638">
                  <a:moveTo>
                    <a:pt x="633" y="319"/>
                  </a:moveTo>
                  <a:lnTo>
                    <a:pt x="606" y="189"/>
                  </a:lnTo>
                  <a:lnTo>
                    <a:pt x="527" y="81"/>
                  </a:lnTo>
                  <a:lnTo>
                    <a:pt x="412" y="14"/>
                  </a:lnTo>
                  <a:lnTo>
                    <a:pt x="280" y="0"/>
                  </a:lnTo>
                  <a:lnTo>
                    <a:pt x="153" y="42"/>
                  </a:lnTo>
                  <a:lnTo>
                    <a:pt x="54" y="131"/>
                  </a:lnTo>
                  <a:lnTo>
                    <a:pt x="0" y="252"/>
                  </a:lnTo>
                  <a:lnTo>
                    <a:pt x="0" y="386"/>
                  </a:lnTo>
                  <a:lnTo>
                    <a:pt x="54" y="507"/>
                  </a:lnTo>
                  <a:lnTo>
                    <a:pt x="153" y="596"/>
                  </a:lnTo>
                  <a:lnTo>
                    <a:pt x="280" y="638"/>
                  </a:lnTo>
                  <a:lnTo>
                    <a:pt x="412" y="624"/>
                  </a:lnTo>
                  <a:lnTo>
                    <a:pt x="527" y="557"/>
                  </a:lnTo>
                  <a:lnTo>
                    <a:pt x="606" y="449"/>
                  </a:lnTo>
                  <a:lnTo>
                    <a:pt x="633" y="319"/>
                  </a:lnTo>
                </a:path>
              </a:pathLst>
            </a:cu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72" name="Rectangle 26">
              <a:extLst>
                <a:ext uri="{FF2B5EF4-FFF2-40B4-BE49-F238E27FC236}">
                  <a16:creationId xmlns:a16="http://schemas.microsoft.com/office/drawing/2014/main" id="{1976A5C1-5852-4AF0-A403-FE0409F09F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33" y="3845470"/>
              <a:ext cx="14747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+mj-lt"/>
                  <a:cs typeface="Times New Roman" pitchFamily="18" charset="0"/>
                </a:rPr>
                <a:t>E</a:t>
              </a:r>
              <a:r>
                <a:rPr kumimoji="0" lang="en-US" sz="1000" b="0" i="0" u="none" strike="noStrike" cap="none" normalizeH="0" baseline="-25000">
                  <a:ln>
                    <a:noFill/>
                  </a:ln>
                  <a:solidFill>
                    <a:srgbClr val="C00000"/>
                  </a:solidFill>
                  <a:effectLst/>
                  <a:latin typeface="+mj-lt"/>
                  <a:cs typeface="Times New Roman" pitchFamily="18" charset="0"/>
                </a:rPr>
                <a:t>BS</a:t>
              </a:r>
              <a:endParaRPr kumimoji="0" lang="en-US" sz="1000" b="0" i="0" u="none" strike="noStrike" cap="none" normalizeH="0" baseline="-2500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endParaRPr>
            </a:p>
          </p:txBody>
        </p:sp>
        <p:sp>
          <p:nvSpPr>
            <p:cNvPr id="73" name="Line 27">
              <a:extLst>
                <a:ext uri="{FF2B5EF4-FFF2-40B4-BE49-F238E27FC236}">
                  <a16:creationId xmlns:a16="http://schemas.microsoft.com/office/drawing/2014/main" id="{87819190-91D6-4D9F-A317-636C17026E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4403" y="4171166"/>
              <a:ext cx="831456" cy="1274817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74" name="Line 28">
              <a:extLst>
                <a:ext uri="{FF2B5EF4-FFF2-40B4-BE49-F238E27FC236}">
                  <a16:creationId xmlns:a16="http://schemas.microsoft.com/office/drawing/2014/main" id="{A1C0064C-1068-4C4B-83B2-7ED80A5CE2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4402" y="5445984"/>
              <a:ext cx="1878012" cy="419100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75" name="Freeform 33">
              <a:extLst>
                <a:ext uri="{FF2B5EF4-FFF2-40B4-BE49-F238E27FC236}">
                  <a16:creationId xmlns:a16="http://schemas.microsoft.com/office/drawing/2014/main" id="{44DE80B8-3BED-4ADA-A82E-5201CFF3426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87090" y="4967297"/>
              <a:ext cx="265450" cy="619899"/>
            </a:xfrm>
            <a:custGeom>
              <a:avLst/>
              <a:gdLst/>
              <a:ahLst/>
              <a:cxnLst>
                <a:cxn ang="0">
                  <a:pos x="1392" y="3419"/>
                </a:cxn>
                <a:cxn ang="0">
                  <a:pos x="1458" y="2988"/>
                </a:cxn>
                <a:cxn ang="0">
                  <a:pos x="1466" y="2552"/>
                </a:cxn>
                <a:cxn ang="0">
                  <a:pos x="1415" y="2119"/>
                </a:cxn>
                <a:cxn ang="0">
                  <a:pos x="1306" y="1696"/>
                </a:cxn>
                <a:cxn ang="0">
                  <a:pos x="1142" y="1292"/>
                </a:cxn>
                <a:cxn ang="0">
                  <a:pos x="925" y="914"/>
                </a:cxn>
                <a:cxn ang="0">
                  <a:pos x="658" y="568"/>
                </a:cxn>
                <a:cxn ang="0">
                  <a:pos x="348" y="262"/>
                </a:cxn>
                <a:cxn ang="0">
                  <a:pos x="0" y="0"/>
                </a:cxn>
              </a:cxnLst>
              <a:rect l="0" t="0" r="r" b="b"/>
              <a:pathLst>
                <a:path w="1466" h="3419">
                  <a:moveTo>
                    <a:pt x="1392" y="3419"/>
                  </a:moveTo>
                  <a:lnTo>
                    <a:pt x="1458" y="2988"/>
                  </a:lnTo>
                  <a:lnTo>
                    <a:pt x="1466" y="2552"/>
                  </a:lnTo>
                  <a:lnTo>
                    <a:pt x="1415" y="2119"/>
                  </a:lnTo>
                  <a:lnTo>
                    <a:pt x="1306" y="1696"/>
                  </a:lnTo>
                  <a:lnTo>
                    <a:pt x="1142" y="1292"/>
                  </a:lnTo>
                  <a:lnTo>
                    <a:pt x="925" y="914"/>
                  </a:lnTo>
                  <a:lnTo>
                    <a:pt x="658" y="568"/>
                  </a:lnTo>
                  <a:lnTo>
                    <a:pt x="348" y="26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 type="arrow" w="sm" len="sm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76" name="Rectangle 37">
              <a:extLst>
                <a:ext uri="{FF2B5EF4-FFF2-40B4-BE49-F238E27FC236}">
                  <a16:creationId xmlns:a16="http://schemas.microsoft.com/office/drawing/2014/main" id="{97C04B2A-3DE9-42C8-9876-BD5EDDA39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8621" y="5626651"/>
              <a:ext cx="14106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>
                  <a:ln>
                    <a:noFill/>
                  </a:ln>
                  <a:solidFill>
                    <a:srgbClr val="009900"/>
                  </a:solidFill>
                  <a:effectLst/>
                  <a:latin typeface="+mj-lt"/>
                  <a:cs typeface="Times New Roman" pitchFamily="18" charset="0"/>
                </a:rPr>
                <a:t>E</a:t>
              </a:r>
              <a:r>
                <a:rPr kumimoji="0" lang="en-US" sz="1000" b="0" i="0" u="none" strike="noStrike" cap="none" normalizeH="0" baseline="-25000">
                  <a:ln>
                    <a:noFill/>
                  </a:ln>
                  <a:solidFill>
                    <a:srgbClr val="009900"/>
                  </a:solidFill>
                  <a:effectLst/>
                  <a:latin typeface="+mj-lt"/>
                  <a:cs typeface="Times New Roman" pitchFamily="18" charset="0"/>
                </a:rPr>
                <a:t>FS</a:t>
              </a: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+mj-lt"/>
                <a:cs typeface="Times New Roman" pitchFamily="18" charset="0"/>
              </a:endParaRPr>
            </a:p>
          </p:txBody>
        </p:sp>
        <p:sp>
          <p:nvSpPr>
            <p:cNvPr id="77" name="Freeform 38">
              <a:extLst>
                <a:ext uri="{FF2B5EF4-FFF2-40B4-BE49-F238E27FC236}">
                  <a16:creationId xmlns:a16="http://schemas.microsoft.com/office/drawing/2014/main" id="{6456BB1C-15E5-428D-9F42-F60B78CA7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8602" y="5841271"/>
              <a:ext cx="47625" cy="47625"/>
            </a:xfrm>
            <a:custGeom>
              <a:avLst/>
              <a:gdLst/>
              <a:ahLst/>
              <a:cxnLst>
                <a:cxn ang="0">
                  <a:pos x="30" y="15"/>
                </a:cxn>
                <a:cxn ang="0">
                  <a:pos x="30" y="13"/>
                </a:cxn>
                <a:cxn ang="0">
                  <a:pos x="30" y="11"/>
                </a:cxn>
                <a:cxn ang="0">
                  <a:pos x="29" y="10"/>
                </a:cxn>
                <a:cxn ang="0">
                  <a:pos x="28" y="8"/>
                </a:cxn>
                <a:cxn ang="0">
                  <a:pos x="27" y="6"/>
                </a:cxn>
                <a:cxn ang="0">
                  <a:pos x="26" y="5"/>
                </a:cxn>
                <a:cxn ang="0">
                  <a:pos x="24" y="3"/>
                </a:cxn>
                <a:cxn ang="0">
                  <a:pos x="23" y="2"/>
                </a:cxn>
                <a:cxn ang="0">
                  <a:pos x="21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1" y="1"/>
                </a:cxn>
                <a:cxn ang="0">
                  <a:pos x="9" y="2"/>
                </a:cxn>
                <a:cxn ang="0">
                  <a:pos x="8" y="2"/>
                </a:cxn>
                <a:cxn ang="0">
                  <a:pos x="6" y="3"/>
                </a:cxn>
                <a:cxn ang="0">
                  <a:pos x="4" y="5"/>
                </a:cxn>
                <a:cxn ang="0">
                  <a:pos x="3" y="6"/>
                </a:cxn>
                <a:cxn ang="0">
                  <a:pos x="2" y="8"/>
                </a:cxn>
                <a:cxn ang="0">
                  <a:pos x="1" y="10"/>
                </a:cxn>
                <a:cxn ang="0">
                  <a:pos x="1" y="11"/>
                </a:cxn>
                <a:cxn ang="0">
                  <a:pos x="0" y="13"/>
                </a:cxn>
                <a:cxn ang="0">
                  <a:pos x="0" y="15"/>
                </a:cxn>
                <a:cxn ang="0">
                  <a:pos x="0" y="17"/>
                </a:cxn>
                <a:cxn ang="0">
                  <a:pos x="1" y="19"/>
                </a:cxn>
                <a:cxn ang="0">
                  <a:pos x="1" y="21"/>
                </a:cxn>
                <a:cxn ang="0">
                  <a:pos x="2" y="23"/>
                </a:cxn>
                <a:cxn ang="0">
                  <a:pos x="3" y="25"/>
                </a:cxn>
                <a:cxn ang="0">
                  <a:pos x="4" y="26"/>
                </a:cxn>
                <a:cxn ang="0">
                  <a:pos x="6" y="27"/>
                </a:cxn>
                <a:cxn ang="0">
                  <a:pos x="8" y="28"/>
                </a:cxn>
                <a:cxn ang="0">
                  <a:pos x="9" y="29"/>
                </a:cxn>
                <a:cxn ang="0">
                  <a:pos x="11" y="30"/>
                </a:cxn>
                <a:cxn ang="0">
                  <a:pos x="13" y="30"/>
                </a:cxn>
                <a:cxn ang="0">
                  <a:pos x="15" y="30"/>
                </a:cxn>
                <a:cxn ang="0">
                  <a:pos x="17" y="30"/>
                </a:cxn>
                <a:cxn ang="0">
                  <a:pos x="19" y="30"/>
                </a:cxn>
                <a:cxn ang="0">
                  <a:pos x="21" y="29"/>
                </a:cxn>
                <a:cxn ang="0">
                  <a:pos x="23" y="28"/>
                </a:cxn>
                <a:cxn ang="0">
                  <a:pos x="24" y="27"/>
                </a:cxn>
                <a:cxn ang="0">
                  <a:pos x="26" y="26"/>
                </a:cxn>
                <a:cxn ang="0">
                  <a:pos x="27" y="25"/>
                </a:cxn>
                <a:cxn ang="0">
                  <a:pos x="28" y="23"/>
                </a:cxn>
                <a:cxn ang="0">
                  <a:pos x="29" y="21"/>
                </a:cxn>
                <a:cxn ang="0">
                  <a:pos x="30" y="19"/>
                </a:cxn>
                <a:cxn ang="0">
                  <a:pos x="30" y="17"/>
                </a:cxn>
              </a:cxnLst>
              <a:rect l="0" t="0" r="r" b="b"/>
              <a:pathLst>
                <a:path w="30" h="30">
                  <a:moveTo>
                    <a:pt x="30" y="16"/>
                  </a:moveTo>
                  <a:lnTo>
                    <a:pt x="30" y="15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29" y="11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8" y="7"/>
                  </a:lnTo>
                  <a:lnTo>
                    <a:pt x="27" y="6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5" y="4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5" y="27"/>
                  </a:lnTo>
                  <a:lnTo>
                    <a:pt x="6" y="27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29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1" y="30"/>
                  </a:lnTo>
                  <a:lnTo>
                    <a:pt x="12" y="30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5" y="30"/>
                  </a:lnTo>
                  <a:lnTo>
                    <a:pt x="16" y="30"/>
                  </a:lnTo>
                  <a:lnTo>
                    <a:pt x="17" y="30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20" y="29"/>
                  </a:lnTo>
                  <a:lnTo>
                    <a:pt x="21" y="29"/>
                  </a:lnTo>
                  <a:lnTo>
                    <a:pt x="22" y="29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24" y="27"/>
                  </a:lnTo>
                  <a:lnTo>
                    <a:pt x="25" y="27"/>
                  </a:lnTo>
                  <a:lnTo>
                    <a:pt x="26" y="26"/>
                  </a:lnTo>
                  <a:lnTo>
                    <a:pt x="27" y="25"/>
                  </a:lnTo>
                  <a:lnTo>
                    <a:pt x="27" y="25"/>
                  </a:lnTo>
                  <a:lnTo>
                    <a:pt x="28" y="24"/>
                  </a:lnTo>
                  <a:lnTo>
                    <a:pt x="28" y="23"/>
                  </a:lnTo>
                  <a:lnTo>
                    <a:pt x="29" y="22"/>
                  </a:lnTo>
                  <a:lnTo>
                    <a:pt x="29" y="21"/>
                  </a:lnTo>
                  <a:lnTo>
                    <a:pt x="29" y="20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78" name="Freeform 40">
              <a:extLst>
                <a:ext uri="{FF2B5EF4-FFF2-40B4-BE49-F238E27FC236}">
                  <a16:creationId xmlns:a16="http://schemas.microsoft.com/office/drawing/2014/main" id="{A5C5928A-421F-4632-9505-395D293A3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939" y="4148821"/>
              <a:ext cx="47625" cy="47625"/>
            </a:xfrm>
            <a:custGeom>
              <a:avLst/>
              <a:gdLst/>
              <a:ahLst/>
              <a:cxnLst>
                <a:cxn ang="0">
                  <a:pos x="30" y="15"/>
                </a:cxn>
                <a:cxn ang="0">
                  <a:pos x="30" y="13"/>
                </a:cxn>
                <a:cxn ang="0">
                  <a:pos x="30" y="11"/>
                </a:cxn>
                <a:cxn ang="0">
                  <a:pos x="29" y="9"/>
                </a:cxn>
                <a:cxn ang="0">
                  <a:pos x="28" y="8"/>
                </a:cxn>
                <a:cxn ang="0">
                  <a:pos x="27" y="6"/>
                </a:cxn>
                <a:cxn ang="0">
                  <a:pos x="26" y="5"/>
                </a:cxn>
                <a:cxn ang="0">
                  <a:pos x="24" y="3"/>
                </a:cxn>
                <a:cxn ang="0">
                  <a:pos x="23" y="2"/>
                </a:cxn>
                <a:cxn ang="0">
                  <a:pos x="21" y="1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1"/>
                </a:cxn>
                <a:cxn ang="0">
                  <a:pos x="10" y="1"/>
                </a:cxn>
                <a:cxn ang="0">
                  <a:pos x="8" y="2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3" y="6"/>
                </a:cxn>
                <a:cxn ang="0">
                  <a:pos x="2" y="8"/>
                </a:cxn>
                <a:cxn ang="0">
                  <a:pos x="1" y="9"/>
                </a:cxn>
                <a:cxn ang="0">
                  <a:pos x="1" y="11"/>
                </a:cxn>
                <a:cxn ang="0">
                  <a:pos x="1" y="13"/>
                </a:cxn>
                <a:cxn ang="0">
                  <a:pos x="0" y="15"/>
                </a:cxn>
                <a:cxn ang="0">
                  <a:pos x="1" y="17"/>
                </a:cxn>
                <a:cxn ang="0">
                  <a:pos x="1" y="19"/>
                </a:cxn>
                <a:cxn ang="0">
                  <a:pos x="1" y="21"/>
                </a:cxn>
                <a:cxn ang="0">
                  <a:pos x="2" y="23"/>
                </a:cxn>
                <a:cxn ang="0">
                  <a:pos x="3" y="24"/>
                </a:cxn>
                <a:cxn ang="0">
                  <a:pos x="5" y="26"/>
                </a:cxn>
                <a:cxn ang="0">
                  <a:pos x="6" y="27"/>
                </a:cxn>
                <a:cxn ang="0">
                  <a:pos x="8" y="28"/>
                </a:cxn>
                <a:cxn ang="0">
                  <a:pos x="10" y="29"/>
                </a:cxn>
                <a:cxn ang="0">
                  <a:pos x="12" y="30"/>
                </a:cxn>
                <a:cxn ang="0">
                  <a:pos x="13" y="30"/>
                </a:cxn>
                <a:cxn ang="0">
                  <a:pos x="15" y="30"/>
                </a:cxn>
                <a:cxn ang="0">
                  <a:pos x="17" y="30"/>
                </a:cxn>
                <a:cxn ang="0">
                  <a:pos x="19" y="30"/>
                </a:cxn>
                <a:cxn ang="0">
                  <a:pos x="21" y="29"/>
                </a:cxn>
                <a:cxn ang="0">
                  <a:pos x="23" y="28"/>
                </a:cxn>
                <a:cxn ang="0">
                  <a:pos x="24" y="27"/>
                </a:cxn>
                <a:cxn ang="0">
                  <a:pos x="26" y="26"/>
                </a:cxn>
                <a:cxn ang="0">
                  <a:pos x="27" y="24"/>
                </a:cxn>
                <a:cxn ang="0">
                  <a:pos x="28" y="23"/>
                </a:cxn>
                <a:cxn ang="0">
                  <a:pos x="29" y="21"/>
                </a:cxn>
                <a:cxn ang="0">
                  <a:pos x="30" y="19"/>
                </a:cxn>
                <a:cxn ang="0">
                  <a:pos x="30" y="17"/>
                </a:cxn>
              </a:cxnLst>
              <a:rect l="0" t="0" r="r" b="b"/>
              <a:pathLst>
                <a:path w="30" h="30">
                  <a:moveTo>
                    <a:pt x="30" y="16"/>
                  </a:moveTo>
                  <a:lnTo>
                    <a:pt x="30" y="15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9" y="9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8" y="7"/>
                  </a:lnTo>
                  <a:lnTo>
                    <a:pt x="27" y="6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5" y="4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4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5" y="30"/>
                  </a:lnTo>
                  <a:lnTo>
                    <a:pt x="16" y="30"/>
                  </a:lnTo>
                  <a:lnTo>
                    <a:pt x="17" y="30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20" y="29"/>
                  </a:lnTo>
                  <a:lnTo>
                    <a:pt x="21" y="29"/>
                  </a:lnTo>
                  <a:lnTo>
                    <a:pt x="22" y="28"/>
                  </a:lnTo>
                  <a:lnTo>
                    <a:pt x="23" y="28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5" y="26"/>
                  </a:lnTo>
                  <a:lnTo>
                    <a:pt x="26" y="26"/>
                  </a:lnTo>
                  <a:lnTo>
                    <a:pt x="27" y="25"/>
                  </a:lnTo>
                  <a:lnTo>
                    <a:pt x="27" y="24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9" y="22"/>
                  </a:lnTo>
                  <a:lnTo>
                    <a:pt x="29" y="21"/>
                  </a:lnTo>
                  <a:lnTo>
                    <a:pt x="30" y="20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79" name="Freeform 42">
              <a:extLst>
                <a:ext uri="{FF2B5EF4-FFF2-40B4-BE49-F238E27FC236}">
                  <a16:creationId xmlns:a16="http://schemas.microsoft.com/office/drawing/2014/main" id="{8BBC8BAD-66E2-405F-819C-0C292F8F2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590" y="5422171"/>
              <a:ext cx="47625" cy="47625"/>
            </a:xfrm>
            <a:custGeom>
              <a:avLst/>
              <a:gdLst/>
              <a:ahLst/>
              <a:cxnLst>
                <a:cxn ang="0">
                  <a:pos x="30" y="15"/>
                </a:cxn>
                <a:cxn ang="0">
                  <a:pos x="30" y="13"/>
                </a:cxn>
                <a:cxn ang="0">
                  <a:pos x="30" y="11"/>
                </a:cxn>
                <a:cxn ang="0">
                  <a:pos x="29" y="9"/>
                </a:cxn>
                <a:cxn ang="0">
                  <a:pos x="28" y="8"/>
                </a:cxn>
                <a:cxn ang="0">
                  <a:pos x="27" y="6"/>
                </a:cxn>
                <a:cxn ang="0">
                  <a:pos x="26" y="5"/>
                </a:cxn>
                <a:cxn ang="0">
                  <a:pos x="24" y="3"/>
                </a:cxn>
                <a:cxn ang="0">
                  <a:pos x="23" y="2"/>
                </a:cxn>
                <a:cxn ang="0">
                  <a:pos x="21" y="1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1" y="1"/>
                </a:cxn>
                <a:cxn ang="0">
                  <a:pos x="9" y="1"/>
                </a:cxn>
                <a:cxn ang="0">
                  <a:pos x="8" y="2"/>
                </a:cxn>
                <a:cxn ang="0">
                  <a:pos x="6" y="3"/>
                </a:cxn>
                <a:cxn ang="0">
                  <a:pos x="4" y="5"/>
                </a:cxn>
                <a:cxn ang="0">
                  <a:pos x="3" y="6"/>
                </a:cxn>
                <a:cxn ang="0">
                  <a:pos x="2" y="8"/>
                </a:cxn>
                <a:cxn ang="0">
                  <a:pos x="1" y="9"/>
                </a:cxn>
                <a:cxn ang="0">
                  <a:pos x="1" y="11"/>
                </a:cxn>
                <a:cxn ang="0">
                  <a:pos x="0" y="13"/>
                </a:cxn>
                <a:cxn ang="0">
                  <a:pos x="0" y="15"/>
                </a:cxn>
                <a:cxn ang="0">
                  <a:pos x="0" y="17"/>
                </a:cxn>
                <a:cxn ang="0">
                  <a:pos x="1" y="19"/>
                </a:cxn>
                <a:cxn ang="0">
                  <a:pos x="1" y="21"/>
                </a:cxn>
                <a:cxn ang="0">
                  <a:pos x="2" y="23"/>
                </a:cxn>
                <a:cxn ang="0">
                  <a:pos x="3" y="24"/>
                </a:cxn>
                <a:cxn ang="0">
                  <a:pos x="4" y="26"/>
                </a:cxn>
                <a:cxn ang="0">
                  <a:pos x="6" y="27"/>
                </a:cxn>
                <a:cxn ang="0">
                  <a:pos x="8" y="28"/>
                </a:cxn>
                <a:cxn ang="0">
                  <a:pos x="9" y="29"/>
                </a:cxn>
                <a:cxn ang="0">
                  <a:pos x="11" y="30"/>
                </a:cxn>
                <a:cxn ang="0">
                  <a:pos x="13" y="30"/>
                </a:cxn>
                <a:cxn ang="0">
                  <a:pos x="15" y="30"/>
                </a:cxn>
                <a:cxn ang="0">
                  <a:pos x="17" y="30"/>
                </a:cxn>
                <a:cxn ang="0">
                  <a:pos x="19" y="30"/>
                </a:cxn>
                <a:cxn ang="0">
                  <a:pos x="21" y="29"/>
                </a:cxn>
                <a:cxn ang="0">
                  <a:pos x="23" y="28"/>
                </a:cxn>
                <a:cxn ang="0">
                  <a:pos x="24" y="27"/>
                </a:cxn>
                <a:cxn ang="0">
                  <a:pos x="26" y="26"/>
                </a:cxn>
                <a:cxn ang="0">
                  <a:pos x="27" y="24"/>
                </a:cxn>
                <a:cxn ang="0">
                  <a:pos x="28" y="23"/>
                </a:cxn>
                <a:cxn ang="0">
                  <a:pos x="29" y="21"/>
                </a:cxn>
                <a:cxn ang="0">
                  <a:pos x="30" y="19"/>
                </a:cxn>
                <a:cxn ang="0">
                  <a:pos x="30" y="17"/>
                </a:cxn>
              </a:cxnLst>
              <a:rect l="0" t="0" r="r" b="b"/>
              <a:pathLst>
                <a:path w="30" h="30">
                  <a:moveTo>
                    <a:pt x="30" y="16"/>
                  </a:moveTo>
                  <a:lnTo>
                    <a:pt x="30" y="15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8" y="9"/>
                  </a:lnTo>
                  <a:lnTo>
                    <a:pt x="28" y="8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5" y="4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5" y="26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8" y="28"/>
                  </a:lnTo>
                  <a:lnTo>
                    <a:pt x="8" y="29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1" y="30"/>
                  </a:lnTo>
                  <a:lnTo>
                    <a:pt x="12" y="30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5" y="30"/>
                  </a:lnTo>
                  <a:lnTo>
                    <a:pt x="16" y="30"/>
                  </a:lnTo>
                  <a:lnTo>
                    <a:pt x="17" y="30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20" y="29"/>
                  </a:lnTo>
                  <a:lnTo>
                    <a:pt x="21" y="29"/>
                  </a:lnTo>
                  <a:lnTo>
                    <a:pt x="22" y="29"/>
                  </a:lnTo>
                  <a:lnTo>
                    <a:pt x="23" y="28"/>
                  </a:lnTo>
                  <a:lnTo>
                    <a:pt x="23" y="27"/>
                  </a:lnTo>
                  <a:lnTo>
                    <a:pt x="24" y="27"/>
                  </a:lnTo>
                  <a:lnTo>
                    <a:pt x="25" y="26"/>
                  </a:lnTo>
                  <a:lnTo>
                    <a:pt x="26" y="26"/>
                  </a:lnTo>
                  <a:lnTo>
                    <a:pt x="26" y="25"/>
                  </a:lnTo>
                  <a:lnTo>
                    <a:pt x="27" y="24"/>
                  </a:lnTo>
                  <a:lnTo>
                    <a:pt x="27" y="24"/>
                  </a:lnTo>
                  <a:lnTo>
                    <a:pt x="28" y="23"/>
                  </a:lnTo>
                  <a:lnTo>
                    <a:pt x="28" y="22"/>
                  </a:lnTo>
                  <a:lnTo>
                    <a:pt x="29" y="21"/>
                  </a:lnTo>
                  <a:lnTo>
                    <a:pt x="29" y="20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80" name="Freeform 43">
              <a:extLst>
                <a:ext uri="{FF2B5EF4-FFF2-40B4-BE49-F238E27FC236}">
                  <a16:creationId xmlns:a16="http://schemas.microsoft.com/office/drawing/2014/main" id="{7F5FACD4-390B-4038-A429-A040D368E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590" y="5422171"/>
              <a:ext cx="47625" cy="47625"/>
            </a:xfrm>
            <a:custGeom>
              <a:avLst/>
              <a:gdLst/>
              <a:ahLst/>
              <a:cxnLst>
                <a:cxn ang="0">
                  <a:pos x="128" y="60"/>
                </a:cxn>
                <a:cxn ang="0">
                  <a:pos x="127" y="52"/>
                </a:cxn>
                <a:cxn ang="0">
                  <a:pos x="125" y="44"/>
                </a:cxn>
                <a:cxn ang="0">
                  <a:pos x="121" y="36"/>
                </a:cxn>
                <a:cxn ang="0">
                  <a:pos x="117" y="29"/>
                </a:cxn>
                <a:cxn ang="0">
                  <a:pos x="112" y="22"/>
                </a:cxn>
                <a:cxn ang="0">
                  <a:pos x="106" y="16"/>
                </a:cxn>
                <a:cxn ang="0">
                  <a:pos x="100" y="11"/>
                </a:cxn>
                <a:cxn ang="0">
                  <a:pos x="92" y="7"/>
                </a:cxn>
                <a:cxn ang="0">
                  <a:pos x="85" y="4"/>
                </a:cxn>
                <a:cxn ang="0">
                  <a:pos x="76" y="1"/>
                </a:cxn>
                <a:cxn ang="0">
                  <a:pos x="68" y="0"/>
                </a:cxn>
                <a:cxn ang="0">
                  <a:pos x="60" y="0"/>
                </a:cxn>
                <a:cxn ang="0">
                  <a:pos x="51" y="1"/>
                </a:cxn>
                <a:cxn ang="0">
                  <a:pos x="43" y="4"/>
                </a:cxn>
                <a:cxn ang="0">
                  <a:pos x="36" y="7"/>
                </a:cxn>
                <a:cxn ang="0">
                  <a:pos x="28" y="11"/>
                </a:cxn>
                <a:cxn ang="0">
                  <a:pos x="22" y="16"/>
                </a:cxn>
                <a:cxn ang="0">
                  <a:pos x="16" y="22"/>
                </a:cxn>
                <a:cxn ang="0">
                  <a:pos x="11" y="29"/>
                </a:cxn>
                <a:cxn ang="0">
                  <a:pos x="7" y="36"/>
                </a:cxn>
                <a:cxn ang="0">
                  <a:pos x="3" y="44"/>
                </a:cxn>
                <a:cxn ang="0">
                  <a:pos x="1" y="52"/>
                </a:cxn>
                <a:cxn ang="0">
                  <a:pos x="0" y="60"/>
                </a:cxn>
                <a:cxn ang="0">
                  <a:pos x="0" y="68"/>
                </a:cxn>
                <a:cxn ang="0">
                  <a:pos x="1" y="77"/>
                </a:cxn>
                <a:cxn ang="0">
                  <a:pos x="3" y="85"/>
                </a:cxn>
                <a:cxn ang="0">
                  <a:pos x="7" y="93"/>
                </a:cxn>
                <a:cxn ang="0">
                  <a:pos x="11" y="100"/>
                </a:cxn>
                <a:cxn ang="0">
                  <a:pos x="16" y="106"/>
                </a:cxn>
                <a:cxn ang="0">
                  <a:pos x="22" y="112"/>
                </a:cxn>
                <a:cxn ang="0">
                  <a:pos x="28" y="117"/>
                </a:cxn>
                <a:cxn ang="0">
                  <a:pos x="36" y="122"/>
                </a:cxn>
                <a:cxn ang="0">
                  <a:pos x="43" y="125"/>
                </a:cxn>
                <a:cxn ang="0">
                  <a:pos x="51" y="127"/>
                </a:cxn>
                <a:cxn ang="0">
                  <a:pos x="60" y="128"/>
                </a:cxn>
                <a:cxn ang="0">
                  <a:pos x="68" y="128"/>
                </a:cxn>
                <a:cxn ang="0">
                  <a:pos x="76" y="127"/>
                </a:cxn>
                <a:cxn ang="0">
                  <a:pos x="85" y="125"/>
                </a:cxn>
                <a:cxn ang="0">
                  <a:pos x="92" y="122"/>
                </a:cxn>
                <a:cxn ang="0">
                  <a:pos x="100" y="117"/>
                </a:cxn>
                <a:cxn ang="0">
                  <a:pos x="106" y="112"/>
                </a:cxn>
                <a:cxn ang="0">
                  <a:pos x="112" y="106"/>
                </a:cxn>
                <a:cxn ang="0">
                  <a:pos x="117" y="100"/>
                </a:cxn>
                <a:cxn ang="0">
                  <a:pos x="121" y="93"/>
                </a:cxn>
                <a:cxn ang="0">
                  <a:pos x="125" y="85"/>
                </a:cxn>
                <a:cxn ang="0">
                  <a:pos x="127" y="77"/>
                </a:cxn>
                <a:cxn ang="0">
                  <a:pos x="128" y="68"/>
                </a:cxn>
              </a:cxnLst>
              <a:rect l="0" t="0" r="r" b="b"/>
              <a:pathLst>
                <a:path w="128" h="128">
                  <a:moveTo>
                    <a:pt x="128" y="64"/>
                  </a:moveTo>
                  <a:lnTo>
                    <a:pt x="128" y="60"/>
                  </a:lnTo>
                  <a:lnTo>
                    <a:pt x="128" y="56"/>
                  </a:lnTo>
                  <a:lnTo>
                    <a:pt x="127" y="52"/>
                  </a:lnTo>
                  <a:lnTo>
                    <a:pt x="126" y="48"/>
                  </a:lnTo>
                  <a:lnTo>
                    <a:pt x="125" y="44"/>
                  </a:lnTo>
                  <a:lnTo>
                    <a:pt x="123" y="40"/>
                  </a:lnTo>
                  <a:lnTo>
                    <a:pt x="121" y="36"/>
                  </a:lnTo>
                  <a:lnTo>
                    <a:pt x="119" y="32"/>
                  </a:lnTo>
                  <a:lnTo>
                    <a:pt x="117" y="29"/>
                  </a:lnTo>
                  <a:lnTo>
                    <a:pt x="115" y="25"/>
                  </a:lnTo>
                  <a:lnTo>
                    <a:pt x="112" y="22"/>
                  </a:lnTo>
                  <a:lnTo>
                    <a:pt x="109" y="19"/>
                  </a:lnTo>
                  <a:lnTo>
                    <a:pt x="106" y="16"/>
                  </a:lnTo>
                  <a:lnTo>
                    <a:pt x="103" y="13"/>
                  </a:lnTo>
                  <a:lnTo>
                    <a:pt x="100" y="11"/>
                  </a:lnTo>
                  <a:lnTo>
                    <a:pt x="96" y="9"/>
                  </a:lnTo>
                  <a:lnTo>
                    <a:pt x="92" y="7"/>
                  </a:lnTo>
                  <a:lnTo>
                    <a:pt x="88" y="5"/>
                  </a:lnTo>
                  <a:lnTo>
                    <a:pt x="85" y="4"/>
                  </a:lnTo>
                  <a:lnTo>
                    <a:pt x="81" y="2"/>
                  </a:lnTo>
                  <a:lnTo>
                    <a:pt x="76" y="1"/>
                  </a:lnTo>
                  <a:lnTo>
                    <a:pt x="72" y="1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56" y="1"/>
                  </a:lnTo>
                  <a:lnTo>
                    <a:pt x="51" y="1"/>
                  </a:lnTo>
                  <a:lnTo>
                    <a:pt x="47" y="2"/>
                  </a:lnTo>
                  <a:lnTo>
                    <a:pt x="43" y="4"/>
                  </a:lnTo>
                  <a:lnTo>
                    <a:pt x="39" y="5"/>
                  </a:lnTo>
                  <a:lnTo>
                    <a:pt x="36" y="7"/>
                  </a:lnTo>
                  <a:lnTo>
                    <a:pt x="32" y="9"/>
                  </a:lnTo>
                  <a:lnTo>
                    <a:pt x="28" y="11"/>
                  </a:lnTo>
                  <a:lnTo>
                    <a:pt x="25" y="13"/>
                  </a:lnTo>
                  <a:lnTo>
                    <a:pt x="22" y="16"/>
                  </a:lnTo>
                  <a:lnTo>
                    <a:pt x="19" y="19"/>
                  </a:lnTo>
                  <a:lnTo>
                    <a:pt x="16" y="22"/>
                  </a:lnTo>
                  <a:lnTo>
                    <a:pt x="13" y="25"/>
                  </a:lnTo>
                  <a:lnTo>
                    <a:pt x="11" y="29"/>
                  </a:lnTo>
                  <a:lnTo>
                    <a:pt x="8" y="32"/>
                  </a:lnTo>
                  <a:lnTo>
                    <a:pt x="7" y="36"/>
                  </a:lnTo>
                  <a:lnTo>
                    <a:pt x="5" y="40"/>
                  </a:lnTo>
                  <a:lnTo>
                    <a:pt x="3" y="44"/>
                  </a:lnTo>
                  <a:lnTo>
                    <a:pt x="2" y="48"/>
                  </a:lnTo>
                  <a:lnTo>
                    <a:pt x="1" y="52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1" y="77"/>
                  </a:lnTo>
                  <a:lnTo>
                    <a:pt x="2" y="81"/>
                  </a:lnTo>
                  <a:lnTo>
                    <a:pt x="3" y="85"/>
                  </a:lnTo>
                  <a:lnTo>
                    <a:pt x="5" y="89"/>
                  </a:lnTo>
                  <a:lnTo>
                    <a:pt x="7" y="93"/>
                  </a:lnTo>
                  <a:lnTo>
                    <a:pt x="8" y="96"/>
                  </a:lnTo>
                  <a:lnTo>
                    <a:pt x="11" y="100"/>
                  </a:lnTo>
                  <a:lnTo>
                    <a:pt x="13" y="103"/>
                  </a:lnTo>
                  <a:lnTo>
                    <a:pt x="16" y="106"/>
                  </a:lnTo>
                  <a:lnTo>
                    <a:pt x="19" y="110"/>
                  </a:lnTo>
                  <a:lnTo>
                    <a:pt x="22" y="112"/>
                  </a:lnTo>
                  <a:lnTo>
                    <a:pt x="25" y="115"/>
                  </a:lnTo>
                  <a:lnTo>
                    <a:pt x="28" y="117"/>
                  </a:lnTo>
                  <a:lnTo>
                    <a:pt x="32" y="120"/>
                  </a:lnTo>
                  <a:lnTo>
                    <a:pt x="36" y="122"/>
                  </a:lnTo>
                  <a:lnTo>
                    <a:pt x="39" y="123"/>
                  </a:lnTo>
                  <a:lnTo>
                    <a:pt x="43" y="125"/>
                  </a:lnTo>
                  <a:lnTo>
                    <a:pt x="47" y="126"/>
                  </a:lnTo>
                  <a:lnTo>
                    <a:pt x="51" y="127"/>
                  </a:lnTo>
                  <a:lnTo>
                    <a:pt x="56" y="128"/>
                  </a:lnTo>
                  <a:lnTo>
                    <a:pt x="60" y="128"/>
                  </a:lnTo>
                  <a:lnTo>
                    <a:pt x="64" y="128"/>
                  </a:lnTo>
                  <a:lnTo>
                    <a:pt x="68" y="128"/>
                  </a:lnTo>
                  <a:lnTo>
                    <a:pt x="72" y="128"/>
                  </a:lnTo>
                  <a:lnTo>
                    <a:pt x="76" y="127"/>
                  </a:lnTo>
                  <a:lnTo>
                    <a:pt x="81" y="126"/>
                  </a:lnTo>
                  <a:lnTo>
                    <a:pt x="85" y="125"/>
                  </a:lnTo>
                  <a:lnTo>
                    <a:pt x="88" y="123"/>
                  </a:lnTo>
                  <a:lnTo>
                    <a:pt x="92" y="122"/>
                  </a:lnTo>
                  <a:lnTo>
                    <a:pt x="96" y="120"/>
                  </a:lnTo>
                  <a:lnTo>
                    <a:pt x="100" y="117"/>
                  </a:lnTo>
                  <a:lnTo>
                    <a:pt x="103" y="115"/>
                  </a:lnTo>
                  <a:lnTo>
                    <a:pt x="106" y="112"/>
                  </a:lnTo>
                  <a:lnTo>
                    <a:pt x="109" y="110"/>
                  </a:lnTo>
                  <a:lnTo>
                    <a:pt x="112" y="106"/>
                  </a:lnTo>
                  <a:lnTo>
                    <a:pt x="115" y="103"/>
                  </a:lnTo>
                  <a:lnTo>
                    <a:pt x="117" y="100"/>
                  </a:lnTo>
                  <a:lnTo>
                    <a:pt x="119" y="96"/>
                  </a:lnTo>
                  <a:lnTo>
                    <a:pt x="121" y="93"/>
                  </a:lnTo>
                  <a:lnTo>
                    <a:pt x="123" y="89"/>
                  </a:lnTo>
                  <a:lnTo>
                    <a:pt x="125" y="85"/>
                  </a:lnTo>
                  <a:lnTo>
                    <a:pt x="126" y="81"/>
                  </a:lnTo>
                  <a:lnTo>
                    <a:pt x="127" y="77"/>
                  </a:lnTo>
                  <a:lnTo>
                    <a:pt x="128" y="73"/>
                  </a:lnTo>
                  <a:lnTo>
                    <a:pt x="128" y="68"/>
                  </a:lnTo>
                  <a:lnTo>
                    <a:pt x="128" y="64"/>
                  </a:lnTo>
                </a:path>
              </a:pathLst>
            </a:cu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81" name="Freeform 44">
              <a:extLst>
                <a:ext uri="{FF2B5EF4-FFF2-40B4-BE49-F238E27FC236}">
                  <a16:creationId xmlns:a16="http://schemas.microsoft.com/office/drawing/2014/main" id="{ACACC7B6-83A1-4B2A-A1E0-5A704060B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527" y="5747609"/>
              <a:ext cx="234950" cy="236538"/>
            </a:xfrm>
            <a:custGeom>
              <a:avLst/>
              <a:gdLst/>
              <a:ahLst/>
              <a:cxnLst>
                <a:cxn ang="0">
                  <a:pos x="634" y="319"/>
                </a:cxn>
                <a:cxn ang="0">
                  <a:pos x="606" y="188"/>
                </a:cxn>
                <a:cxn ang="0">
                  <a:pos x="528" y="81"/>
                </a:cxn>
                <a:cxn ang="0">
                  <a:pos x="413" y="14"/>
                </a:cxn>
                <a:cxn ang="0">
                  <a:pos x="280" y="0"/>
                </a:cxn>
                <a:cxn ang="0">
                  <a:pos x="153" y="41"/>
                </a:cxn>
                <a:cxn ang="0">
                  <a:pos x="54" y="130"/>
                </a:cxn>
                <a:cxn ang="0">
                  <a:pos x="0" y="252"/>
                </a:cxn>
                <a:cxn ang="0">
                  <a:pos x="0" y="385"/>
                </a:cxn>
                <a:cxn ang="0">
                  <a:pos x="54" y="507"/>
                </a:cxn>
                <a:cxn ang="0">
                  <a:pos x="153" y="596"/>
                </a:cxn>
                <a:cxn ang="0">
                  <a:pos x="280" y="637"/>
                </a:cxn>
                <a:cxn ang="0">
                  <a:pos x="413" y="623"/>
                </a:cxn>
                <a:cxn ang="0">
                  <a:pos x="528" y="557"/>
                </a:cxn>
                <a:cxn ang="0">
                  <a:pos x="606" y="449"/>
                </a:cxn>
                <a:cxn ang="0">
                  <a:pos x="634" y="319"/>
                </a:cxn>
              </a:cxnLst>
              <a:rect l="0" t="0" r="r" b="b"/>
              <a:pathLst>
                <a:path w="634" h="637">
                  <a:moveTo>
                    <a:pt x="634" y="319"/>
                  </a:moveTo>
                  <a:lnTo>
                    <a:pt x="606" y="188"/>
                  </a:lnTo>
                  <a:lnTo>
                    <a:pt x="528" y="81"/>
                  </a:lnTo>
                  <a:lnTo>
                    <a:pt x="413" y="14"/>
                  </a:lnTo>
                  <a:lnTo>
                    <a:pt x="280" y="0"/>
                  </a:lnTo>
                  <a:lnTo>
                    <a:pt x="153" y="41"/>
                  </a:lnTo>
                  <a:lnTo>
                    <a:pt x="54" y="130"/>
                  </a:lnTo>
                  <a:lnTo>
                    <a:pt x="0" y="252"/>
                  </a:lnTo>
                  <a:lnTo>
                    <a:pt x="0" y="385"/>
                  </a:lnTo>
                  <a:lnTo>
                    <a:pt x="54" y="507"/>
                  </a:lnTo>
                  <a:lnTo>
                    <a:pt x="153" y="596"/>
                  </a:lnTo>
                  <a:lnTo>
                    <a:pt x="280" y="637"/>
                  </a:lnTo>
                  <a:lnTo>
                    <a:pt x="413" y="623"/>
                  </a:lnTo>
                  <a:lnTo>
                    <a:pt x="528" y="557"/>
                  </a:lnTo>
                  <a:lnTo>
                    <a:pt x="606" y="449"/>
                  </a:lnTo>
                  <a:lnTo>
                    <a:pt x="634" y="319"/>
                  </a:lnTo>
                </a:path>
              </a:pathLst>
            </a:custGeom>
            <a:noFill/>
            <a:ln w="6350">
              <a:solidFill>
                <a:srgbClr val="009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82" name="Freeform 45">
              <a:extLst>
                <a:ext uri="{FF2B5EF4-FFF2-40B4-BE49-F238E27FC236}">
                  <a16:creationId xmlns:a16="http://schemas.microsoft.com/office/drawing/2014/main" id="{7C21B21C-8AC1-440A-8BDA-8A6F20CB4E9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5484" y="5369838"/>
              <a:ext cx="160020" cy="154940"/>
            </a:xfrm>
            <a:custGeom>
              <a:avLst/>
              <a:gdLst/>
              <a:ahLst/>
              <a:cxnLst>
                <a:cxn ang="0">
                  <a:pos x="534" y="260"/>
                </a:cxn>
                <a:cxn ang="0">
                  <a:pos x="508" y="144"/>
                </a:cxn>
                <a:cxn ang="0">
                  <a:pos x="433" y="51"/>
                </a:cxn>
                <a:cxn ang="0">
                  <a:pos x="326" y="0"/>
                </a:cxn>
                <a:cxn ang="0">
                  <a:pos x="208" y="0"/>
                </a:cxn>
                <a:cxn ang="0">
                  <a:pos x="101" y="51"/>
                </a:cxn>
                <a:cxn ang="0">
                  <a:pos x="26" y="144"/>
                </a:cxn>
                <a:cxn ang="0">
                  <a:pos x="0" y="260"/>
                </a:cxn>
                <a:cxn ang="0">
                  <a:pos x="26" y="376"/>
                </a:cxn>
                <a:cxn ang="0">
                  <a:pos x="101" y="469"/>
                </a:cxn>
                <a:cxn ang="0">
                  <a:pos x="208" y="520"/>
                </a:cxn>
                <a:cxn ang="0">
                  <a:pos x="326" y="520"/>
                </a:cxn>
                <a:cxn ang="0">
                  <a:pos x="433" y="469"/>
                </a:cxn>
                <a:cxn ang="0">
                  <a:pos x="508" y="376"/>
                </a:cxn>
                <a:cxn ang="0">
                  <a:pos x="534" y="260"/>
                </a:cxn>
              </a:cxnLst>
              <a:rect l="0" t="0" r="r" b="b"/>
              <a:pathLst>
                <a:path w="534" h="520">
                  <a:moveTo>
                    <a:pt x="534" y="260"/>
                  </a:moveTo>
                  <a:lnTo>
                    <a:pt x="508" y="144"/>
                  </a:lnTo>
                  <a:lnTo>
                    <a:pt x="433" y="51"/>
                  </a:lnTo>
                  <a:lnTo>
                    <a:pt x="326" y="0"/>
                  </a:lnTo>
                  <a:lnTo>
                    <a:pt x="208" y="0"/>
                  </a:lnTo>
                  <a:lnTo>
                    <a:pt x="101" y="51"/>
                  </a:lnTo>
                  <a:lnTo>
                    <a:pt x="26" y="144"/>
                  </a:lnTo>
                  <a:lnTo>
                    <a:pt x="0" y="260"/>
                  </a:lnTo>
                  <a:lnTo>
                    <a:pt x="26" y="376"/>
                  </a:lnTo>
                  <a:lnTo>
                    <a:pt x="101" y="469"/>
                  </a:lnTo>
                  <a:lnTo>
                    <a:pt x="208" y="520"/>
                  </a:lnTo>
                  <a:lnTo>
                    <a:pt x="326" y="520"/>
                  </a:lnTo>
                  <a:lnTo>
                    <a:pt x="433" y="469"/>
                  </a:lnTo>
                  <a:lnTo>
                    <a:pt x="508" y="376"/>
                  </a:lnTo>
                  <a:lnTo>
                    <a:pt x="534" y="260"/>
                  </a:lnTo>
                </a:path>
              </a:pathLst>
            </a:cu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83" name="Line 54">
              <a:extLst>
                <a:ext uri="{FF2B5EF4-FFF2-40B4-BE49-F238E27FC236}">
                  <a16:creationId xmlns:a16="http://schemas.microsoft.com/office/drawing/2014/main" id="{7BDD3B89-4A32-4767-B9DC-6E8337C46F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91526" y="4150409"/>
              <a:ext cx="139700" cy="139700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84" name="Line 55">
              <a:extLst>
                <a:ext uri="{FF2B5EF4-FFF2-40B4-BE49-F238E27FC236}">
                  <a16:creationId xmlns:a16="http://schemas.microsoft.com/office/drawing/2014/main" id="{CC75E157-C4DB-41F9-A605-6BEDDA5AC1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43901" y="4102784"/>
              <a:ext cx="166687" cy="166688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85" name="Line 56">
              <a:extLst>
                <a:ext uri="{FF2B5EF4-FFF2-40B4-BE49-F238E27FC236}">
                  <a16:creationId xmlns:a16="http://schemas.microsoft.com/office/drawing/2014/main" id="{BCD32B4D-20B2-4577-8975-064B9DDD86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12151" y="4071034"/>
              <a:ext cx="163512" cy="163513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86" name="Line 57">
              <a:extLst>
                <a:ext uri="{FF2B5EF4-FFF2-40B4-BE49-F238E27FC236}">
                  <a16:creationId xmlns:a16="http://schemas.microsoft.com/office/drawing/2014/main" id="{E287A09D-F010-469C-8F25-48C29F484D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96276" y="4053571"/>
              <a:ext cx="128587" cy="130175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87" name="Line 58">
              <a:extLst>
                <a:ext uri="{FF2B5EF4-FFF2-40B4-BE49-F238E27FC236}">
                  <a16:creationId xmlns:a16="http://schemas.microsoft.com/office/drawing/2014/main" id="{2463046D-4CA0-420D-9D39-E76FACA61C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02102" y="5904771"/>
              <a:ext cx="73025" cy="73025"/>
            </a:xfrm>
            <a:prstGeom prst="line">
              <a:avLst/>
            </a:prstGeom>
            <a:noFill/>
            <a:ln w="6350">
              <a:solidFill>
                <a:srgbClr val="009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88" name="Line 59">
              <a:extLst>
                <a:ext uri="{FF2B5EF4-FFF2-40B4-BE49-F238E27FC236}">
                  <a16:creationId xmlns:a16="http://schemas.microsoft.com/office/drawing/2014/main" id="{E1337740-C895-46DF-B7CF-1A6F064CD0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32252" y="5834921"/>
              <a:ext cx="146050" cy="146050"/>
            </a:xfrm>
            <a:prstGeom prst="line">
              <a:avLst/>
            </a:prstGeom>
            <a:noFill/>
            <a:ln w="6350">
              <a:solidFill>
                <a:srgbClr val="009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89" name="Line 60">
              <a:extLst>
                <a:ext uri="{FF2B5EF4-FFF2-40B4-BE49-F238E27FC236}">
                  <a16:creationId xmlns:a16="http://schemas.microsoft.com/office/drawing/2014/main" id="{58E7A15E-4FC9-42F2-8EB2-687984EBB7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87802" y="5790471"/>
              <a:ext cx="166687" cy="166688"/>
            </a:xfrm>
            <a:prstGeom prst="line">
              <a:avLst/>
            </a:prstGeom>
            <a:noFill/>
            <a:ln w="6350">
              <a:solidFill>
                <a:srgbClr val="009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90" name="Line 61">
              <a:extLst>
                <a:ext uri="{FF2B5EF4-FFF2-40B4-BE49-F238E27FC236}">
                  <a16:creationId xmlns:a16="http://schemas.microsoft.com/office/drawing/2014/main" id="{9118A9FE-58C1-40F4-AB69-3A175B6BF3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57640" y="5760309"/>
              <a:ext cx="160337" cy="160338"/>
            </a:xfrm>
            <a:prstGeom prst="line">
              <a:avLst/>
            </a:prstGeom>
            <a:noFill/>
            <a:ln w="6350">
              <a:solidFill>
                <a:srgbClr val="009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91" name="Line 62">
              <a:extLst>
                <a:ext uri="{FF2B5EF4-FFF2-40B4-BE49-F238E27FC236}">
                  <a16:creationId xmlns:a16="http://schemas.microsoft.com/office/drawing/2014/main" id="{0D7F1889-0E08-4304-A928-7B937ACCB8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43352" y="5746021"/>
              <a:ext cx="120650" cy="120650"/>
            </a:xfrm>
            <a:prstGeom prst="line">
              <a:avLst/>
            </a:prstGeom>
            <a:noFill/>
            <a:ln w="6350">
              <a:solidFill>
                <a:srgbClr val="009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92" name="Line 63">
              <a:extLst>
                <a:ext uri="{FF2B5EF4-FFF2-40B4-BE49-F238E27FC236}">
                  <a16:creationId xmlns:a16="http://schemas.microsoft.com/office/drawing/2014/main" id="{7AC8A8FD-12E4-4F5B-B11A-BC75E6908C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0731" y="5455693"/>
              <a:ext cx="67487" cy="6748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93" name="Line 64">
              <a:extLst>
                <a:ext uri="{FF2B5EF4-FFF2-40B4-BE49-F238E27FC236}">
                  <a16:creationId xmlns:a16="http://schemas.microsoft.com/office/drawing/2014/main" id="{589D1B55-9CC8-4FA4-9B2A-E95FE07536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8898" y="5406814"/>
              <a:ext cx="106765" cy="10676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94" name="Line 65">
              <a:extLst>
                <a:ext uri="{FF2B5EF4-FFF2-40B4-BE49-F238E27FC236}">
                  <a16:creationId xmlns:a16="http://schemas.microsoft.com/office/drawing/2014/main" id="{0B495027-2F61-44A3-84F7-AF4290655F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6596" y="5377993"/>
              <a:ext cx="90126" cy="9121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95" name="Rectangle 26">
              <a:extLst>
                <a:ext uri="{FF2B5EF4-FFF2-40B4-BE49-F238E27FC236}">
                  <a16:creationId xmlns:a16="http://schemas.microsoft.com/office/drawing/2014/main" id="{E20E882D-07CC-4EDA-ADF5-9328F05AE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636" y="5407995"/>
              <a:ext cx="15228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>
                  <a:latin typeface="+mj-lt"/>
                  <a:cs typeface="Times New Roman" pitchFamily="18" charset="0"/>
                </a:rPr>
                <a:t>TSI</a:t>
              </a:r>
              <a:endParaRPr kumimoji="0" lang="en-US" sz="1000" b="0" i="0" u="none" strike="noStrike" cap="none" normalizeH="0" baseline="0" dirty="0">
                <a:ln>
                  <a:noFill/>
                </a:ln>
                <a:effectLst/>
                <a:latin typeface="+mj-lt"/>
                <a:cs typeface="Times New Roman" pitchFamily="18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7216453-8044-4544-BD6A-2673B9041F43}"/>
                </a:ext>
              </a:extLst>
            </p:cNvPr>
            <p:cNvSpPr txBox="1"/>
            <p:nvPr/>
          </p:nvSpPr>
          <p:spPr bwMode="auto">
            <a:xfrm>
              <a:off x="924025" y="4475747"/>
              <a:ext cx="34817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dirty="0">
                  <a:solidFill>
                    <a:srgbClr val="C00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D</a:t>
              </a:r>
              <a:r>
                <a:rPr lang="en-US" sz="1000" baseline="-25000" dirty="0">
                  <a:solidFill>
                    <a:srgbClr val="C00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BS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4377B733-D5D7-4AD5-ACB9-9A15771FDDAA}"/>
                </a:ext>
              </a:extLst>
            </p:cNvPr>
            <p:cNvSpPr txBox="1"/>
            <p:nvPr/>
          </p:nvSpPr>
          <p:spPr bwMode="auto">
            <a:xfrm>
              <a:off x="1730943" y="5783179"/>
              <a:ext cx="34176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dirty="0">
                  <a:solidFill>
                    <a:srgbClr val="008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D</a:t>
              </a:r>
              <a:r>
                <a:rPr lang="en-US" sz="1000" baseline="-25000" dirty="0">
                  <a:solidFill>
                    <a:srgbClr val="008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FS</a:t>
              </a:r>
            </a:p>
          </p:txBody>
        </p:sp>
        <p:sp>
          <p:nvSpPr>
            <p:cNvPr id="99" name="Rectangle 26">
              <a:extLst>
                <a:ext uri="{FF2B5EF4-FFF2-40B4-BE49-F238E27FC236}">
                  <a16:creationId xmlns:a16="http://schemas.microsoft.com/office/drawing/2014/main" id="{B62A10C4-CDC4-4E21-ADCF-1D506F075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788" y="5589271"/>
              <a:ext cx="56105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>
                  <a:latin typeface="+mj-lt"/>
                  <a:cs typeface="Times New Roman" pitchFamily="18" charset="0"/>
                </a:rPr>
                <a:t>resolution;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>
                  <a:latin typeface="+mj-lt"/>
                  <a:cs typeface="Times New Roman" pitchFamily="18" charset="0"/>
                </a:rPr>
                <a:t>centering</a:t>
              </a:r>
              <a:endParaRPr kumimoji="0" lang="en-US" sz="1000" b="0" i="0" u="none" strike="noStrike" cap="none" normalizeH="0" baseline="0" dirty="0">
                <a:ln>
                  <a:noFill/>
                </a:ln>
                <a:effectLst/>
                <a:latin typeface="+mj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6006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207267-F42D-4659-8AD7-4CDCAF419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B. Error Propagation; 2. Combined</a:t>
            </a:r>
          </a:p>
          <a:p>
            <a:pPr lvl="1"/>
            <a:r>
              <a:rPr lang="en-US"/>
              <a:t>b. Angle</a:t>
            </a:r>
          </a:p>
          <a:p>
            <a:pPr lvl="1"/>
            <a:r>
              <a:rPr lang="en-US"/>
              <a:t>Each source has its own error propogation.</a:t>
            </a:r>
          </a:p>
          <a:p>
            <a:pPr lvl="2"/>
            <a:r>
              <a:rPr lang="en-US"/>
              <a:t>These are combined to determine the total expected angle error.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D7ABD5A-8B90-443E-BE75-BACBCBC205AA}"/>
              </a:ext>
            </a:extLst>
          </p:cNvPr>
          <p:cNvGrpSpPr/>
          <p:nvPr/>
        </p:nvGrpSpPr>
        <p:grpSpPr>
          <a:xfrm>
            <a:off x="6228050" y="2300449"/>
            <a:ext cx="2585897" cy="2183930"/>
            <a:chOff x="373788" y="3845470"/>
            <a:chExt cx="2585897" cy="218393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BDF10E5-A594-4D5E-87F1-67581F2103E9}"/>
                </a:ext>
              </a:extLst>
            </p:cNvPr>
            <p:cNvCxnSpPr/>
            <p:nvPr/>
          </p:nvCxnSpPr>
          <p:spPr>
            <a:xfrm>
              <a:off x="1620634" y="4174346"/>
              <a:ext cx="1040330" cy="1690036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F7232245-5E04-4D38-8679-8FC1EFD98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864" y="4053571"/>
              <a:ext cx="234950" cy="238125"/>
            </a:xfrm>
            <a:custGeom>
              <a:avLst/>
              <a:gdLst/>
              <a:ahLst/>
              <a:cxnLst>
                <a:cxn ang="0">
                  <a:pos x="633" y="319"/>
                </a:cxn>
                <a:cxn ang="0">
                  <a:pos x="606" y="189"/>
                </a:cxn>
                <a:cxn ang="0">
                  <a:pos x="527" y="81"/>
                </a:cxn>
                <a:cxn ang="0">
                  <a:pos x="412" y="14"/>
                </a:cxn>
                <a:cxn ang="0">
                  <a:pos x="280" y="0"/>
                </a:cxn>
                <a:cxn ang="0">
                  <a:pos x="153" y="42"/>
                </a:cxn>
                <a:cxn ang="0">
                  <a:pos x="54" y="131"/>
                </a:cxn>
                <a:cxn ang="0">
                  <a:pos x="0" y="252"/>
                </a:cxn>
                <a:cxn ang="0">
                  <a:pos x="0" y="386"/>
                </a:cxn>
                <a:cxn ang="0">
                  <a:pos x="54" y="507"/>
                </a:cxn>
                <a:cxn ang="0">
                  <a:pos x="153" y="596"/>
                </a:cxn>
                <a:cxn ang="0">
                  <a:pos x="280" y="638"/>
                </a:cxn>
                <a:cxn ang="0">
                  <a:pos x="412" y="624"/>
                </a:cxn>
                <a:cxn ang="0">
                  <a:pos x="527" y="557"/>
                </a:cxn>
                <a:cxn ang="0">
                  <a:pos x="606" y="449"/>
                </a:cxn>
                <a:cxn ang="0">
                  <a:pos x="633" y="319"/>
                </a:cxn>
              </a:cxnLst>
              <a:rect l="0" t="0" r="r" b="b"/>
              <a:pathLst>
                <a:path w="633" h="638">
                  <a:moveTo>
                    <a:pt x="633" y="319"/>
                  </a:moveTo>
                  <a:lnTo>
                    <a:pt x="606" y="189"/>
                  </a:lnTo>
                  <a:lnTo>
                    <a:pt x="527" y="81"/>
                  </a:lnTo>
                  <a:lnTo>
                    <a:pt x="412" y="14"/>
                  </a:lnTo>
                  <a:lnTo>
                    <a:pt x="280" y="0"/>
                  </a:lnTo>
                  <a:lnTo>
                    <a:pt x="153" y="42"/>
                  </a:lnTo>
                  <a:lnTo>
                    <a:pt x="54" y="131"/>
                  </a:lnTo>
                  <a:lnTo>
                    <a:pt x="0" y="252"/>
                  </a:lnTo>
                  <a:lnTo>
                    <a:pt x="0" y="386"/>
                  </a:lnTo>
                  <a:lnTo>
                    <a:pt x="54" y="507"/>
                  </a:lnTo>
                  <a:lnTo>
                    <a:pt x="153" y="596"/>
                  </a:lnTo>
                  <a:lnTo>
                    <a:pt x="280" y="638"/>
                  </a:lnTo>
                  <a:lnTo>
                    <a:pt x="412" y="624"/>
                  </a:lnTo>
                  <a:lnTo>
                    <a:pt x="527" y="557"/>
                  </a:lnTo>
                  <a:lnTo>
                    <a:pt x="606" y="449"/>
                  </a:lnTo>
                  <a:lnTo>
                    <a:pt x="633" y="319"/>
                  </a:lnTo>
                </a:path>
              </a:pathLst>
            </a:cu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10" name="Rectangle 26">
              <a:extLst>
                <a:ext uri="{FF2B5EF4-FFF2-40B4-BE49-F238E27FC236}">
                  <a16:creationId xmlns:a16="http://schemas.microsoft.com/office/drawing/2014/main" id="{BA681A21-C967-401D-A8A7-5BF7E76C7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33" y="3845470"/>
              <a:ext cx="14747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+mj-lt"/>
                  <a:cs typeface="Times New Roman" pitchFamily="18" charset="0"/>
                </a:rPr>
                <a:t>E</a:t>
              </a:r>
              <a:r>
                <a:rPr kumimoji="0" lang="en-US" sz="1000" b="0" i="0" u="none" strike="noStrike" cap="none" normalizeH="0" baseline="-25000">
                  <a:ln>
                    <a:noFill/>
                  </a:ln>
                  <a:solidFill>
                    <a:srgbClr val="C00000"/>
                  </a:solidFill>
                  <a:effectLst/>
                  <a:latin typeface="+mj-lt"/>
                  <a:cs typeface="Times New Roman" pitchFamily="18" charset="0"/>
                </a:rPr>
                <a:t>BS</a:t>
              </a:r>
              <a:endParaRPr kumimoji="0" lang="en-US" sz="1000" b="0" i="0" u="none" strike="noStrike" cap="none" normalizeH="0" baseline="-2500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endParaRPr>
            </a:p>
          </p:txBody>
        </p:sp>
        <p:sp>
          <p:nvSpPr>
            <p:cNvPr id="11" name="Line 27">
              <a:extLst>
                <a:ext uri="{FF2B5EF4-FFF2-40B4-BE49-F238E27FC236}">
                  <a16:creationId xmlns:a16="http://schemas.microsoft.com/office/drawing/2014/main" id="{8547868C-4360-4627-B0D0-1DFB10EABF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4403" y="4171166"/>
              <a:ext cx="831456" cy="1274817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12" name="Line 28">
              <a:extLst>
                <a:ext uri="{FF2B5EF4-FFF2-40B4-BE49-F238E27FC236}">
                  <a16:creationId xmlns:a16="http://schemas.microsoft.com/office/drawing/2014/main" id="{AA84DE85-0EBD-4B1E-B66D-2AA63B6402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4402" y="5445984"/>
              <a:ext cx="1878012" cy="419100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13" name="Freeform 33">
              <a:extLst>
                <a:ext uri="{FF2B5EF4-FFF2-40B4-BE49-F238E27FC236}">
                  <a16:creationId xmlns:a16="http://schemas.microsoft.com/office/drawing/2014/main" id="{41FBE77E-0674-49EB-ACA1-5509CA5AF94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87090" y="4967297"/>
              <a:ext cx="265450" cy="619899"/>
            </a:xfrm>
            <a:custGeom>
              <a:avLst/>
              <a:gdLst/>
              <a:ahLst/>
              <a:cxnLst>
                <a:cxn ang="0">
                  <a:pos x="1392" y="3419"/>
                </a:cxn>
                <a:cxn ang="0">
                  <a:pos x="1458" y="2988"/>
                </a:cxn>
                <a:cxn ang="0">
                  <a:pos x="1466" y="2552"/>
                </a:cxn>
                <a:cxn ang="0">
                  <a:pos x="1415" y="2119"/>
                </a:cxn>
                <a:cxn ang="0">
                  <a:pos x="1306" y="1696"/>
                </a:cxn>
                <a:cxn ang="0">
                  <a:pos x="1142" y="1292"/>
                </a:cxn>
                <a:cxn ang="0">
                  <a:pos x="925" y="914"/>
                </a:cxn>
                <a:cxn ang="0">
                  <a:pos x="658" y="568"/>
                </a:cxn>
                <a:cxn ang="0">
                  <a:pos x="348" y="262"/>
                </a:cxn>
                <a:cxn ang="0">
                  <a:pos x="0" y="0"/>
                </a:cxn>
              </a:cxnLst>
              <a:rect l="0" t="0" r="r" b="b"/>
              <a:pathLst>
                <a:path w="1466" h="3419">
                  <a:moveTo>
                    <a:pt x="1392" y="3419"/>
                  </a:moveTo>
                  <a:lnTo>
                    <a:pt x="1458" y="2988"/>
                  </a:lnTo>
                  <a:lnTo>
                    <a:pt x="1466" y="2552"/>
                  </a:lnTo>
                  <a:lnTo>
                    <a:pt x="1415" y="2119"/>
                  </a:lnTo>
                  <a:lnTo>
                    <a:pt x="1306" y="1696"/>
                  </a:lnTo>
                  <a:lnTo>
                    <a:pt x="1142" y="1292"/>
                  </a:lnTo>
                  <a:lnTo>
                    <a:pt x="925" y="914"/>
                  </a:lnTo>
                  <a:lnTo>
                    <a:pt x="658" y="568"/>
                  </a:lnTo>
                  <a:lnTo>
                    <a:pt x="348" y="26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 type="arrow" w="sm" len="sm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14" name="Rectangle 37">
              <a:extLst>
                <a:ext uri="{FF2B5EF4-FFF2-40B4-BE49-F238E27FC236}">
                  <a16:creationId xmlns:a16="http://schemas.microsoft.com/office/drawing/2014/main" id="{4E69D01F-F98C-4090-807D-22234A278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8621" y="5626651"/>
              <a:ext cx="14106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>
                  <a:ln>
                    <a:noFill/>
                  </a:ln>
                  <a:solidFill>
                    <a:srgbClr val="009900"/>
                  </a:solidFill>
                  <a:effectLst/>
                  <a:latin typeface="+mj-lt"/>
                  <a:cs typeface="Times New Roman" pitchFamily="18" charset="0"/>
                </a:rPr>
                <a:t>E</a:t>
              </a:r>
              <a:r>
                <a:rPr kumimoji="0" lang="en-US" sz="1000" b="0" i="0" u="none" strike="noStrike" cap="none" normalizeH="0" baseline="-25000">
                  <a:ln>
                    <a:noFill/>
                  </a:ln>
                  <a:solidFill>
                    <a:srgbClr val="009900"/>
                  </a:solidFill>
                  <a:effectLst/>
                  <a:latin typeface="+mj-lt"/>
                  <a:cs typeface="Times New Roman" pitchFamily="18" charset="0"/>
                </a:rPr>
                <a:t>FS</a:t>
              </a: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+mj-lt"/>
                <a:cs typeface="Times New Roman" pitchFamily="18" charset="0"/>
              </a:endParaRPr>
            </a:p>
          </p:txBody>
        </p:sp>
        <p:sp>
          <p:nvSpPr>
            <p:cNvPr id="15" name="Freeform 38">
              <a:extLst>
                <a:ext uri="{FF2B5EF4-FFF2-40B4-BE49-F238E27FC236}">
                  <a16:creationId xmlns:a16="http://schemas.microsoft.com/office/drawing/2014/main" id="{F89ABCEB-6F44-4375-B45A-7F791ED6A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8602" y="5841271"/>
              <a:ext cx="47625" cy="47625"/>
            </a:xfrm>
            <a:custGeom>
              <a:avLst/>
              <a:gdLst/>
              <a:ahLst/>
              <a:cxnLst>
                <a:cxn ang="0">
                  <a:pos x="30" y="15"/>
                </a:cxn>
                <a:cxn ang="0">
                  <a:pos x="30" y="13"/>
                </a:cxn>
                <a:cxn ang="0">
                  <a:pos x="30" y="11"/>
                </a:cxn>
                <a:cxn ang="0">
                  <a:pos x="29" y="10"/>
                </a:cxn>
                <a:cxn ang="0">
                  <a:pos x="28" y="8"/>
                </a:cxn>
                <a:cxn ang="0">
                  <a:pos x="27" y="6"/>
                </a:cxn>
                <a:cxn ang="0">
                  <a:pos x="26" y="5"/>
                </a:cxn>
                <a:cxn ang="0">
                  <a:pos x="24" y="3"/>
                </a:cxn>
                <a:cxn ang="0">
                  <a:pos x="23" y="2"/>
                </a:cxn>
                <a:cxn ang="0">
                  <a:pos x="21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1" y="1"/>
                </a:cxn>
                <a:cxn ang="0">
                  <a:pos x="9" y="2"/>
                </a:cxn>
                <a:cxn ang="0">
                  <a:pos x="8" y="2"/>
                </a:cxn>
                <a:cxn ang="0">
                  <a:pos x="6" y="3"/>
                </a:cxn>
                <a:cxn ang="0">
                  <a:pos x="4" y="5"/>
                </a:cxn>
                <a:cxn ang="0">
                  <a:pos x="3" y="6"/>
                </a:cxn>
                <a:cxn ang="0">
                  <a:pos x="2" y="8"/>
                </a:cxn>
                <a:cxn ang="0">
                  <a:pos x="1" y="10"/>
                </a:cxn>
                <a:cxn ang="0">
                  <a:pos x="1" y="11"/>
                </a:cxn>
                <a:cxn ang="0">
                  <a:pos x="0" y="13"/>
                </a:cxn>
                <a:cxn ang="0">
                  <a:pos x="0" y="15"/>
                </a:cxn>
                <a:cxn ang="0">
                  <a:pos x="0" y="17"/>
                </a:cxn>
                <a:cxn ang="0">
                  <a:pos x="1" y="19"/>
                </a:cxn>
                <a:cxn ang="0">
                  <a:pos x="1" y="21"/>
                </a:cxn>
                <a:cxn ang="0">
                  <a:pos x="2" y="23"/>
                </a:cxn>
                <a:cxn ang="0">
                  <a:pos x="3" y="25"/>
                </a:cxn>
                <a:cxn ang="0">
                  <a:pos x="4" y="26"/>
                </a:cxn>
                <a:cxn ang="0">
                  <a:pos x="6" y="27"/>
                </a:cxn>
                <a:cxn ang="0">
                  <a:pos x="8" y="28"/>
                </a:cxn>
                <a:cxn ang="0">
                  <a:pos x="9" y="29"/>
                </a:cxn>
                <a:cxn ang="0">
                  <a:pos x="11" y="30"/>
                </a:cxn>
                <a:cxn ang="0">
                  <a:pos x="13" y="30"/>
                </a:cxn>
                <a:cxn ang="0">
                  <a:pos x="15" y="30"/>
                </a:cxn>
                <a:cxn ang="0">
                  <a:pos x="17" y="30"/>
                </a:cxn>
                <a:cxn ang="0">
                  <a:pos x="19" y="30"/>
                </a:cxn>
                <a:cxn ang="0">
                  <a:pos x="21" y="29"/>
                </a:cxn>
                <a:cxn ang="0">
                  <a:pos x="23" y="28"/>
                </a:cxn>
                <a:cxn ang="0">
                  <a:pos x="24" y="27"/>
                </a:cxn>
                <a:cxn ang="0">
                  <a:pos x="26" y="26"/>
                </a:cxn>
                <a:cxn ang="0">
                  <a:pos x="27" y="25"/>
                </a:cxn>
                <a:cxn ang="0">
                  <a:pos x="28" y="23"/>
                </a:cxn>
                <a:cxn ang="0">
                  <a:pos x="29" y="21"/>
                </a:cxn>
                <a:cxn ang="0">
                  <a:pos x="30" y="19"/>
                </a:cxn>
                <a:cxn ang="0">
                  <a:pos x="30" y="17"/>
                </a:cxn>
              </a:cxnLst>
              <a:rect l="0" t="0" r="r" b="b"/>
              <a:pathLst>
                <a:path w="30" h="30">
                  <a:moveTo>
                    <a:pt x="30" y="16"/>
                  </a:moveTo>
                  <a:lnTo>
                    <a:pt x="30" y="15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29" y="11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8" y="7"/>
                  </a:lnTo>
                  <a:lnTo>
                    <a:pt x="27" y="6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5" y="4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5" y="27"/>
                  </a:lnTo>
                  <a:lnTo>
                    <a:pt x="6" y="27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29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1" y="30"/>
                  </a:lnTo>
                  <a:lnTo>
                    <a:pt x="12" y="30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5" y="30"/>
                  </a:lnTo>
                  <a:lnTo>
                    <a:pt x="16" y="30"/>
                  </a:lnTo>
                  <a:lnTo>
                    <a:pt x="17" y="30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20" y="29"/>
                  </a:lnTo>
                  <a:lnTo>
                    <a:pt x="21" y="29"/>
                  </a:lnTo>
                  <a:lnTo>
                    <a:pt x="22" y="29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24" y="27"/>
                  </a:lnTo>
                  <a:lnTo>
                    <a:pt x="25" y="27"/>
                  </a:lnTo>
                  <a:lnTo>
                    <a:pt x="26" y="26"/>
                  </a:lnTo>
                  <a:lnTo>
                    <a:pt x="27" y="25"/>
                  </a:lnTo>
                  <a:lnTo>
                    <a:pt x="27" y="25"/>
                  </a:lnTo>
                  <a:lnTo>
                    <a:pt x="28" y="24"/>
                  </a:lnTo>
                  <a:lnTo>
                    <a:pt x="28" y="23"/>
                  </a:lnTo>
                  <a:lnTo>
                    <a:pt x="29" y="22"/>
                  </a:lnTo>
                  <a:lnTo>
                    <a:pt x="29" y="21"/>
                  </a:lnTo>
                  <a:lnTo>
                    <a:pt x="29" y="20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16" name="Freeform 40">
              <a:extLst>
                <a:ext uri="{FF2B5EF4-FFF2-40B4-BE49-F238E27FC236}">
                  <a16:creationId xmlns:a16="http://schemas.microsoft.com/office/drawing/2014/main" id="{0021CE00-D86D-4E25-AED0-9A28696FB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939" y="4148821"/>
              <a:ext cx="47625" cy="47625"/>
            </a:xfrm>
            <a:custGeom>
              <a:avLst/>
              <a:gdLst/>
              <a:ahLst/>
              <a:cxnLst>
                <a:cxn ang="0">
                  <a:pos x="30" y="15"/>
                </a:cxn>
                <a:cxn ang="0">
                  <a:pos x="30" y="13"/>
                </a:cxn>
                <a:cxn ang="0">
                  <a:pos x="30" y="11"/>
                </a:cxn>
                <a:cxn ang="0">
                  <a:pos x="29" y="9"/>
                </a:cxn>
                <a:cxn ang="0">
                  <a:pos x="28" y="8"/>
                </a:cxn>
                <a:cxn ang="0">
                  <a:pos x="27" y="6"/>
                </a:cxn>
                <a:cxn ang="0">
                  <a:pos x="26" y="5"/>
                </a:cxn>
                <a:cxn ang="0">
                  <a:pos x="24" y="3"/>
                </a:cxn>
                <a:cxn ang="0">
                  <a:pos x="23" y="2"/>
                </a:cxn>
                <a:cxn ang="0">
                  <a:pos x="21" y="1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1"/>
                </a:cxn>
                <a:cxn ang="0">
                  <a:pos x="10" y="1"/>
                </a:cxn>
                <a:cxn ang="0">
                  <a:pos x="8" y="2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3" y="6"/>
                </a:cxn>
                <a:cxn ang="0">
                  <a:pos x="2" y="8"/>
                </a:cxn>
                <a:cxn ang="0">
                  <a:pos x="1" y="9"/>
                </a:cxn>
                <a:cxn ang="0">
                  <a:pos x="1" y="11"/>
                </a:cxn>
                <a:cxn ang="0">
                  <a:pos x="1" y="13"/>
                </a:cxn>
                <a:cxn ang="0">
                  <a:pos x="0" y="15"/>
                </a:cxn>
                <a:cxn ang="0">
                  <a:pos x="1" y="17"/>
                </a:cxn>
                <a:cxn ang="0">
                  <a:pos x="1" y="19"/>
                </a:cxn>
                <a:cxn ang="0">
                  <a:pos x="1" y="21"/>
                </a:cxn>
                <a:cxn ang="0">
                  <a:pos x="2" y="23"/>
                </a:cxn>
                <a:cxn ang="0">
                  <a:pos x="3" y="24"/>
                </a:cxn>
                <a:cxn ang="0">
                  <a:pos x="5" y="26"/>
                </a:cxn>
                <a:cxn ang="0">
                  <a:pos x="6" y="27"/>
                </a:cxn>
                <a:cxn ang="0">
                  <a:pos x="8" y="28"/>
                </a:cxn>
                <a:cxn ang="0">
                  <a:pos x="10" y="29"/>
                </a:cxn>
                <a:cxn ang="0">
                  <a:pos x="12" y="30"/>
                </a:cxn>
                <a:cxn ang="0">
                  <a:pos x="13" y="30"/>
                </a:cxn>
                <a:cxn ang="0">
                  <a:pos x="15" y="30"/>
                </a:cxn>
                <a:cxn ang="0">
                  <a:pos x="17" y="30"/>
                </a:cxn>
                <a:cxn ang="0">
                  <a:pos x="19" y="30"/>
                </a:cxn>
                <a:cxn ang="0">
                  <a:pos x="21" y="29"/>
                </a:cxn>
                <a:cxn ang="0">
                  <a:pos x="23" y="28"/>
                </a:cxn>
                <a:cxn ang="0">
                  <a:pos x="24" y="27"/>
                </a:cxn>
                <a:cxn ang="0">
                  <a:pos x="26" y="26"/>
                </a:cxn>
                <a:cxn ang="0">
                  <a:pos x="27" y="24"/>
                </a:cxn>
                <a:cxn ang="0">
                  <a:pos x="28" y="23"/>
                </a:cxn>
                <a:cxn ang="0">
                  <a:pos x="29" y="21"/>
                </a:cxn>
                <a:cxn ang="0">
                  <a:pos x="30" y="19"/>
                </a:cxn>
                <a:cxn ang="0">
                  <a:pos x="30" y="17"/>
                </a:cxn>
              </a:cxnLst>
              <a:rect l="0" t="0" r="r" b="b"/>
              <a:pathLst>
                <a:path w="30" h="30">
                  <a:moveTo>
                    <a:pt x="30" y="16"/>
                  </a:moveTo>
                  <a:lnTo>
                    <a:pt x="30" y="15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9" y="9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8" y="7"/>
                  </a:lnTo>
                  <a:lnTo>
                    <a:pt x="27" y="6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5" y="4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4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5" y="30"/>
                  </a:lnTo>
                  <a:lnTo>
                    <a:pt x="16" y="30"/>
                  </a:lnTo>
                  <a:lnTo>
                    <a:pt x="17" y="30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20" y="29"/>
                  </a:lnTo>
                  <a:lnTo>
                    <a:pt x="21" y="29"/>
                  </a:lnTo>
                  <a:lnTo>
                    <a:pt x="22" y="28"/>
                  </a:lnTo>
                  <a:lnTo>
                    <a:pt x="23" y="28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5" y="26"/>
                  </a:lnTo>
                  <a:lnTo>
                    <a:pt x="26" y="26"/>
                  </a:lnTo>
                  <a:lnTo>
                    <a:pt x="27" y="25"/>
                  </a:lnTo>
                  <a:lnTo>
                    <a:pt x="27" y="24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9" y="22"/>
                  </a:lnTo>
                  <a:lnTo>
                    <a:pt x="29" y="21"/>
                  </a:lnTo>
                  <a:lnTo>
                    <a:pt x="30" y="20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17" name="Freeform 42">
              <a:extLst>
                <a:ext uri="{FF2B5EF4-FFF2-40B4-BE49-F238E27FC236}">
                  <a16:creationId xmlns:a16="http://schemas.microsoft.com/office/drawing/2014/main" id="{E656972C-4F9B-474E-B064-8F2715384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590" y="5422171"/>
              <a:ext cx="47625" cy="47625"/>
            </a:xfrm>
            <a:custGeom>
              <a:avLst/>
              <a:gdLst/>
              <a:ahLst/>
              <a:cxnLst>
                <a:cxn ang="0">
                  <a:pos x="30" y="15"/>
                </a:cxn>
                <a:cxn ang="0">
                  <a:pos x="30" y="13"/>
                </a:cxn>
                <a:cxn ang="0">
                  <a:pos x="30" y="11"/>
                </a:cxn>
                <a:cxn ang="0">
                  <a:pos x="29" y="9"/>
                </a:cxn>
                <a:cxn ang="0">
                  <a:pos x="28" y="8"/>
                </a:cxn>
                <a:cxn ang="0">
                  <a:pos x="27" y="6"/>
                </a:cxn>
                <a:cxn ang="0">
                  <a:pos x="26" y="5"/>
                </a:cxn>
                <a:cxn ang="0">
                  <a:pos x="24" y="3"/>
                </a:cxn>
                <a:cxn ang="0">
                  <a:pos x="23" y="2"/>
                </a:cxn>
                <a:cxn ang="0">
                  <a:pos x="21" y="1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1" y="1"/>
                </a:cxn>
                <a:cxn ang="0">
                  <a:pos x="9" y="1"/>
                </a:cxn>
                <a:cxn ang="0">
                  <a:pos x="8" y="2"/>
                </a:cxn>
                <a:cxn ang="0">
                  <a:pos x="6" y="3"/>
                </a:cxn>
                <a:cxn ang="0">
                  <a:pos x="4" y="5"/>
                </a:cxn>
                <a:cxn ang="0">
                  <a:pos x="3" y="6"/>
                </a:cxn>
                <a:cxn ang="0">
                  <a:pos x="2" y="8"/>
                </a:cxn>
                <a:cxn ang="0">
                  <a:pos x="1" y="9"/>
                </a:cxn>
                <a:cxn ang="0">
                  <a:pos x="1" y="11"/>
                </a:cxn>
                <a:cxn ang="0">
                  <a:pos x="0" y="13"/>
                </a:cxn>
                <a:cxn ang="0">
                  <a:pos x="0" y="15"/>
                </a:cxn>
                <a:cxn ang="0">
                  <a:pos x="0" y="17"/>
                </a:cxn>
                <a:cxn ang="0">
                  <a:pos x="1" y="19"/>
                </a:cxn>
                <a:cxn ang="0">
                  <a:pos x="1" y="21"/>
                </a:cxn>
                <a:cxn ang="0">
                  <a:pos x="2" y="23"/>
                </a:cxn>
                <a:cxn ang="0">
                  <a:pos x="3" y="24"/>
                </a:cxn>
                <a:cxn ang="0">
                  <a:pos x="4" y="26"/>
                </a:cxn>
                <a:cxn ang="0">
                  <a:pos x="6" y="27"/>
                </a:cxn>
                <a:cxn ang="0">
                  <a:pos x="8" y="28"/>
                </a:cxn>
                <a:cxn ang="0">
                  <a:pos x="9" y="29"/>
                </a:cxn>
                <a:cxn ang="0">
                  <a:pos x="11" y="30"/>
                </a:cxn>
                <a:cxn ang="0">
                  <a:pos x="13" y="30"/>
                </a:cxn>
                <a:cxn ang="0">
                  <a:pos x="15" y="30"/>
                </a:cxn>
                <a:cxn ang="0">
                  <a:pos x="17" y="30"/>
                </a:cxn>
                <a:cxn ang="0">
                  <a:pos x="19" y="30"/>
                </a:cxn>
                <a:cxn ang="0">
                  <a:pos x="21" y="29"/>
                </a:cxn>
                <a:cxn ang="0">
                  <a:pos x="23" y="28"/>
                </a:cxn>
                <a:cxn ang="0">
                  <a:pos x="24" y="27"/>
                </a:cxn>
                <a:cxn ang="0">
                  <a:pos x="26" y="26"/>
                </a:cxn>
                <a:cxn ang="0">
                  <a:pos x="27" y="24"/>
                </a:cxn>
                <a:cxn ang="0">
                  <a:pos x="28" y="23"/>
                </a:cxn>
                <a:cxn ang="0">
                  <a:pos x="29" y="21"/>
                </a:cxn>
                <a:cxn ang="0">
                  <a:pos x="30" y="19"/>
                </a:cxn>
                <a:cxn ang="0">
                  <a:pos x="30" y="17"/>
                </a:cxn>
              </a:cxnLst>
              <a:rect l="0" t="0" r="r" b="b"/>
              <a:pathLst>
                <a:path w="30" h="30">
                  <a:moveTo>
                    <a:pt x="30" y="16"/>
                  </a:moveTo>
                  <a:lnTo>
                    <a:pt x="30" y="15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8" y="9"/>
                  </a:lnTo>
                  <a:lnTo>
                    <a:pt x="28" y="8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5" y="4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5" y="26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8" y="28"/>
                  </a:lnTo>
                  <a:lnTo>
                    <a:pt x="8" y="29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1" y="30"/>
                  </a:lnTo>
                  <a:lnTo>
                    <a:pt x="12" y="30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5" y="30"/>
                  </a:lnTo>
                  <a:lnTo>
                    <a:pt x="16" y="30"/>
                  </a:lnTo>
                  <a:lnTo>
                    <a:pt x="17" y="30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20" y="29"/>
                  </a:lnTo>
                  <a:lnTo>
                    <a:pt x="21" y="29"/>
                  </a:lnTo>
                  <a:lnTo>
                    <a:pt x="22" y="29"/>
                  </a:lnTo>
                  <a:lnTo>
                    <a:pt x="23" y="28"/>
                  </a:lnTo>
                  <a:lnTo>
                    <a:pt x="23" y="27"/>
                  </a:lnTo>
                  <a:lnTo>
                    <a:pt x="24" y="27"/>
                  </a:lnTo>
                  <a:lnTo>
                    <a:pt x="25" y="26"/>
                  </a:lnTo>
                  <a:lnTo>
                    <a:pt x="26" y="26"/>
                  </a:lnTo>
                  <a:lnTo>
                    <a:pt x="26" y="25"/>
                  </a:lnTo>
                  <a:lnTo>
                    <a:pt x="27" y="24"/>
                  </a:lnTo>
                  <a:lnTo>
                    <a:pt x="27" y="24"/>
                  </a:lnTo>
                  <a:lnTo>
                    <a:pt x="28" y="23"/>
                  </a:lnTo>
                  <a:lnTo>
                    <a:pt x="28" y="22"/>
                  </a:lnTo>
                  <a:lnTo>
                    <a:pt x="29" y="21"/>
                  </a:lnTo>
                  <a:lnTo>
                    <a:pt x="29" y="20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18" name="Freeform 43">
              <a:extLst>
                <a:ext uri="{FF2B5EF4-FFF2-40B4-BE49-F238E27FC236}">
                  <a16:creationId xmlns:a16="http://schemas.microsoft.com/office/drawing/2014/main" id="{CBAE5007-C9E5-4EE8-BC65-9690EDBD9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590" y="5422171"/>
              <a:ext cx="47625" cy="47625"/>
            </a:xfrm>
            <a:custGeom>
              <a:avLst/>
              <a:gdLst/>
              <a:ahLst/>
              <a:cxnLst>
                <a:cxn ang="0">
                  <a:pos x="128" y="60"/>
                </a:cxn>
                <a:cxn ang="0">
                  <a:pos x="127" y="52"/>
                </a:cxn>
                <a:cxn ang="0">
                  <a:pos x="125" y="44"/>
                </a:cxn>
                <a:cxn ang="0">
                  <a:pos x="121" y="36"/>
                </a:cxn>
                <a:cxn ang="0">
                  <a:pos x="117" y="29"/>
                </a:cxn>
                <a:cxn ang="0">
                  <a:pos x="112" y="22"/>
                </a:cxn>
                <a:cxn ang="0">
                  <a:pos x="106" y="16"/>
                </a:cxn>
                <a:cxn ang="0">
                  <a:pos x="100" y="11"/>
                </a:cxn>
                <a:cxn ang="0">
                  <a:pos x="92" y="7"/>
                </a:cxn>
                <a:cxn ang="0">
                  <a:pos x="85" y="4"/>
                </a:cxn>
                <a:cxn ang="0">
                  <a:pos x="76" y="1"/>
                </a:cxn>
                <a:cxn ang="0">
                  <a:pos x="68" y="0"/>
                </a:cxn>
                <a:cxn ang="0">
                  <a:pos x="60" y="0"/>
                </a:cxn>
                <a:cxn ang="0">
                  <a:pos x="51" y="1"/>
                </a:cxn>
                <a:cxn ang="0">
                  <a:pos x="43" y="4"/>
                </a:cxn>
                <a:cxn ang="0">
                  <a:pos x="36" y="7"/>
                </a:cxn>
                <a:cxn ang="0">
                  <a:pos x="28" y="11"/>
                </a:cxn>
                <a:cxn ang="0">
                  <a:pos x="22" y="16"/>
                </a:cxn>
                <a:cxn ang="0">
                  <a:pos x="16" y="22"/>
                </a:cxn>
                <a:cxn ang="0">
                  <a:pos x="11" y="29"/>
                </a:cxn>
                <a:cxn ang="0">
                  <a:pos x="7" y="36"/>
                </a:cxn>
                <a:cxn ang="0">
                  <a:pos x="3" y="44"/>
                </a:cxn>
                <a:cxn ang="0">
                  <a:pos x="1" y="52"/>
                </a:cxn>
                <a:cxn ang="0">
                  <a:pos x="0" y="60"/>
                </a:cxn>
                <a:cxn ang="0">
                  <a:pos x="0" y="68"/>
                </a:cxn>
                <a:cxn ang="0">
                  <a:pos x="1" y="77"/>
                </a:cxn>
                <a:cxn ang="0">
                  <a:pos x="3" y="85"/>
                </a:cxn>
                <a:cxn ang="0">
                  <a:pos x="7" y="93"/>
                </a:cxn>
                <a:cxn ang="0">
                  <a:pos x="11" y="100"/>
                </a:cxn>
                <a:cxn ang="0">
                  <a:pos x="16" y="106"/>
                </a:cxn>
                <a:cxn ang="0">
                  <a:pos x="22" y="112"/>
                </a:cxn>
                <a:cxn ang="0">
                  <a:pos x="28" y="117"/>
                </a:cxn>
                <a:cxn ang="0">
                  <a:pos x="36" y="122"/>
                </a:cxn>
                <a:cxn ang="0">
                  <a:pos x="43" y="125"/>
                </a:cxn>
                <a:cxn ang="0">
                  <a:pos x="51" y="127"/>
                </a:cxn>
                <a:cxn ang="0">
                  <a:pos x="60" y="128"/>
                </a:cxn>
                <a:cxn ang="0">
                  <a:pos x="68" y="128"/>
                </a:cxn>
                <a:cxn ang="0">
                  <a:pos x="76" y="127"/>
                </a:cxn>
                <a:cxn ang="0">
                  <a:pos x="85" y="125"/>
                </a:cxn>
                <a:cxn ang="0">
                  <a:pos x="92" y="122"/>
                </a:cxn>
                <a:cxn ang="0">
                  <a:pos x="100" y="117"/>
                </a:cxn>
                <a:cxn ang="0">
                  <a:pos x="106" y="112"/>
                </a:cxn>
                <a:cxn ang="0">
                  <a:pos x="112" y="106"/>
                </a:cxn>
                <a:cxn ang="0">
                  <a:pos x="117" y="100"/>
                </a:cxn>
                <a:cxn ang="0">
                  <a:pos x="121" y="93"/>
                </a:cxn>
                <a:cxn ang="0">
                  <a:pos x="125" y="85"/>
                </a:cxn>
                <a:cxn ang="0">
                  <a:pos x="127" y="77"/>
                </a:cxn>
                <a:cxn ang="0">
                  <a:pos x="128" y="68"/>
                </a:cxn>
              </a:cxnLst>
              <a:rect l="0" t="0" r="r" b="b"/>
              <a:pathLst>
                <a:path w="128" h="128">
                  <a:moveTo>
                    <a:pt x="128" y="64"/>
                  </a:moveTo>
                  <a:lnTo>
                    <a:pt x="128" y="60"/>
                  </a:lnTo>
                  <a:lnTo>
                    <a:pt x="128" y="56"/>
                  </a:lnTo>
                  <a:lnTo>
                    <a:pt x="127" y="52"/>
                  </a:lnTo>
                  <a:lnTo>
                    <a:pt x="126" y="48"/>
                  </a:lnTo>
                  <a:lnTo>
                    <a:pt x="125" y="44"/>
                  </a:lnTo>
                  <a:lnTo>
                    <a:pt x="123" y="40"/>
                  </a:lnTo>
                  <a:lnTo>
                    <a:pt x="121" y="36"/>
                  </a:lnTo>
                  <a:lnTo>
                    <a:pt x="119" y="32"/>
                  </a:lnTo>
                  <a:lnTo>
                    <a:pt x="117" y="29"/>
                  </a:lnTo>
                  <a:lnTo>
                    <a:pt x="115" y="25"/>
                  </a:lnTo>
                  <a:lnTo>
                    <a:pt x="112" y="22"/>
                  </a:lnTo>
                  <a:lnTo>
                    <a:pt x="109" y="19"/>
                  </a:lnTo>
                  <a:lnTo>
                    <a:pt x="106" y="16"/>
                  </a:lnTo>
                  <a:lnTo>
                    <a:pt x="103" y="13"/>
                  </a:lnTo>
                  <a:lnTo>
                    <a:pt x="100" y="11"/>
                  </a:lnTo>
                  <a:lnTo>
                    <a:pt x="96" y="9"/>
                  </a:lnTo>
                  <a:lnTo>
                    <a:pt x="92" y="7"/>
                  </a:lnTo>
                  <a:lnTo>
                    <a:pt x="88" y="5"/>
                  </a:lnTo>
                  <a:lnTo>
                    <a:pt x="85" y="4"/>
                  </a:lnTo>
                  <a:lnTo>
                    <a:pt x="81" y="2"/>
                  </a:lnTo>
                  <a:lnTo>
                    <a:pt x="76" y="1"/>
                  </a:lnTo>
                  <a:lnTo>
                    <a:pt x="72" y="1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56" y="1"/>
                  </a:lnTo>
                  <a:lnTo>
                    <a:pt x="51" y="1"/>
                  </a:lnTo>
                  <a:lnTo>
                    <a:pt x="47" y="2"/>
                  </a:lnTo>
                  <a:lnTo>
                    <a:pt x="43" y="4"/>
                  </a:lnTo>
                  <a:lnTo>
                    <a:pt x="39" y="5"/>
                  </a:lnTo>
                  <a:lnTo>
                    <a:pt x="36" y="7"/>
                  </a:lnTo>
                  <a:lnTo>
                    <a:pt x="32" y="9"/>
                  </a:lnTo>
                  <a:lnTo>
                    <a:pt x="28" y="11"/>
                  </a:lnTo>
                  <a:lnTo>
                    <a:pt x="25" y="13"/>
                  </a:lnTo>
                  <a:lnTo>
                    <a:pt x="22" y="16"/>
                  </a:lnTo>
                  <a:lnTo>
                    <a:pt x="19" y="19"/>
                  </a:lnTo>
                  <a:lnTo>
                    <a:pt x="16" y="22"/>
                  </a:lnTo>
                  <a:lnTo>
                    <a:pt x="13" y="25"/>
                  </a:lnTo>
                  <a:lnTo>
                    <a:pt x="11" y="29"/>
                  </a:lnTo>
                  <a:lnTo>
                    <a:pt x="8" y="32"/>
                  </a:lnTo>
                  <a:lnTo>
                    <a:pt x="7" y="36"/>
                  </a:lnTo>
                  <a:lnTo>
                    <a:pt x="5" y="40"/>
                  </a:lnTo>
                  <a:lnTo>
                    <a:pt x="3" y="44"/>
                  </a:lnTo>
                  <a:lnTo>
                    <a:pt x="2" y="48"/>
                  </a:lnTo>
                  <a:lnTo>
                    <a:pt x="1" y="52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1" y="77"/>
                  </a:lnTo>
                  <a:lnTo>
                    <a:pt x="2" y="81"/>
                  </a:lnTo>
                  <a:lnTo>
                    <a:pt x="3" y="85"/>
                  </a:lnTo>
                  <a:lnTo>
                    <a:pt x="5" y="89"/>
                  </a:lnTo>
                  <a:lnTo>
                    <a:pt x="7" y="93"/>
                  </a:lnTo>
                  <a:lnTo>
                    <a:pt x="8" y="96"/>
                  </a:lnTo>
                  <a:lnTo>
                    <a:pt x="11" y="100"/>
                  </a:lnTo>
                  <a:lnTo>
                    <a:pt x="13" y="103"/>
                  </a:lnTo>
                  <a:lnTo>
                    <a:pt x="16" y="106"/>
                  </a:lnTo>
                  <a:lnTo>
                    <a:pt x="19" y="110"/>
                  </a:lnTo>
                  <a:lnTo>
                    <a:pt x="22" y="112"/>
                  </a:lnTo>
                  <a:lnTo>
                    <a:pt x="25" y="115"/>
                  </a:lnTo>
                  <a:lnTo>
                    <a:pt x="28" y="117"/>
                  </a:lnTo>
                  <a:lnTo>
                    <a:pt x="32" y="120"/>
                  </a:lnTo>
                  <a:lnTo>
                    <a:pt x="36" y="122"/>
                  </a:lnTo>
                  <a:lnTo>
                    <a:pt x="39" y="123"/>
                  </a:lnTo>
                  <a:lnTo>
                    <a:pt x="43" y="125"/>
                  </a:lnTo>
                  <a:lnTo>
                    <a:pt x="47" y="126"/>
                  </a:lnTo>
                  <a:lnTo>
                    <a:pt x="51" y="127"/>
                  </a:lnTo>
                  <a:lnTo>
                    <a:pt x="56" y="128"/>
                  </a:lnTo>
                  <a:lnTo>
                    <a:pt x="60" y="128"/>
                  </a:lnTo>
                  <a:lnTo>
                    <a:pt x="64" y="128"/>
                  </a:lnTo>
                  <a:lnTo>
                    <a:pt x="68" y="128"/>
                  </a:lnTo>
                  <a:lnTo>
                    <a:pt x="72" y="128"/>
                  </a:lnTo>
                  <a:lnTo>
                    <a:pt x="76" y="127"/>
                  </a:lnTo>
                  <a:lnTo>
                    <a:pt x="81" y="126"/>
                  </a:lnTo>
                  <a:lnTo>
                    <a:pt x="85" y="125"/>
                  </a:lnTo>
                  <a:lnTo>
                    <a:pt x="88" y="123"/>
                  </a:lnTo>
                  <a:lnTo>
                    <a:pt x="92" y="122"/>
                  </a:lnTo>
                  <a:lnTo>
                    <a:pt x="96" y="120"/>
                  </a:lnTo>
                  <a:lnTo>
                    <a:pt x="100" y="117"/>
                  </a:lnTo>
                  <a:lnTo>
                    <a:pt x="103" y="115"/>
                  </a:lnTo>
                  <a:lnTo>
                    <a:pt x="106" y="112"/>
                  </a:lnTo>
                  <a:lnTo>
                    <a:pt x="109" y="110"/>
                  </a:lnTo>
                  <a:lnTo>
                    <a:pt x="112" y="106"/>
                  </a:lnTo>
                  <a:lnTo>
                    <a:pt x="115" y="103"/>
                  </a:lnTo>
                  <a:lnTo>
                    <a:pt x="117" y="100"/>
                  </a:lnTo>
                  <a:lnTo>
                    <a:pt x="119" y="96"/>
                  </a:lnTo>
                  <a:lnTo>
                    <a:pt x="121" y="93"/>
                  </a:lnTo>
                  <a:lnTo>
                    <a:pt x="123" y="89"/>
                  </a:lnTo>
                  <a:lnTo>
                    <a:pt x="125" y="85"/>
                  </a:lnTo>
                  <a:lnTo>
                    <a:pt x="126" y="81"/>
                  </a:lnTo>
                  <a:lnTo>
                    <a:pt x="127" y="77"/>
                  </a:lnTo>
                  <a:lnTo>
                    <a:pt x="128" y="73"/>
                  </a:lnTo>
                  <a:lnTo>
                    <a:pt x="128" y="68"/>
                  </a:lnTo>
                  <a:lnTo>
                    <a:pt x="128" y="64"/>
                  </a:lnTo>
                </a:path>
              </a:pathLst>
            </a:cu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19" name="Freeform 44">
              <a:extLst>
                <a:ext uri="{FF2B5EF4-FFF2-40B4-BE49-F238E27FC236}">
                  <a16:creationId xmlns:a16="http://schemas.microsoft.com/office/drawing/2014/main" id="{D4078C18-E5DE-4ABE-942A-6DD92C3D6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527" y="5747609"/>
              <a:ext cx="234950" cy="236538"/>
            </a:xfrm>
            <a:custGeom>
              <a:avLst/>
              <a:gdLst/>
              <a:ahLst/>
              <a:cxnLst>
                <a:cxn ang="0">
                  <a:pos x="634" y="319"/>
                </a:cxn>
                <a:cxn ang="0">
                  <a:pos x="606" y="188"/>
                </a:cxn>
                <a:cxn ang="0">
                  <a:pos x="528" y="81"/>
                </a:cxn>
                <a:cxn ang="0">
                  <a:pos x="413" y="14"/>
                </a:cxn>
                <a:cxn ang="0">
                  <a:pos x="280" y="0"/>
                </a:cxn>
                <a:cxn ang="0">
                  <a:pos x="153" y="41"/>
                </a:cxn>
                <a:cxn ang="0">
                  <a:pos x="54" y="130"/>
                </a:cxn>
                <a:cxn ang="0">
                  <a:pos x="0" y="252"/>
                </a:cxn>
                <a:cxn ang="0">
                  <a:pos x="0" y="385"/>
                </a:cxn>
                <a:cxn ang="0">
                  <a:pos x="54" y="507"/>
                </a:cxn>
                <a:cxn ang="0">
                  <a:pos x="153" y="596"/>
                </a:cxn>
                <a:cxn ang="0">
                  <a:pos x="280" y="637"/>
                </a:cxn>
                <a:cxn ang="0">
                  <a:pos x="413" y="623"/>
                </a:cxn>
                <a:cxn ang="0">
                  <a:pos x="528" y="557"/>
                </a:cxn>
                <a:cxn ang="0">
                  <a:pos x="606" y="449"/>
                </a:cxn>
                <a:cxn ang="0">
                  <a:pos x="634" y="319"/>
                </a:cxn>
              </a:cxnLst>
              <a:rect l="0" t="0" r="r" b="b"/>
              <a:pathLst>
                <a:path w="634" h="637">
                  <a:moveTo>
                    <a:pt x="634" y="319"/>
                  </a:moveTo>
                  <a:lnTo>
                    <a:pt x="606" y="188"/>
                  </a:lnTo>
                  <a:lnTo>
                    <a:pt x="528" y="81"/>
                  </a:lnTo>
                  <a:lnTo>
                    <a:pt x="413" y="14"/>
                  </a:lnTo>
                  <a:lnTo>
                    <a:pt x="280" y="0"/>
                  </a:lnTo>
                  <a:lnTo>
                    <a:pt x="153" y="41"/>
                  </a:lnTo>
                  <a:lnTo>
                    <a:pt x="54" y="130"/>
                  </a:lnTo>
                  <a:lnTo>
                    <a:pt x="0" y="252"/>
                  </a:lnTo>
                  <a:lnTo>
                    <a:pt x="0" y="385"/>
                  </a:lnTo>
                  <a:lnTo>
                    <a:pt x="54" y="507"/>
                  </a:lnTo>
                  <a:lnTo>
                    <a:pt x="153" y="596"/>
                  </a:lnTo>
                  <a:lnTo>
                    <a:pt x="280" y="637"/>
                  </a:lnTo>
                  <a:lnTo>
                    <a:pt x="413" y="623"/>
                  </a:lnTo>
                  <a:lnTo>
                    <a:pt x="528" y="557"/>
                  </a:lnTo>
                  <a:lnTo>
                    <a:pt x="606" y="449"/>
                  </a:lnTo>
                  <a:lnTo>
                    <a:pt x="634" y="319"/>
                  </a:lnTo>
                </a:path>
              </a:pathLst>
            </a:custGeom>
            <a:noFill/>
            <a:ln w="6350">
              <a:solidFill>
                <a:srgbClr val="009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20" name="Freeform 45">
              <a:extLst>
                <a:ext uri="{FF2B5EF4-FFF2-40B4-BE49-F238E27FC236}">
                  <a16:creationId xmlns:a16="http://schemas.microsoft.com/office/drawing/2014/main" id="{814CF6AD-1D44-47EA-A23F-0D4C58DD0A1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5484" y="5369838"/>
              <a:ext cx="160020" cy="154940"/>
            </a:xfrm>
            <a:custGeom>
              <a:avLst/>
              <a:gdLst/>
              <a:ahLst/>
              <a:cxnLst>
                <a:cxn ang="0">
                  <a:pos x="534" y="260"/>
                </a:cxn>
                <a:cxn ang="0">
                  <a:pos x="508" y="144"/>
                </a:cxn>
                <a:cxn ang="0">
                  <a:pos x="433" y="51"/>
                </a:cxn>
                <a:cxn ang="0">
                  <a:pos x="326" y="0"/>
                </a:cxn>
                <a:cxn ang="0">
                  <a:pos x="208" y="0"/>
                </a:cxn>
                <a:cxn ang="0">
                  <a:pos x="101" y="51"/>
                </a:cxn>
                <a:cxn ang="0">
                  <a:pos x="26" y="144"/>
                </a:cxn>
                <a:cxn ang="0">
                  <a:pos x="0" y="260"/>
                </a:cxn>
                <a:cxn ang="0">
                  <a:pos x="26" y="376"/>
                </a:cxn>
                <a:cxn ang="0">
                  <a:pos x="101" y="469"/>
                </a:cxn>
                <a:cxn ang="0">
                  <a:pos x="208" y="520"/>
                </a:cxn>
                <a:cxn ang="0">
                  <a:pos x="326" y="520"/>
                </a:cxn>
                <a:cxn ang="0">
                  <a:pos x="433" y="469"/>
                </a:cxn>
                <a:cxn ang="0">
                  <a:pos x="508" y="376"/>
                </a:cxn>
                <a:cxn ang="0">
                  <a:pos x="534" y="260"/>
                </a:cxn>
              </a:cxnLst>
              <a:rect l="0" t="0" r="r" b="b"/>
              <a:pathLst>
                <a:path w="534" h="520">
                  <a:moveTo>
                    <a:pt x="534" y="260"/>
                  </a:moveTo>
                  <a:lnTo>
                    <a:pt x="508" y="144"/>
                  </a:lnTo>
                  <a:lnTo>
                    <a:pt x="433" y="51"/>
                  </a:lnTo>
                  <a:lnTo>
                    <a:pt x="326" y="0"/>
                  </a:lnTo>
                  <a:lnTo>
                    <a:pt x="208" y="0"/>
                  </a:lnTo>
                  <a:lnTo>
                    <a:pt x="101" y="51"/>
                  </a:lnTo>
                  <a:lnTo>
                    <a:pt x="26" y="144"/>
                  </a:lnTo>
                  <a:lnTo>
                    <a:pt x="0" y="260"/>
                  </a:lnTo>
                  <a:lnTo>
                    <a:pt x="26" y="376"/>
                  </a:lnTo>
                  <a:lnTo>
                    <a:pt x="101" y="469"/>
                  </a:lnTo>
                  <a:lnTo>
                    <a:pt x="208" y="520"/>
                  </a:lnTo>
                  <a:lnTo>
                    <a:pt x="326" y="520"/>
                  </a:lnTo>
                  <a:lnTo>
                    <a:pt x="433" y="469"/>
                  </a:lnTo>
                  <a:lnTo>
                    <a:pt x="508" y="376"/>
                  </a:lnTo>
                  <a:lnTo>
                    <a:pt x="534" y="260"/>
                  </a:lnTo>
                </a:path>
              </a:pathLst>
            </a:cu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21" name="Line 54">
              <a:extLst>
                <a:ext uri="{FF2B5EF4-FFF2-40B4-BE49-F238E27FC236}">
                  <a16:creationId xmlns:a16="http://schemas.microsoft.com/office/drawing/2014/main" id="{60984D50-BFB4-4DAF-818B-6300312C52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91526" y="4150409"/>
              <a:ext cx="139700" cy="139700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22" name="Line 55">
              <a:extLst>
                <a:ext uri="{FF2B5EF4-FFF2-40B4-BE49-F238E27FC236}">
                  <a16:creationId xmlns:a16="http://schemas.microsoft.com/office/drawing/2014/main" id="{3AE8056C-FED3-43ED-89A7-0E780C3AB0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43901" y="4102784"/>
              <a:ext cx="166687" cy="166688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23" name="Line 56">
              <a:extLst>
                <a:ext uri="{FF2B5EF4-FFF2-40B4-BE49-F238E27FC236}">
                  <a16:creationId xmlns:a16="http://schemas.microsoft.com/office/drawing/2014/main" id="{0F10AB07-CBC3-4567-97B9-F742D8BBB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12151" y="4071034"/>
              <a:ext cx="163512" cy="163513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24" name="Line 57">
              <a:extLst>
                <a:ext uri="{FF2B5EF4-FFF2-40B4-BE49-F238E27FC236}">
                  <a16:creationId xmlns:a16="http://schemas.microsoft.com/office/drawing/2014/main" id="{1C89BB1D-5ABD-419B-85C6-59E1BE0722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96276" y="4053571"/>
              <a:ext cx="128587" cy="130175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25" name="Line 58">
              <a:extLst>
                <a:ext uri="{FF2B5EF4-FFF2-40B4-BE49-F238E27FC236}">
                  <a16:creationId xmlns:a16="http://schemas.microsoft.com/office/drawing/2014/main" id="{B91EBB43-EE22-41D5-ACF6-E944A1F802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02102" y="5904771"/>
              <a:ext cx="73025" cy="73025"/>
            </a:xfrm>
            <a:prstGeom prst="line">
              <a:avLst/>
            </a:prstGeom>
            <a:noFill/>
            <a:ln w="6350">
              <a:solidFill>
                <a:srgbClr val="009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26" name="Line 59">
              <a:extLst>
                <a:ext uri="{FF2B5EF4-FFF2-40B4-BE49-F238E27FC236}">
                  <a16:creationId xmlns:a16="http://schemas.microsoft.com/office/drawing/2014/main" id="{4EBD6CE3-AD17-43FC-A382-8A90B8C23C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32252" y="5834921"/>
              <a:ext cx="146050" cy="146050"/>
            </a:xfrm>
            <a:prstGeom prst="line">
              <a:avLst/>
            </a:prstGeom>
            <a:noFill/>
            <a:ln w="6350">
              <a:solidFill>
                <a:srgbClr val="009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27" name="Line 60">
              <a:extLst>
                <a:ext uri="{FF2B5EF4-FFF2-40B4-BE49-F238E27FC236}">
                  <a16:creationId xmlns:a16="http://schemas.microsoft.com/office/drawing/2014/main" id="{32661F2E-351D-4D70-A2E3-67EC0EF7D6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87802" y="5790471"/>
              <a:ext cx="166687" cy="166688"/>
            </a:xfrm>
            <a:prstGeom prst="line">
              <a:avLst/>
            </a:prstGeom>
            <a:noFill/>
            <a:ln w="6350">
              <a:solidFill>
                <a:srgbClr val="009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28" name="Line 61">
              <a:extLst>
                <a:ext uri="{FF2B5EF4-FFF2-40B4-BE49-F238E27FC236}">
                  <a16:creationId xmlns:a16="http://schemas.microsoft.com/office/drawing/2014/main" id="{D247E58B-606C-4866-992A-69FD94B109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57640" y="5760309"/>
              <a:ext cx="160337" cy="160338"/>
            </a:xfrm>
            <a:prstGeom prst="line">
              <a:avLst/>
            </a:prstGeom>
            <a:noFill/>
            <a:ln w="6350">
              <a:solidFill>
                <a:srgbClr val="009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29" name="Line 62">
              <a:extLst>
                <a:ext uri="{FF2B5EF4-FFF2-40B4-BE49-F238E27FC236}">
                  <a16:creationId xmlns:a16="http://schemas.microsoft.com/office/drawing/2014/main" id="{14C34082-9AC3-450A-825D-4248F7D2A2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43352" y="5746021"/>
              <a:ext cx="120650" cy="120650"/>
            </a:xfrm>
            <a:prstGeom prst="line">
              <a:avLst/>
            </a:prstGeom>
            <a:noFill/>
            <a:ln w="6350">
              <a:solidFill>
                <a:srgbClr val="009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30" name="Line 63">
              <a:extLst>
                <a:ext uri="{FF2B5EF4-FFF2-40B4-BE49-F238E27FC236}">
                  <a16:creationId xmlns:a16="http://schemas.microsoft.com/office/drawing/2014/main" id="{EBB4682B-27ED-409F-BDB8-63CBC2A0C6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0731" y="5455693"/>
              <a:ext cx="67487" cy="6748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31" name="Line 64">
              <a:extLst>
                <a:ext uri="{FF2B5EF4-FFF2-40B4-BE49-F238E27FC236}">
                  <a16:creationId xmlns:a16="http://schemas.microsoft.com/office/drawing/2014/main" id="{3A9D75EF-6468-4B7B-B04C-BE91F7AA45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8898" y="5406814"/>
              <a:ext cx="106765" cy="10676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32" name="Line 65">
              <a:extLst>
                <a:ext uri="{FF2B5EF4-FFF2-40B4-BE49-F238E27FC236}">
                  <a16:creationId xmlns:a16="http://schemas.microsoft.com/office/drawing/2014/main" id="{79FA9C5F-D7A1-49A0-8BDB-7F91411D01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6596" y="5377993"/>
              <a:ext cx="90126" cy="9121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33" name="Rectangle 26">
              <a:extLst>
                <a:ext uri="{FF2B5EF4-FFF2-40B4-BE49-F238E27FC236}">
                  <a16:creationId xmlns:a16="http://schemas.microsoft.com/office/drawing/2014/main" id="{3A025A7F-56BC-4982-919A-80A9588CEA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636" y="5407995"/>
              <a:ext cx="15228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>
                  <a:latin typeface="+mj-lt"/>
                  <a:cs typeface="Times New Roman" pitchFamily="18" charset="0"/>
                </a:rPr>
                <a:t>TSI</a:t>
              </a:r>
              <a:endParaRPr kumimoji="0" lang="en-US" sz="1000" b="0" i="0" u="none" strike="noStrike" cap="none" normalizeH="0" baseline="0" dirty="0">
                <a:ln>
                  <a:noFill/>
                </a:ln>
                <a:effectLst/>
                <a:latin typeface="+mj-lt"/>
                <a:cs typeface="Times New Roman" pitchFamily="18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2A86235-8555-4A95-96B1-FC3F0345544D}"/>
                </a:ext>
              </a:extLst>
            </p:cNvPr>
            <p:cNvSpPr txBox="1"/>
            <p:nvPr/>
          </p:nvSpPr>
          <p:spPr bwMode="auto">
            <a:xfrm>
              <a:off x="924025" y="4475747"/>
              <a:ext cx="34817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dirty="0">
                  <a:solidFill>
                    <a:srgbClr val="C00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D</a:t>
              </a:r>
              <a:r>
                <a:rPr lang="en-US" sz="1000" baseline="-25000" dirty="0">
                  <a:solidFill>
                    <a:srgbClr val="C00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BS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D307088-5B9D-4CAB-B912-1BE1B6DA999C}"/>
                </a:ext>
              </a:extLst>
            </p:cNvPr>
            <p:cNvSpPr txBox="1"/>
            <p:nvPr/>
          </p:nvSpPr>
          <p:spPr bwMode="auto">
            <a:xfrm>
              <a:off x="1730943" y="5783179"/>
              <a:ext cx="34176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dirty="0">
                  <a:solidFill>
                    <a:srgbClr val="008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D</a:t>
              </a:r>
              <a:r>
                <a:rPr lang="en-US" sz="1000" baseline="-25000" dirty="0">
                  <a:solidFill>
                    <a:srgbClr val="008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FS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D56CC26-1080-40DA-831F-AC574A599423}"/>
                </a:ext>
              </a:extLst>
            </p:cNvPr>
            <p:cNvSpPr txBox="1"/>
            <p:nvPr/>
          </p:nvSpPr>
          <p:spPr bwMode="auto">
            <a:xfrm>
              <a:off x="2048799" y="4683707"/>
              <a:ext cx="26321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dirty="0">
                  <a:latin typeface="+mj-lt"/>
                  <a:ea typeface="Verdana" pitchFamily="34" charset="0"/>
                  <a:cs typeface="Verdana" pitchFamily="34" charset="0"/>
                </a:rPr>
                <a:t>D</a:t>
              </a:r>
              <a:endParaRPr lang="en-US" sz="1000" baseline="-25000" dirty="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7" name="Rectangle 26">
              <a:extLst>
                <a:ext uri="{FF2B5EF4-FFF2-40B4-BE49-F238E27FC236}">
                  <a16:creationId xmlns:a16="http://schemas.microsoft.com/office/drawing/2014/main" id="{2F9B6C00-6F26-49BA-B0B8-3615D9DE2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788" y="5589271"/>
              <a:ext cx="56105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>
                  <a:latin typeface="+mj-lt"/>
                  <a:cs typeface="Times New Roman" pitchFamily="18" charset="0"/>
                </a:rPr>
                <a:t>resolution;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>
                  <a:latin typeface="+mj-lt"/>
                  <a:cs typeface="Times New Roman" pitchFamily="18" charset="0"/>
                </a:rPr>
                <a:t>centering</a:t>
              </a:r>
              <a:endParaRPr kumimoji="0" lang="en-US" sz="1000" b="0" i="0" u="none" strike="noStrike" cap="none" normalizeH="0" baseline="0" dirty="0">
                <a:ln>
                  <a:noFill/>
                </a:ln>
                <a:effectLst/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2C0A43D-45D6-466E-A11F-5786A67A9F68}"/>
              </a:ext>
            </a:extLst>
          </p:cNvPr>
          <p:cNvGrpSpPr/>
          <p:nvPr/>
        </p:nvGrpSpPr>
        <p:grpSpPr>
          <a:xfrm>
            <a:off x="672663" y="2319173"/>
            <a:ext cx="2812646" cy="520700"/>
            <a:chOff x="231228" y="2319173"/>
            <a:chExt cx="2812646" cy="520700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1B0050A2-7D38-4D34-8113-7F704C3040F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3135593"/>
                </p:ext>
              </p:extLst>
            </p:nvPr>
          </p:nvGraphicFramePr>
          <p:xfrm>
            <a:off x="1891349" y="2319173"/>
            <a:ext cx="1152525" cy="5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6" name="Equation" r:id="rId3" imgW="22860000" imgH="10363200" progId="Equation.DSMT4">
                    <p:embed/>
                  </p:oleObj>
                </mc:Choice>
                <mc:Fallback>
                  <p:oleObj name="Equation" r:id="rId3" imgW="22860000" imgH="10363200" progId="Equation.DSMT4">
                    <p:embed/>
                    <p:pic>
                      <p:nvPicPr>
                        <p:cNvPr id="0" name="Picture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1349" y="2319173"/>
                          <a:ext cx="1152525" cy="520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0F21EBC-ACB4-457D-8518-4A5D78683BB3}"/>
                </a:ext>
              </a:extLst>
            </p:cNvPr>
            <p:cNvSpPr txBox="1"/>
            <p:nvPr/>
          </p:nvSpPr>
          <p:spPr>
            <a:xfrm>
              <a:off x="231228" y="2410246"/>
              <a:ext cx="15558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/>
                <a:t>TSI Point &amp; Read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3C78B16-E001-4599-93D9-A16F4958B461}"/>
              </a:ext>
            </a:extLst>
          </p:cNvPr>
          <p:cNvGrpSpPr/>
          <p:nvPr/>
        </p:nvGrpSpPr>
        <p:grpSpPr>
          <a:xfrm>
            <a:off x="672663" y="3200157"/>
            <a:ext cx="4316505" cy="521208"/>
            <a:chOff x="231228" y="3200157"/>
            <a:chExt cx="4316505" cy="521208"/>
          </a:xfrm>
        </p:grpSpPr>
        <p:graphicFrame>
          <p:nvGraphicFramePr>
            <p:cNvPr id="4" name="Object 4">
              <a:extLst>
                <a:ext uri="{FF2B5EF4-FFF2-40B4-BE49-F238E27FC236}">
                  <a16:creationId xmlns:a16="http://schemas.microsoft.com/office/drawing/2014/main" id="{AC9158E8-ACC0-4D6E-A517-4B2AB8C772A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6350044"/>
                </p:ext>
              </p:extLst>
            </p:nvPr>
          </p:nvGraphicFramePr>
          <p:xfrm>
            <a:off x="1891349" y="3200157"/>
            <a:ext cx="2656384" cy="521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7" name="Equation" r:id="rId5" imgW="57302400" imgH="11277600" progId="Equation.DSMT4">
                    <p:embed/>
                  </p:oleObj>
                </mc:Choice>
                <mc:Fallback>
                  <p:oleObj name="Equation" r:id="rId5" imgW="57302400" imgH="11277600" progId="Equation.DSMT4">
                    <p:embed/>
                    <p:pic>
                      <p:nvPicPr>
                        <p:cNvPr id="0" name="Picture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1349" y="3200157"/>
                          <a:ext cx="2656384" cy="5212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DFA1920-2AB0-448C-83DF-5F6B268E6CD7}"/>
                </a:ext>
              </a:extLst>
            </p:cNvPr>
            <p:cNvSpPr txBox="1"/>
            <p:nvPr/>
          </p:nvSpPr>
          <p:spPr>
            <a:xfrm>
              <a:off x="231228" y="3310280"/>
              <a:ext cx="12840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/>
                <a:t>TSI Centering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0002691-8A58-444F-863F-E9B7606DE4C5}"/>
              </a:ext>
            </a:extLst>
          </p:cNvPr>
          <p:cNvGrpSpPr/>
          <p:nvPr/>
        </p:nvGrpSpPr>
        <p:grpSpPr>
          <a:xfrm>
            <a:off x="672663" y="4119241"/>
            <a:ext cx="5101821" cy="681037"/>
            <a:chOff x="231228" y="4174397"/>
            <a:chExt cx="5101821" cy="681037"/>
          </a:xfrm>
        </p:grpSpPr>
        <p:graphicFrame>
          <p:nvGraphicFramePr>
            <p:cNvPr id="5" name="Object 5">
              <a:extLst>
                <a:ext uri="{FF2B5EF4-FFF2-40B4-BE49-F238E27FC236}">
                  <a16:creationId xmlns:a16="http://schemas.microsoft.com/office/drawing/2014/main" id="{C4D2A98E-1983-4860-A0B8-1205D4BB2E8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974490"/>
                </p:ext>
              </p:extLst>
            </p:nvPr>
          </p:nvGraphicFramePr>
          <p:xfrm>
            <a:off x="1891349" y="4174397"/>
            <a:ext cx="3441700" cy="681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8" name="Equation" r:id="rId7" imgW="69189600" imgH="13716000" progId="Equation.DSMT4">
                    <p:embed/>
                  </p:oleObj>
                </mc:Choice>
                <mc:Fallback>
                  <p:oleObj name="Equation" r:id="rId7" imgW="69189600" imgH="13716000" progId="Equation.DSMT4">
                    <p:embed/>
                    <p:pic>
                      <p:nvPicPr>
                        <p:cNvPr id="0" name="Picture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1349" y="4174397"/>
                          <a:ext cx="3441700" cy="6810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4103DEB-C735-463F-A2A9-A7556416764C}"/>
                </a:ext>
              </a:extLst>
            </p:cNvPr>
            <p:cNvSpPr txBox="1"/>
            <p:nvPr/>
          </p:nvSpPr>
          <p:spPr>
            <a:xfrm>
              <a:off x="231228" y="4345638"/>
              <a:ext cx="1555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/>
                <a:t>Target Centering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C7DF422-7390-42F3-B20E-3975A06CB0C4}"/>
              </a:ext>
            </a:extLst>
          </p:cNvPr>
          <p:cNvGrpSpPr/>
          <p:nvPr/>
        </p:nvGrpSpPr>
        <p:grpSpPr>
          <a:xfrm>
            <a:off x="672663" y="5160562"/>
            <a:ext cx="3448917" cy="361950"/>
            <a:chOff x="231228" y="6127513"/>
            <a:chExt cx="3448917" cy="361950"/>
          </a:xfrm>
        </p:grpSpPr>
        <p:graphicFrame>
          <p:nvGraphicFramePr>
            <p:cNvPr id="6" name="Object 6">
              <a:extLst>
                <a:ext uri="{FF2B5EF4-FFF2-40B4-BE49-F238E27FC236}">
                  <a16:creationId xmlns:a16="http://schemas.microsoft.com/office/drawing/2014/main" id="{DC8ED68C-94C0-410D-8F92-B1571C7196F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7518458"/>
                </p:ext>
              </p:extLst>
            </p:nvPr>
          </p:nvGraphicFramePr>
          <p:xfrm>
            <a:off x="1891349" y="6127513"/>
            <a:ext cx="1788796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9" name="Equation" r:id="rId9" imgW="35966400" imgH="7315200" progId="Equation.DSMT4">
                    <p:embed/>
                  </p:oleObj>
                </mc:Choice>
                <mc:Fallback>
                  <p:oleObj name="Equation" r:id="rId9" imgW="35966400" imgH="7315200" progId="Equation.DSMT4">
                    <p:embed/>
                    <p:pic>
                      <p:nvPicPr>
                        <p:cNvPr id="0" name="Picture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1349" y="6127513"/>
                          <a:ext cx="1788796" cy="361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DF94AD2-802C-48AE-800E-82AC683934E5}"/>
                </a:ext>
              </a:extLst>
            </p:cNvPr>
            <p:cNvSpPr txBox="1"/>
            <p:nvPr/>
          </p:nvSpPr>
          <p:spPr>
            <a:xfrm>
              <a:off x="231228" y="6139211"/>
              <a:ext cx="11255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/>
                <a:t>Angle Error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78258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12790PHOTO" val="/9j/4AAQSkZJRgABAQAAAQABAAD/2wBDAAMCAgMCAgMDAwMEAwMEBQgFBQQEBQoHBwYIDAoMDAsKCwsNDhIQDQ4RDgsLEBYQERMUFRUVDA8XGBYUGBIUFRT/2wBDAQMEBAUEBQkFBQkUDQsNFBQUFBQUFBQUFBQUFBQUFBQUFBQUFBQUFBQUFBQUFBQUFBQUFBQUFBQUFBQUFBQUFBT/wAARCABMADc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IdM1nUYNUvLDXY7O2aa7ddKe2ZiLmAJuCtuAxMArkqOMKCCRnHRng8nrmqWtaWusWEtq/wArHDxyYyYpByjr7qwB/D3qt4W10+INIjnlj+z3sZMN5bZ5hnXG9Pcdwe4IPegyNbr/AJ/z7UHn8e5qN7qKKaKN5VSSUkJGzAM+Bk4HfgE/nWTpfjXw/rfiDVNC0/XNOvtb0oIb/Tra6je4tN4OzzYwdybsHG4DODQBtZ6HP4mvnn41ftX3vwt+JcXg/Q/AN540ktrO1vNVntNQjt2tVuZzBbxRxuP3sjsCcZVQATng4+h+/p+nevzt/bbvvE/wx+M194g0walpreK7jSdN0zUHSKWxe6t8TQjYSHDh/MDZwpQ4JpK3UGpNNQ3PvHwT410n4ieD9G8T6Jc/a9H1W2S7tZmBUlHGQCOoYdCOoIINFYPwL8E3Pw3+DXg/w3qnk2+oaXpsNvcvBK0qmUD523tySzEk9sk44xRTJV0d9/8ArNYunQx2XijV0jAT7VHBduM/flw0TN/3zFEPwHetrpjOB/Svl39qH9puX4B/EzQLORo4LXUtN3M0do15eS4nCsYojJGirGuWZ3c53ABc80FLUxv2xILH4neNvCfhXRfFQ8L+JPD8k+o6nrIIjOk2LRRl5FkcALIT5BUgnbkE7chl858VyX/wo+HWreIfgifFMV5e3lvenW9ZnijsNUZnVSHuL8bpQ4ZwmDt3sCvBOfXNf+G+gfEP9oD4ZfETxNpmny6V/YEAtL9rYNHqV/OsmxJ1kUoBGpDRcK+6XAJAIXtr2KytdL8PeH49M1ie20mW8YNdxTQy8B0hIdonWQv5mPNZ1YDLMdxYD56tl9evio1pVWoR2itE/XubxmlGyR2vwW8eXvxK+GWheINQ0bUtDu7q3XfBqsMUU0jBcNII45JNisQSFJDDuBXgH7eOtT6xY+HPDWkaPHql3p13/wAJBfXUsiJHYQ28bsCS3UsSAcEFVO48Yz9JfDy8mvfDkklxH5U/268SSLzBII3FzKGRXAG5VYFVOAcAZAOQPi//AIKS+KLPRbyw07TVkGv3FrFqtxm62xBIHmS3by8bt26WYGSNlIGA275MexVqRpwblsb4OPPWSTs+59jfCP4gW/xT+HGi+KIIRZfbI3WaBJo5hFNHI0UyLIpKyKJI2AdThgAR1oq18M7LS9G+Hnhu10qxttK0qLToPItLGMpDCpjUhUGOBz3555oroptcqOOp8bOoXr3r83/2rr/UfinqPh/XdZttNhgHiGXw6umvceS0UcF8I5YppVclN0ZaRnOzCyR4jJGT96/FK+1zSvhv4nvfDMAuPEVvptxLp0GzfvuBGTGoX+IlsADv0r8138CXXxD0+30GCPxF8QtLi1htbk0ua1e4upNQlQRGWe4cIUXapH71wo+YHPAXy8bjlhXGHI5OW1lc8XHZisG4w5JSctrK/wB/Y9w8R/Ha0+JOoWHw10zTJ0+G+naUk0+vQXKWj3CW3lNHdRbsSRQRvGAHQiQl43UhFJPlktp+0v8AFDwd4o03UfGUsVhq0i6fa2N01mI9T2JL5nlShBJBhbcHgbmZmJAG6Qed+Fz4ku/HV9PqWnXF6Nau7jwaNO0JDPixilDziHaMuri3lQvjpkjaOn0R4g1n47eF4IbLwZ4Me/t31O61Az6jDuElvLO0pgUF0dCokIG6Nf8AV4GajCY7DShzYqooy10v/Wxx0Mwx1Sl+4inK+t1dKz2Xn3PP/Cuu+LfgvoGjtFrWpaI8DNo+uahFcyXMt9qRkxHIbeYPG3mBT+9RGdpCykgA5x9Q+Ges/GX4vazrfjifU9as59FvbKJ76zngJC2s08Ss6LGkaJIpKqoDNl85AzXS+PPDni9fFWjXeseAtR8IaW2qSX7Xk19DIjXDNc3Fuw8pm2TxSzSAMGH3hgEgFfovTvH2o/EL4J6Fd62lvFr1s+o2mox2xyhmisroCTGPl3pslC9hJjtXmupRxOOlCjUbSSdtGmcOGqV6uYJTnKM0k+Xo9d0fQHg/QYfBvhPQ9CtZHmg0qyhsYpJpS7uscaoCzEkkkLnJyTRWyPmzk9PU4or6hI+z956sXv8AXv8ApWF4tTVU8J6y2gRQza6LKc2CTYEb3Gw+UGyR8pfbnJ6HrW41B4B/wpNJ7mbipKx8F/sX+BfE9940urjxX4Wfw2PBEZ0tBcXUdw9xqMkSGaQNGSo2RuQeTk3BHVWA+mfF/wAUtK8NeKPD/hmK7thquqahFZN5hPl2oaOSVQ5HCySLC6xoSCzHIBCmua+Hms2Xwm03xNpPiuJtE1caxq+t3E7RvJHe20t7JKl2siqQw8uSIMvWPbtIAAJ5QfDuw+PPgHWNa8C6hLcWLWw1Tw54imIBvtcScSreOSA+2N7aGIZVVCPKijZjH5NXyuri8dOMYuMFf09fm9TbCUKWCp8tJWTbfze56j8aPh6fiX8O9W0WC4ntdSKpc2U8DKGS5icSRffBXBZQrZHKsenBHyl4k8Gan4I/ZT8D3eqeIZtY1zxD4nsNT1F1hS2jtpmjMbW6In9xUEbEk7irHgEKPZPgv+1QniZdJ8OePtPTw18QZrcNPpcEiM7yhcvGtrvNyjqQ42tHhgu5GdTkcV+0Bo1/oPwG8OjUbOTS0ufH8t5bWk+A8UE97cyxbh2LK4faeRv2kAggenkmFrYWpOnVhqtn/wAE9DC4fDzxca8orm2v1t2PtWBt8MZB7cmilhH7hOcEKM0V+jx2POq/Gx38/wD61H8v0pT0o7r9f6VRkcB8UvjH8P8A4a27WPjTxHY6QLy2d/s87MZGhwVd9qgsF6jd0rxr/gn/AKFp3w1/Z2PhuCe6updK1HULmQlDJ5kD3MrW0keByJIUjfaPmBJyATivpLUtB0vW54P7Q02zvmVRta5gWUrk84LA4rR7fQcUrI1vofBnwo8R/DbTv2kviR8fPHnj2x07UbxVsfDukXlwgmtdJ8qELcPbDdKjSFSACFPMhIJchfpH9pDRdD8X+HPDWnalby3k0Ov6XrMEMds0uI7a9gaeRsI21Fidw2cZ3Y7mvVNS0HTNQvIri7060u7mEDy5p4Fd0x8wwSOOeeKzNZ+Hug6/rEesX9m819DCINwuZUSSPdv2SIrBZF3c4cEcCp5RqXK7o6FGDEGMhjjjntRUVvGlrbQxQosUaIAiIMBAAAAB0AxRVkH/2Q=="/>
  <p:tag name="MMPROD_12790LOGO" val="/9j/4AAQSkZJRgABAQAAAQABAAD/2wBDAAMCAgMCAgMDAwMEAwMEBQgFBQQEBQoHBwYIDAoMDAsKCwsNDhIQDQ4RDgsLEBYQERMUFRUVDA8XGBYUGBIUFRT/2wBDAQMEBAUEBQkFBQkUDQsNFBQUFBQUFBQUFBQUFBQUFBQUFBQUFBQUFBQUFBQUFBQUFBQUFBQUFBQUFBQUFBQUFBT/wAARCAEsAZ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Aooor9wP5kCiiigAooooAKKKKACiiigAooooAKKKKACiiigAooooAKKKKACiiigAooooAKKKKACiiigAooooAKKKKACiiigAooooAKKKKACiiigAooooAKKKKACiiigAooooAKKKKACiiigAooooAKKKKACiiigAooooAKKKKACiiigAooooAKKKKACiiigAooooAKu+GPCl34p8SWWk6XxeXd51qlX0V+xt4Rg1LxBrHiCZQf7K/0C1J7DHJrhx2K+qYadROz6evY9fK8H9dxUKVtG1f06njXxX8E3fw88cXmgXXGf9NtL3/n7s+4/A8VzVfWX7ZnhI3ng/R/EFqgQaTdi2vP+vQ5yP0H518gV4eU5v8AWEqdd+90fc+kzvI/qsnVw+seq6r07l2iiivqj4UKKKKBBRRRQAUUUUAFFFFABRRRQAUUUUAFFFFABRRRQAUUUUAFFFFABRRRQAUUUUAFFFFABRRRQAUUUUAFFFFABRRRQAUUUUAFFXPDnhbVPE2q2mmabai7u7oZNmTgAVTvbC7sbz7JdWl3Y3v/AD43tQ6lNTcE9Vudaw8nFT6Pr0ut0goooqzkCiiigAooooAK+3/2TtHXRfhPaS99VvLm+P8AwJsf0r4gr9EfhLZrY/CzwlbQcLHpVqB9PLGf618hxFP9zCHd/kfecJU4vFTqPovzaGfGvR7PXvhf4ks7lfkNobkj3H/6q/OSv1ar8pf+PC8+x18NRfJex+oYqCnYLGrtUrGrtfq+XYiVfDwlLe1j8PzjD/VsVKCVlv8AeFFFFeieGFFFFAwoo/4//wDj0ra8UeBvEPgb7F/b1p9i+1/8ef22snVipKDaTe1zrWFqSi5wTaW76L1MWiiitTjCiiigAooooAKKKKACiiigAooooAKKKKACiiigAooooAKKKKACiiigAooooAKKKKACiiigAooooA9V/ZgyPjNomP8Anpc/+kor6y+J3wf8P/FfR/suq24tLxFH2XULXC3VqfUGvkX9mT/ktvhf63f/AKR19/43Lnr7V+cZ7UlTxqnBtNJbH6/wxRhVwMoTSabej1XQ/Mr4q/D3xD8IdUW31+ya8siAbTWbQYtLokZwR2PNc3ZX9nf/APHpX6ceNPA2leP/AA5d6BrtsLzTrsEOhr80vjN8HdV+B3jD7LcEGyu+LS9/5+z6GtcBntajJQrPmX4v1ZOZcNUJxc6C5X+HyQ6iuX0Txb/y53ddRX3GHxNPFR5qb+XVep+aYzBV8FU5aq9H0foFFFFdR5oV+nuh2MOk6PZ2ltxb26CEA+g4FfmFX6mW3+oT6V8LxI9aa9f0P07g3/l6/QkPQ1+ZXxR/0D4l+KP+wxef+ltfps3evzJ+MH/JWPGv/YYvK+Pp9T9AxPQ5ertcvrd//YP2H/p8vK6iv0TIpXoyj2Z+UcTRtVjLuv8AIKKKK+mPiQrZ8HeCNV+IniFtM0K2F3djksxwLKk8HeCNU+IniG00zTrYJdXILMzHAAHUmvvr4afDjS/hvoMOk6ZEGJAa5umXmdueTXzmaZpHCR9nT+P8j6zJMknmVRym7QW7T6ron+Zzvwj+AGkfDC0+17V1DXmBD3z9TXin7ch/4qPwsf8ApzvK+yAuDnGK+Nf23/8AkYvDH/Xqf51+evGVp11UlJuXdn6u8BQpYV0IQSj1S6o+fKKo2P8Ax51er9awdaVfDwlPdq5+HZjQjh8ROENk7BRRRXWeYFFFFABRRRQAUUUUAFFFFABRRRQAUUUUAFFFFABRRRQAUUUUAFFFFABRRRQAUUUUAFFFFAz0z9mT/kt2h/713/6R19T/ALSX/JAfFn1H/pUtfLH7Mn/JbtD/AN67/wDSOvqf9pv/AJIt4p+ln/6WJX5rxB/vvyR+x8Kf7k/8T/Q+Rv2Uv23b/wAJa8/w++KGqtqVqt2bSy8S3ZANtwcLeEkAE+tfb3xZ+GGlfFbwheaFqYChwTBchebduORX4xfF+w+weMv+vz/Ta/RD9gf9o8fErw+PBXiC7W+8SaRag2t7j/j9tOMH8MCvmT7c+TPE/gS78J6xe6Tqlp9ivLT/AI/CKpaJr15YXv2O7/48q+w/20vhwtjfWnjWz4NwBZXg9u1fHniiw/0L/RK9jBYyph5KcPmujXZnzuNwdPExdOorr8U+jR2tFee/C7xb9vs/7Iu/+P3/AJc69Cr9Nw2IjiqaqR+fk+x+MY3B1MFXdOp8n3XcK/UuD/Ux/Svy0r9TLf8A1CfSvj+JPip/P9D7/g7ar8ib1r84/j1/yWPxR/1+V+jZOM1+Y/xb/wCSq+NP+wvef+llfIU+p+gV5ctjxb4vX/8AyBK9Qrwj4o3/ANv8Tf8AXnXu9fc8O/8ALz5H5fxR/wAu/n+gUUV7H+zB8Ol8U/ET+1r1S1joB+1YH/P4a+kxWIWEoTqvaKufH4HCyx2IhRi7OTPoX4B/CG0+HfhY3d3aoPEGqJuvCcZA6iDJ7Dp+deL/ALY/7ZX/AArhrzwR4Guh/wAJWP8Aj7veosv/AK9ezftQfGCP4P8Aw8Bt7lbTWdSb7JYk84bHWvx51u//ALe1m9vK/I61aWIqSqz3bufveGoU8DRhRgtErH6b/wDBN7X9V8UfBPXr7Vru61C/PiO5H2u8+9/x6WmPw5/nWX+2/wD8jf4Y/wCvVv5mrP8AwTA/5INrv/YyXP8A6SWdQfty/wDIyeFv+vO8rGPxo3q/w2fNlj/x51eqjY/8edXq/W8t/wB1h6I/C84/3qXqwooor1DwAooooAKKKKACiiigAooooAKKKKACiiigAooooAKKKKACiiigAooooAKKKKACiiigAooooGemfsyf8lu0P/eu/wD0jr6n/ab/AOSK+KfpZ/8ApYlfLP7Mn/JbfC/1u/8A0jr6m/ab/wCSK+KfpZ/+liV+a8Qf778kfsnCf+5P/E/0Pyv+PNhxot5WD8JvG1z8LfHOkeKtOUPc6XdG7ZT/AMvoPBFejfF6w+3+Df8ArzvK8UrwKfU+prVbS5bbH7TeL7Cz+MPwuvbPTJ0u7TWNJN1ZXi8AlvmtT+fP4V+dn2D7f/olfX3/AAT68bt4s+ANjplyP9L8PTmwf8OR/M14F8atDHhX4q+JrUcg3f24Gin1FP8AeRjLY+U/t/8AYPia9/5/bO8r2vRL+016zsry0/5fK8i+KNh9g8S/9fldP8Ib/wD4k17Z/wDPnX1uRYr2VVUr2jL9D4fiTBRqUFWiveT19H1+R6HX6l253QqfUCvy0r9MfC+qLrPhzS7zH/HzbLcD8QD/AFq+JlrTl6/oc3B0rSqR8k/u/wCHN89DX5kfFv8A5Kr40/7C95/6WV+m56Gvy8+Id99u8feKLsf6b9r1i8r46n1P0Kv0Pm3xtf8A2/xLe/8AX5X0LXzbZf6f4m/6/LyvpKvu+H9Yzfex+Y8VaSpx8m/vsFfdH7L/AIW/4Rf4YWVzcEfbNV/0xx9RxXxJouhXeuaxZaRa8Xt3efYq++fitrn/AArf4S6tdaYVs2tLPyLZlHFvxgH8OP0rLiKvKKjQWzd38jXhTCx9pPEPZJJP1Pz1/bA+Kv8Awm3jfWLm1ux9k/5A1qVGAbQ8k/iSa+cdE0G8169srO0/5fK2viHf/wDE5+x/8+ddt8IdB/0K91evnsBhfrVeEbadfTqfYZljvq2HnUW6Vl6vY+/v2H9OtdD+FWoWlt/q11Mf+kdpmuI/bj/5GTwt/wBed5Xof7Fbf8W81of9RVT/AOSVrXnX7b//ACMXhj/r1P8AOuLGQjDGTjHRXZ04KpKrgITm7tpX9T5usf8Ajzq9VGx/486vV+nZZ/usPRH5BnP+9S9WFFFFeoeAFFFFABRRRQAUUUUAFFFFABRRRQAUUUUAFFFFABRRRQAUUUUAFFFFABRRRQAUUUUAFFFFAz039mT/AJLb4X+t3/6R19TftN/8kW8U/Sz/APSxK+WP2ZP+S3aH/vXf/pHX1P8AtN/8kW8U/Sz/APSxK/NeIP8Affkj9j4U/wByf+J/ofnj8RP+RAva+eq+k/iF/wAiDe/9edfNleMj6OtrLm7n25/wTG1mKx8Y+NvD8o/068sbS5z7WpGR/wCTgr0b9sSz+yfEiyvf+fvSWX8iR/SvBP8AgnLqwh+O95YngXWl3Nt/3ywb+lfT/wC2f/x++Dvref8AoIqW7VU+5SlejKPZ2Pgn4vWH/IErF+F1/wDYPGX/AF+V2nxf/wCRasv+vyvMPC9/9g8S6J/1+V34OXJiYS7NHl46nGphKkZLofQtfon8LP8AkmHg3/sFW3/pMK/Oyv0I+DN8mo/Crw1P3+xiH8hj+lfQ8Rq9KnLsz4/hOVsRUXkvzPRa/KW+v/8Aj9vK/VqvyY8Uf8ize/8AXnXxdHqfpOI6Hg/hf/kZtF/6/K+kq+evBP8AyMuif9flfQtff5B/Dn6n5XxO7VoR7L/I779naz+1fGbw5bf3bk336V9AfttXnl/DrR7Jbjy7i61RFT8M/wCIryf9k7/kr1p/16Xf866r9uy9xeeDLX+99sP6D/CvCzv38ao9kj6XhuNsvk+7f6H5u+KP+Qzff9flfQuiWH9g6NZWf/PnXz1on+n+JbL7X/y+XlfSVetkVGPv1XvsvI8TimpKHs6Sej1f4H2T+xX/AMk81r/sKr/6RWtec/tv/wDIxeGP+vU/zr0b9iv/AJJ5rX/YVX/0ita87/bl/wCRk8Lf9ed5XyOP/wB8n6s+2yz/AJFsPRHzZY/8edXqo2P/AB51er9Myz/dYeiPyTOf96l6sKKKK9M8AKKKKACiiigAooooAKKKKACiiigAooooAKKKKACiiigAooooAKKKKACiiigAooooAKKKKAPTf2ZP+S2+F/rd/wDpHX1L+03/AMkV8U/Sz/8ASxK+Wv2ZP+S2+F/rd/8ApHX1L+03/wAkV8U/Sz/9LEr824g/335I/ZOFP9yl6v8AQ+DvG3/Im63/ANedfL1fUHjb/kWta/6872vl+vFPeZ9HfsE/8nI6H/163X/pIK+uP20f9d4N+l5/O0r5H/YJ/wCTkdD/AOvW6/8ASQV9cfto/wCu8G/S8/naUV/4sPQMP8E/VfofEnxe/wCRa/7fK8i0T/QNZsv+vyvXfi9/yJ3/AG+V5Hon/IZsv+vyuvC/xY+TuY1v4M/Rn0jX3Z+zH/yRzw59Lz/0qavhOvuz9mP/AJI54c+l5/6VNX1HEH+7w/xHwfCv++z9H+h3nj3UB4e8CeI73vb2N1c/kpNflf4p/wCRZvf+vOv1G+KH/JMvG/8A2Cbz/wBJTX5deNv+RZvq+Ho9T9Pr9DyH4df8jlZV9C14N8Lv+Rysq95r9EyP/d36s/I+Jf8AeYx7I9p/Y+/5K1ff9gtv/Si1q3+29fY+I+jWf/UKb/0I1T/Y/wD+SqT/APYJb/0ptaX9u/8A5H+0/wCxc/8AkyvmM1/39+iPsuHf+Rb82fCPw6/5HKyr6Frwb4Xf8jlZV7zX1GSfwX6s+O4l/wB4jHsj7J/Yr/5J3rf/AGFF/wDSK1rzv9uX/kZPC3/XneV6J+xX/wAk71v/ALCi/wDpFa15z+2//wAjF4Y/69T/ADr4PHf75P1Z+jZZ/wAi6n/hR83WP/HnV6qNj/x51er9Myz/AHWHoj8kzn/eperCiiivTPACiiigAooooAKKKKACiiigAooooAKKKKACiiigYUUUUAFFFFABRRRQAUUUUCCiiigAooooGerfsu/8lp0P/fuv/SQV9O/tOf8AJFvFP0s//SxK+WP2ZP8Akt2h/wC9d/8ApHX1P+05/wAkX8U/Sz/9LEr814g/335I/Y+FP9yl6v8AQ+DPG3/Ioa3/ANed5Xy/X1B42/5FrWv+vO9r5frxj3pH0d+wT/ycjof/AF63X/pIK+uf20v9f4O+l5/O0r5G/YJ/5OR0P/r1uv8A0kFfXX7aX+v8Hf7t5/O0qqq5qsfQWH+Cfqv0PiP42f8AItWX/X5XkWif8hmy/wCvyvXfjZ/yLVl/1+V5Fon/ACGbL/r8rpw38WPm7GVb+FP0Z9I1+gvwP0hNB+E/hiz9bUSH6sM/1FfA+i6Fd67rFlpFrxe3d59ir9INU1DTPAfhG4u5QLTS9Ntixx0RQP8A9X517/EVS0adHzv91j5PhXD3qVayfZL79fyNi/05b2yubcnAnBBr8oPFFh/xJta+12f/AC51+kvwW+Lek/G/4fWPi3QhJb2l2oJtLsDdbkdjivhz48aENE+K/ijSLrn/AEz7b/4GV8dS6n6DWjzWPlL4d3/2DxlZV9C1822X+gXn2v8A5fbOvpKvvMgl+7nT7NP7z8u4kw96kaqejTX3WPaf2Pv+StX3/YLb/wBKLWqn7f3/ACOR/wCxb/8Ak2rX7H//ACVSf/sEt/6U2tL+3d/yP9p/2Ln/AMmV4Oa/7+/kfT8O/wDIu+bPh34Xf8jlZV7zXg3wu/5HKyr3mvqMk/3d+rPi+Jf96Xoj7J/Yr/5J7rX/AGFF/wDSK1rzn9t//kYvDH/Xqf516N+xX/yTXU/+wkv/AKR2tec/tv8A/IxeGP8Ar1P86+Fxv++T9Wfo+Wf8i6n6I+brH/jzq9VGx/486vV+lZb/ALrD0R+SZx/vUvVhRRRXqHghRRRQAUUUUAFFFFAgooooGFFFFABRRRQBS/0v/n0u6P8ATP8AoEXleu/YaPsNfjUuL8bHt9x+4/6pYHz+88vxd/8APpd0fYLz/nzu69Q+wfYKu2NhWEuL8dLt9xcOEMDLv955F9gvP+fO7o+wXn/Pnd167Y1e+wfYP9DqP9bcd5fca/6m4Hu/vPFPsF5/z53dH2C8/wCfO7r2uxsPt9n/ANPtFjYf8/dL/W3HeX3B/qbgO7+88h/sHV/+fOl/sHV/+fO7r2qysP8AQv8Apyo+wf8AHlR/rbjvL7if9TcB3f3/APAPFf7A1f8A6BF3R/YOr/8APnd17V9ho+wfb737ZUR4vx0u33B/qbgO7+//AIB4p/YN3/z51S+wXn/Pnd17x9g/0OqX2D/Q6v8A1tx3l9xX+puB7v7zN/Zps7pPjX4YZ7YIoN3lj/15ivpr9p0f8WX8Un2s/wD0sSvOPgtZbfiTozegva9I/ad/5Iv4p+ln/wCliUv7Rq5j+9rWutNOyPTwmXUcti6FK9r317s+C/G1h/xRut/9edfL/wBgr2v4o+PP7B0b+yP+fysL4T/BvxB8cPER0vwxai9Uf8fl8f8Ajys6r2s4dTo9jT7Hpn7AFlcp+0BojSW2xRbXXP8A26Cvqz9tH/j58HfS8/naV037P/7IfhX4E3q6vHd3WueJTb7Wv748ge1Y/wC2HdbdR8G2/wDeF4PyNof61Uqkp6yM4YeML8vV3Pgj42fbP+JJXmGiWF5/bNl/1+V6F8Xr/wD4nNlZ/wDPnZ1i/DvQbzXvE1l9ks7u+/0z/lxrFYqdL3rl+wpz92x9ufs1/De71D4h2mq3VuIrTTAblWPqeldN/wAFBfir/YHwsfwpZsDd6z/x9rjpac5P48flXvPwl0X+xfCqz3B+e5+c/Svzg/aq8c/8LH1S81S7Jf7Xd4s7Jups63qY2tjuWpVtey2Vkl2MMJl1HL4uFBO17u7u2zrv+CZnxHudD8Va54GvbsfYNU/0+0yob/S/4hj3GR/2517h+274TvDd+GPEdrbBgT9juyPQ1+e/grXdW8K+MdF1bQADrVpefbbQGv14+J/hH/hb3wevrO0RRd3doLuzbONt0ASP14rCMuY7JR5j8h/FFh9g8TXv/T5/0+V698LrC817wbZfZbT/AI8/9CrifiH/AKf9ivP+3K8r0P8AZr8W/YPH174c/wCfz/jzrujmuIy6MqtC17W1V0eXicqw+ZSjTrXte+mjPoT9k3Qbyw+I04urfyydIbB/7ebX/wDX+FM/bb8P48d6Nd/8/mlNZf8Ajxr134HR2dr43vktehtB/Oux+L3wW0L4zaWlpqYurO4tf+Pa9tGwy/T1rhjmFXMP39W3NLsrL7jrpZdRy6mqFG/KrvXV3e5+Qvw8/wCRxsq94+wXn/Pnd1gfG/8AZl8WfAPVrG9W7N7ov/LrrNmMMp9CO1S/C79of/TbLSPFf/gdXorM8ZgqTWHSau3a2vy7nkYvJsHmFZSq3Ttbfoj7l/Y6sbmz+H2qLc43jVAcexs7SvN/23v+Ri8Mf9erfzNe5fs4HHgqYf8AT039K8Z/bf8A+Ri8M/8AXs3/AKEa82FepiP31S15dFoj24YanhqcaFO/LFWV9XY+cNE0G8v7P/RLStv/AIRLWP8An0rtfhD9k/4Rr/l7/wCPyu1vv9Ps/wDj8py4px2Fk6FK1l3R50+GcBjJOrVTvJ30dkeEf8Inq/8Az50n/CJ6v/0CLyva/wDQ7D/p+o+3/wChf6JRLjDMYfDb5q5n/qflvZ/eeKf2Dd/8+dH9g6v/AM+devfYP+fqrtlYWf8Am8olxfjo9vuIjwhgF3+88i/4RLxH/wBAe7o/4RLWP+fSva/7Bs/+fP8A8nKu/wBg1H+u2O/mX3G8eDcul3+88H/4QTV/+fSj/hA/Ef8Az6V7x/wiXv8A+SdXf7Bpf6747+ZfcX/qVly+JNfP/gHg/wDwrTxHYf8AH3Z1S/4QPV/sX2z7HX0lY2Fn/wA+f/k5VLW/sf8Ax5/8eP8A2+Vn/rxmPZfcP/UrLfP7z56/4QTV/wDn0o/4QTV/+fSveLH7ZYXv/LpfUXt/Z/8APn/5J1r/AK6Zj5fcL/UvLf733ng//CCav/z6Uf8ACJax/wA+leu/9vdH+h1t/rfmHdL0X/BMf9T8t7P7yl/191Rq9/Z//X5R/wAeH/L5Xw59wUaKvf8AgHRQAf8AkjR/290Uf2f/ANflAF2xv6PsH+h0WX2yw/5fKPt/2/8A4+/slY1OgF2x/wBA/wCPv/Tqpf8AXpR/of8A14/9vlH+h/8ALp9rrAZe+wXlJ/of/Hn/AOkNXrG/vP8A+Os6o/6H/wAvdnQbfAUv+nP7ZV2ysLz/AJ86PsH2/wD/AIyj/jw/5fKDE7T4Saf9h+JGjD2va7v9p3/ki3in6Wf/AKWJXA/CvUPt3xC0k/7B/wCXXHb17V794o/sj+w73+3/ALL/AGXsH2n7djyMe+a+pynSi12bPPxn8Q/Eb4h/bPFvxL/si0/069/48rOxr9fv2fvgtpvwH+GOkeFbXa9yuLm8u84+1XRwWY/l+lVNF8Q/BOw12Cy0vVvANnrP2rItbK6s/tYu/QAHdu69s17LXuHCeXfHX4jT/DrwZusgDrN632Wz/wB71r8/fij4tvLDRr28+2f6bef8v1fVX7cdrq1l4S8NeILQ/wCiWN4Pto9j0/rXwL8X/Ftnr39iWdpef8ef/H5USjzAeeV+hP7Pvw4stL0Lw14ftrT7DeXILXv0Ffnv/aBr9YP2PrK51P4UaJ4n1azFnf31oMr3xnr+lefXw8qkoL7N7v8AQ0o1Yq7ej6Fv9pvxYfBfw3XQNMC/bdVAsgvdbXkN+hx+dfnJ8Xr/ADrNlZ/8+dfT3x28Vnxz8SNZuic2dmPsVofU+tfHPxEv/t/jK9rplLSxmehfsu+A7PXvH39r3f8Ax5aP/pv/AG+V+j3wc8SrIbvSSAcg3Vrnup6ivmb9njwl/wAIl8KNE/0O7+26v/pten6P4qu9F1azuWGVtRgj1FfMPHXxS5dFHR+h7Kw16CVzwX9qf4WL4Z+Kl8Raq2jataG7tdp6MOor5jsr+70HWftn/L7Z1+of7Tfwzb4qfC43mllr7V9M/wBOshaY/wBJPpX5k+KbD/TftlfX/HE+fkuSR9xeF7//AIS3wzomr2l5/wAfle2/Bzxpc6kt7o+qm8u7u0X7Sby8HUHtXwb+zX48+wXt74cu/wDl8/02zr7Q+AbG98Q3t2pxaWtoFH5181RpVcNjOS/uvoevUnTqUubc9l8T+E9K8WaBe6Tq1qt3YXgxcRn+Kvx5+Ovw3X4VfEjWfD9wcrajIv8A1FftJXk/i/UPhFbapLD4vuvBf9rbP9JGtNZi7I7ZB5r6c8yUeY8r/wCCc+vXGt/Aq8F3xLpurfYPwWysz/Wsf9t//kYvDP8A17N/6Ea+g/hrYeCLLw3GvgG10IaIZiSPC4tvsuf+AcflzXz7+2p/yMfhj/r1P8zSLPMvhd9k/wCEZvf+vyu1rivhdf8A2DRv+3yu1+3V8lX/AIjPWofw0Uvt/wD050f8f/8Az6WNXapZ/wCnP/yTrlNy7Y2H+mf8heuosbD/AKi9cvY/9ef/AJJ1t2X/AF53dedKPMb0up1H2A/8/l5R/wBvdYebP/nzq9jR/wDnzrlO32vkXv8At7q79g/5+7z/AMnKxM2f/PnVLNn/AM+l3UzhzB7XyOo/7i9Yl7/2MdYvP/T5/wCAdUcf5+x10ql5kSlzB/3GLSqf2Cz/AOfy0pMf5+x0Y/z9jrc4pS5hfsFn/wA/lpSf2f72lGP8/Y6u5/6c/wDyTq5S5jMpf6Hf/wDHpR/plXv9M/587v8A8DKT7B/06f8Ak5VSlzGko8pS/wDAyqVXfsP/AGCaP/AOtYy5jMpUUf8Ab3/5J0fbv+nurAKKu/8AgZR/4GUAH26jB/587z/wDo/7c7uj7D/1Bv8AycrD2XmBdsaP+3P/AMnLOqX2D/pztKu/+CmsQDH/AE+f+TlH2/8A5+7y0/8AJylz/wBPlpSfb/8AqMf+SdAzsfhX9k/4WBpO372w4+uK739pz/ki/in6Wf8A6WJXmvwdvd/xB0pftV02UI2t0PHevVv2jv8AkkniD/es/wD0rSvrMsjy05erPPxn8Q/Ij4o6DeWHjL7Zaf6D9s/02v1O/Zl/aF0z44+ECcLZeJbMY1SxyFIPA+09Oh/z2r438beErPxbo32P/l9/5c76vBmTxF8KfEdndW13d6JrFpxaXtleda9L2vkcJ+0PiXQNL8WaLe6Rqtqt9ZXS7Z7Y85H+RX58fE//AIJ4ap4f1gXnhi+uvEuiHAFkxAvLX6HvXov7OH7bOr+Lry70fxlpP2r7Ha7jrdgOG9c19PaN8Z/CesxErqi2p9Lv5aPbwX2l8xSjzH57/DH9ibxDrnjCytNV8O6toujfa913eXnUj2r9KF0r+wPDostDtoLcWtt5Nna9FXHQfpWlYaha6hZ/ara4FzbkcMORV+uqUuYmMeU/ITxT8S7PQdZvdI/si7+22f8AoX2G+/0OvFb2/wDt+s3t5/z+V+tf7Qn7KXh3442jXbBdP8QgDZfpX5dfE34U+IfhVqy6VrlqLS7tRkMDkEU4wpy+yYVZ1I21PqH9mv48aPr2jWXhDVfsmh63Z2f2Kz/6fK9r+22f/P5/5J2dfmbomg3ni3WbLSNKs7u+vbz/AI87Gxr9bP2b/hf4u8K+DLQ/EXWRrmtFQwtuq2vsDXzeMynnqe0pWV3rc9XC473XGonp2PT/AAH9p/4Q7R/tON/2Vc/X/wDVXwN+0z+zH4it/HWfBnh251vR9V/0u3Fha5FifSv0dor3aceSKj2VjhnHnlc/NT4a/sW/EzWNZsrvVWtPBVpZn7WLtOWJ9MV+i3hrw9a+F9NWztfuLz9a4fxR+0J8PvCmn/aLrxXZkf8ATm/2o/pmvNNC/bJ0jx299beFtLvG+yDBvL0YX8q568qdO1We62Lp090ex/E34qeHfhL4TuvEXiG6S0sE6dMzHHQV+Zg8BeIvjr49vfF2vi7sLG7vOBe19CatHY+JtUXVNSW61nWFGFvLwYAHoKv149bMfax5aaa9T0oYaK+LU9z/AGY9PstD+G/2G0tfsNpa3LAA9+leR/tp/wDIx+GP+vU/zNe1fs+f8ijdf9fR/pXi37aX/IxeGP8Ar1b+Zr1MPL91F91c5K3xs8y+GP8AyLf/AG+V2uf8/bK88+Hf/IH/AO3yu1svsf8Az518/X/iM76H8NF77B/16f8AgZV2y/7hNUrK/s/+gRV2yv8A/qEWleZKXMdkY8xesun/AC6Vd/8AAOqX2/8A6hFn/wCAdXft/wD1CLP/AMA6wlHmOku/b/8Ap8tP/AOqX2//AKfLT/wDo+3/APUIs/8AwDql/pf/AECLT/wDqPZeYF37f/0+Wn/gHVL7f/0+Wn/gHR/pf/QItP8AwDql/wATf/oEWn/gHWwCfb/+ny0/8A6P7Qs/+fu0/wDAOr3/ABN/+fS0o/4m/wDz6WlMw9l5mJ/of/P5af8AgHV3/Q/+fy0/8A6vf8Tf/n0tKP8Aib/9OlAey8yj/aFn/wA/dp/4B0f2hZ/8/dp/4B1e/s/V/wDn0tKP7P1f/n0tKA9l5lL/AEP/AJ+7uk/4lH/Ppd0fb7T/AKBFpR/b15/y6fZKVpdFcPZeYv8Aof8A0B6T/TP+XTSKP7Q1f/p7/wDAOj7Bq9//AM/dUvVL1Yey8xc6v/z52lJ9g1j/AJ/LSj+wbyj/AIRL/n6vLSnzx7mFpP4VcpfYbz/oL0f9xej+wbT/AJ/KP+JRWtPqAmLP/n8qliz/AOfyr3/Eoo+32dbAUv8AiUUf8Sirn2+z/wCfOj7fZ/8APnQAfb7P/nzpft//AFCKP7Q/6c6P7eqIy5hnY/By9un+IWlK1rtUoQT6DFes/tB/8kn8Q/Wz/wDStK8p+C2uXWpfEnRg33cXua9W/aD/AOST+IfrZ/8ApWlfS5f/AA36nmYmXNNnxLXivxr/AORmsf8Arzr2qvB/jb/yMtj/ANeddJyHUfsvf8jne/8AXnX1Ab//AJ9LOvl/9l3/AJH++/686+k/7dvK8PF/xD1qH8NH1j8J/wDknWkf9cv618X/ALZnjPxt4X+J9/L4Y8V6po0NqtndNHZ3XykHgjHp7V9n/CiQXPw60dj/AM8/618Z/tcaf9u+KXjQf9OX/tlX0ND+EvRHlT/iSH/Ab9vjUV1Gw8PfEhLO9+1Y2+J7P/RFTHA+1Dop+lfWHxo+CekfGTwh/ZV0qR3ttltMvQObRsAZH5fyr8aq/Tn9gT4rDxz8H/8AhHLq6Vta8KsLHaV/5c+fshJ/3R+lVT6iNz9k39mGz+B3h+4vNUhtLvxbf5W5vAoJtrU7StqD6DmuX/af/bJX4ULd+HvClnbXet5+zG9vTiytDjvjrXuHx08bnwP8OdVvIJgt9cr9mtP988f41+RfxEv/ALf4mvf+nP8A0KrlKwHv/wAC/in8RfjP8efDTa7411SS3s7mzu7uxs7z7HZEen2P0r9LtX/5Bd7/ANcG/ka/OP8AYC0H7f4j1y8+15+x3dnxX6N6r/yCrz/rg38jXJQqyqSmpdGl+CLcbJPuflh4p/5Fm9/686u/shX/ANg/4Sj/AEP7d/x51i+KP+RZvf8Arzra/ZC+x/8AFUfa/wDpyrjx38GRpQ/iI94/t7/pzo+33lXft9nVL+3q+b50l7sbHrH0D+z3/wAijd/9fR/pXi37an/Ix+GP+vU/zNe0/s+X32/wjdt6XR/pXiv7b/8AyMXhn/r2b/0I19hhP4MfRHkVPjZ5n8Lv9A0b/t8rtf7dvPWuX+D/APyLV7/1+V2v2+zr5vFOMa0otXsetQpyVNcsrB/wlt5V7/hLNX/5/P8AyTo/t7R6T/hLbT/nzrzPZ/3PxOqMuX7f4C/8JZq//P5/5J0n9vav/wA/l3/4B0v/AAln/TnR/wAJbd/8+dHs/wC5+Jp7SL+Kd/kH27V/+fu7qj/xN/8Ap7q9/wAJbq//AE6VR/4S3V/+fu0p/vP5V9xEqtOPUX7Bq/8A090n9n6x/m8o/t67/wCfyqX9vXf/AD+UWkviSXoYylzF3+wdY/zeUv8AYOsf8/lUft95/wA/l3R/4GVUk4fCxWv8SuXv+ESu/wDn8q7/AMIld+lpWJ/4GVd/tD/r8rPmf8xtzL+X8S9/wiV36WlH9g6x/m8qj/aH/T5d0v8AaF3/AM/lPmf8wcy/l/Eo2OvfYP8Aj0s6u/8ACd/9OlpVL+wbP3o+wWddcoxl8SOa8l8LsXf+EtvP+fy0ql9vvL//AJfLuj7fZ1dsvFv2CueVLl+CIc388il/pl//AM/dH9g3f/PnV3/hPf8Apzql/wAJbeUpe0fwqw+eHcu/8IleUf8ACJ/9PlYv9vXf/P5R/placlT+f8BckOxtf2DZ+9Uv9Dql9gvKP7Bp+z8wLv8AodFH9g0Ue08gCj7DR9uo/t6qX7wDvvg7ZbPG2lN6IT+ld7+04/2b4LeKG9rM/wDk4hrzj4Lah9t+JGjH2va+kta0Wy12we01C2S8tWxmFxwa+jy5ctN+rPMxE+eXMfmDrfjz+wf+Pu8tLGvB/ij48/t7xN9stP8Anzr9mf8AhVHhH/oXNK/8AxWZc/s+/Dm//wCPnwToUv8A25rXr6HKfjZ4J+JfiPwlefbNKvPsN79j/wCfOuo/4aG+I3/Qx/8AknZ1+rn/AAzT8J/+ieeGP/BRH/hUn/Cgvhf/ANE28Kf+CW0/wotQesopvzFL2kvtNehz37I2van4r+APgrWNUuBd393bXbu/r/pTD+Qr5p/aov8A7B8bdc/69bX/ANJDX3Toeg6T4U0q10nSrK2sLG1H+jWdrwFHsK868d/s3+A/ivqN1qeuaTdXl3cAAk3l1acD6Efyqhn43/29ef8ATpX2n/wTB8VXT/EDxnpLDNlc6RZ36+xwR/Wvov8A4d8fBL/oWLz/AMG93/8AF13nwf8A2cvAvwJnvrnwjplxYyX3/HyGuGnyfx5oA4n9tW++w/DrRm9dWX+tflT4o168/wCElvf+PT/j8r9qPiR8M/D3xR0i10zxNbfbbO2uRdBfPa3wRnk45I5/+vXk/wDwwJ8E/wDoWbz/AMG13/8AFUAfBf7IfxJ1fQvjH4Y0e0+yfYtY1iz+2V+vOrf8gq8/64N/I14P4Y/Yo+EfhLxBZaxpPh26s9Qsrv7ZbMt7dYVvxNfQVZxhGHwoLyfxO5+OHjbx59g0a9s7u8/028s6888E/EvxH4S+2/2VefYftn/TnX7Cv+zj8Lbj73w/8Ot/vaSo/pQn7OXwtt/u/D/w6PppSn+lXaP2op+oXkvhdj8ov+F8eOv+gv8A+SdnR/wvjx1/0F//ACTs6/XCy+Cvw+00f6L4R0m1P/XmBV7/AIVV4Q/6FzSv/AMVPJhv5EZctT+ZngH/AAT28V6p43+Emv6lq939svT4iuVL+oFpaYH6n86zf20v+Ri8Mf8AXq38zX074Y8GaP4Is7q20PTbTSbe4uDcNHZ2+0MxxkkDvxXzd+2Jp15rni/wxZ2n/Pqx/U1jWcYRvBWS6Gx5N8Mf+Rb/AO3yuo+w1R0TQf7BsvsdpW3Y18pUlzycj2aceSKiUv7Bq7/YV56Vdq99urilLmN4x5ij/YN3/wA/lXv+ET/6fKo/29R/wltZ/vy/3NMvf8IlZ1d/4RLR65f+3bz1o+33lPkqS+3+AXp/y/idr/YGj1e/4lFee4vP+fyk/s//AKfKPYPuHtfI9D/tDSKP7e0evPKP9Do9h5lSr83Q7X+39Ho/t/R64r/Q6P8AQ6w9kuxPtfI6j+39Go/tDSK5f/Q6P9Dq40ObqHtfIo4s/wDn8pfsNehf2DZ2FH2+zsK09u+wey8zz3+z7v8A586PsF5Xa/29Z+9Yl7r1n/z51r7SS+KNiJR5TF/sGrv2Gj7dVL7feVuZl2x/0Crv2+zrl/t1FY+y8zn9r5HUf29Z+9Uv7erEo+w1cY8ppCfMXvt1FXbKws/+XuuostBs6JS5TojHmOK+wXlXf7CvPSu1+wWdH2+zrm9vL7OhfsvM5fRNBvLC8+2Wl5d2N7/0411H2/xH/wBDHq//AIGVS/t6z96pf8JbTvX+y7i9jQXxaHTf2zr/AP0H9V/8C6P7b1b/AKGLVv8AwMri/wC3qpf27eetaRVd/FNr5ivQ+zG56B/wlOqf9B/Vf/Auqf8Awlerf9Be6/8AAuvPvt95R/plXar/ADsd4L4Y2Pov4UeOU1mN9Lu7w3d5962N0OSAK+ef2zLzx58NPFlj4g0Xxb4gsvDWrDYbOxusC1vPYeh9Km0jW7rwxqtnqtvdBru1GCD0Ir6D+IfgPRf2jfhQ2mFgtteILq0uwcm2uRnBx7Emvp8BWlOHLLoePiIcsubufltf/tK/FGyu8WvxF8Qkeh1ivpb9gz4reNPHvxl1G08R+K9U121Hh+8vYrS/ud2xvtdoAR6cEj8a+M/ib4I1b4d+L7zS9etRZ3Vrd/YwQcgivp//AIJmf8l91r/sW73/ANLLOvVPOn8UV3Ppn9sLx34g8EXPhB/D+qXeny3q3is1l1IBtMD9T+dfBX/DUfxQv1+1WnxF8Q49PtlfaP8AwUGvP7O0Pwzd/wDPpbX5/wDHrOvzE0SwvL+8srPSrP7de3n/AC42NRKPMbH6KfsVeN/G/wASxnV/EGq3/wBjuvtd59uuu3p9K9+/aT+LLfDfwZ9k028NnruqfJaSf88Onzf596xf2U/g+n7P3wdI11ltNYvc6vq+SCLZsZI/DB/X0rwHxdrN78cfiLd3Nq26zA/0RiMfZLP1rn93DRlOb0vc3hH2slHYpeDPG3jfU7prp/FevtYWv3g2r3hB+tei/wDCW+Lv+hj1f/wMq7onhKzsLP7HaVt/2DXyWIx8py5os9P6o18Why//AAlvi7/oY9X/APAyr39veLf+hj1f/wADK6iysLOj/Q65frtQ7Y4anLoYllf+I/8AoY9X/wDAyi9sLzXv+QreXd9/1/Vt0fbqzniakuptHDU49DE/sGqX2Gtq+v6xb7XqIyciCjfVi31Xft1Uq64x5TiKNXqKKsA+3UfbqKu2NhQMpf6ZV3+wrz0rbsbCtqxrmlX5eht7LzOXsfCVXrHwlXUUfbq5PbVO5tSoU9dDE/4RKj/hErOtv7dR9upSnUl1NJUqcehif8IlZ0f8IlZ1d+3VS/t6nSlU194z5KfY5f8A0y/o+w0fbqPsF5f16MYqJxh9ho/0Ortl4SvK27HwlWft6fcqNOpLocV9uq79gvL+u1stBs6u/YLOsfrPkbxoc3U4qx8JUf8ACB3npXUfbqpX2vVl7Ss/h1M/YQ7HL/YPsFFXb7Xqxa7ouT+JWMbx+y7l37dVL7dVL7BeUfYLytCJz5S7/bt5R9vvL+iysLOrv26i0V8KsXeT+J3D7DR9hql/plXfsF5f0bAFUvt1bVj4SrbsfCVYe3p9y405v7JxX+mVd+wXleh2Og1d/sGsPrUX8Kubxw8n8Wh55Y+Eq9N+E+sf8IRc/Yrvizu+QfQ1V+w0VnQxlRS5r7FvCU3Frubv7Qn7Mnhz9oPSLX7afseuWQBs9WQZZP8AGvBv2Ov2WvGX7PPxx1i719LG70e60i8tLO7sjg83doQCOo4BP4V9L+AfGSGUaXc3KkkYtTjkivTRyBivv8PiI4impx/4Z9j5ytRlRlyyPk/9tj4NeL/jND4P0PwfaR3kg+2G7vLu62/YwTa4PuTg8e1L+zH+xJpfwRun8Q69eQeI/GBGN4GLW04/hBGa+sq+eP2lvjsfA9kNA0O6U63dcXDg5+yLgc/jXWYHHftMfFg+LNWX4eaCNrG6AvbvPC+wrJ8L2Fn4S0b7Haf9vleX/DzQf+YvXbfYLyvlcbU9r+7e3XzPWwkfZ+/16eR2v9vVS/t6sT7DVL7DXlexj11O72vkdR/wltH/AAltcvRT9jT7C9tU7m1/b1Uv7eql9hqjVRpxh8KMbyfxO5e+3UVRq9Wgy7RRRQBSoq79ho+w1EpcoBY1dsaKvVhKXMXGPMFXft1UqKg6S79uo+3VSqjQRKXKXvt1Uft1FUqDGUuYPt1H26ij7DW38Mg7Wy0Gzrb+w1S+3VRvterzryfxO56f8M26pfbq5e+16sT7feVp7GT+LQiVfl6HUX2vViX2vVi1drrjh4r4tTl9tJfDoH2+8qlV2iukxKVXaKLGwqJS5RBVKuosdBrasdBrCWIivh1N/Y+ZxVloN5W3Y+Eq6ixsKu1wzxEo/CdUcPFfFqYljoNbdjoNXapX2vWdhZfbLu8+w2Vc6qVJ+Zooxp9C79horwfxt+1LZ2H+h+H/APTv+n6+rz3/AIak8Rf9Qn/wDr1aOT4utHm5UvJvU8ypmuHpycdX5pXR9dfbqpX2vV8b3v7WniP/AJ89JqlY/tLeI7//AI+7O0rvhkWIh8TX3mMs4w6+G7+R9W33i2sS9168rwey+PH/AFLn/k5Xtfhe/s/FujWWr2v/AB5VnLLvYJznGyLpY2NeXLF3D/TL+vpn4T+Lv+En8OZuji/t/luh714B/odh/wAfdWvAnxm0rRPilo+j2OL21vB9jur49M9v1rtwFSqqihBaPcyxXKoPmZ7z8WPiNZ/DjwbeatPIpuCfstouPvXJB2j/AD6V+e99f3mvXt7eXd59uvbz/j8r2f8AbA8eNf8Ajmy8O2zbrLSbQsCP+fvPH6Yrwvwvr2kWHiWy/tX/AJAn/L5X0lbSPN2PIvFfE7H0L4JsLOw8M6J/151erl7L4teEL/8A49NXtP8At+o/4TzSL/8A49NXtP8AwMr4t4evzSk4NXd9T6CNemoqPMnbsbVFcx4p8W2fgPRvtl3/ANudjXl17+0Pef8ALppFp/4GVtSwVeouZLQ56uLoRlyuVmj2uj7DXhH/AAvfxH/z56RV3/he/iP/AJ89Irb+z8R5fec316h3f3HtX2Gj+wa8i8L/ABp1ewvf+JrZ2l9Zf9ONfQvhe/0jxbZ/bNKu/t1clbDVMPdzVkup1UKtPEW5GYn9g1e+w11H2GqP2GvN9t5HdGHKYv2Gj7DW1VKj2vkaFL7DRRVGtxF6iqNUqDH2vkXaKpfbqPt1bey8yJS5i7RVL7dR9uo9l5mZdoqlRUSjygXaKpVdqAD+3qpUUVt/DGH2GiiitIy5hBRRV2xsKJS5RlKrtjYVesbCrtc1Wrtobey8ylY2FbVjYUUVzylzG5esau1ifbqpfbqxNva+R1H26qX26uX/ALeqjfa9W3sfMiVfl6GL8Q/2h9I8Jf6Haf6de18v+Nvi1q/i29/4mt5/240fHnQf7B8ZfbLT/jy1f/Ta88sbCv0LL8Bh6VOM7e81e58NjsZiK1SUL+6uhe/t40fYPt9XbGwq7Y16fPA8mEJspWNhW3Y2FJV77fXPKrGR08suxdsbCiqX2+qX9oGs5RUzb2rh0Nr7fRZeLf7BvLK8tP8Aj9s65f7fWJVxoKPUxq1npoeu/Gn4k2fjn4k61q1nd/bbG7vP9DryO+16ixsPt9XbKws/tv2OtOanT/iHP+8r+dil/pl/V2xsK6ix0GrtjYVlKvCPQ6aVGeupi2NhV2x0Gr39vaR/bH9kf2vaf21/z4/bP9Nra+wVj7TyNvY+ZifYKvf2eau0WV/Z3/8Ax6Xf26srmtijXqH7PGg3l/4m/tf/AJcrOvMLG/s7/wCxfZLz7d9s/wCPP/p8r6r8MR6N8NvDdlpF3q9pYn7HeXt4b289P+P29rysxqyVFwjvL9D1Mvo/vFOWyO3qlXG/8LQ8K/Y9Ju/+Eq0D/iZj7HpX/E2s/wDSecf6H6ckD8atf29Z3/22ztLy0vvsf/H5/wBOdfKRoVH8SsfU+1XYu/bqpfbq5fRfiR4d8d/bf+Ef8RaTrn2P/j8+xXn2yrv26uqnh5q/NocXtvIu0Vi/29pFhZXt5d3lp9i0j/j8/wBM/wCPOi98W6RYXt7aXer6TY3tnZ/bbyxvrz/lz/5/a29i+5gbVUqpX3i3SLDWf7Iu9XtLG9/58b68o0TXtI16z+2aVeWl9Zf9ON5R7CXcC7VKrtYn9vaR/pv+mWn+h3n2K8/0z/l9rSKbAKvVRvb+zsPsX2u8tP8ATP8Ajzoq7MC9V2sSyv7S/wDtv2S8/wCPP/j8q99vs7D7FZ3d5/x+f8edHIBdq7WL9vs/tllZ/bP9N/58au1yyjygFFFFaRjYAq7Y2FFXqylI0jG4fYaKKKyOku0fbqpUVnJDLv26qX26qNUq3jG5h7XyLv26qX26qVUa3jHlMS99uqjRV6xqzOMrhV2irtEqsoj5EUqu0Verm5p9zSNKLKNFXqKXtGdPs0Yl9oOkX/8Ax96RaX3/AG51S/4QPw5/0Lmk/wDgHXUVNZRL6Vv7eo/tNehKwsXuk/VHB/8ACh/CF/8A8wj/AMnKP+GafCF/Z/8AHnd2P/XjeV69Y1R1v/jx2fw15eIzWvh18TfzNqGW0ZSs4rXyPPbL4D+BbCy/48/t3/T99sq3YfCjwloFzm20a0z/ANPld34mjWxa5EI2Csz+M18xisyxVSbvN6N9T7HCZXhoU9ILVLoX9E8J+HNQ/wCZc0j/AMA66iysLOw/49K5fwv/AMhg121duFxlWtT55SbabWp4uLwNOhV5KeiaueGy/CrXrW28S+HdEj0nRtO1e81bVbTxMLctrFndXgux1IHQXZH2vP3R9l9LqvNk/Z18UtpXhrRrW50nRZdP0vV7JU0Sa6ex0oltJtibYk5Zgba7vBuB/wBKYjIuQLqvq2ivoYZnWR431SB8zp8G9d8c6940XUtOtoPBp121j0PRtaJwtsdXtLvWCAD/AMvd1aggHjsRaKcHhtU/Z78W6N8RPCMmm+FLa/8ADlnqpvI7xLr7NaeHD/wkRvR9kGQMfZcA/wCi8A5APSvsSsSumOZVTGeGpq2h4B4P/ZqPhe/8G3gOl3X9l2vhxrxS320Xl3aWd5Z/bMf9vg+yH/pyHArtviB8PrbxR4sOqq2lobzwnq/hy7N42MG7+x4P15va7ysSmsXVq1FNvb9SuWMVZI8E0P4Ca7/wmMHiS+8QiK91bUrS71xI9U+1pdPa3gubQ4+yYGY7MjcRam0IuyR9nxbLb+H/AMItb0bwj490DxFrVrqdp4qu7u7F9b2n2W8xd2f+mXmD2x2r2O+rErvniKj6nLY8u1j4d+PvEljrWl3HiSw0XQGtbS0ttE0ez/0Icnv9j/0W0xj/AEPF3/x+dD1rPn/Z+1C98K+KrR7m11zxJeXOkhby/wCTd2lotn9r6G772Y5/Q9D7DV6q+tTfw6GPsfM+a9a/Zm8V6j4P/seS48O3otmu7OCyuru7WzI/sezs7O8AAwLv/Qxxg83Y+le5ePfAUnibxB4b1JL0BNLvQb7Kgn7H9rtLvr/192tp/wCTnoK6KrtKVepK2uw4RseB2f7O+t6K+jPDfW072l23zOxJ+x2l7o/2P/yU0gms68/Z18R3Hw8ttJGqaYNVsY7X7OsN2c2rf2Pa2guwWtCB/wAeijdjjr9ptSDu+jaKTxdWPUqcbnimjfAi70fxhrHiGGKxs7u51a0vBe2F5t5/ta7urw/hZ3YtPfn1rX1T4X6nJ46k8WDVdt9Hr9nq9rZC7Asms/stpaXp4Azwbwc5PHXH2wD1Sis/rc2VY+bNF/Z38U2GjWVo3iGPRL0XxZdZ0N3F3df6Jdn7X1ybu8F5aDrn/ROvFaV58C/Ed94tOq215a+FlOk3dobvRPtv2u0IsjZfY7P/AKc+Tefia+gapVt9YqdzL2PmfPmm/BXxRpnjCyW1tNPtdC8RamU1ewtcmzOkkWg+yllKkEG1NoB0/wBKugwtADnT8L/s56voa+G/st1ZWLW+j2dle332m7wLz7HrFnxxx/x+WfT/ABr32xq7XP8AXqhpCml8Wp83+HP2efEmnat4Yu7vUbW2sdK1M3Nta2V2Ram2L2ZFr/x52nP+h3YOAM3Qs+hJavpCr1FZYivKta/Q6VRjDY//2Q==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ZmFsc2UiLz4NCgkJPHVpc2hvdyBuYW1lPSJvdXRsaW5lIiB2YWx1ZT0idHJ1ZSIvPg0KCQk8dWlzaG93IG5hbWU9InRodW1ibmFpbCIgdmFsdWU9InRydWUiLz4NCgkJPHVpc2hvdyBuYW1lPSJub3RlcyIgdmFsdWU9InRydWUiLz4NCgkJPHVpc2hvdyBuYW1lPSJzZWFyY2giIHZhbHVlPSJ0cnVlIi8+DQoJCTx1aXNob3cgbmFtZT0icXVpei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Ii8+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+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+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+DQoJCTx1aXRleHQgbmFtZT0iVEFCX1FVSVoiIHZhbHVlPSJRdWl6Ii8+DQoJCTx1aXRleHQgbmFtZT0iVEFCX09VVExJTkUiIHZhbHVlPSJPdXRsaW5lIi8+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+DQoJCTx1aXRleHQgbmFtZT0iU0xJREVfTk9URVMiIHZhbHVlPSJTbGlkZSBOb3RlcyIvPg0KCQk8IS0tcXVpeiBwb2QgYW5kIG1lc3NhZ2UgYm94IHRleHRzLS0+DQoJCTx1aXRleHQgbmFtZT0iUVVJWlBPRF9RVUlaX0FUVEVNUFQiIHZhbHVlPSJRdWl6IEF0dGVtcHQ6Ii8+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+DQoJCTx1aXRleHQgbmFtZT0iUVVJWlBPRF9RVUVTQVRNUFRfU1RSIiB2YWx1ZT0iQXR0ZW1wdDogJW4gb2YgJXQiLz4NCgkJPHVpdGV4dCBuYW1lPSJRVUlaUE9EX1FVRVNUWVBFX1NUUiIgdmFsdWU9IlR5cGU6ICVzIi8+DQoJCTx1aXRleHQgbmFtZT0iUVVJWlBPRF9RVUVTVFlQRV9HUkQiIHZhbHVlPSJHcmFkZWQiLz4NCgkJPHVpdGV4dCBuYW1lPSJRVUlaUE9EX1FVRVNUWVBFX1NWWSIgdmFsdWU9IlN1cnZleSIvPg0KCQk8dWl0ZXh0IG5hbWU9IlFVSVpQT0RfUVVJWkFUTVBUX0lORiIgdmFsdWU9IkluZmluaXRlIi8+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+DQoJCTx1aXRleHQgbmFtZT0iRE9DV1JBUF9NU0ciIHZhbHVlPSJTYXZlIHRvIE15IENvbXB1dGVyIi8+DQoJCTx1aXRleHQgbmFtZT0iRE9DV1JBUF9QUk9NUFQiIHZhbHVlPSJDbGljayB0byBEb3dubG9hZCIvPg0KCTwvbGFuZ3VhZ2U+DQoJPGxhbmd1YWdlIGlkPSJkZ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+DQoJCTx1aXRleHQgbmFtZT0iU0NSVUJCQVJTVEFUVVNfUVVFU1RJT04iIHZhbHVlPSJGcmFnZSBiZWFudHdvcnRlbiIvPg0KCQk8dWl0ZXh0IG5hbWU9IlNDUlVCQkFSU1RBVFVTX1JFVklFV1FVSVoiIHZhbHVlPSJOb2NobWFscyBkdXJjaHNlaGVuIi8+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+DQoJCTx1aXRleHQgbmFtZT0iQklPV0lOX1RJVExFIiB2YWx1ZT0iU3ByZWNoZXI6ICVwIi8+DQoJCTx1aXRleHQgbmFtZT0iQklPQlROX1RJVExFIiB2YWx1ZT0iU3ByZWNoZXIiLz4NCgkJPHVpdGV4dCBuYW1lPSJESVZJREVSQlROX1RJVExFIiB2YWx1ZT0ifCIvPg0KCQk8dWl0ZXh0IG5hbWU9IkNPTlRBQ1RCVE5fVElUTEUiIHZhbHVlPSJLb250YWt0Ii8+DQoJCTx1aXRleHQgbmFtZT0iVEFCX1FVSVoiIHZhbHVlPSJRdWl6Ii8+DQoJCTx1aXRleHQgbmFtZT0iVEFCX09VVExJTkUiIHZhbHVlPSJTdHJ1a3R1ciIvPg0KCQk8dWl0ZXh0IG5hbWU9IlRBQl9USFVNQiIgdmFsdWU9Ik1pbmlhdHVyIi8+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+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+DQoJCTx1aXRleHQgbmFtZT0iUVVJWlBPRF9RVUVTQVRNUFRfU1RSIiB2YWx1ZT0iVmVyc3VjaDogJW4gdm9uICV0Ii8+DQoJCTx1aXRleHQgbmFtZT0iUVVJWlBPRF9RVUVTVFlQRV9TVFIiIHZhbHVlPSJUeXA6ICVzIi8+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+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+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VG9uIGF1cyIvPg0KCQk8dWl0ZXh0IG5hbWU9IkRPQ1dSQVBfVElUTEUiIHZhbHVlPSJQcmVzZW50ZXItQW5oYW5nIi8+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+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+DQoJCTx1aXRleHQgbmFtZT0iU0NSVUJCQVJTVEFUVVNfQlVGRkVSSU5HIiB2YWx1ZT0iTWlzZSBlbiBtw6ltb2lyZSIvPg0KCQk8dWl0ZXh0IG5hbWU9IlNDUlVCQkFSU1RBVFVTX1FVRVNUSU9OIiB2YWx1ZT0iUsOpcG9uZHJlIMOgIGxhIHF1ZXN0aW9uIi8+DQoJCTx1aXRleHQgbmFtZT0iU0NSVUJCQVJTVEFUVVNfUkVWSUVXUVVJWiIgdmFsdWU9IlLDqXZpc2lvbiBkdSBxdWVzdGlvbm5haXJlIi8+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+DQoJCTx1aXRleHQgbmFtZT0iQVRUQUNITUVOVFMiIHZhbHVlPSJQacOoY2VzIGpvaW50ZXMiLz4NCgkJPCEtLSBzdWJzdGl0dXRpb246ICVwID09IGN1cnJlbnQgc3BlYWtlcidzIHRpdGxlIC0tPg0KCQk8dWl0ZXh0IG5hbWU9IkJJT1dJTl9USVRMRSIgdmFsdWU9IkJpbyA6ICVwIi8+DQoJCTx1aXRleHQgbmFtZT0iQklPQlROX1RJVExFIiB2YWx1ZT0iQmlvIDoiLz4NCgkJPHVpdGV4dCBuYW1lPSJESVZJREVSQlROX1RJVExFIiB2YWx1ZT0ifCIvPg0KCQk8dWl0ZXh0IG5hbWU9IkNPTlRBQ1RCVE5fVElUTEUiIHZhbHVlPSJDb250YWN0Ii8+DQoJCTx1aXRleHQgbmFtZT0iVEFCX1FVSVoiIHZhbHVlPSJRdWl6Ii8+DQoJCTx1aXRleHQgbmFtZT0iVEFCX09VVExJTkUiIHZhbHVlPSJQbGFuIi8+DQoJCTx1aXRleHQgbmFtZT0iVEFCX1RIVU1CIiB2YWx1ZT0iRGlhcG9zIi8+DQoJCTx1aXRleHQgbmFtZT0iVEFCX05PVEVTIiB2YWx1ZT0iTm90ZXMiLz4NCgkJPHVpdGV4dCBuYW1lPSJUQUJfU0VBUkNIIiB2YWx1ZT0iUmVjaGVyY2hlIi8+DQoJCTx1aXRleHQgbmFtZT0iU0xJREVfSEVBRElORyIgdmFsdWU9IlRpdHJlIGRlIGxhIGRpYXBvc2l0aXZlIi8+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+DQoJCTx1aXRleHQgbmFtZT0iQVRUQUNITkFNRV9IRUFESU5HIiB2YWx1ZT0iTm9tIGRlIGZpY2hpZXIiLz4NCgkJPHVpdGV4dCBuYW1lPSJBVFRBQ0hTSVpFX0hFQURJTkciIHZhbHVlPSJUYWlsbGUiLz4NCgkJPHVpdGV4dCBuYW1lPSJTTElERV9OT1RFUyIgdmFsdWU9IkNvbW1lbnRhaXJlcyBkZXMgZGlhcG9zaXRpdmVzIi8+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+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+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+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250cmVyIGwnZW5jYWRyw6kgYXV4IHBhcnRpY2lwYW50cyIvPg0KCQk8dWl0ZXh0IG5hbWU9Ik1VVEUiIHZhbHVlPSJNdWV0Ii8+DQoJCTx1aXRleHQgbmFtZT0iRE9DV1JBUF9USVRMRSIgdmFsdWU9IlBpw6hjZSBqb2ludGUgUHJlc2VudGVyIi8+DQoJCTx1aXRleHQgbmFtZT0iRE9DV1JBUF9NU0ciIHZhbHVlPSJFbnJlZ2lzdHJlciBzdXIgbW9uIG9yZGluYXRldXIiLz4NCgkJPHVpdGV4dCBuYW1lPSJET0NXUkFQX1BST01QVCIgdmFsdWU9IkNsaXF1ZXIgcG91ciB0w6lsw6ljaGFyZ2VyIi8+DQoJPC9sYW5ndWFnZT4NCgk8bGFuZ3VhZ2UgaWQ9Imph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1ZJRFBMQVlJTkciIHZhbHVlPSLjg5Pjg4fjgqrlho3nlJ/kuK0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s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57WM5q20IDogJXAiLz4NCgkJPHVpdGV4dCBuYW1lPSJCSU9CVE5fVElUTEUiIHZhbHVlPSLntYzmrbQiLz4NCgkJPHVpdGV4dCBuYW1lPSJESVZJREVSQlROX1RJVExFIiB2YWx1ZT0ifCIvPg0KCQk8dWl0ZXh0IG5hbWU9IkNPTlRBQ1RCVE5fVElUTEUiIHZhbHVlPSLjgYrllY/jgYTlkIjjgo/jgZsiLz4NCgkJPHVpdGV4dCBuYW1lPSJUQUJfUVVJWiIgdmFsdWU9IuOCr+OCpOOCui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whLS1xdWl6IHBvZCBhbmQgbWVzc2FnZSBib3ggdGV4dHMtLT4NCgkJPHVpdGV4dCBuYW1lPSJRVUlaUE9EX1FVSVpfQVRURU1QVCIgdmFsdWU9IuOCr+OCpOOCuuippuihjOWbnuaVsCA6ICIvPg0KCQk8dWl0ZXh0IG5hbWU9IlFVSVpQT0RfUVVJWl9BVFRFTVBUX1ZBTFVFIiB2YWx1ZT0iJW4gLyAldCIvPg0KCQk8dWl0ZXh0IG5hbWU9IlFVSVpQT0RfUVVJWl9TQ09SRSIgdmFsdWU9IuOCueOCs+OCoiA6ICIvPg0KCQk8dWl0ZXh0IG5hbWU9IlFVSVpQT0RfUVVJWl9QQVNTU0NPUkUiIHZhbHVlPSLlkIjmoLzngrkgOiIvPg0KCQk8dWl0ZXh0IG5hbWU9IlFVSVpQT0RfUVVJWl9NQVhTQ09SRSIgdmFsdWU9IuacgOmrmOW+l+eCuSA6ICIvPg0KCQk8dWl0ZXh0IG5hbWU9IlFVSVpQT0RfUVVFU0FUTVBUX1NUUiIgdmFsdWU9IuippuihjOWbnuaVsCA6ICVuIC8gJXQiLz4NCgkJPHVpdGV4dCBuYW1lPSJRVUlaUE9EX1FVRVNUWVBFX1NUUiIgdmFsdWU9IuOCv+OCpOODlyA6ICVzIi8+DQoJCTx1aXRleHQgbmFtZT0iUVVJWlBPRF9RVUVTVFlQRV9HUkQiIHZhbHVlPSLoqZXkvqEiLz4NCgkJPHVpdGV4dCBuYW1lPSJRVUlaUE9EX1FVRVNUWVBFX1NWWSIgdmFsdWU9IuOCouODs+OCseODvOODiCIvPg0KCQk8dWl0ZXh0IG5hbWU9IlFVSVpQT0RfUVVJWkFUTVBUX0lORiIgdmFsdWU9IueEoeWItumZkCIvPg0KCQk8dWl0ZXh0IG5hbWU9IlFVSVpQT0RfUVVFU0FUTVBUX0lORiIgdmFsdWU9IueEoeWItumZkCIvPg0KCQk8dWl0ZXh0IG5hbWU9IldBUk5JTkdNU0dfWUVTU1RSSU5HIiB2YWx1ZT0i44Gv44GEIi8+DQoJCTx1aXRleHQgbmFtZT0iV0FSTklOR01TR19OT1NUUklORyIgdmFsdWU9IuOBhOOBhOOBiCIvPg0KCQk8dWl0ZXh0IG5hbWU9IldBUk5JTkdNU0dfVElUTEVTVFJJTkciIHZhbHVlPSLjgq/jgqTjgrrjga7jg4rjg5PjgrLjg7zjgrfjg6fjg7PjgavplqLjgZnjgovorablkYoiLz4NCgkJPHVpdGV4dCBuYW1lPSJXQVJOSU5HTVNHX01TR1NUUklORyIgdmFsdWU9IuOBk+OBruOCr+OCpOOCuuOBq+OBr+OAgeOBvuOBoOino+etlOOBl+OBpuOBhOOBquOBhOizquWVj+OBjOOBguOCiuOBvuOBmeOAgiYjeEE7JiN4QTsg44Kv44Kk44K644KS57WC5LqG44GZ44KL44Gr44Gv44CB44CM44Gv44GE44CN44KS44Kv44Oq44OD44Kv44GX44G+44GZ44CC44Kv44Kk44K644KS57aa6KGM44GZ44KL44Gr44Gv44CB44CM44GE44GE44GI44CN44KS44Kv44Oq44OD44Kv44GX44G+44GZ44CCIi8+DQoJCTx1aXRleHQgbmFtZT0iSU5GT1JNQVRJT05fSDI2NF9GTEFTSFBMQVlFUiIgdmFsdWU9IuOBiuS9v+OBhOOBruOCs+ODs+ODlOODpeODvOOCv+OBq+ePvuWcqOOCpOODs+OCueODiOODvOODq+OBleOCjOOBpuOBhOOCiyBGbGFzaCBQbGF5ZXIg44Gu44OQ44O844K444On44Oz44Gv44CB44GT44Gu44OT44OH44Kq44KS44K144Od44O844OI44GX44Gm44GE44G+44Gb44KT44CC5pyA5paw44GuIEZsYXNoIFBsYXllciDjgpLjg4Djgqbjg7Pjg63jg7zjg4njgZnjgovjgavjga/jgIHjg5Pjg4fjgqrpoJjln5/jgpLjgq/jg6rjg4Pjgq/jgZfjgabjgY/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+C5Yqg6ICF44Gr6KaL44Gb44KLIi8+DQoJCTx1aXRleHQgbmFtZT0iTVVURSIgdmFsdWU9IuODn+ODpeODvOODiCIvPg0KCQk8dWl0ZXh0IG5hbWU9IkRPQ1dSQVBfVElUTEUiIHZhbHVlPSJQcmVzZW50ZXIg5re75LuY44OV44Kh44Kk44OrIi8+DQoJCTx1aXRleHQgbmFtZT0iRE9DV1JBUF9NU0ciIHZhbHVlPSLjg57jgqTjgrPjg7Pjg5Tjg6Xjg7zjgr/jgavkv53lrZgiLz4NCgkJPHVpdGV4dCBuYW1lPSJET0NXUkFQX1BST01QVCIgdmFsdWU9IuOCr+ODquODg+OCr+OBl+OBpuODgOOCpuODs+ODreODvOODiSIvPg0KCTwvbGFuZ3VhZ2U+DQoJPGxhbmd1YWdlIGlkPSJrby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x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WSURQTEFZSU5HIiB2YWx1ZT0i67mE65SU7JikIOyerOyDnSDspJE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+DQoJCTx1aXRleHQgbmFtZT0iVEFCX1RIVU1CIiB2YWx1ZT0i7LaV7IaM7YyQIi8+DQoJCTx1aXRleHQgbmFtZT0iVEFCX05PVEVTIiB2YWx1ZT0i64W47Yq4Ii8+DQoJCTx1aXRleHQgbmFtZT0iVEFCX1NFQVJDSCIgdmFsdWU9IuqygOyDiSIvPg0KCQk8dWl0ZXh0IG5hbWU9IlNMSURFX0hFQURJTkciIHZhbHVlPSLsiqzrnbzsnbTrk5wg7KCc66qpIi8+DQoJCTx1aXRleHQgbmFtZT0iRFVSQVRJT05fSEVBRElORyIgdmFsdWU9IuyerOyDneyLnOqwhCIvPg0KCQk8dWl0ZXh0IG5hbWU9IlNFQVJDSF9IRUFESU5HIiB2YWx1ZT0i7YWN7Iqk7Yq4IOqygOyDiToiLz4NCgkJPHVpdGV4dCBuYW1lPSJUSFVNQl9IRUFESU5HIiB2YWx1ZT0i7Iqs65287J2065OcIi8+DQoJCTx1aXRleHQgbmFtZT0iVEhVTUJfSU5GTyIgdmFsdWU9IuygnOuqqS/snqzsg53si5zqsIQiLz4NCgkJPHVpdGV4dCBuYW1lPSJBVFRBQ0hOQU1FX0hFQURJTkciIHZhbHVlPSLtjIzsnbwg7J2066aEIi8+DQoJCTx1aXRleHQgbmFtZT0iQVRUQUNIU0laRV9IRUFESU5HIiB2YWx1ZT0i7YGs6riwIi8+DQoJCTx1aXRleHQgbmFtZT0iU0xJREVfTk9URVMiIHZhbHVlPSLsiqzrnbzsnbTrk5wg64W47Yq4Ii8+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+DQoJCTx1aXRleHQgbmFtZT0iUVVJWlBPRF9RVUlaX1BBU1NTQ09SRSIgdmFsdWU9Iu2GteqzvCDsoJDsiJg6Ii8+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+E7ZWY7KeAIOyViuydgCDsp4jrrLjsnbQg7J6I7Iq164uI64ukLiYjeEE7JiN4QTvtgLTspojrpbwg7KKF66OM7ZWY66Ck66m0IFvsmIhd66W8IO2BtOumre2VmOqzoCwg7YC07KaI66W8IOqzhOyGje2VmOugpOuptCBb7JWE64uI7JikXeulvCDtgbTrpq3tlZjsi63si5zsmKQuIi8+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+DQoJCTx1aXRleHQgbmFtZT0iRE9DV1JBUF9QUk9NUFQiIHZhbHVlPSLtgbTrpq3tlZjsl6wg64uk7Jq066Gc65OcIi8+DQoJPC9sYW5ndWFnZT4NCgk8bGFuZ3VhZ2UgaWQ9ImVz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RldGVuaWRhIi8+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+DQoJCTx1aXRleHQgbmFtZT0iU0NSVUJCQVJTVEFUVVNfUkVWSUVXUVVJWiIgdmFsdWU9IlJldmlzYW5kbyBwcnVlYmEiLz4NCgkJPCEtLSBzdWJzdGl0dXRpb246ICVtID09IG1pbnV0ZXMgcmVtYWluaW5nIC0tPg0KCQk8IS0tIHN1YnN0aXR1dGlvbjogJXMgPT0gc2Vjb25kcyByZW1haW5pbmcgLS0+DQoJCTx1aXRleHQgbmFtZT0iRUxBUFNFRCIgdmFsdWU9IiVtIG1pbnV0b3MgJXMgc2VndW5kb3MgcmVzdGFudGVzIi8+DQoJCTx1aXRleHQgbmFtZT0iTk9URk9VTkQiIHZhbHVlPSJObyBzZSBoYSBlbmNvbnRyYWRvIG5hZGEiLz4NCgkJPHVpdGV4dCBuYW1lPSJBVFRBQ0hNRU5UUyIgdmFsdWU9IkFyY2hpdm9zIGFkanVudG9zIi8+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+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+DQoJCTx1aXRleHQgbmFtZT0iQVRUQUNIU0laRV9IRUFESU5HIiB2YWx1ZT0iVGFtYcOxbyIvPg0KCQk8dWl0ZXh0IG5hbWU9IlNMSURFX05PVEVTIiB2YWx1ZT0iTm90YXMgZGUgZGlhcG9zaXRpdmEiLz4NCgkJPCEtLXF1aXogcG9kIGFuZCBtZXNzYWdlIGJveCB0ZXh0cy0tPg0KCQk8dWl0ZXh0IG5hbWU9IlFVSVpQT0RfUVVJWl9BVFRFTVBUIiB2YWx1ZT0iSW50ZW50byBkZSBwcnVlYmE6Ii8+DQoJCTx1aXRleHQgbmFtZT0iUVVJWlBPRF9RVUlaX0FUVEVNUFRfVkFMVUUiIHZhbHVlPSIlbiBkZSAldCIvPg0KCQk8dWl0ZXh0IG5hbWU9IlFVSVpQT0RfUVVJWl9TQ09SRSIgdmFsdWU9IlB1bnR1YWNpw7NuOiIvPg0KCQk8dWl0ZXh0IG5hbWU9IlFVSVpQT0RfUVVJWl9QQVNTU0NPUkUiIHZhbHVlPSJQdW50dWFjacOzbiBwYXJhIGFwcm9iYXI6Ii8+DQoJCTx1aXRleHQgbmFtZT0iUVVJWlBPRF9RVUlaX01BWFNDT1JFIiB2YWx1ZT0iUHVudHVhY2nDs24gbcOheGltYToiLz4NCgkJPHVpdGV4dCBuYW1lPSJRVUlaUE9EX1FVRVNBVE1QVF9TVFIiIHZhbHVlPSJJbnRlbnRvczogJW4gZGUgJXQiLz4NCgkJPHVpdGV4dCBuYW1lPSJRVUlaUE9EX1FVRVNUWVBFX1NUUiIgdmFsdWU9IlRpcG86ICVzIi8+DQoJCTx1aXRleHQgbmFtZT0iUVVJWlBPRF9RVUVTVFlQRV9HUkQiIHZhbHVlPSJDb24gcHVudHVhY2nDs24iLz4NCgkJPHVpdGV4dCBuYW1lPSJRVUlaUE9EX1FVRVNUWVBFX1NWWSIgdmFsdWU9IkVuY3Vlc3RhIi8+DQoJCTx1aXRleHQgbmFtZT0iUVVJWlBPRF9RVUlaQVRNUFRfSU5GIiB2YWx1ZT0iSW5maW5pdG8iLz4NCgkJPHVpdGV4dCBuYW1lPSJRVUlaUE9EX1FVRVNBVE1QVF9JTkYiIHZhbHVlPSJJbmZpbml0byIvPg0KCQk8dWl0ZXh0IG5hbWU9IldBUk5JTkdNU0dfWUVTU1RSSU5HIiB2YWx1ZT0iU8OtIi8+DQoJCTx1aXRleHQgbmFtZT0iV0FSTklOR01TR19OT1NUUklORyIgdmFsdWU9Ik5vIi8+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+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+DQoJPGxhbmd1YWdlIGlkPSJw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QYXJhZG8iLz4NCgkJPHVpdGV4dCBuYW1lPSJTQ1JVQkJBUlNUQVRVU19QTEFZSU5HIiB2YWx1ZT0iUmVwcm9kdXppbmRvIi8+DQoJCTx1aXRleHQgbmFtZT0iU0NSVUJCQVJTVEFUVVNfTk9BVURJTyIgdmFsdWU9IlNlbSDDoXVkaW8iLz4NCgkJPHVpdGV4dCBuYW1lPSJTQ1JVQkJBUlNUQVRVU19WSURQTEFZSU5HIiB2YWx1ZT0iVsOtZGVvIGVtIHJlcHJvZHXDp8OjbyIvPg0KCQk8dWl0ZXh0IG5hbWU9IlNDUlVCQkFSU1RBVFVTX0xPQURJTkciIHZhbHVlPSJDYXJyZWdhbmRvIi8+DQoJCTx1aXRleHQgbmFtZT0iU0NSVUJCQVJTVEFUVVNfQlVGRkVSSU5HIiB2YWx1ZT0iQXJtYXplbmFuZG8gZW0gYnVmZmVyIi8+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+DQoJCTx1aXRleHQgbmFtZT0iRUxBUFNFRCIgdmFsdWU9IiVtIG1pbnV0b3MgJXMgc2VndW5kb3MgcmVzdGFudGVzIi8+DQoJCTx1aXRleHQgbmFtZT0iTk9URk9VTkQiIHZhbHVlPSJOYWRhIGVuY29udHJhZG8iLz4NCgkJPHVpdGV4dCBuYW1lPSJBVFRBQ0hNRU5UUyIgdmFsdWU9IkFuZXhv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+DQoJCTx1aXRleHQgbmFtZT0iRFVSQVRJT05fSEVBRElORyIgdmFsdWU9IkR1cmHDp8OjbyIvPg0KCQk8dWl0ZXh0IG5hbWU9IlNFQVJDSF9IRUFESU5HIiB2YWx1ZT0iUHJvY3VyYXIgdGV4dG86Ii8+DQoJCTx1aXRleHQgbmFtZT0iVEhVTUJfSEVBRElORyIgdmFsdWU9IlNsaWRlIi8+DQoJCTx1aXRleHQgbmFtZT0iVEhVTUJfSU5GTyIgdmFsdWU9IlTDrXR1bG8vRHVyYcOnw6NvIGRvIHNsaWRlIi8+DQoJCTx1aXRleHQgbmFtZT0iQVRUQUNITkFNRV9IRUFESU5HIiB2YWx1ZT0iTm9tZSBkbyBhcnF1aXZvIi8+DQoJCTx1aXRleHQgbmFtZT0iQVRUQUNIU0laRV9IRUFESU5HIiB2YWx1ZT0iVGFtYW5obyIvPg0KCQk8dWl0ZXh0IG5hbWU9IlNMSURFX05PVEVTIiB2YWx1ZT0iQW5vdGHDp8O1ZXMgZG8gc2xpZGUiLz4NCgkJPCEtLXF1aXogcG9kIGFuZCBtZXNzYWdlIGJveCB0ZXh0cy0tPg0KCQk8dWl0ZXh0IG5hbWU9IlFVSVpQT0RfUVVJWl9BVFRFTVBUIiB2YWx1ZT0iVGVudGF0aXZhIG5vIHF1ZXN0aW9uw6FyaW86Ii8+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+DQoJCTx1aXRleHQgbmFtZT0iUVVJWlBPRF9RVUVTVFlQRV9HUkQiIHZhbHVlPSJDbGFzc2lmaWNhdMOzcmlhIi8+DQoJCTx1aXRleHQgbmFtZT0iUVVJWlBPRF9RVUVTVFlQRV9TVlkiIHZhbHVlPSJQZXNxdWlzYSIvPg0KCQk8dWl0ZXh0IG5hbWU9IlFVSVpQT0RfUVVJWkFUTVBUX0lORiIgdmFsdWU9IkluZmluaXRvIi8+DQoJCTx1aXRleHQgbmFtZT0iUVVJWlBPRF9RVUVTQVRNUFRfSU5GIiB2YWx1ZT0iSW5maW5pdG8iLz4NCgkJPHVpdGV4dCBuYW1lPSJXQVJOSU5HTVNHX1lFU1NUUklORyIgdmFsdWU9IlNpbSIvPg0KCQk8dWl0ZXh0IG5hbWU9IldBUk5JTkdNU0dfTk9TVFJJTkciIHZhbHVlPSJOw6NvIi8+DQoJCTx1aXRleHQgbmFtZT0iV0FSTklOR01TR19USVRMRVNUUklORyIgdmFsdWU9IkFsZXJ0YSBkZSBuYXZlZ2HDp8OjbyBkbyBxdWVzdGlvbsOhcmlvIi8+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FyIGJhcnJhIGxhdGVyYWwgYW8gcGFydGljaXBhbnRlcyIvPg0KCQk8dWl0ZXh0IG5hbWU9Ik1VVEUiIHZhbHVlPSJNdWRvIi8+DQoJCTx1aXRleHQgbmFtZT0iRE9DV1JBUF9USVRMRSIgdmFsdWU9IkFuZXhvIGRlIGFycXVpdm8gZG8gUHJlc2VudGVyIi8+DQoJCTx1aXRleHQgbmFtZT0iRE9DV1JBUF9NU0ciIHZhbHVlPSJTYWx2YXIgZW0gTWV1IGNvbXB1dGFkb3IiLz4NCgkJPHVpdGV4dCBuYW1lPSJET0NXUkFQX1BST01QVCIgdmFsdWU9IkNsaXF1ZSBwYXJhIGJhaXhhciIvPg0KCTwvbGFuZ3VhZ2U+DQoJPGxhbmd1YWdlIGlkPSJp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JbnRlcnJvdHRvIi8+DQoJCTx1aXRleHQgbmFtZT0iU0NSVUJCQVJTVEFUVVNfUExBWUlORyIgdmFsdWU9IlJpcHJvZHV6aW9uZSIvPg0KCQk8dWl0ZXh0IG5hbWU9IlNDUlVCQkFSU1RBVFVTX05PQVVESU8iIHZhbHVlPSJBdWRpbyBpbmF0dC4iLz4NCgkJPHVpdGV4dCBuYW1lPSJTQ1JVQkJBUlNUQVRVU19WSURQTEFZSU5HIiB2YWx1ZT0iVmlkZW8gaW4gcmlwcm9kdXppb25lIi8+DQoJCTx1aXRleHQgbmFtZT0iU0NSVUJCQVJTVEFUVVNfTE9BRElORyIgdmFsdWU9IkNhcmljYW1lbnRvIi8+DQoJCTx1aXRleHQgbmFtZT0iU0NSVUJCQVJTVEFUVVNfQlVGRkVSSU5HIiB2YWx1ZT0iQnVmZmVyaW5nIi8+DQoJCTx1aXRleHQgbmFtZT0iU0NSVUJCQVJTVEFUVVNfUVVFU1RJT04iIHZhbHVlPSJSaXNwb25kaSBhIGRvbWFuZGEiLz4NCgkJPHVpdGV4dCBuYW1lPSJTQ1JVQkJBUlNUQVRVU19SRVZJRVdRVUlaIiB2YWx1ZT0iUmV2aXNpb25lIGRlbCBxdWl6Ii8+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+DQoJCTx1aXRleHQgbmFtZT0iQVRUQUNITUVOVFMiIHZhbHVlPSJBbGxlZ2F0aS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QuIi8+DQoJCTx1aXRleHQgbmFtZT0iVEFCX1FVSVoiIHZhbHVlPSJRdWl6Ii8+DQoJCTx1aXRleHQgbmFtZT0iVEFCX09VVExJTkUiIHZhbHVlPSJTdHJ1dHR1cmEiLz4NCgkJPHVpdGV4dCBuYW1lPSJUQUJfVEhVTUIiIHZhbHVlPSJNaW5pYXR1cmUiLz4NCgkJPHVpdGV4dCBuYW1lPSJUQUJfTk9URVMiIHZhbHVlPSJOb3RlIi8+DQoJCTx1aXRleHQgbmFtZT0iVEFCX1NFQVJDSCIgdmFsdWU9IkNlcmNhIi8+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+DQoJCTx1aXRleHQgbmFtZT0iU0xJREVfTk9URVMiIHZhbHVlPSJOb3RlIGRpYXBvc2l0aXZh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iYjeEE7JiN4QTt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IS0tcXVpeiBwb2QgYW5kIG1lc3NhZ2UgYm94IHRleHRzLS0+DQoJCTx1aXRleHQgbmFtZT0iUVVJWlBPRF9RVUlaX0FUVEVNUFQiIHZhbHVlPSJRdWl6cG9naW5nOiIvPg0KCQk8dWl0ZXh0IG5hbWU9IlFVSVpQT0RfUVVJWl9BVFRFTVBUX1ZBTFVFIiB2YWx1ZT0iJW4gdmFuICV0Ii8+DQoJCTx1aXRleHQgbmFtZT0iUVVJWlBPRF9RVUlaX1NDT1JFIiB2YWx1ZT0iQmVoYWFsZGUgc2NvcmU6Ii8+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+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+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+DQoJCTx1aXRleHQgbmFtZT0iRE9DV1JBUF9USVRMRSIgdmFsdWU9IlByZXNlbnRlci1iZXN0YW5kc2JpamxhZ2UiLz4NCgkJPHVpdGV4dCBuYW1lPSJET0NXUkFQX01TRyIgdmFsdWU9Ik9wc2xhYW4gaW4gRGV6ZSBjb21wdXRlciIvPg0KCQk8dWl0ZXh0IG5hbWU9IkRPQ1dSQVBfUFJPTVBUIiB2YWx1ZT0iS2xpayBvbSB0ZSBkb3dubG9hZGVuIi8+DQoJPC9sYW5ndWFnZT4NCgk8bGFuZ3VhZ2UgaWQ9ImNuIj4NCgkJPCEtLSBmb3JtYXQgZm9yIHVpZm9udCB2YWx1ZSBpcyAiZm9udCxzaXplLGlzYm9sZCxpc2l0YWxpYyxpc3NoYWRvd2VkIiAtLT4NCgkJPHVpZm9udCBuYW1lPSJGT05UX1FVSVpaSU5HIiB2YWx1ZT0i5a6L5L2TLTE4MDMwLDEwLGZhbHNlLGZhbHNlLGZhbHNlIi8+DQoJCTx1aWZvbnQgbmFtZT0iRk9OVF9TQ1JVQlNUQVRVUyIgdmFsdWU9IuWui+S9ky0xODAzMCwxMCx0cnVlLGZhbHNlLHRydWUiLz4NCgkJPHVpZm9udCBuYW1lPSJGT05UX1NDUlVCVElNRSIgdmFsdWU9IuWui+S9ky0xODAzMCwxMCxmYWxzZSxmYWxzZSx0cnVlIi8+DQoJCTx1aWZvbnQgbmFtZT0iRk9OVF9FTEFQU0VEVElNRSIgdmFsdWU9IuWui+S9ky0xODAzMCwxMCx0cnVlLGZhbHNlLHRydWUiLz4NCgkJPHVpZm9udCBuYW1lPSJGT05UX1VUSUxTTUVOVSIgdmFsdWU9IuWui+S9ky0xODAzMCwxMCx0cnVlLGZhbHNlLGZhbHNlIi8+DQoJCTx1aWZvbnQgbmFtZT0iRk9OVF9UQUJTIiB2YWx1ZT0i5a6L5L2TLTE4MDMwLDE0LHRydWUsZmFsc2UsdHJ1ZSIvPg0KCQk8dWlmb250IG5hbWU9IkZPTlRfUFJFU0VOVEFUSU9OTkFNRSIgdmFsdWU9IuWui+S9ky0xODAzMCwxNCxmYWxzZSxmYWxzZSx0cnVlIi8+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+DQoJCTx1aWZvbnQgbmFtZT0iRk9OVF9PVVRMSU5FIiB2YWx1ZT0i5a6L5L2TLTE4MDMwLDEyLGZhbHNlLGZhbHNlLHRydWUiLz4NCgkJPHVpZm9udCBuYW1lPSJGT05UX1NFQVJDSCIgdmFsdWU9IuWui+S9ky0xODAzMCwxMixmYWxzZSxmYWxzZSx0cnVlIi8+DQoJCTx1aWZvbnQgbmFtZT0iRk9OVF9USFVNQiIgdmFsdWU9IuWui+S9ky0xODAzMCwxMCxmYWxzZSxmYWxzZSx0cnVlIi8+DQoJCTx1aWZvbnQgbmFtZT0iRk9OVF9CSU9XSU4iIHZhbHVlPSLlrovkvZMtMTgwMzAsMTIsZmFsc2UsZmFsc2UsZmFsc2UiLz4NCgkJPHVpZm9udCBuYW1lPSJGT05UX0xJU1RIRUFESU5HIiB2YWx1ZT0i5a6L5L2TLTE4MDMwLDEwLGZhbHNlLGZhbHNlLGZhbHNlIi8+DQoJCTx1aWZvbnQgbmFtZT0iRk9OVF9XSU5USVRMRSIgdmFsdWU9IuWui+S9ky0xODAzMCwxMCxmYWxzZSxmYWxzZSx0cnVlIi8+DQoJCTx1aWZvbnQgbmFtZT0iRk9OVF9BVFRBQ0hNRU5UUyIgdmFsdWU9IuWui+S9ky0xODAzMCwxMixmYWxzZSxmYWxzZSx0cnVlIi8+DQoJCTwhLS1xdWl6IHBvZCBhbmQgbWVzc2FnZSBib3ggdGV4dCBmb250cy0tPg0KCQk8dWlmb250IG5hbWU9IkZPTlRfTVNHQk9YX1dJTlRJVExFIiB2YWx1ZT0i5a6L5L2TLTE4MDMwLDEyLHRydWUsZmFsc2UsdHJ1ZSIvPg0KCQk8dWlmb250IG5hbWU9IkZPTlRfTVNHQk9YX01TRyIgdmFsdWU9IuWui+S9ky0xODAzMCwxMixmYWxzZSxmYWxzZSx0cnVlIi8+DQoJCTx1aWZvbnQgbmFtZT0iRk9OVF9NU0dCT1hfT1BUSU9OUyIgdmFsdWU9IuWui+S9ky0xODAzMCwxMCx0cnVlLGZhbHNlLHRydWUiLz4NCgkJPHVpZm9udCBuYW1lPSJGT05UX1FVSVpQT0RfUVVJWl9USVRMRSIgdmFsdWU9IuWui+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+S9ky0xODAzMCwxMCxmYWxzZSxmYWxzZSx0cnVlIi8+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+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+S9ky0xODAzMCwxMCx0cnVlLGZhbHNlLHRydWUiLz4NCgkJPHVpZm9udCBuYW1lPSJGT05UX1FVSVpQT0RfUVVJWl9RVUVTVElPTl9BVFRFTVBURUQiIHZhbHVlPSLlrovkvZMtMTgwMzAsMTAsZmFsc2UsZmFsc2UsdHJ1ZSIvPg0KCQk8dWlmb250IG5hbWU9IkZPTlRfUVVJWlBPRF9RVUlaX1FVRVNUSU9OX0FUVEVNUFRFRF9WQUxVRSIgdmFsdWU9IuWui+S9ky0xODAzMCwxMCx0cnVlLGZhbHNlLHRydWUiLz4NCgkJPHVpZm9udCBuYW1lPSJGT05UX1FVSVpQT0RfUVVJWl9TQ09SRV9UQUciIHZhbHVlPSLlrovkvZMtMTgwMzAsMTIsdHJ1ZSxmYWxzZSx0cnVlIi8+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+S9ky0xODAzMCwxMCx0cnVlLGZhbHNlLHRydWUiLz4NCgkJPHVpZm9udCBuYW1lPSJGT05UX1FVSVpQT0RfUVVJWl9QQVNTU0NPUkUiIHZhbHVlPSLlrovkvZMtMTgwMzAsMTAsZmFsc2UsZmFsc2UsdHJ1ZSIvPg0KCQk8dWlmb250IG5hbWU9IkZPTlRfUVVJWlBPRF9RVUlaX1BBU1NTQ09SRV9WQUxVRSIgdmFsdWU9IuWui+S9ky0xODAzMCwxMCx0cnVlLGZhbHNlLHRydWUiLz4NCgkJPCEtLSB1aXRleHQgLS0+DQoJCTwhLS0gc3Vic3RpdHV0aW9uOiAlbiA9PSBzbGlkZSBudW1iZXIgLS0+DQoJCTx1aXRleHQgbmFtZT0iVU5OQU1FRFNMSURFVElUTEUiIHZhbHVlPSLlubvnga/niYcgJW4iLz4NCgkJPCEtLSBzdWJzdGl0dXRpb246ICVuID09IHNsaWRlIG51bWJlciAtLT4NCgkJPCEtLSBzdWJzdGl0dXRpb246ICV0ID09IHRvdGFsIHNsaWRlIGNvdW50IC0tPg0KCQk8dWl0ZXh0IG5hbWU9IlNDUlVCQkFSU1RBVFVTX1NMSURFSU5GTyIgdmFsdWU9IuW5u+eBr+eJhyAlbiAvICV0IHwgIi8+DQoJCTx1aXRleHQgbmFtZT0iU0NSVUJCQVJTVEFUVVNfU1RPUFBFRCIgdmFsdWU9IuW3suWBnOatoiIvPg0KCQk8dWl0ZXh0IG5hbWU9IlNDUlVCQkFSU1RBVFVTX1BMQVlJTkciIHZhbHVlPSLmraPlnKjmkq3mlL4iLz4NCgkJPHVpdGV4dCBuYW1lPSJTQ1JVQkJBUlNUQVRVU19OT0FVRElPIiB2YWx1ZT0i5peg6Z+z6aKRIi8+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+DQoJCTx1aXRleHQgbmFtZT0iRUxBUFNFRCIgdmFsdWU9IuWJqeS9mSAlbSDliIbpkp8gJXMg56eSIi8+DQoJCTx1aXRleHQgbmFtZT0iTk9URk9VTkQiIHZhbHVlPSLmnKrmib7liLDku7vkvZXlhoXlrrkiLz4NCgkJPHVpdGV4dCBuYW1lPSJBVFRBQ0hNRU5UUyIgdmFsdWU9IumZhOS7tiIvPg0KCQk8IS0tIHN1YnN0aXR1dGlvbjogJXAgPT0gY3VycmVudCBzcGVha2VyJ3MgdGl0bGUgLS0+DQoJCTx1aXRleHQgbmFtZT0iQklPV0lOX1RJVExFIiB2YWx1ZT0i5Liq5Lq6566A5LuLOiAlcCIvPg0KCQk8dWl0ZXh0IG5hbWU9IkJJT0JUTl9USVRMRSIgdmFsdWU9IuS4quS6uueugOS7iyIvPg0KCQk8dWl0ZXh0IG5hbWU9IkRJVklERVJCVE5fVElUTEUiIHZhbHVlPSJ8Ii8+DQoJCTx1aXRleHQgbmFtZT0iQ09OVEFDVEJUTl9USVRMRSIgdmFsdWU9IuiBlOezu+aWueW8jyIvPg0KCQk8dWl0ZXh0IG5hbWU9IlRBQl9RVUlaIiB2YWx1ZT0i5rWL6aqMIi8+DQoJCTx1aXRleHQgbmFtZT0iVEFCX09VVExJTkUiIHZhbHVlPSLlpKfnurIiLz4NCgkJPHVpdGV4dCBuYW1lPSJUQUJfVEhVTUIiIHZhbHVlPSLnvKnnlaXlm74iLz4NCgkJPHVpdGV4dCBuYW1lPSJUQUJfTk9URVMiIHZhbHVlPSLlpIfms6giLz4NCgkJPHVpdGV4dCBuYW1lPSJUQUJfU0VBUkNIIiB2YWx1ZT0i5pCc57SiIi8+DQoJCTx1aXRleHQgbmFtZT0iU0xJREVfSEVBRElORyIgdmFsdWU9IuW5u+eBr+eJh+agh+mimCIvPg0KCQk8dWl0ZXh0IG5hbWU9IkRVUkFUSU9OX0hFQURJTkciIHZhbHVlPSLmjIHnu63ml7bpl7QiLz4NCgkJPHVpdGV4dCBuYW1lPSJTRUFSQ0hfSEVBRElORyIgdmFsdWU9IuaQnOe0ouaWh+acrDoiLz4NCgkJPHVpdGV4dCBuYW1lPSJUSFVNQl9IRUFESU5HIiB2YWx1ZT0i5bm754Gv54mHIi8+DQoJCTx1aXRleHQgbmFtZT0iVEhVTUJfSU5GTyIgdmFsdWU9IuW5u+eBr+eJh+agh+mimC/mjIHnu63ml7bpl7QiLz4NCgkJPHVpdGV4dCBuYW1lPSJBVFRBQ0hOQU1FX0hFQURJTkciIHZhbHVlPSLmlofku7blkI0iLz4NCgkJPHVpdGV4dCBuYW1lPSJBVFRBQ0hTSVpFX0hFQURJTkciIHZhbHVlPSLlpKflsI8iLz4NCgkJPHVpdGV4dCBuYW1lPSJTTElERV9OT1RFUyIgdmFsdWU9IuW5u+eBr+eJh+Wkh+azqCIvPg0KCQk8IS0tcXVpeiBwb2QgYW5kIG1lc3NhZ2UgYm94IHRleHRzLS0+DQoJCTx1aXRleHQgbmFtZT0iUVVJWlBPRF9RVUlaX0FUVEVNUFQiIHZhbHVlPSLmtYvpqozlsJ3or5XmrKHmlbA6Ii8+DQoJCTx1aXRleHQgbmFtZT0iUVVJWlBPRF9RVUlaX0FUVEVNUFRfVkFMVUUiIHZhbHVlPSLnrKwgJW4g5qyh77yM5YWxICV0IOasoSIvPg0KCQk8dWl0ZXh0IG5hbWU9IlFVSVpQT0RfUVVJWl9TQ09SRSIgdmFsdWU9IuW+l+WIhjoiLz4NCgkJPHVpdGV4dCBuYW1lPSJRVUlaUE9EX1FVSVpfUEFTU1NDT1JFIiB2YWx1ZT0i5Y+K5qC85YiG5pWwOiIvPg0KCQk8dWl0ZXh0IG5hbWU9IlFVSVpQT0RfUVVJWl9NQVhTQ09SRSIgdmFsdWU9IuacgOmrmOWIhuaVsDoiLz4NCgkJPHVpdGV4dCBuYW1lPSJRVUlaUE9EX1FVRVNBVE1QVF9TVFIiIHZhbHVlPSLlsJ3or5XmrKHmlbA6IOesrCAlbiDmrKHvvIzlhbEgJXQg5qyhIi8+DQoJCTx1aXRleHQgbmFtZT0iUVVJWlBPRF9RVUVTVFlQRV9TVFIiIHZhbHVlPSLnsbvlnos6ICVzIi8+DQoJCTx1aXRleHQgbmFtZT0iUVVJWlBPRF9RVUVTVFlQRV9HUkQiIHZhbHVlPSLor4TnuqciLz4NCgkJPHVpdGV4dCBuYW1lPSJRVUlaUE9EX1FVRVNUWVBFX1NWWSIgdmFsdWU9Iuiwg+afpSIvPg0KCQk8dWl0ZXh0IG5hbWU9IlFVSVpQT0RfUVVJWkFUTVBUX0lORiIgdmFsdWU9IuaXoOmZkCIvPg0KCQk8dWl0ZXh0IG5hbWU9IlFVSVpQT0RfUVVFU0FUTVBUX0lORiIgdmFsdWU9IuaXoOmZkCIvPg0KCQk8dWl0ZXh0IG5hbWU9IldBUk5JTkdNU0dfWUVTU1RSSU5HIiB2YWx1ZT0i5pivIi8+DQoJCTx1aXRleHQgbmFtZT0iV0FSTklOR01TR19OT1NUUklORyIgdmFsdWU9IuWQpiIvPg0KCQk8dWl0ZXh0IG5hbWU9IldBUk5JTkdNU0dfVElUTEVTVFJJTkciIHZhbHVlPSLmtYvpqozlr7zoiKrorablkYoiLz4NCgkJPHVpdGV4dCBuYW1lPSJXQVJOSU5HTVNHX01TR1NUUklORyIgdmFsdWU9IuatpOa1i+mqjOS4reacieacquWwneivleS9nOetlOeahOmXrumimOOAgiYjeEE7JiN4QTvljZXlh7vigJzmmK/igJ3pgIDlh7rmraTmtYvpqozjgILljZXlh7vigJzlkKbigJ3nu6fnu63mtYvpqozjgIIiLz4NCgkJPHVpdGV4dCBuYW1lPSJJTkZPUk1BVElPTl9IMjY0X0ZMQVNIUExBWUVSIiB2YWx1ZT0i5b2T5YmN5a6J6KOF5Zyo5oKo55qE6K6h566X5py65LiK55qEIEZsYXNoIFBsYXllciDniYjmnKzkuI3mlK/mjIHor6Xop4bpopHjgILljZXlh7vop4bpopHljLrln5/kuIvovb3mnIDmlrDniYjmnKznmoQgRmxhc2ggUGxheWVy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+S7tumZhOS7tiIvPg0KCQk8dWl0ZXh0IG5hbWU9IkRPQ1dSQVBfTVNHIiB2YWx1ZT0i5L+d5a2Y5Yiw5oiR55qE6K6h566X5py6Ii8+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+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+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+DQoJCTx1aXRleHQgbmFtZT0iVEFCX09VVExJTkUiIHZhbHVlPSJBbmEgSGF0Ii8+DQoJCTx1aXRleHQgbmFtZT0iVEFCX1RIVU1CIiB2YWx1ZT0iUmVzaW0iLz4NCgkJPHVpdGV4dCBuYW1lPSJUQUJfTk9URVMiIHZhbHVlPSJOb3RsYXIiLz4NCgkJPHVpdGV4dCBuYW1lPSJUQUJfU0VBUkNIIiB2YWx1ZT0iQXJhIi8+DQoJCTx1aXRleHQgbmFtZT0iU0xJREVfSEVBRElORyIgdmFsdWU9IlNsYXl0IEJhxZ9sxLHEn8SxIi8+DQoJCTx1aXRleHQgbmFtZT0iRFVSQVRJT05fSEVBRElORyIgdmFsdWU9IlPDvHJlIi8+DQoJCTx1aXRleHQgbmFtZT0iU0VBUkNIX0hFQURJTkciIHZhbHVlPSJNZXRuaSBhcmE6Ii8+DQoJCTx1aXRleHQgbmFtZT0iVEhVTUJfSEVBRElORyIgdmFsdWU9IlNsYXl0Ii8+DQoJCTx1aXRleHQgbmFtZT0iVEhVTUJfSU5GTyIgdmFsdWU9IlNsYXl0IEJhxZ9sxLHEn8SxL1PDvHJlc2kiLz4NCgkJPHVpdGV4dCBuYW1lPSJBVFRBQ0hOQU1FX0hFQURJTkciIHZhbHVlPSJEb3N5YSBBZMSxIi8+DQoJCTx1aXRleHQgbmFtZT0iQVRUQUNIU0laRV9IRUFESU5HIiB2YWx1ZT0iQm95dXQiLz4NCgkJPHVpdGV4dCBuYW1lPSJTTElERV9OT1RFUyIgdmFsdWU9IlNsYXl0IE5vdGxhcsSxIi8+DQoJCTwhLS1xdWl6IHBvZCBhbmQgbWVzc2FnZSBib3ggdGV4dHMtLT4NCgkJPHVpdGV4dCBuYW1lPSJRVUlaUE9EX1FVSVpfQVRURU1QVCIgdmFsdWU9IlPEsW5hdiBEZW5lbWVzaToiLz4NCgkJPHVpdGV4dCBuYW1lPSJRVUlaUE9EX1FVSVpfQVRURU1QVF9WQUxVRSIgdmFsdWU9IiVuLyV0Ii8+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+DQoJCTx1aXRleHQgbmFtZT0iUVVJWlBPRF9RVUVTVFlQRV9HUkQiIHZhbHVlPSJCYXNhbWFrbMSxIi8+DQoJCTx1aXRleHQgbmFtZT0iUVVJWlBPRF9RVUVTVFlQRV9TVlkiIHZhbHVlPSJBbmtldCIvPg0KCQk8dWl0ZXh0IG5hbWU9IlFVSVpQT0RfUVVJWkFUTVBUX0lORiIgdmFsdWU9IlPEsW7EsXJzxLF6Ii8+DQoJCTx1aXRleHQgbmFtZT0iUVVJWlBPRF9RVUVTQVRNUFRfSU5GIiB2YWx1ZT0iU8SxbsSxcnPEsXoiLz4NCgkJPHVpdGV4dCBuYW1lPSJXQVJOSU5HTVNHX1lFU1NUUklORyIgdmFsdWU9IkV2ZXQiLz4NCgkJPHVpdGV4dCBuYW1lPSJXQVJOSU5HTVNHX05PU1RSSU5HIiB2YWx1ZT0iSGF5xLFyIi8+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+DQoJCTx1aXRleHQgbmFtZT0iRE9DV1JBUF9QUk9NUFQiIHZhbHVlPSLEsG5kaXJtZWsgacOnaW4gVMSxa2xhdMSxbiIvPg0KCTwvbGFuZ3VhZ2U+DQoJPGxhbmd1YWdlIGlkPSJyd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QodC70LDQudC0ICVuIi8+DQoJCTwhLS0gc3Vic3RpdHV0aW9uOiAlbiA9PSBzbGlkZSBudW1iZXIgLS0+DQoJCTwhLS0gc3Vic3RpdHV0aW9uOiAldCA9PSB0b3RhbCBzbGlkZSBjb3VudCAtLT4NCgkJPHVpdGV4dCBuYW1lPSJTQ1JVQkJBUlNUQVRVU19TTElERUlORk8iIHZhbHVlPSLQodC70LDQudC0ICVuIC8gJXQgfCAiLz4NCgkJPHVpdGV4dCBuYW1lPSJTQ1JVQkJBUlNUQVRVU19TVE9QUEVEIiB2YWx1ZT0i0J7RgdGC0LDQvdC+0LLQu9C10L3QviIvPg0KCQk8dWl0ZXh0IG5hbWU9IlNDUlVCQkFSU1RBVFVTX1BMQVlJTkciIHZhbHVlPSLQktC+0YHQv9GA0L7QuNC30LLQtdC00LXQvdC40LUiLz4NCgkJPHVpdGV4dCBuYW1lPSJTQ1JVQkJBUlNUQVRVU19OT0FVRElPIiB2YWx1ZT0i0J3QtdGCINCw0YPQtNC40L4iLz4NCgkJPHVpdGV4dCBuYW1lPSJTQ1JVQkJBUlNUQVRVU19WSURQTEFZSU5HIiB2YWx1ZT0i0JLQvtGB0L/RgNC+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+0L/RgNC+0YEiLz4NCgkJPHVpdGV4dCBuYW1lPSJTQ1JVQkJBUlNUQVRVU19SRVZJRVdRVUlaIiB2YWx1ZT0i0J7QsdC30L7RgCDQvtC/0YDQvtGB0LAiLz4NCgkJPCEtLSBzdWJzdGl0dXRpb246ICVtID09IG1pbnV0ZXMgcmVtYWluaW5nIC0tPg0KCQk8IS0tIHN1YnN0aXR1dGlvbjogJXMgPT0gc2Vjb25kcyByZW1haW5pbmcgLS0+DQoJCTx1aXRleHQgbmFtZT0iRUxBUFNFRCIgdmFsdWU9ItCe0YHRgtCw0LvQvtGB0YwgJW0g0LzQuNC9LiAlcyDRgSIvPg0KCQk8dWl0ZXh0IG5hbWU9Ik5PVEZPVU5EIiB2YWx1ZT0i0J3QuNGH0LXQs9C+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+0L3RgtCw0LrRgiIvPg0KCQk8dWl0ZXh0IG5hbWU9IlRBQl9RVUlaIiB2YWx1ZT0i0J7Qv9GA0L7RgSIvPg0KCQk8dWl0ZXh0IG5hbWU9IlRBQl9PVVRMSU5FIiB2YWx1ZT0i0KHRhdC10LzQsCIvPg0KCQk8dWl0ZXh0IG5hbWU9IlRBQl9USFVNQiIgdmFsdWU9ItCR0LXQs9GD0L3QvtC6Ii8+DQoJCTx1aXRleHQgbmFtZT0iVEFCX05PVEVTIiB2YWx1ZT0i0JfQsNC80LXRgtC60LgiLz4NCgkJPHVpdGV4dCBuYW1lPSJUQUJfU0VBUkNIIiB2YWx1ZT0i0J/QvtC40YHQuiIvPg0KCQk8dWl0ZXh0IG5hbWU9IlNMSURFX0hFQURJTkciIHZhbHVlPSLQl9Cw0LPQvtC70L7QstC+0Log0YHQu9Cw0LnQtNCwIi8+DQoJCTx1aXRleHQgbmFtZT0iRFVSQVRJT05fSEVBRElORyIgdmFsdWU9ItCU0LvQuNGCLdGB0YLRjCIvPg0KCQk8dWl0ZXh0IG5hbWU9IlNFQVJDSF9IRUFESU5HIiB2YWx1ZT0i0J/QvtC40YHQuiDRgtC10LrRgdGC0LA6Ii8+DQoJCTx1aXRleHQgbmFtZT0iVEhVTUJfSEVBRElORyIgdmFsdWU9ItCh0LvQsNC50LQiLz4NCgkJPHVpdGV4dCBuYW1lPSJUSFVNQl9JTkZPIiB2YWx1ZT0i0J3QsNC30LLQsNC90LjQtS/QtNC70LjRgi3QvdC+0YHRgtGMIi8+DQoJCTx1aXRleHQgbmFtZT0iQVRUQUNITkFNRV9IRUFESU5HIiB2YWx1ZT0i0JjQvNGPINGE0LDQudC70LAiLz4NCgkJPHVpdGV4dCBuYW1lPSJBVFRBQ0hTSVpFX0hFQURJTkciIHZhbHVlPSLQoNCw0LfQvNC10YAiLz4NCgkJPHVpdGV4dCBuYW1lPSJTTElERV9OT1RFUyIgdmFsdWU9ItCX0LDQvNC10YLQutC4INC6INGB0LvQsNC50LTRgyIvPg0KCQk8IS0tcXVpeiBwb2QgYW5kIG1lc3NhZ2UgYm94IHRleHRzLS0+DQoJCTx1aXRleHQgbmFtZT0iUVVJWlBPRF9RVUlaX0FUVEVNUFQiIHZhbHVlPSLQn9C+0L/Ri9GC0LrQsCDQv9GA0L7QudGC0Lgg0L7Qv9GA0L7RgToiLz4NCgkJPHVpdGV4dCBuYW1lPSJRVUlaUE9EX1FVSVpfQVRURU1QVF9WQUxVRSIgdmFsdWU9IiVuINC40LcgJXQiLz4NCgkJPHVpdGV4dCBuYW1lPSJRVUlaUE9EX1FVSVpfU0NPUkUiIHZhbHVlPSLQndCw0LHRgNCw0L3QviDQsdCw0LvQu9C+0LI6Ii8+DQoJCTx1aXRleHQgbmFtZT0iUVVJWlBPRF9RVUlaX1BBU1NTQ09SRSIgdmFsdWU9ItCf0YDQvtGF0L7QtNC90L7QuSDRgNC10LfRg9C70YzRgtCw0YI6Ii8+DQoJCTx1aXRleHQgbmFtZT0iUVVJWlBPRF9RVUlaX01BWFNDT1JFIiB2YWx1ZT0i0JzQsNC60YHQuNC80LDQu9GM0L3Ri9C5INGA0LXQt9GD0LvRjNGC0LDRgjoiLz4NCgkJPHVpdGV4dCBuYW1lPSJRVUlaUE9EX1FVRVNBVE1QVF9TVFIiIHZhbHVlPSLQn9C+0L/Ri9GC0LrQsDogJW4g0LjQtyAldCIvPg0KCQk8dWl0ZXh0IG5hbWU9IlFVSVpQT0RfUVVFU1RZUEVfU1RSIiB2YWx1ZT0i0KLQuNC/OiAlcyIvPg0KCQk8dWl0ZXh0IG5hbWU9IlFVSVpQT0RfUVVFU1RZUEVfR1JEIiB2YWx1ZT0i0KEg0L7RhtC10L3QutC+0LkiLz4NCgkJPHVpdGV4dCBuYW1lPSJRVUlaUE9EX1FVRVNUWVBFX1NWWSIgdmFsdWU9ItCe0LHQt9C+0YAiLz4NCgkJPHVpdGV4dCBuYW1lPSJRVUlaUE9EX1FVSVpBVE1QVF9JTkYiIHZhbHVlPSLQkdC+0LvRjNGI0L7QtSDRh9C40YHQu9C+Ii8+DQoJCTx1aXRleHQgbmFtZT0iUVVJWlBPRF9RVUVTQVRNUFRfSU5GIiB2YWx1ZT0i0JHQvtC70YzRiNC+0LUg0YfQuNGB0LvQviIvPg0KCQk8dWl0ZXh0IG5hbWU9IldBUk5JTkdNU0dfWUVTU1RSSU5HIiB2YWx1ZT0i0JTQsCIvPg0KCQk8dWl0ZXh0IG5hbWU9IldBUk5JTkdNU0dfTk9TVFJJTkciIHZhbHVlPSLQndC10YIiLz4NCgkJPHVpdGV4dCBuYW1lPSJXQVJOSU5HTVNHX1RJVExFU1RSSU5HIiB2YWx1ZT0i0J/RgNC10LTRg9C/0YDQtdC20LTQtdC90LjQtSDQviDQvdCw0LLQuNCz0LDRhtC40Lgg0LIg0L7Qv9GA0L7RgdC1Ii8+DQoJCTx1aXRleHQgbmFtZT0iV0FSTklOR01TR19NU0dTVFJJTkciIHZhbHVlPSLQkiDQvtC/0YDQvtGB0LUg0L7RgdGC0LDQu9C40YHRjCDQvdC10L7RgtCy0LXRh9C10L3QvdGL0LUg0LLQvtC/0YDQvtGB0Ysu0J3QsNC20LDRgtC40LUg0LrQvdC+0L/QutC4ICZxdW90O9CU0LAmcXVvdDsg0L/RgNC40LLQtdC00LXRgiDQuiDQt9Cw0LrRgNGL0YLQuNGOINC+0L/RgNC+0YHQsC4g0J3QsNC20LDRgtC40LUg0LrQvdC+0L/QutC4ICZxdW90O9Cd0LXRgiZxdW90OyDQv9GA0L7QtNC+0LvQttC40YIg0L7Qv9GA0L7RgS4iLz4NCgkJPHVpdGV4dCBuYW1lPSJJTkZPUk1BVElPTl9IMjY0X0ZMQVNIUExBWUVSIiB2YWx1ZT0i0KLQtdC60YPRidCw0Y8g0LLQtdGA0YHQuNGPINC/0YDQvtC40LPRgNGL0LLQsNGC0LXQu9GPIEZsYXNoIFBsYXllciwg0YPRgdGC0LDQvdC+0LLQu9C10L3QvdCw0Y8g0L3QsCDRjdGC0L7QvCDQutC+0LzQv9GM0Y7RgtC10YDQtSwg0L3QtSDQv9C+0LTQtNC10YDQttC40LLQsNC10YIg0Y3RgtC+INCy0LjQtNC10L4uINCp0LXQu9C60L3QuNGC0LUg0LIg0L7QsdC70LDRgdGC0Lgg0LLQuNC00LXQviwg0YfRgtC+0LHRiyDQt9Cw0LPRgNGD0LfQuNGC0Ywg0L/QvtGB0LvQtdC00L3RjtGOINCy0LXRgNGB0LjRjiDQv9GA0L7QuNCz0YDRi9Cy0LDRgtC10LvRj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tCf0L7QutCw0LfRi9Cy0LDRgtGMINCy0YDQtdC30LrRgyDRg9GH0LDRgdGC0L3QuNC60LDQvCIvPg0KCQk8dWl0ZXh0IG5hbWU9Ik1VVEUiIHZhbHVlPSLQntGC0LrQu9GO0YfQuNGC0Ywg0LfQstGD0LoiLz4NCgkJPHVpdGV4dCBuYW1lPSJET0NXUkFQX1RJVExFIiB2YWx1ZT0i0JLQu9C+0LbQtdC90LjQtSDQsiDRhNCw0LnQuyBBZG9iZSBQcmVzZW50ZXIiLz4NCgkJPHVpdGV4dCBuYW1lPSJET0NXUkFQX01TRyIgdmFsdWU9ItCh0L7RhdGA0LDQvdC40YLRjCDQsiDQv9Cw0L/QutGDICZxdW90O9Cc0L7QuSDQutC+0LzQv9GM0Y7RgtC10YAmcXVvdDsiLz4NCgkJPHVpdGV4dCBuYW1lPSJET0NXUkFQX1BST01QVCIgdmFsdWU9ItCp0LXQu9C60L3Rg9GC0Ywg0LTQu9GPINC30LDQs9GA0YPQt9C60LgiLz4NCgk8L2xhbmd1YWdlPg0KPC9jb25maWd1cmF0aW9uPg0K"/>
  <p:tag name="MMPROD_UIDATA" val="&lt;database version=&quot;7.0&quot;&gt;&lt;object type=&quot;1&quot; unique_id=&quot;10001&quot;&gt;&lt;property id=&quot;20141&quot; value=&quot;Errors &amp;amp; SigFig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2&quot; value=&quot;0&quot;/&gt;&lt;property id=&quot;20183&quot; value=&quot;1&quot;/&gt;&lt;property id=&quot;20184&quot; value=&quot;7&quot;/&gt;&lt;property id=&quot;20224&quot; value=&quot;F:\Jerry\upload\video&quot;/&gt;&lt;property id=&quot;20250&quot; value=&quot;0&quot;/&gt;&lt;property id=&quot;20251&quot; value=&quot;1&quot;/&gt;&lt;property id=&quot;20259&quot; value=&quot;0&quot;/&gt;&lt;object type=&quot;2&quot; unique_id=&quot;10253&quot;&gt;&lt;object type=&quot;3&quot; unique_id=&quot;10288&quot;&gt;&lt;property id=&quot;20148&quot; value=&quot;5&quot;/&gt;&lt;property id=&quot;20300&quot; value=&quot;Slide 44&quot;/&gt;&lt;property id=&quot;20303&quot; value=&quot;Jerry Mahun&quot;/&gt;&lt;property id=&quot;20307&quot; value=&quot;290&quot;/&gt;&lt;property id=&quot;20309&quot; value=&quot;12790&quot;/&gt;&lt;/object&gt;&lt;object type=&quot;3&quot; unique_id=&quot;13343&quot;&gt;&lt;property id=&quot;20148&quot; value=&quot;5&quot;/&gt;&lt;property id=&quot;20300&quot; value=&quot;Slide 2 - &amp;quot;A. Errors&amp;quot;&quot;/&gt;&lt;property id=&quot;20307&quot; value=&quot;310&quot;/&gt;&lt;property id=&quot;20309&quot; value=&quot;-1&quot;/&gt;&lt;/object&gt;&lt;object type=&quot;3&quot; unique_id=&quot;14223&quot;&gt;&lt;property id=&quot;20148&quot; value=&quot;5&quot;/&gt;&lt;property id=&quot;20300&quot; value=&quot;Slide 3 - &amp;quot;A. Errors&amp;quot;&quot;/&gt;&lt;property id=&quot;20307&quot; value=&quot;331&quot;/&gt;&lt;property id=&quot;20309&quot; value=&quot;-1&quot;/&gt;&lt;/object&gt;&lt;object type=&quot;3&quot; unique_id=&quot;14224&quot;&gt;&lt;property id=&quot;20148&quot; value=&quot;5&quot;/&gt;&lt;property id=&quot;20300&quot; value=&quot;Slide 4 - &amp;quot;A. Errors&amp;quot;&quot;/&gt;&lt;property id=&quot;20307&quot; value=&quot;325&quot;/&gt;&lt;property id=&quot;20309&quot; value=&quot;-1&quot;/&gt;&lt;/object&gt;&lt;object type=&quot;3&quot; unique_id=&quot;14225&quot;&gt;&lt;property id=&quot;20148&quot; value=&quot;5&quot;/&gt;&lt;property id=&quot;20300&quot; value=&quot;Slide 5 - &amp;quot;A. Errors&amp;quot;&quot;/&gt;&lt;property id=&quot;20307&quot; value=&quot;335&quot;/&gt;&lt;property id=&quot;20309&quot; value=&quot;-1&quot;/&gt;&lt;/object&gt;&lt;object type=&quot;3&quot; unique_id=&quot;15201&quot;&gt;&lt;property id=&quot;20148&quot; value=&quot;5&quot;/&gt;&lt;property id=&quot;20300&quot; value=&quot;Slide 6 - &amp;quot;A. Errors&amp;quot;&quot;/&gt;&lt;property id=&quot;20307&quot; value=&quot;348&quot;/&gt;&lt;property id=&quot;20309&quot; value=&quot;-1&quot;/&gt;&lt;/object&gt;&lt;object type=&quot;3&quot; unique_id=&quot;15202&quot;&gt;&lt;property id=&quot;20148&quot; value=&quot;5&quot;/&gt;&lt;property id=&quot;20300&quot; value=&quot;Slide 7 - &amp;quot;A. Errors&amp;quot;&quot;/&gt;&lt;property id=&quot;20307&quot; value=&quot;349&quot;/&gt;&lt;property id=&quot;20309&quot; value=&quot;-1&quot;/&gt;&lt;/object&gt;&lt;object type=&quot;3&quot; unique_id=&quot;15203&quot;&gt;&lt;property id=&quot;20148&quot; value=&quot;5&quot;/&gt;&lt;property id=&quot;20300&quot; value=&quot;Slide 8 - &amp;quot;A. Errors&amp;quot;&quot;/&gt;&lt;property id=&quot;20307&quot; value=&quot;350&quot;/&gt;&lt;property id=&quot;20309&quot; value=&quot;-1&quot;/&gt;&lt;/object&gt;&lt;object type=&quot;3&quot; unique_id=&quot;15204&quot;&gt;&lt;property id=&quot;20148&quot; value=&quot;5&quot;/&gt;&lt;property id=&quot;20300&quot; value=&quot;Slide 9 - &amp;quot;A. Errors&amp;quot;&quot;/&gt;&lt;property id=&quot;20307&quot; value=&quot;351&quot;/&gt;&lt;property id=&quot;20309&quot; value=&quot;-1&quot;/&gt;&lt;/object&gt;&lt;object type=&quot;3&quot; unique_id=&quot;15205&quot;&gt;&lt;property id=&quot;20148&quot; value=&quot;5&quot;/&gt;&lt;property id=&quot;20300&quot; value=&quot;Slide 10 - &amp;quot;A. Errors&amp;quot;&quot;/&gt;&lt;property id=&quot;20307&quot; value=&quot;352&quot;/&gt;&lt;property id=&quot;20309&quot; value=&quot;-1&quot;/&gt;&lt;/object&gt;&lt;object type=&quot;3&quot; unique_id=&quot;16925&quot;&gt;&lt;property id=&quot;20148&quot; value=&quot;5&quot;/&gt;&lt;property id=&quot;20300&quot; value=&quot;Slide 11 - &amp;quot;A. Errors&amp;quot;&quot;/&gt;&lt;property id=&quot;20307&quot; value=&quot;355&quot;/&gt;&lt;property id=&quot;20309&quot; value=&quot;-1&quot;/&gt;&lt;/object&gt;&lt;object type=&quot;3&quot; unique_id=&quot;16926&quot;&gt;&lt;property id=&quot;20148&quot; value=&quot;5&quot;/&gt;&lt;property id=&quot;20300&quot; value=&quot;Slide 12 - &amp;quot;B. Working with Random Errors&amp;quot;&quot;/&gt;&lt;property id=&quot;20307&quot; value=&quot;356&quot;/&gt;&lt;property id=&quot;20309&quot; value=&quot;-1&quot;/&gt;&lt;/object&gt;&lt;object type=&quot;3&quot; unique_id=&quot;16927&quot;&gt;&lt;property id=&quot;20148&quot; value=&quot;5&quot;/&gt;&lt;property id=&quot;20300&quot; value=&quot;Slide 13 - &amp;quot;B. Working with Random Errors&amp;quot;&quot;/&gt;&lt;property id=&quot;20307&quot; value=&quot;358&quot;/&gt;&lt;property id=&quot;20309&quot; value=&quot;-1&quot;/&gt;&lt;/object&gt;&lt;object type=&quot;3&quot; unique_id=&quot;16928&quot;&gt;&lt;property id=&quot;20148&quot; value=&quot;5&quot;/&gt;&lt;property id=&quot;20300&quot; value=&quot;Slide 14 - &amp;quot;B. Working with Random Errors&amp;quot;&quot;/&gt;&lt;property id=&quot;20307&quot; value=&quot;359&quot;/&gt;&lt;property id=&quot;20309&quot; value=&quot;-1&quot;/&gt;&lt;/object&gt;&lt;object type=&quot;3&quot; unique_id=&quot;16929&quot;&gt;&lt;property id=&quot;20148&quot; value=&quot;5&quot;/&gt;&lt;property id=&quot;20300&quot; value=&quot;Slide 15 - &amp;quot;B. Working with Random Errors&amp;quot;&quot;/&gt;&lt;property id=&quot;20307&quot; value=&quot;360&quot;/&gt;&lt;property id=&quot;20309&quot; value=&quot;-1&quot;/&gt;&lt;/object&gt;&lt;object type=&quot;3&quot; unique_id=&quot;16930&quot;&gt;&lt;property id=&quot;20148&quot; value=&quot;5&quot;/&gt;&lt;property id=&quot;20300&quot; value=&quot;Slide 16 - &amp;quot;B. Working with Random Errors&amp;quot;&quot;/&gt;&lt;property id=&quot;20307&quot; value=&quot;361&quot;/&gt;&lt;property id=&quot;20309&quot; value=&quot;-1&quot;/&gt;&lt;/object&gt;&lt;object type=&quot;3&quot; unique_id=&quot;16931&quot;&gt;&lt;property id=&quot;20148&quot; value=&quot;5&quot;/&gt;&lt;property id=&quot;20300&quot; value=&quot;Slide 17 - &amp;quot;B. Working with Random Errors&amp;quot;&quot;/&gt;&lt;property id=&quot;20307&quot; value=&quot;357&quot;/&gt;&lt;property id=&quot;20309&quot; value=&quot;-1&quot;/&gt;&lt;/object&gt;&lt;object type=&quot;3&quot; unique_id=&quot;16932&quot;&gt;&lt;property id=&quot;20148&quot; value=&quot;5&quot;/&gt;&lt;property id=&quot;20300&quot; value=&quot;Slide 20 - &amp;quot;B. Working with Random Errors&amp;quot;&quot;/&gt;&lt;property id=&quot;20307&quot; value=&quot;362&quot;/&gt;&lt;property id=&quot;20309&quot; value=&quot;-1&quot;/&gt;&lt;/object&gt;&lt;object type=&quot;3&quot; unique_id=&quot;16933&quot;&gt;&lt;property id=&quot;20148&quot; value=&quot;5&quot;/&gt;&lt;property id=&quot;20300&quot; value=&quot;Slide 21 - &amp;quot;B. Working with Random Errors&amp;quot;&quot;/&gt;&lt;property id=&quot;20307&quot; value=&quot;364&quot;/&gt;&lt;property id=&quot;20309&quot; value=&quot;-1&quot;/&gt;&lt;/object&gt;&lt;object type=&quot;3&quot; unique_id=&quot;16934&quot;&gt;&lt;property id=&quot;20148&quot; value=&quot;5&quot;/&gt;&lt;property id=&quot;20300&quot; value=&quot;Slide 22 - &amp;quot;B. Working with Random Errors&amp;quot;&quot;/&gt;&lt;property id=&quot;20307&quot; value=&quot;365&quot;/&gt;&lt;property id=&quot;20309&quot; value=&quot;-1&quot;/&gt;&lt;/object&gt;&lt;object type=&quot;3&quot; unique_id=&quot;16936&quot;&gt;&lt;property id=&quot;20148&quot; value=&quot;5&quot;/&gt;&lt;property id=&quot;20300&quot; value=&quot;Slide 23 - &amp;quot;B. Working with Random Errors&amp;quot;&quot;/&gt;&lt;property id=&quot;20307&quot; value=&quot;366&quot;/&gt;&lt;property id=&quot;20309&quot; value=&quot;-1&quot;/&gt;&lt;/object&gt;&lt;object type=&quot;3&quot; unique_id=&quot;16937&quot;&gt;&lt;property id=&quot;20148&quot; value=&quot;5&quot;/&gt;&lt;property id=&quot;20300&quot; value=&quot;Slide 25 - &amp;quot;B. Working with Random Errors&amp;quot;&quot;/&gt;&lt;property id=&quot;20307&quot; value=&quot;369&quot;/&gt;&lt;property id=&quot;20309&quot; value=&quot;-1&quot;/&gt;&lt;/object&gt;&lt;object type=&quot;3&quot; unique_id=&quot;18549&quot;&gt;&lt;property id=&quot;20148&quot; value=&quot;5&quot;/&gt;&lt;property id=&quot;20300&quot; value=&quot;Slide 1 - &amp;quot;&amp;#x0D;&amp;#x0A;Measurement &amp;amp; Computation Errors&amp;quot;&quot;/&gt;&lt;property id=&quot;20307&quot; value=&quot;388&quot;/&gt;&lt;property id=&quot;20309&quot; value=&quot;-1&quot;/&gt;&lt;/object&gt;&lt;object type=&quot;3&quot; unique_id=&quot;18550&quot;&gt;&lt;property id=&quot;20148&quot; value=&quot;5&quot;/&gt;&lt;property id=&quot;20300&quot; value=&quot;Slide 18 - &amp;quot;B. Working with Random Errors&amp;quot;&quot;/&gt;&lt;property id=&quot;20307&quot; value=&quot;377&quot;/&gt;&lt;property id=&quot;20309&quot; value=&quot;-1&quot;/&gt;&lt;/object&gt;&lt;object type=&quot;3&quot; unique_id=&quot;18551&quot;&gt;&lt;property id=&quot;20148&quot; value=&quot;5&quot;/&gt;&lt;property id=&quot;20300&quot; value=&quot;Slide 24 - &amp;quot;B. Working with Random Errors&amp;quot;&quot;/&gt;&lt;property id=&quot;20307&quot; value=&quot;378&quot;/&gt;&lt;property id=&quot;20309&quot; value=&quot;-1&quot;/&gt;&lt;/object&gt;&lt;object type=&quot;3&quot; unique_id=&quot;18552&quot;&gt;&lt;property id=&quot;20148&quot; value=&quot;5&quot;/&gt;&lt;property id=&quot;20300&quot; value=&quot;Slide 26 - &amp;quot;B. Working with Random Errors&amp;quot;&quot;/&gt;&lt;property id=&quot;20307&quot; value=&quot;379&quot;/&gt;&lt;property id=&quot;20309&quot; value=&quot;-1&quot;/&gt;&lt;/object&gt;&lt;object type=&quot;3&quot; unique_id=&quot;18569&quot;&gt;&lt;property id=&quot;20148&quot; value=&quot;5&quot;/&gt;&lt;property id=&quot;20300&quot; value=&quot;Slide 43 - &amp;quot;Summary&amp;quot;&quot;/&gt;&lt;property id=&quot;20307&quot; value=&quot;396&quot;/&gt;&lt;property id=&quot;20309&quot; value=&quot;-1&quot;/&gt;&lt;/object&gt;&lt;object type=&quot;3&quot; unique_id=&quot;19403&quot;&gt;&lt;property id=&quot;20148&quot; value=&quot;5&quot;/&gt;&lt;property id=&quot;20300&quot; value=&quot;Slide 19 - &amp;quot;B. Working with Random Errors&amp;quot;&quot;/&gt;&lt;property id=&quot;20307&quot; value=&quot;399&quot;/&gt;&lt;property id=&quot;20309&quot; value=&quot;-1&quot;/&gt;&lt;/object&gt;&lt;object type=&quot;3&quot; unique_id=&quot;19618&quot;&gt;&lt;property id=&quot;20148&quot; value=&quot;5&quot;/&gt;&lt;property id=&quot;20300&quot; value=&quot;Slide 28 - &amp;quot;B. Working with Random Errors&amp;quot;&quot;/&gt;&lt;property id=&quot;20307&quot; value=&quot;400&quot;/&gt;&lt;property id=&quot;20309&quot; value=&quot;-1&quot;/&gt;&lt;/object&gt;&lt;object type=&quot;3&quot; unique_id=&quot;19619&quot;&gt;&lt;property id=&quot;20148&quot; value=&quot;5&quot;/&gt;&lt;property id=&quot;20300&quot; value=&quot;Slide 29 - &amp;quot;B. Working with Random Errors&amp;quot;&quot;/&gt;&lt;property id=&quot;20307&quot; value=&quot;401&quot;/&gt;&lt;property id=&quot;20309&quot; value=&quot;-1&quot;/&gt;&lt;/object&gt;&lt;object type=&quot;3&quot; unique_id=&quot;20050&quot;&gt;&lt;property id=&quot;20148&quot; value=&quot;5&quot;/&gt;&lt;property id=&quot;20300&quot; value=&quot;Slide 27 - &amp;quot;B. Working with Random Errors&amp;quot;&quot;/&gt;&lt;property id=&quot;20307&quot; value=&quot;436&quot;/&gt;&lt;/object&gt;&lt;object type=&quot;3&quot; unique_id=&quot;20051&quot;&gt;&lt;property id=&quot;20148&quot; value=&quot;5&quot;/&gt;&lt;property id=&quot;20300&quot; value=&quot;Slide 30 - &amp;quot;B. Working with Random Errors&amp;quot;&quot;/&gt;&lt;property id=&quot;20307&quot; value=&quot;434&quot;/&gt;&lt;/object&gt;&lt;object type=&quot;3&quot; unique_id=&quot;20052&quot;&gt;&lt;property id=&quot;20148&quot; value=&quot;5&quot;/&gt;&lt;property id=&quot;20300&quot; value=&quot;Slide 31 - &amp;quot;B. Working with Random Errors&amp;quot;&quot;/&gt;&lt;property id=&quot;20307&quot; value=&quot;435&quot;/&gt;&lt;/object&gt;&lt;object type=&quot;3&quot; unique_id=&quot;20053&quot;&gt;&lt;property id=&quot;20148&quot; value=&quot;5&quot;/&gt;&lt;property id=&quot;20300&quot; value=&quot;Slide 32 - &amp;quot;B. Working with Random Errors&amp;quot;&quot;/&gt;&lt;property id=&quot;20307&quot; value=&quot;414&quot;/&gt;&lt;/object&gt;&lt;object type=&quot;3&quot; unique_id=&quot;20054&quot;&gt;&lt;property id=&quot;20148&quot; value=&quot;5&quot;/&gt;&lt;property id=&quot;20300&quot; value=&quot;Slide 33 - &amp;quot;B. Working with Random Errors&amp;quot;&quot;/&gt;&lt;property id=&quot;20307&quot; value=&quot;417&quot;/&gt;&lt;/object&gt;&lt;object type=&quot;3&quot; unique_id=&quot;20055&quot;&gt;&lt;property id=&quot;20148&quot; value=&quot;5&quot;/&gt;&lt;property id=&quot;20300&quot; value=&quot;Slide 34 - &amp;quot;B. Working with Random Errors&amp;quot;&quot;/&gt;&lt;property id=&quot;20307&quot; value=&quot;415&quot;/&gt;&lt;/object&gt;&lt;object type=&quot;3&quot; unique_id=&quot;20056&quot;&gt;&lt;property id=&quot;20148&quot; value=&quot;5&quot;/&gt;&lt;property id=&quot;20300&quot; value=&quot;Slide 35 - &amp;quot;B. Working with Random Errors&amp;quot;&quot;/&gt;&lt;property id=&quot;20307&quot; value=&quot;419&quot;/&gt;&lt;/object&gt;&lt;object type=&quot;3&quot; unique_id=&quot;20057&quot;&gt;&lt;property id=&quot;20148&quot; value=&quot;5&quot;/&gt;&lt;property id=&quot;20300&quot; value=&quot;Slide 36 - &amp;quot;B. Working with Random Errors&amp;quot;&quot;/&gt;&lt;property id=&quot;20307&quot; value=&quot;420&quot;/&gt;&lt;/object&gt;&lt;object type=&quot;3&quot; unique_id=&quot;20058&quot;&gt;&lt;property id=&quot;20148&quot; value=&quot;5&quot;/&gt;&lt;property id=&quot;20300&quot; value=&quot;Slide 37 - &amp;quot;B. Working with Random Errors&amp;quot;&quot;/&gt;&lt;property id=&quot;20307&quot; value=&quot;421&quot;/&gt;&lt;/object&gt;&lt;object type=&quot;3&quot; unique_id=&quot;20059&quot;&gt;&lt;property id=&quot;20148&quot; value=&quot;5&quot;/&gt;&lt;property id=&quot;20300&quot; value=&quot;Slide 38 - &amp;quot;B. Working with Random Errors&amp;quot;&quot;/&gt;&lt;property id=&quot;20307&quot; value=&quot;429&quot;/&gt;&lt;/object&gt;&lt;object type=&quot;3&quot; unique_id=&quot;20060&quot;&gt;&lt;property id=&quot;20148&quot; value=&quot;5&quot;/&gt;&lt;property id=&quot;20300&quot; value=&quot;Slide 39 - &amp;quot;B. Working with Random Errors&amp;quot;&quot;/&gt;&lt;property id=&quot;20307&quot; value=&quot;432&quot;/&gt;&lt;/object&gt;&lt;object type=&quot;3&quot; unique_id=&quot;20061&quot;&gt;&lt;property id=&quot;20148&quot; value=&quot;5&quot;/&gt;&lt;property id=&quot;20300&quot; value=&quot;Slide 40 - &amp;quot;B. Working with Random Errors&amp;quot;&quot;/&gt;&lt;property id=&quot;20307&quot; value=&quot;433&quot;/&gt;&lt;/object&gt;&lt;object type=&quot;3&quot; unique_id=&quot;20062&quot;&gt;&lt;property id=&quot;20148&quot; value=&quot;5&quot;/&gt;&lt;property id=&quot;20300&quot; value=&quot;Slide 41 - &amp;quot;B. Working with Random Errors&amp;quot;&quot;/&gt;&lt;property id=&quot;20307&quot; value=&quot;431&quot;/&gt;&lt;/object&gt;&lt;object type=&quot;3&quot; unique_id=&quot;20063&quot;&gt;&lt;property id=&quot;20148&quot; value=&quot;5&quot;/&gt;&lt;property id=&quot;20300&quot; value=&quot;Slide 42 - &amp;quot;B. Working with Random Errors&amp;quot;&quot;/&gt;&lt;property id=&quot;20307&quot; value=&quot;430&quot;/&gt;&lt;/object&gt;&lt;/object&gt;&lt;object type=&quot;8&quot; unique_id=&quot;10327&quot;&gt;&lt;/object&gt;&lt;object type=&quot;4&quot; unique_id=&quot;11534&quot;&gt;&lt;object type=&quot;5&quot; unique_id=&quot;12790&quot;&gt;&lt;property id=&quot;20149&quot; value=&quot;Jerry Mahun&quot;/&gt;&lt;property id=&quot;20150&quot; value=&quot;Samurai Surveyor&quot;/&gt;&lt;property id=&quot;20151&quot; value=&quot;Surveyor.jpg&quot;/&gt;&lt;property id=&quot;20153&quot; value=&quot;gmahun@matcmdison.edu&quot;/&gt;&lt;property id=&quot;20159&quot; value=&quot;tryzub.jpg&quot;/&gt;&lt;/object&gt;&lt;/object&gt;&lt;object type=&quot;10&quot; unique_id=&quot;12788&quot;&gt;&lt;object type=&quot;11&quot; unique_id=&quot;12789&quot;&gt;&lt;property id=&quot;20180&quot; value=&quot;1&quot;/&gt;&lt;property id=&quot;20181&quot; value=&quot;1&quot;/&gt;&lt;property id=&quot;20182&quot; value=&quot;0&quot;/&gt;&lt;property id=&quot;20183&quot; value=&quot;1&quot;/&gt;&lt;/object&gt;&lt;object type=&quot;12&quot; unique_id=&quot;13687&quot;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2D23C15-719F-4482-8896-4D4207F36918}&quot;/&gt;&lt;isInvalidForFieldText val=&quot;0&quot;/&gt;&lt;Image&gt;&lt;filename val=&quot;C:\Users\gmahun\AppData\Local\Temp\PR\data\asimages\{E2D23C15-719F-4482-8896-4D4207F36918}_27.png&quot;/&gt;&lt;left val=&quot;154&quot;/&gt;&lt;top val=&quot;179&quot;/&gt;&lt;width val=&quot;237&quot;/&gt;&lt;height val=&quot;40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8E00AC6-9178-4C37-8A80-89AB96BF2ABA}&quot;/&gt;&lt;isInvalidForFieldText val=&quot;0&quot;/&gt;&lt;Image&gt;&lt;filename val=&quot;C:\Users\gmahun\AppData\Local\Temp\PR\data\asimages\{C8E00AC6-9178-4C37-8A80-89AB96BF2ABA}_28.png&quot;/&gt;&lt;left val=&quot;331&quot;/&gt;&lt;top val=&quot;314&quot;/&gt;&lt;width val=&quot;300&quot;/&gt;&lt;height val=&quot;146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C73DCB-9174-4F08-8137-1EC7714F0829}&quot;/&gt;&lt;isInvalidForFieldText val=&quot;0&quot;/&gt;&lt;Image&gt;&lt;filename val=&quot;C:\Users\gmahun\AppData\Local\Temp\PR\data\asimages\{12C73DCB-9174-4F08-8137-1EC7714F0829}_28.png&quot;/&gt;&lt;left val=&quot;154&quot;/&gt;&lt;top val=&quot;179&quot;/&gt;&lt;width val=&quot;237&quot;/&gt;&lt;height val=&quot;40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C73DCB-9174-4F08-8137-1EC7714F0829}&quot;/&gt;&lt;isInvalidForFieldText val=&quot;0&quot;/&gt;&lt;Image&gt;&lt;filename val=&quot;C:\Users\gmahun\AppData\Local\Temp\PR\data\asimages\{12C73DCB-9174-4F08-8137-1EC7714F0829}_28.png&quot;/&gt;&lt;left val=&quot;154&quot;/&gt;&lt;top val=&quot;179&quot;/&gt;&lt;width val=&quot;237&quot;/&gt;&lt;height val=&quot;40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C73DCB-9174-4F08-8137-1EC7714F0829}&quot;/&gt;&lt;isInvalidForFieldText val=&quot;0&quot;/&gt;&lt;Image&gt;&lt;filename val=&quot;C:\Users\gmahun\AppData\Local\Temp\PR\data\asimages\{12C73DCB-9174-4F08-8137-1EC7714F0829}_28.png&quot;/&gt;&lt;left val=&quot;154&quot;/&gt;&lt;top val=&quot;179&quot;/&gt;&lt;width val=&quot;237&quot;/&gt;&lt;height val=&quot;40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C73DCB-9174-4F08-8137-1EC7714F0829}&quot;/&gt;&lt;isInvalidForFieldText val=&quot;0&quot;/&gt;&lt;Image&gt;&lt;filename val=&quot;C:\Users\gmahun\AppData\Local\Temp\PR\data\asimages\{12C73DCB-9174-4F08-8137-1EC7714F0829}_28.png&quot;/&gt;&lt;left val=&quot;154&quot;/&gt;&lt;top val=&quot;179&quot;/&gt;&lt;width val=&quot;237&quot;/&gt;&lt;height val=&quot;40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32&quot;/&gt;&lt;/TableIndex&gt;&lt;/ShapeTextInfo&gt;"/>
  <p:tag name="PRESENTER_SHAPEINFO" val="&lt;ThreeDShapeInfo&gt;&lt;uuid val=&quot;{29441103-CCD8-48D7-9102-C3CF1AB1F987}&quot;/&gt;&lt;isInvalidForFieldText val=&quot;1&quot;/&gt;&lt;Image&gt;&lt;filename val=&quot;C:\Users\gmahun\AppData\Local\Temp\PR\data\asimages\{29441103-CCD8-48D7-9102-C3CF1AB1F987}_1.png&quot;/&gt;&lt;left val=&quot;16&quot;/&gt;&lt;top val=&quot;103&quot;/&gt;&lt;width val=&quot;688&quot;/&gt;&lt;height val=&quot;136&quot;/&gt;&lt;hasText val=&quot;1&quot;/&gt;&lt;/Image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5&quot;/&gt;&lt;lineCharCount val=&quot;11&quot;/&gt;&lt;lineCharCount val=&quot;36&quot;/&gt;&lt;lineCharCount val=&quot;56&quot;/&gt;&lt;lineCharCount val=&quot;18&quot;/&gt;&lt;lineCharCount val=&quot;11&quot;/&gt;&lt;lineCharCount val=&quot;13&quot;/&gt;&lt;lineCharCount val=&quot;14&quot;/&gt;&lt;lineCharCount val=&quot;22&quot;/&gt;&lt;lineCharCount val=&quot;24&quot;/&gt;&lt;lineCharCount val=&quot;29&quot;/&gt;&lt;lineCharCount val=&quot;1&quot;/&gt;&lt;lineCharCount val=&quot;66&quot;/&gt;&lt;lineCharCount val=&quot;18&quot;/&gt;&lt;lineCharCount val=&quot;1&quot;/&gt;&lt;lineCharCount val=&quot;1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C73DCB-9174-4F08-8137-1EC7714F0829}&quot;/&gt;&lt;isInvalidForFieldText val=&quot;0&quot;/&gt;&lt;Image&gt;&lt;filename val=&quot;C:\Users\gmahun\AppData\Local\Temp\PR\data\asimages\{12C73DCB-9174-4F08-8137-1EC7714F0829}_28.png&quot;/&gt;&lt;left val=&quot;154&quot;/&gt;&lt;top val=&quot;179&quot;/&gt;&lt;width val=&quot;237&quot;/&gt;&lt;height val=&quot;40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&quot;/&gt;&lt;lineCharCount val=&quot;11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0&quot;/&gt;&lt;lineCharCount val=&quot;30&quot;/&gt;&lt;lineCharCount val=&quot;22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D1907AE-1E79-428E-B338-3197AAE78913}&quot;/&gt;&lt;isInvalidForFieldText val=&quot;0&quot;/&gt;&lt;Image&gt;&lt;filename val=&quot;C:\Users\gmahun\AppData\Local\Temp\PR\data\asimages\{7D1907AE-1E79-428E-B338-3197AAE78913}_23.png&quot;/&gt;&lt;left val=&quot;130&quot;/&gt;&lt;top val=&quot;181&quot;/&gt;&lt;width val=&quot;194&quot;/&gt;&lt;height val=&quot;35&quot;/&gt;&lt;hasText val=&quot;1&quot;/&gt;&lt;/Image&gt;&lt;/ThreeDShape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&quot;/&gt;&lt;lineCharCount val=&quot;11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4F55975-BD06-484E-9F1B-80FC6C8EB4E6}&quot;/&gt;&lt;isInvalidForFieldText val=&quot;0&quot;/&gt;&lt;Image&gt;&lt;filename val=&quot;C:\Users\gmahun\AppData\Local\Temp\PR\data\asimages\{54F55975-BD06-484E-9F1B-80FC6C8EB4E6}_24.png&quot;/&gt;&lt;left val=&quot;143&quot;/&gt;&lt;top val=&quot;401&quot;/&gt;&lt;width val=&quot;314&quot;/&gt;&lt;height val=&quot;61&quot;/&gt;&lt;hasText val=&quot;1&quot;/&gt;&lt;/Image&gt;&lt;/ThreeDShape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&quot;/&gt;&lt;lineCharCount val=&quot;11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21&quot;/&gt;&lt;lineCharCount val=&quot;23&quot;/&gt;&lt;lineCharCount val=&quot;21&quot;/&gt;&lt;lineCharCount val=&quot;1&quot;/&gt;&lt;lineCharCount val=&quot;1&quot;/&gt;&lt;lineCharCount val=&quot;71&quot;/&gt;&lt;lineCharCount val=&quot;3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32&quot;/&gt;&lt;/TableIndex&gt;&lt;/ShapeTextInfo&gt;"/>
  <p:tag name="PRESENTER_SHAPEINFO" val="&lt;ThreeDShapeInfo&gt;&lt;uuid val=&quot;{29441103-CCD8-48D7-9102-C3CF1AB1F987}&quot;/&gt;&lt;isInvalidForFieldText val=&quot;1&quot;/&gt;&lt;Image&gt;&lt;filename val=&quot;C:\Users\gmahun\AppData\Local\Temp\PR\data\asimages\{29441103-CCD8-48D7-9102-C3CF1AB1F987}_1.png&quot;/&gt;&lt;left val=&quot;16&quot;/&gt;&lt;top val=&quot;103&quot;/&gt;&lt;width val=&quot;688&quot;/&gt;&lt;height val=&quot;136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0&quot;/&gt;&lt;lineCharCount val=&quot;30&quot;/&gt;&lt;lineCharCount val=&quot;22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32&quot;/&gt;&lt;/TableIndex&gt;&lt;/ShapeTextInfo&gt;"/>
  <p:tag name="PRESENTER_SHAPEINFO" val="&lt;ThreeDShapeInfo&gt;&lt;uuid val=&quot;{29441103-CCD8-48D7-9102-C3CF1AB1F987}&quot;/&gt;&lt;isInvalidForFieldText val=&quot;1&quot;/&gt;&lt;Image&gt;&lt;filename val=&quot;C:\Users\gmahun\AppData\Local\Temp\PR\data\asimages\{29441103-CCD8-48D7-9102-C3CF1AB1F987}_1.png&quot;/&gt;&lt;left val=&quot;16&quot;/&gt;&lt;top val=&quot;103&quot;/&gt;&lt;width val=&quot;688&quot;/&gt;&lt;height val=&quot;136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0&quot;/&gt;&lt;lineCharCount val=&quot;30&quot;/&gt;&lt;lineCharCount val=&quot;22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FE966FA-2476-4FCA-886A-AD0B8273E043}&quot;/&gt;&lt;isInvalidForFieldText val=&quot;0&quot;/&gt;&lt;Image&gt;&lt;filename val=&quot;C:\Users\gmahun\AppData\Local\Temp\PR\data\asimages\{5FE966FA-2476-4FCA-886A-AD0B8273E043}_25.png&quot;/&gt;&lt;left val=&quot;177&quot;/&gt;&lt;top val=&quot;184&quot;/&gt;&lt;width val=&quot;100&quot;/&gt;&lt;height val=&quot;31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BF963BA-9D52-4512-9FDF-851A8EA0035E}&quot;/&gt;&lt;isInvalidForFieldText val=&quot;0&quot;/&gt;&lt;Image&gt;&lt;filename val=&quot;C:\Users\gmahun\AppData\Local\Temp\PR\data\asimages\{9BF963BA-9D52-4512-9FDF-851A8EA0035E}_26.png&quot;/&gt;&lt;left val=&quot;366&quot;/&gt;&lt;top val=&quot;340&quot;/&gt;&lt;width val=&quot;262&quot;/&gt;&lt;height val=&quot;55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21&quot;/&gt;&lt;lineCharCount val=&quot;23&quot;/&gt;&lt;lineCharCount val=&quot;22&quot;/&gt;&lt;lineCharCount val=&quot;1&quot;/&gt;&lt;lineCharCount val=&quot;1&quot;/&gt;&lt;lineCharCount val=&quot;61&quot;/&gt;&lt;lineCharCount val=&quot;27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8281</TotalTime>
  <Words>3667</Words>
  <Application>Microsoft Office PowerPoint</Application>
  <PresentationFormat>On-screen Show (4:3)</PresentationFormat>
  <Paragraphs>1119</Paragraphs>
  <Slides>55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Calibri</vt:lpstr>
      <vt:lpstr>Calibri Light</vt:lpstr>
      <vt:lpstr>Verdana</vt:lpstr>
      <vt:lpstr>Arial</vt:lpstr>
      <vt:lpstr>Times New Roman</vt:lpstr>
      <vt:lpstr>GreekC</vt:lpstr>
      <vt:lpstr>Office Theme</vt:lpstr>
      <vt:lpstr>Equation</vt:lpstr>
      <vt:lpstr>  Mentoring Mondays Measurement &amp; Computation Errors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Mentoring Mondays Measurement &amp; Computation Errors </vt:lpstr>
      <vt:lpstr>  Mentoring Mondays Measurement &amp; Computation Errors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 &amp; Comp Errors</dc:title>
  <dc:creator>jmahun</dc:creator>
  <cp:lastModifiedBy>Jerry Mahun</cp:lastModifiedBy>
  <cp:revision>397</cp:revision>
  <cp:lastPrinted>2021-11-29T15:21:29Z</cp:lastPrinted>
  <dcterms:modified xsi:type="dcterms:W3CDTF">2021-12-06T18:56:17Z</dcterms:modified>
</cp:coreProperties>
</file>